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1" r:id="rId4"/>
  </p:sldMasterIdLst>
  <p:notesMasterIdLst>
    <p:notesMasterId r:id="rId19"/>
  </p:notesMasterIdLst>
  <p:sldIdLst>
    <p:sldId id="256" r:id="rId5"/>
    <p:sldId id="258" r:id="rId6"/>
    <p:sldId id="257" r:id="rId7"/>
    <p:sldId id="260" r:id="rId8"/>
    <p:sldId id="265" r:id="rId9"/>
    <p:sldId id="264" r:id="rId10"/>
    <p:sldId id="261" r:id="rId11"/>
    <p:sldId id="1525" r:id="rId12"/>
    <p:sldId id="4052" r:id="rId13"/>
    <p:sldId id="262" r:id="rId14"/>
    <p:sldId id="270" r:id="rId15"/>
    <p:sldId id="502" r:id="rId16"/>
    <p:sldId id="4054" r:id="rId17"/>
    <p:sldId id="405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0B00-069D-402A-A701-F427BDC35078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FE2A-58FB-45D3-963E-473846597B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2./3. Juni 2022 - Wissenschaftlicher Rat  (WR)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14./15. Juni 2022 - Stiftungsrat (SR)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Juni 2022 - WA Sitzung 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Juni 2022 - Belegschaftsversammlung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5./6. Juli 2022 Strategie-WS 1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24./25. November 2022 - Wissenschaftlicher Rat (WR)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12./13. Dezember 2022 - Stiftungsrat (SR)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Dezember 2022 - Belegschaftsversammlung  (BV)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(WA im Herbst noch nicht terminiert)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25./26. Mai 2023 - Wissenschaftlicher Rat 29./30. Juni 2023 - Stiftungsrat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23./24. November 2023 - Wissenschaftlicher Rat 11./12. Dezember 2023 - Stiftungsrat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DF31D-6BB9-4CA7-AEF8-5BC32B640BB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7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55613" y="1289050"/>
            <a:ext cx="6184900" cy="3479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88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4E5E4-3878-45A4-900F-DF2243D1B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EB657A-A8DF-4E7B-B86E-9EBC9DEC1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EE45F8-CE9F-4655-B0E2-12621A21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11714-0B43-423A-8AE0-F6FEB10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826FAC-50C9-4B6B-B1B4-606BF8A4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89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D85FE-32D4-439E-940D-9A436C52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F2DCEF-0F18-43E7-B0E1-9113AB0F0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40AC15-A28D-4537-A503-8968E51D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025767-A61C-4355-A7F1-463EC9FB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6DE898-3264-4A5A-8203-784253DD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63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E52453-144C-4035-94CD-CF863FD74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9434DF-5BC7-4A03-B6BD-3BA6DCD2E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4F2AB-0E1E-4DCF-B88E-A7800933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1DC096-9181-4D8D-A087-B3B4543C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7BD29D-EAC2-4573-AC96-D8CBE423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5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4BCC39-A918-46B6-A2E1-F4259EB56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83DDBA-05E8-4D08-A841-6C5C3988A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85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90683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9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00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0042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DA414-8B99-40E4-AB7D-3077F8A3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12C167-82FA-4311-9A3E-43CB8932E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BCC00E-1142-49BF-A685-6236F390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D86E14-4D20-45D8-9DA7-6C9F290C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718A7-3C6B-45D5-8701-40EA3D7B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93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6914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0469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5057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8528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72157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64050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6155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730936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</p:spTree>
    <p:extLst>
      <p:ext uri="{BB962C8B-B14F-4D97-AF65-F5344CB8AC3E}">
        <p14:creationId xmlns:p14="http://schemas.microsoft.com/office/powerpoint/2010/main" val="1579353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63F4C43-61DC-4E7C-9278-558C1B201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985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0BA7D-BE5E-48EE-9028-CE6B307D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3FCB90-DDE9-4D21-B65A-23600B0EF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C25D01-5D3B-48BA-AA6B-EDA19C41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6C544E-D068-43B3-A33F-C07ACD5F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933C43-A124-42A7-861D-059D76F7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253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54584" y="6552000"/>
            <a:ext cx="925893" cy="21600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10776" y="6552000"/>
            <a:ext cx="685867" cy="240000"/>
          </a:xfrm>
          <a:prstGeom prst="rect">
            <a:avLst/>
          </a:prstGeom>
        </p:spPr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Page</a:t>
            </a:r>
            <a:r>
              <a:rPr lang="de-DE" sz="1000" b="1" baseline="0" dirty="0"/>
              <a:t>  </a:t>
            </a:r>
            <a:r>
              <a:rPr lang="de-DE" sz="1000" b="1" dirty="0"/>
              <a:t>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  <p:pic>
        <p:nvPicPr>
          <p:cNvPr id="15" name="Grafik 14"/>
          <p:cNvPicPr/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63352" y="641374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231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D677A01-6A79-4415-B9D6-FACD29139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690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11552" y="2709883"/>
            <a:ext cx="9144000" cy="1424583"/>
          </a:xfrm>
        </p:spPr>
        <p:txBody>
          <a:bodyPr anchor="b">
            <a:normAutofit/>
          </a:bodyPr>
          <a:lstStyle>
            <a:lvl1pPr algn="l">
              <a:defRPr sz="4800" baseline="0"/>
            </a:lvl1pPr>
          </a:lstStyle>
          <a:p>
            <a:r>
              <a:rPr lang="de-DE" dirty="0"/>
              <a:t>Zwischenfolie 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14393" y="4016826"/>
            <a:ext cx="9144000" cy="1655233"/>
          </a:xfrm>
        </p:spPr>
        <p:txBody>
          <a:bodyPr>
            <a:normAutofit/>
          </a:bodyPr>
          <a:lstStyle>
            <a:lvl1pPr marL="0" indent="0" algn="l">
              <a:buNone/>
              <a:defRPr sz="3733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2559944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1349392" y="6535826"/>
            <a:ext cx="84260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09E741E-8572-4CB3-A709-89B0D4E834C3}" type="slidenum">
              <a:rPr lang="de-DE" sz="1333" smtClean="0">
                <a:solidFill>
                  <a:schemeClr val="bg1"/>
                </a:solidFill>
              </a:rPr>
              <a:pPr algn="r"/>
              <a:t>‹Nr.›</a:t>
            </a:fld>
            <a:endParaRPr lang="de-DE" sz="1333" dirty="0">
              <a:solidFill>
                <a:schemeClr val="bg1"/>
              </a:solidFill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-48682" y="6453337"/>
            <a:ext cx="56707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>
                <a:solidFill>
                  <a:srgbClr val="002864"/>
                </a:solidFill>
              </a:defRPr>
            </a:lvl1pPr>
          </a:lstStyle>
          <a:p>
            <a:fld id="{DE3F5C0C-EE19-4BC4-BCC8-FE1064D43C8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443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dark">
    <p:bg>
      <p:bgPr>
        <a:gradFill flip="none" rotWithShape="1">
          <a:gsLst>
            <a:gs pos="0">
              <a:srgbClr val="00192A"/>
            </a:gs>
            <a:gs pos="100000">
              <a:srgbClr val="011B45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| Sondersitzung des DESY-Stiftungsrats | 24. Oktober 2022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03E476B-48EA-4976-8EC6-C8209E4B20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388106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Page</a:t>
            </a:r>
            <a:r>
              <a:rPr lang="de-DE" sz="1000" b="1" baseline="0" dirty="0"/>
              <a:t>  </a:t>
            </a:r>
            <a:r>
              <a:rPr lang="de-DE" sz="1000" b="1" dirty="0"/>
              <a:t>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  <p:pic>
        <p:nvPicPr>
          <p:cNvPr id="15" name="Grafik 14"/>
          <p:cNvPicPr/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63352" y="641374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2375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49611"/>
            <a:ext cx="11137900" cy="451099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06428"/>
            <a:ext cx="11137900" cy="501024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55439" y="6580801"/>
            <a:ext cx="9697080" cy="186841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noProof="0" dirty="0"/>
              <a:t>WA Meeting I  Helmut </a:t>
            </a:r>
            <a:r>
              <a:rPr lang="en-US" noProof="0" dirty="0" err="1"/>
              <a:t>Dosch</a:t>
            </a:r>
            <a:r>
              <a:rPr lang="en-US" noProof="0" dirty="0"/>
              <a:t> |  June 17,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1" y="817501"/>
            <a:ext cx="11152932" cy="37925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355591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9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49611"/>
            <a:ext cx="11137900" cy="451099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5439" y="6580801"/>
            <a:ext cx="9697080" cy="186841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noProof="0" dirty="0"/>
              <a:t>WA Meeting I  Helmut </a:t>
            </a:r>
            <a:r>
              <a:rPr lang="en-US" noProof="0" dirty="0" err="1"/>
              <a:t>Dosch</a:t>
            </a:r>
            <a:r>
              <a:rPr lang="en-US" noProof="0" dirty="0"/>
              <a:t> |  June 17, 2022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1" y="817501"/>
            <a:ext cx="11152932" cy="37925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355591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099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3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A48BC-0136-4C35-81CA-7E6CF876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F808B-2748-42D9-98F2-8487037A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C93B4E-4551-4272-B72C-4176D474D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E7EFE4-53CD-4AF1-893C-16836A84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17CDA2-50AC-4411-ABEC-09C329EA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7B9E62-2375-4A13-B2AE-DBE4286A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854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6A604-38D1-459E-96B1-10E06BA4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4CB850-9E63-4ACE-9DE3-B756E1386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F6B006-9829-4796-9005-CC276107E544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0427E4B2-AC28-443E-BE04-5CD55098A90B}" type="slidenum">
              <a:rPr lang="de-DE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BABC64C-1E69-4E91-AD0D-804ED196D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32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2" y="1"/>
            <a:ext cx="12191997" cy="3933056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70551"/>
            <a:ext cx="11306192" cy="1294253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/>
            </a:lvl1pPr>
          </a:lstStyle>
          <a:p>
            <a:pPr>
              <a:defRPr/>
            </a:pPr>
            <a:r>
              <a:rPr lang="de-DE"/>
              <a:t>Titel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42914" y="1757752"/>
            <a:ext cx="5400673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42913" y="4276799"/>
            <a:ext cx="11306174" cy="520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50"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85827" y="5721351"/>
            <a:ext cx="763278" cy="7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3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42913" y="385613"/>
            <a:ext cx="9469511" cy="451098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2913" y="1989138"/>
            <a:ext cx="5400673" cy="4427538"/>
          </a:xfrm>
        </p:spPr>
        <p:txBody>
          <a:bodyPr/>
          <a:lstStyle>
            <a:lvl1pPr marL="266700" indent="-266700">
              <a:lnSpc>
                <a:spcPct val="100000"/>
              </a:lnSpc>
              <a:buClr>
                <a:schemeClr val="tx1"/>
              </a:buClr>
              <a:buFont typeface="Arial"/>
              <a:buChar char="•"/>
              <a:tabLst>
                <a:tab pos="266700" algn="l"/>
              </a:tabLst>
              <a:defRPr/>
            </a:lvl1pPr>
            <a:lvl2pPr marL="541338" indent="-274638">
              <a:lnSpc>
                <a:spcPct val="100000"/>
              </a:lnSpc>
              <a:buClr>
                <a:schemeClr val="tx1"/>
              </a:buClr>
              <a:defRPr/>
            </a:lvl2pPr>
            <a:lvl3pPr marL="808038" indent="-266700">
              <a:lnSpc>
                <a:spcPct val="100000"/>
              </a:lnSpc>
              <a:buClr>
                <a:schemeClr val="tx1"/>
              </a:buClr>
              <a:defRPr/>
            </a:lvl3pPr>
            <a:lvl4pPr marL="1074738" indent="-266700">
              <a:lnSpc>
                <a:spcPct val="100000"/>
              </a:lnSpc>
              <a:buClr>
                <a:schemeClr val="tx1"/>
              </a:buClr>
              <a:defRPr/>
            </a:lvl4pPr>
            <a:lvl5pPr marL="1341438" indent="-266700">
              <a:lnSpc>
                <a:spcPct val="100000"/>
              </a:lnSpc>
              <a:buClr>
                <a:schemeClr val="tx1"/>
              </a:buClr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9469511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 bwMode="auto">
          <a:xfrm>
            <a:off x="6095999" y="1989138"/>
            <a:ext cx="5653087" cy="4427538"/>
          </a:xfrm>
        </p:spPr>
        <p:txBody>
          <a:bodyPr/>
          <a:lstStyle>
            <a:lvl1pPr marL="266700" indent="-266700">
              <a:lnSpc>
                <a:spcPct val="100000"/>
              </a:lnSpc>
              <a:buClr>
                <a:schemeClr val="tx1"/>
              </a:buClr>
              <a:buFont typeface="Arial"/>
              <a:buChar char="•"/>
              <a:tabLst>
                <a:tab pos="266700" algn="l"/>
              </a:tabLst>
              <a:defRPr/>
            </a:lvl1pPr>
            <a:lvl2pPr marL="541338" indent="-274638">
              <a:lnSpc>
                <a:spcPct val="100000"/>
              </a:lnSpc>
              <a:buClr>
                <a:schemeClr val="tx1"/>
              </a:buClr>
              <a:defRPr/>
            </a:lvl2pPr>
            <a:lvl3pPr marL="808038" indent="-266700">
              <a:lnSpc>
                <a:spcPct val="100000"/>
              </a:lnSpc>
              <a:buClr>
                <a:schemeClr val="tx1"/>
              </a:buClr>
              <a:defRPr/>
            </a:lvl3pPr>
            <a:lvl4pPr marL="1074738" indent="-266700">
              <a:lnSpc>
                <a:spcPct val="100000"/>
              </a:lnSpc>
              <a:buClr>
                <a:schemeClr val="tx1"/>
              </a:buClr>
              <a:defRPr/>
            </a:lvl4pPr>
            <a:lvl5pPr marL="1341438" indent="-266700">
              <a:lnSpc>
                <a:spcPct val="100000"/>
              </a:lnSpc>
              <a:buClr>
                <a:schemeClr val="tx1"/>
              </a:buClr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07547" y="450270"/>
            <a:ext cx="1341540" cy="7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41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hapter (blu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096000" y="0"/>
            <a:ext cx="6095999" cy="6857999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70551"/>
            <a:ext cx="5400675" cy="1964641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2914" y="2458783"/>
            <a:ext cx="5400673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50377" y="6570472"/>
            <a:ext cx="212194" cy="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8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ter (whit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096000" y="0"/>
            <a:ext cx="6095999" cy="6857999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70551"/>
            <a:ext cx="5400675" cy="1964641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2914" y="2458783"/>
            <a:ext cx="5400673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2787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ro with Text (1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70551"/>
            <a:ext cx="11306174" cy="1294253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2913" y="1744432"/>
            <a:ext cx="7200000" cy="18697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42913" y="3737796"/>
            <a:ext cx="7200000" cy="2686183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18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ro with Text (2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70551"/>
            <a:ext cx="11306174" cy="1294253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2913" y="1744432"/>
            <a:ext cx="7200000" cy="18697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42913" y="3737796"/>
            <a:ext cx="5400675" cy="2686183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7"/>
          </p:nvPr>
        </p:nvSpPr>
        <p:spPr bwMode="auto">
          <a:xfrm>
            <a:off x="6096000" y="3737796"/>
            <a:ext cx="5653087" cy="2686183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6701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3319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2913" y="1989138"/>
            <a:ext cx="5400673" cy="44275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6348413" y="1989138"/>
            <a:ext cx="5400673" cy="44275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1575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1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096000" y="0"/>
            <a:ext cx="6095999" cy="685799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5400675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2914" y="1989138"/>
            <a:ext cx="5400673" cy="4427537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54006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267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FE06A-4C69-4BC4-8127-E255EA17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C66195-4A63-4394-BF08-876270499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83C26F-0AB1-46E0-8012-D7DC0F6EC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83EC6B-E7D4-4B23-8AA3-59FD242CC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5ED624-F10C-4A9E-AA6E-A39CA73F2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A4F1E6-8501-4698-B65C-7E99801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8C60CA-7AB0-498C-8F98-571946A7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B8E2F9-553B-4088-B459-EF913C04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641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096000" y="3429000"/>
            <a:ext cx="6095999" cy="3429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5400675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2914" y="1989138"/>
            <a:ext cx="5400673" cy="4427537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54006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096000" y="1"/>
            <a:ext cx="6095999" cy="3429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5278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43372" y="1422009"/>
            <a:ext cx="3636862" cy="500197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4277569" y="1422009"/>
            <a:ext cx="3636862" cy="500197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6"/>
          </p:nvPr>
        </p:nvSpPr>
        <p:spPr bwMode="auto">
          <a:xfrm>
            <a:off x="8111766" y="1422009"/>
            <a:ext cx="3636862" cy="500197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11306174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4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5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43371" y="1422009"/>
            <a:ext cx="5508613" cy="500197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240016" y="1422009"/>
            <a:ext cx="5509071" cy="500197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11306174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4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8811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 and 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11306174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4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43371" y="1422009"/>
            <a:ext cx="7488833" cy="500197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8183563" y="1422009"/>
            <a:ext cx="3565525" cy="4994666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3346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with Background-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12191999" cy="64239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11306174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4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442913" y="1989137"/>
            <a:ext cx="5653087" cy="100781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4168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unkler Title with Background-Picture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12191999" cy="64239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11306174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4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 bwMode="auto">
          <a:xfrm>
            <a:off x="442913" y="1989137"/>
            <a:ext cx="5653087" cy="100781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3423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11306174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4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43371" y="1422009"/>
            <a:ext cx="11305717" cy="500197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904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3353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Chapter (blue)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70551"/>
            <a:ext cx="5400675" cy="1964641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2914" y="2458783"/>
            <a:ext cx="5400673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 dark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668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FD370-0AD4-4B4D-8EAB-78252E70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4AD2D-E4F8-4533-873A-86301698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A43325-7257-4822-81AC-64E8C263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197DBA-1BE5-4C82-9F3C-81AB8D14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480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only dark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Bildplatzhalter 25"/>
          <p:cNvSpPr>
            <a:spLocks noGrp="1"/>
          </p:cNvSpPr>
          <p:nvPr>
            <p:ph type="pic" sz="quarter" idx="15"/>
          </p:nvPr>
        </p:nvSpPr>
        <p:spPr bwMode="auto">
          <a:xfrm>
            <a:off x="4557000" y="3221975"/>
            <a:ext cx="1485000" cy="2259060"/>
          </a:xfrm>
          <a:custGeom>
            <a:avLst/>
            <a:gdLst>
              <a:gd name="connsiteX0" fmla="*/ 180551 w 1485000"/>
              <a:gd name="connsiteY0" fmla="*/ 0 h 2259060"/>
              <a:gd name="connsiteX1" fmla="*/ 1485000 w 1485000"/>
              <a:gd name="connsiteY1" fmla="*/ 753124 h 2259060"/>
              <a:gd name="connsiteX2" fmla="*/ 1485000 w 1485000"/>
              <a:gd name="connsiteY2" fmla="*/ 2259060 h 2259060"/>
              <a:gd name="connsiteX3" fmla="*/ 1381647 w 1485000"/>
              <a:gd name="connsiteY3" fmla="*/ 2253842 h 2259060"/>
              <a:gd name="connsiteX4" fmla="*/ 0 w 1485000"/>
              <a:gd name="connsiteY4" fmla="*/ 722787 h 2259060"/>
              <a:gd name="connsiteX5" fmla="*/ 120943 w 1485000"/>
              <a:gd name="connsiteY5" fmla="*/ 123739 h 22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00" h="2259060" extrusionOk="0">
                <a:moveTo>
                  <a:pt x="180551" y="0"/>
                </a:moveTo>
                <a:lnTo>
                  <a:pt x="1485000" y="753124"/>
                </a:lnTo>
                <a:lnTo>
                  <a:pt x="1485000" y="2259060"/>
                </a:lnTo>
                <a:lnTo>
                  <a:pt x="1381647" y="2253842"/>
                </a:lnTo>
                <a:cubicBezTo>
                  <a:pt x="605597" y="2175029"/>
                  <a:pt x="0" y="1519630"/>
                  <a:pt x="0" y="722787"/>
                </a:cubicBezTo>
                <a:cubicBezTo>
                  <a:pt x="0" y="510296"/>
                  <a:pt x="43065" y="307862"/>
                  <a:pt x="120943" y="12373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16"/>
          </p:nvPr>
        </p:nvSpPr>
        <p:spPr bwMode="auto">
          <a:xfrm>
            <a:off x="6150000" y="3221975"/>
            <a:ext cx="1485000" cy="2259060"/>
          </a:xfrm>
          <a:custGeom>
            <a:avLst/>
            <a:gdLst>
              <a:gd name="connsiteX0" fmla="*/ 1304450 w 1485000"/>
              <a:gd name="connsiteY0" fmla="*/ 0 h 2259060"/>
              <a:gd name="connsiteX1" fmla="*/ 1364058 w 1485000"/>
              <a:gd name="connsiteY1" fmla="*/ 123739 h 2259060"/>
              <a:gd name="connsiteX2" fmla="*/ 1485000 w 1485000"/>
              <a:gd name="connsiteY2" fmla="*/ 722787 h 2259060"/>
              <a:gd name="connsiteX3" fmla="*/ 103354 w 1485000"/>
              <a:gd name="connsiteY3" fmla="*/ 2253842 h 2259060"/>
              <a:gd name="connsiteX4" fmla="*/ 0 w 1485000"/>
              <a:gd name="connsiteY4" fmla="*/ 2259060 h 2259060"/>
              <a:gd name="connsiteX5" fmla="*/ 0 w 1485000"/>
              <a:gd name="connsiteY5" fmla="*/ 753125 h 22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00" h="2259060" extrusionOk="0">
                <a:moveTo>
                  <a:pt x="1304450" y="0"/>
                </a:moveTo>
                <a:lnTo>
                  <a:pt x="1364058" y="123739"/>
                </a:lnTo>
                <a:cubicBezTo>
                  <a:pt x="1441936" y="307862"/>
                  <a:pt x="1485000" y="510296"/>
                  <a:pt x="1485000" y="722787"/>
                </a:cubicBezTo>
                <a:cubicBezTo>
                  <a:pt x="1485000" y="1519630"/>
                  <a:pt x="879404" y="2175029"/>
                  <a:pt x="103354" y="2253842"/>
                </a:cubicBezTo>
                <a:lnTo>
                  <a:pt x="0" y="2259060"/>
                </a:lnTo>
                <a:lnTo>
                  <a:pt x="0" y="7531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4"/>
          </p:nvPr>
        </p:nvSpPr>
        <p:spPr bwMode="auto">
          <a:xfrm>
            <a:off x="4792636" y="2405763"/>
            <a:ext cx="2606731" cy="1475805"/>
          </a:xfrm>
          <a:custGeom>
            <a:avLst/>
            <a:gdLst>
              <a:gd name="connsiteX0" fmla="*/ 1303365 w 2606731"/>
              <a:gd name="connsiteY0" fmla="*/ 0 h 1475805"/>
              <a:gd name="connsiteX1" fmla="*/ 2579528 w 2606731"/>
              <a:gd name="connsiteY1" fmla="*/ 678531 h 1475805"/>
              <a:gd name="connsiteX2" fmla="*/ 2606731 w 2606731"/>
              <a:gd name="connsiteY2" fmla="*/ 723307 h 1475805"/>
              <a:gd name="connsiteX3" fmla="*/ 1303366 w 2606731"/>
              <a:gd name="connsiteY3" fmla="*/ 1475805 h 1475805"/>
              <a:gd name="connsiteX4" fmla="*/ 0 w 2606731"/>
              <a:gd name="connsiteY4" fmla="*/ 723307 h 1475805"/>
              <a:gd name="connsiteX5" fmla="*/ 27202 w 2606731"/>
              <a:gd name="connsiteY5" fmla="*/ 678531 h 1475805"/>
              <a:gd name="connsiteX6" fmla="*/ 1303365 w 2606731"/>
              <a:gd name="connsiteY6" fmla="*/ 0 h 14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731" h="1475805" extrusionOk="0">
                <a:moveTo>
                  <a:pt x="1303365" y="0"/>
                </a:moveTo>
                <a:cubicBezTo>
                  <a:pt x="1834594" y="0"/>
                  <a:pt x="2302959" y="269154"/>
                  <a:pt x="2579528" y="678531"/>
                </a:cubicBezTo>
                <a:lnTo>
                  <a:pt x="2606731" y="723307"/>
                </a:lnTo>
                <a:lnTo>
                  <a:pt x="1303366" y="1475805"/>
                </a:lnTo>
                <a:lnTo>
                  <a:pt x="0" y="723307"/>
                </a:lnTo>
                <a:lnTo>
                  <a:pt x="27202" y="678531"/>
                </a:lnTo>
                <a:cubicBezTo>
                  <a:pt x="303772" y="269154"/>
                  <a:pt x="772137" y="0"/>
                  <a:pt x="130336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3245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ceholder 1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551384" y="1470417"/>
            <a:ext cx="11305716" cy="500197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2526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ceholder 2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0" y="1422009"/>
            <a:ext cx="12192000" cy="500197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659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only dark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 bwMode="auto">
          <a:xfrm>
            <a:off x="3871253" y="3038544"/>
            <a:ext cx="1621536" cy="16215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7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only dark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442914" y="1422009"/>
            <a:ext cx="3648725" cy="500197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 bwMode="auto">
          <a:xfrm>
            <a:off x="4271639" y="1422009"/>
            <a:ext cx="3648725" cy="500197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8100364" y="1422009"/>
            <a:ext cx="3648725" cy="500197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4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efinition (big)">
    <p:bg>
      <p:bgPr>
        <a:gradFill>
          <a:gsLst>
            <a:gs pos="0">
              <a:srgbClr val="00192A"/>
            </a:gs>
            <a:gs pos="100000">
              <a:srgbClr val="011B45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5400675" cy="1387202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1831680"/>
            <a:ext cx="5400675" cy="159732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 bwMode="auto">
          <a:xfrm>
            <a:off x="6101185" y="441325"/>
            <a:ext cx="0" cy="5975350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93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aption (blu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391" y="376280"/>
            <a:ext cx="11125697" cy="3484520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391" y="3976681"/>
            <a:ext cx="11125698" cy="9644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50377" y="6570472"/>
            <a:ext cx="212194" cy="65595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 bwMode="auto">
          <a:xfrm>
            <a:off x="10848528" y="6547570"/>
            <a:ext cx="900561" cy="186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fld id="{0427E4B2-AC28-443E-BE04-5CD55098A90B}" type="slidenum">
              <a:rPr lang="de-DE" sz="800" b="0">
                <a:solidFill>
                  <a:schemeClr val="bg1"/>
                </a:solidFill>
                <a:latin typeface="Arial"/>
                <a:cs typeface="Arial"/>
              </a:rPr>
              <a:t>‹Nr.›</a:t>
            </a:fld>
            <a:endParaRPr lang="de-DE" sz="700" b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538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aption (whit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391" y="376280"/>
            <a:ext cx="11125697" cy="3484520"/>
          </a:xfrm>
        </p:spPr>
        <p:txBody>
          <a:bodyPr/>
          <a:lstStyle>
            <a:lvl1pPr>
              <a:defRPr sz="45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391" y="3976681"/>
            <a:ext cx="11125698" cy="9644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0"/>
            <a:ext cx="227348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67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aption (pictur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56040" y="397292"/>
            <a:ext cx="5293048" cy="3463507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456039" y="5452844"/>
            <a:ext cx="5293049" cy="964488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8" name="Textfeld 7"/>
          <p:cNvSpPr txBox="1"/>
          <p:nvPr userDrawn="1"/>
        </p:nvSpPr>
        <p:spPr bwMode="auto">
          <a:xfrm>
            <a:off x="10848528" y="6547570"/>
            <a:ext cx="900561" cy="186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fld id="{0427E4B2-AC28-443E-BE04-5CD55098A90B}" type="slidenum">
              <a:rPr lang="de-DE" sz="700" b="0">
                <a:solidFill>
                  <a:schemeClr val="bg1"/>
                </a:solidFill>
              </a:rPr>
              <a:t>‹Nr.›</a:t>
            </a:fld>
            <a:endParaRPr lang="de-DE" sz="700" b="0">
              <a:solidFill>
                <a:schemeClr val="bg1"/>
              </a:solidFill>
            </a:endParaRP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6095999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50377" y="6570472"/>
            <a:ext cx="212194" cy="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6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inition (big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5400675" cy="1387202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1831680"/>
            <a:ext cx="5400675" cy="159732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6350138" y="368659"/>
            <a:ext cx="5398950" cy="605531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 bwMode="auto">
          <a:xfrm>
            <a:off x="6101185" y="441325"/>
            <a:ext cx="0" cy="5975350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9C5219-E193-4C7C-8C7E-7AE0B7DA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3C0477-3C92-4375-855F-AD01A1D3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C00E21-86F8-4459-93E8-DF1E3ABA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861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inition (small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5400675" cy="1387202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1831680"/>
            <a:ext cx="5400675" cy="159732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6350138" y="404664"/>
            <a:ext cx="5398950" cy="6019315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2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 bwMode="auto">
          <a:xfrm>
            <a:off x="6101185" y="441325"/>
            <a:ext cx="0" cy="5975350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8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2947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42913" y="1989139"/>
            <a:ext cx="2412727" cy="18716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auto">
          <a:xfrm>
            <a:off x="442913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6"/>
          </p:nvPr>
        </p:nvSpPr>
        <p:spPr bwMode="auto">
          <a:xfrm>
            <a:off x="3407242" y="1989139"/>
            <a:ext cx="2412727" cy="18716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7"/>
          </p:nvPr>
        </p:nvSpPr>
        <p:spPr bwMode="auto">
          <a:xfrm>
            <a:off x="3407242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8"/>
          </p:nvPr>
        </p:nvSpPr>
        <p:spPr bwMode="auto">
          <a:xfrm>
            <a:off x="6371571" y="1989139"/>
            <a:ext cx="2412727" cy="18716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/>
          </p:nvPr>
        </p:nvSpPr>
        <p:spPr bwMode="auto">
          <a:xfrm>
            <a:off x="6371571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20"/>
          </p:nvPr>
        </p:nvSpPr>
        <p:spPr bwMode="auto">
          <a:xfrm>
            <a:off x="9335901" y="1989139"/>
            <a:ext cx="2412727" cy="187166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21"/>
          </p:nvPr>
        </p:nvSpPr>
        <p:spPr bwMode="auto">
          <a:xfrm>
            <a:off x="9335901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8526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er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42913" y="1700808"/>
            <a:ext cx="5401059" cy="331236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auto">
          <a:xfrm>
            <a:off x="442913" y="5193195"/>
            <a:ext cx="5401059" cy="1223479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 bwMode="auto">
          <a:xfrm>
            <a:off x="6372225" y="1644040"/>
            <a:ext cx="5376862" cy="4772635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0919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, Text and 1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 bwMode="auto">
          <a:xfrm>
            <a:off x="6096000" y="0"/>
            <a:ext cx="4064000" cy="2286000"/>
          </a:xfrm>
          <a:custGeom>
            <a:avLst/>
            <a:gdLst>
              <a:gd name="connsiteX0" fmla="*/ 0 w 4064000"/>
              <a:gd name="connsiteY0" fmla="*/ 0 h 2286000"/>
              <a:gd name="connsiteX1" fmla="*/ 2032000 w 4064000"/>
              <a:gd name="connsiteY1" fmla="*/ 0 h 2286000"/>
              <a:gd name="connsiteX2" fmla="*/ 4064000 w 4064000"/>
              <a:gd name="connsiteY2" fmla="*/ 0 h 2286000"/>
              <a:gd name="connsiteX3" fmla="*/ 4064000 w 4064000"/>
              <a:gd name="connsiteY3" fmla="*/ 2286000 h 2286000"/>
              <a:gd name="connsiteX4" fmla="*/ 2032000 w 4064000"/>
              <a:gd name="connsiteY4" fmla="*/ 2286000 h 2286000"/>
              <a:gd name="connsiteX5" fmla="*/ 0 w 40640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286000" extrusionOk="0">
                <a:moveTo>
                  <a:pt x="0" y="0"/>
                </a:moveTo>
                <a:lnTo>
                  <a:pt x="2032000" y="0"/>
                </a:lnTo>
                <a:lnTo>
                  <a:pt x="4064000" y="0"/>
                </a:lnTo>
                <a:lnTo>
                  <a:pt x="4064000" y="2286000"/>
                </a:lnTo>
                <a:lnTo>
                  <a:pt x="2032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85613"/>
            <a:ext cx="5400675" cy="45109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2914" y="1989138"/>
            <a:ext cx="5400673" cy="4427537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2913" y="911864"/>
            <a:ext cx="54006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/>
          </p:nvPr>
        </p:nvSpPr>
        <p:spPr bwMode="auto">
          <a:xfrm>
            <a:off x="10159999" y="0"/>
            <a:ext cx="2032000" cy="2286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8"/>
          </p:nvPr>
        </p:nvSpPr>
        <p:spPr bwMode="auto">
          <a:xfrm>
            <a:off x="6096000" y="2286000"/>
            <a:ext cx="4064000" cy="2286000"/>
          </a:xfrm>
          <a:custGeom>
            <a:avLst/>
            <a:gdLst>
              <a:gd name="connsiteX0" fmla="*/ 0 w 4064000"/>
              <a:gd name="connsiteY0" fmla="*/ 0 h 2286000"/>
              <a:gd name="connsiteX1" fmla="*/ 2032000 w 4064000"/>
              <a:gd name="connsiteY1" fmla="*/ 0 h 2286000"/>
              <a:gd name="connsiteX2" fmla="*/ 4064000 w 4064000"/>
              <a:gd name="connsiteY2" fmla="*/ 0 h 2286000"/>
              <a:gd name="connsiteX3" fmla="*/ 4064000 w 4064000"/>
              <a:gd name="connsiteY3" fmla="*/ 2286000 h 2286000"/>
              <a:gd name="connsiteX4" fmla="*/ 2032000 w 4064000"/>
              <a:gd name="connsiteY4" fmla="*/ 2286000 h 2286000"/>
              <a:gd name="connsiteX5" fmla="*/ 0 w 40640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286000" extrusionOk="0">
                <a:moveTo>
                  <a:pt x="0" y="0"/>
                </a:moveTo>
                <a:lnTo>
                  <a:pt x="2032000" y="0"/>
                </a:lnTo>
                <a:lnTo>
                  <a:pt x="4064000" y="0"/>
                </a:lnTo>
                <a:lnTo>
                  <a:pt x="4064000" y="2286000"/>
                </a:lnTo>
                <a:lnTo>
                  <a:pt x="2032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9"/>
          </p:nvPr>
        </p:nvSpPr>
        <p:spPr bwMode="auto">
          <a:xfrm>
            <a:off x="10159999" y="2286000"/>
            <a:ext cx="2032000" cy="4572000"/>
          </a:xfrm>
          <a:custGeom>
            <a:avLst/>
            <a:gdLst>
              <a:gd name="connsiteX0" fmla="*/ 0 w 2032000"/>
              <a:gd name="connsiteY0" fmla="*/ 0 h 4572000"/>
              <a:gd name="connsiteX1" fmla="*/ 2032000 w 2032000"/>
              <a:gd name="connsiteY1" fmla="*/ 0 h 4572000"/>
              <a:gd name="connsiteX2" fmla="*/ 2032000 w 2032000"/>
              <a:gd name="connsiteY2" fmla="*/ 2286000 h 4572000"/>
              <a:gd name="connsiteX3" fmla="*/ 2032000 w 2032000"/>
              <a:gd name="connsiteY3" fmla="*/ 4572000 h 4572000"/>
              <a:gd name="connsiteX4" fmla="*/ 0 w 2032000"/>
              <a:gd name="connsiteY4" fmla="*/ 4572000 h 4572000"/>
              <a:gd name="connsiteX5" fmla="*/ 0 w 2032000"/>
              <a:gd name="connsiteY5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000" h="4572000" extrusionOk="0">
                <a:moveTo>
                  <a:pt x="0" y="0"/>
                </a:moveTo>
                <a:lnTo>
                  <a:pt x="2032000" y="0"/>
                </a:lnTo>
                <a:lnTo>
                  <a:pt x="2032000" y="2286000"/>
                </a:lnTo>
                <a:lnTo>
                  <a:pt x="2032000" y="4572000"/>
                </a:lnTo>
                <a:lnTo>
                  <a:pt x="0" y="4572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21"/>
          </p:nvPr>
        </p:nvSpPr>
        <p:spPr bwMode="auto">
          <a:xfrm>
            <a:off x="6096000" y="4572000"/>
            <a:ext cx="4064000" cy="2286000"/>
          </a:xfrm>
          <a:custGeom>
            <a:avLst/>
            <a:gdLst>
              <a:gd name="connsiteX0" fmla="*/ 0 w 4064000"/>
              <a:gd name="connsiteY0" fmla="*/ 0 h 2286000"/>
              <a:gd name="connsiteX1" fmla="*/ 2032000 w 4064000"/>
              <a:gd name="connsiteY1" fmla="*/ 0 h 2286000"/>
              <a:gd name="connsiteX2" fmla="*/ 4064000 w 4064000"/>
              <a:gd name="connsiteY2" fmla="*/ 0 h 2286000"/>
              <a:gd name="connsiteX3" fmla="*/ 4064000 w 4064000"/>
              <a:gd name="connsiteY3" fmla="*/ 2286000 h 2286000"/>
              <a:gd name="connsiteX4" fmla="*/ 2032000 w 4064000"/>
              <a:gd name="connsiteY4" fmla="*/ 2286000 h 2286000"/>
              <a:gd name="connsiteX5" fmla="*/ 0 w 40640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286000" extrusionOk="0">
                <a:moveTo>
                  <a:pt x="0" y="0"/>
                </a:moveTo>
                <a:lnTo>
                  <a:pt x="2032000" y="0"/>
                </a:lnTo>
                <a:lnTo>
                  <a:pt x="4064000" y="0"/>
                </a:lnTo>
                <a:lnTo>
                  <a:pt x="4064000" y="2286000"/>
                </a:lnTo>
                <a:lnTo>
                  <a:pt x="2032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3773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07990" y="817501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87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5867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Divider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09"/>
            <a:ext cx="11376024" cy="3511189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18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, Text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Besuch Dr. Anke Frieling  | 07. Oktober 2022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167437" y="1449389"/>
            <a:ext cx="5616576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6167438" y="4005263"/>
            <a:ext cx="5616576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8676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(with Pictur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" y="4"/>
            <a:ext cx="12191997" cy="342900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90" y="349613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90" y="2335016"/>
            <a:ext cx="11376025" cy="889339"/>
          </a:xfrm>
        </p:spPr>
        <p:txBody>
          <a:bodyPr/>
          <a:lstStyle>
            <a:lvl1pPr marL="0" indent="0" algn="l">
              <a:buNone/>
              <a:defRPr sz="1900" b="1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 bwMode="auto">
          <a:xfrm>
            <a:off x="414398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9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833034" y="5669845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35A78-92F1-4A54-A556-36171123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3D2EF6-186E-4ABA-BFF2-6A401C88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4AB434-BE16-4EA2-9D81-8AD3824E2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21D571-F75C-42DB-B52F-53AC7013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0EC026-2E4F-40D3-9E1F-781160A6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10F08B-BF8E-4199-A1E6-0FE6D42A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9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A20F6-9B10-42F4-B3E1-C82AF23C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2D63E4-2EFC-4495-868C-33086AFCC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F0013F-8D81-4C81-BA07-C5E6F26EC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1CBD92-B873-434F-A29C-55A24127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FA2360-BB02-4585-9CBB-C989D015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1CE873-EFAC-40C4-8FE9-3FB90799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3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.xml"/><Relationship Id="rId30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oleObject" Target="../embeddings/oleObject2.bin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vmlDrawing" Target="../drawings/vmlDrawing2.v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87FADA-3D49-43BB-947A-0E456018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238502-1BC0-4AD0-9EC6-83231FC46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6CC571-0C3E-4727-9F2B-D9442A2C6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9FCC-FF53-41E7-9ABD-A6AF8A6DAC5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B98872-E810-41CD-8892-DBDB8E943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32D0B3-9E7A-46E0-BC0A-64B07D396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52B5-2401-4633-9D19-83B489B19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0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4EF2AF3-4879-4139-A62F-72F1FE9D86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Folie" r:id="rId28" imgW="353" imgH="353" progId="TCLayout.ActiveDocument.1">
                  <p:embed/>
                </p:oleObj>
              </mc:Choice>
              <mc:Fallback>
                <p:oleObj name="think-cell Folie" r:id="rId28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4EF2AF3-4879-4139-A62F-72F1FE9D8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Sondersitzung des DESY-Stiftungsrats | 24. Oktober 2022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EED4D8-A656-4C2D-BDD3-AAA39F66007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Page</a:t>
            </a:r>
            <a:r>
              <a:rPr lang="de-DE" sz="1000" b="1" baseline="0" dirty="0"/>
              <a:t>  </a:t>
            </a:r>
            <a:r>
              <a:rPr lang="de-DE" sz="1000" b="1" dirty="0"/>
              <a:t>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  <p:pic>
        <p:nvPicPr>
          <p:cNvPr id="8" name="Grafik 7"/>
          <p:cNvPicPr/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263352" y="641374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ransition spd="slow"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oleObj" r:id="rId41" imgW="0" imgH="0" progId="TCLayout.ActiveDocument.1">
                  <p:embed/>
                </p:oleObj>
              </mc:Choice>
              <mc:Fallback>
                <p:oleObj name="oleObj" r:id="rId41" imgW="0" imgH="0" progId="TCLayout.ActiveDocument.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42913" y="385613"/>
            <a:ext cx="11306176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Edit title master format by clicking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2914" y="1989138"/>
            <a:ext cx="11306176" cy="4427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Edit style sheets of the text master</a:t>
            </a:r>
            <a:endParaRPr/>
          </a:p>
          <a:p>
            <a:pPr lvl="1">
              <a:defRPr/>
            </a:pPr>
            <a:r>
              <a:rPr lang="de-DE"/>
              <a:t>Second level</a:t>
            </a:r>
            <a:endParaRPr/>
          </a:p>
          <a:p>
            <a:pPr lvl="2">
              <a:defRPr/>
            </a:pPr>
            <a:r>
              <a:rPr lang="de-DE"/>
              <a:t>Third level</a:t>
            </a:r>
            <a:endParaRPr/>
          </a:p>
          <a:p>
            <a:pPr lvl="3">
              <a:defRPr/>
            </a:pPr>
            <a:r>
              <a:rPr lang="de-DE"/>
              <a:t>Fourth level</a:t>
            </a:r>
            <a:endParaRPr/>
          </a:p>
          <a:p>
            <a:pPr lvl="4">
              <a:defRPr/>
            </a:pPr>
            <a:r>
              <a:rPr lang="de-DE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08026" y="6547569"/>
            <a:ext cx="1003249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Visit Dr. Anke Frieling | October 07, 2022</a:t>
            </a:r>
            <a:endParaRPr/>
          </a:p>
        </p:txBody>
      </p:sp>
      <p:sp>
        <p:nvSpPr>
          <p:cNvPr id="14" name="Textfeld 13"/>
          <p:cNvSpPr txBox="1"/>
          <p:nvPr/>
        </p:nvSpPr>
        <p:spPr bwMode="auto">
          <a:xfrm>
            <a:off x="10848528" y="6547570"/>
            <a:ext cx="900561" cy="186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fld id="{0427E4B2-AC28-443E-BE04-5CD55098A90B}" type="slidenum">
              <a:rPr lang="de-DE" sz="700" b="0">
                <a:solidFill>
                  <a:schemeClr val="bg1"/>
                </a:solidFill>
              </a:rPr>
              <a:t>‹Nr.›</a:t>
            </a:fld>
            <a:endParaRPr lang="de-DE" sz="700" b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2"/>
          <a:stretch/>
        </p:blipFill>
        <p:spPr bwMode="auto">
          <a:xfrm>
            <a:off x="450377" y="6570472"/>
            <a:ext cx="212194" cy="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>
        <a:lnSpc>
          <a:spcPct val="125000"/>
        </a:lnSpc>
        <a:spcBef>
          <a:spcPts val="0"/>
        </a:spcBef>
        <a:spcAft>
          <a:spcPts val="0"/>
        </a:spcAft>
        <a:buClr>
          <a:schemeClr val="accent1"/>
        </a:buClr>
        <a:buSzPct val="110000"/>
        <a:buFont typeface="Arial"/>
        <a:buChar char="&gt;"/>
        <a:tabLst>
          <a:tab pos="361950" algn="l"/>
        </a:tabLs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>
        <a:lnSpc>
          <a:spcPct val="125000"/>
        </a:lnSpc>
        <a:spcBef>
          <a:spcPts val="0"/>
        </a:spcBef>
        <a:spcAft>
          <a:spcPts val="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>
        <a:lnSpc>
          <a:spcPct val="125000"/>
        </a:lnSpc>
        <a:spcBef>
          <a:spcPts val="0"/>
        </a:spcBef>
        <a:spcAft>
          <a:spcPts val="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>
        <a:lnSpc>
          <a:spcPct val="125000"/>
        </a:lnSpc>
        <a:spcBef>
          <a:spcPts val="0"/>
        </a:spcBef>
        <a:spcAft>
          <a:spcPts val="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>
        <a:lnSpc>
          <a:spcPct val="125000"/>
        </a:lnSpc>
        <a:spcBef>
          <a:spcPts val="0"/>
        </a:spcBef>
        <a:spcAft>
          <a:spcPts val="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A13518-3891-4A3F-9970-0B6FEAFF6180}"/>
              </a:ext>
            </a:extLst>
          </p:cNvPr>
          <p:cNvSpPr txBox="1"/>
          <p:nvPr/>
        </p:nvSpPr>
        <p:spPr>
          <a:xfrm>
            <a:off x="533400" y="1837592"/>
            <a:ext cx="332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Report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Directorate</a:t>
            </a:r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FD889D-E829-48CA-9D6A-FD676A61CBEF}"/>
              </a:ext>
            </a:extLst>
          </p:cNvPr>
          <p:cNvSpPr txBox="1"/>
          <p:nvPr/>
        </p:nvSpPr>
        <p:spPr>
          <a:xfrm>
            <a:off x="628425" y="2898065"/>
            <a:ext cx="22143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DESY in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  <a:p>
            <a:endParaRPr lang="de-DE" dirty="0"/>
          </a:p>
          <a:p>
            <a:r>
              <a:rPr lang="de-DE" dirty="0"/>
              <a:t>DESY </a:t>
            </a:r>
            <a:r>
              <a:rPr lang="de-DE" dirty="0" err="1"/>
              <a:t>strategy</a:t>
            </a:r>
            <a:r>
              <a:rPr lang="de-DE" dirty="0"/>
              <a:t> loop</a:t>
            </a:r>
          </a:p>
          <a:p>
            <a:endParaRPr lang="de-DE" dirty="0"/>
          </a:p>
          <a:p>
            <a:r>
              <a:rPr lang="de-DE" dirty="0"/>
              <a:t>Helmholtz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57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ESY Zeuthen – Wikipedia">
            <a:extLst>
              <a:ext uri="{FF2B5EF4-FFF2-40B4-BE49-F238E27FC236}">
                <a16:creationId xmlns:a16="http://schemas.microsoft.com/office/drawing/2014/main" id="{6E84150F-BAF2-4183-BF0F-912A9830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30" y="376800"/>
            <a:ext cx="991038" cy="9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303E673-FE75-4B29-85FC-3E92C85859BB}"/>
              </a:ext>
            </a:extLst>
          </p:cNvPr>
          <p:cNvSpPr txBox="1"/>
          <p:nvPr/>
        </p:nvSpPr>
        <p:spPr>
          <a:xfrm>
            <a:off x="579119" y="206182"/>
            <a:ext cx="506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Strategie Loop 2022/23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4C50F13-29B6-4721-AE1D-D9AFDDB90E3B}"/>
              </a:ext>
            </a:extLst>
          </p:cNvPr>
          <p:cNvCxnSpPr/>
          <p:nvPr/>
        </p:nvCxnSpPr>
        <p:spPr>
          <a:xfrm>
            <a:off x="579119" y="919608"/>
            <a:ext cx="996188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C126038-50E4-4064-A1F8-9AED023CD57E}"/>
              </a:ext>
            </a:extLst>
          </p:cNvPr>
          <p:cNvSpPr txBox="1"/>
          <p:nvPr/>
        </p:nvSpPr>
        <p:spPr>
          <a:xfrm>
            <a:off x="579119" y="1425744"/>
            <a:ext cx="9853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Status </a:t>
            </a:r>
            <a:r>
              <a:rPr lang="de-DE" b="1" dirty="0" err="1"/>
              <a:t>of</a:t>
            </a:r>
            <a:r>
              <a:rPr lang="de-DE" b="1" dirty="0"/>
              <a:t> Loop </a:t>
            </a:r>
            <a:r>
              <a:rPr lang="de-DE" b="1" dirty="0" err="1"/>
              <a:t>Process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Reports </a:t>
            </a:r>
            <a:r>
              <a:rPr lang="de-DE" dirty="0" err="1"/>
              <a:t>from</a:t>
            </a:r>
            <a:r>
              <a:rPr lang="de-DE" dirty="0"/>
              <a:t> Working Groups on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update </a:t>
            </a:r>
            <a:r>
              <a:rPr lang="de-DE" dirty="0" err="1"/>
              <a:t>needs</a:t>
            </a:r>
            <a:r>
              <a:rPr lang="de-DE" dirty="0"/>
              <a:t>: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sheets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34E16F-DE87-4222-912F-E77795E69673}"/>
              </a:ext>
            </a:extLst>
          </p:cNvPr>
          <p:cNvSpPr txBox="1"/>
          <p:nvPr/>
        </p:nvSpPr>
        <p:spPr>
          <a:xfrm>
            <a:off x="579118" y="2518474"/>
            <a:ext cx="10525417" cy="2108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August Meeting </a:t>
            </a:r>
            <a:r>
              <a:rPr lang="de-DE" dirty="0" err="1"/>
              <a:t>Directorial</a:t>
            </a:r>
            <a:r>
              <a:rPr lang="de-DE" dirty="0"/>
              <a:t> Bord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Topics:</a:t>
            </a:r>
          </a:p>
          <a:p>
            <a:r>
              <a:rPr lang="de-DE" dirty="0"/>
              <a:t>FH: 	</a:t>
            </a:r>
            <a:r>
              <a:rPr lang="de-DE" dirty="0" err="1"/>
              <a:t>onsite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, </a:t>
            </a:r>
            <a:r>
              <a:rPr lang="de-DE" dirty="0" err="1"/>
              <a:t>testbeams</a:t>
            </a:r>
            <a:r>
              <a:rPr lang="de-DE" dirty="0"/>
              <a:t>, </a:t>
            </a:r>
            <a:r>
              <a:rPr lang="de-DE" dirty="0" err="1"/>
              <a:t>detector</a:t>
            </a:r>
            <a:r>
              <a:rPr lang="de-DE" dirty="0"/>
              <a:t> R&amp;D, IT-Computing</a:t>
            </a:r>
          </a:p>
          <a:p>
            <a:r>
              <a:rPr lang="de-DE" dirty="0"/>
              <a:t>FS:  	FLASH, CMWS, Imaging </a:t>
            </a:r>
            <a:r>
              <a:rPr lang="de-DE" dirty="0" err="1"/>
              <a:t>Strategy</a:t>
            </a:r>
            <a:r>
              <a:rPr lang="de-DE" dirty="0"/>
              <a:t>, </a:t>
            </a:r>
            <a:r>
              <a:rPr lang="de-DE" dirty="0" err="1"/>
              <a:t>Nanoscience</a:t>
            </a:r>
            <a:r>
              <a:rPr lang="de-DE" dirty="0"/>
              <a:t>, Life Science (</a:t>
            </a:r>
            <a:r>
              <a:rPr lang="de-DE" dirty="0" err="1"/>
              <a:t>CryoEM</a:t>
            </a:r>
            <a:r>
              <a:rPr lang="de-DE" dirty="0"/>
              <a:t>)</a:t>
            </a:r>
          </a:p>
          <a:p>
            <a:r>
              <a:rPr lang="de-DE" dirty="0"/>
              <a:t>M: 	PITZ/ARES, UED/REGAE</a:t>
            </a:r>
          </a:p>
          <a:p>
            <a:r>
              <a:rPr lang="de-DE" dirty="0"/>
              <a:t>V: 	Talentmanagement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5BE5EE-43D3-4B02-A742-06E49F00BAAD}"/>
              </a:ext>
            </a:extLst>
          </p:cNvPr>
          <p:cNvSpPr txBox="1"/>
          <p:nvPr/>
        </p:nvSpPr>
        <p:spPr>
          <a:xfrm>
            <a:off x="579118" y="4905213"/>
            <a:ext cx="11160847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Narrow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corridors</a:t>
            </a:r>
            <a:r>
              <a:rPr lang="de-DE" dirty="0"/>
              <a:t>  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focus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mission-critical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structures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activities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		</a:t>
            </a:r>
            <a:r>
              <a:rPr lang="de-DE" dirty="0"/>
              <a:t> 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revisit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DESY </a:t>
            </a:r>
            <a:r>
              <a:rPr lang="de-DE" dirty="0" err="1">
                <a:sym typeface="Wingdings" panose="05000000000000000000" pitchFamily="2" charset="2"/>
              </a:rPr>
              <a:t>contributions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participation</a:t>
            </a:r>
            <a:r>
              <a:rPr lang="de-DE" dirty="0">
                <a:sym typeface="Wingdings" panose="05000000000000000000" pitchFamily="2" charset="2"/>
              </a:rPr>
              <a:t> in international </a:t>
            </a:r>
            <a:r>
              <a:rPr lang="de-DE" dirty="0" err="1">
                <a:sym typeface="Wingdings" panose="05000000000000000000" pitchFamily="2" charset="2"/>
              </a:rPr>
              <a:t>projects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			 </a:t>
            </a:r>
            <a:r>
              <a:rPr lang="de-DE" dirty="0" err="1">
                <a:sym typeface="Wingdings" panose="05000000000000000000" pitchFamily="2" charset="2"/>
              </a:rPr>
              <a:t>reach</a:t>
            </a:r>
            <a:r>
              <a:rPr lang="de-DE" dirty="0">
                <a:sym typeface="Wingdings" panose="05000000000000000000" pitchFamily="2" charset="2"/>
              </a:rPr>
              <a:t> out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external </a:t>
            </a:r>
            <a:r>
              <a:rPr lang="de-DE" dirty="0" err="1">
                <a:sym typeface="Wingdings" panose="05000000000000000000" pitchFamily="2" charset="2"/>
              </a:rPr>
              <a:t>funding</a:t>
            </a:r>
            <a:r>
              <a:rPr lang="de-DE" dirty="0">
                <a:sym typeface="Wingdings" panose="05000000000000000000" pitchFamily="2" charset="2"/>
              </a:rPr>
              <a:t> (PITZ, REGAE, ARES,….)</a:t>
            </a:r>
          </a:p>
          <a:p>
            <a:r>
              <a:rPr lang="de-DE" dirty="0">
                <a:sym typeface="Wingdings" panose="05000000000000000000" pitchFamily="2" charset="2"/>
              </a:rPr>
              <a:t>				 </a:t>
            </a:r>
            <a:r>
              <a:rPr lang="de-DE" dirty="0" err="1">
                <a:sym typeface="Wingdings" panose="05000000000000000000" pitchFamily="2" charset="2"/>
              </a:rPr>
              <a:t>revisit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technical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admin</a:t>
            </a:r>
            <a:r>
              <a:rPr lang="de-DE" dirty="0">
                <a:sym typeface="Wingdings" panose="05000000000000000000" pitchFamily="2" charset="2"/>
              </a:rPr>
              <a:t> support </a:t>
            </a:r>
            <a:r>
              <a:rPr lang="de-DE" dirty="0" err="1">
                <a:sym typeface="Wingdings" panose="05000000000000000000" pitchFamily="2" charset="2"/>
              </a:rPr>
              <a:t>units</a:t>
            </a:r>
            <a:r>
              <a:rPr lang="de-DE" dirty="0">
                <a:sym typeface="Wingdings" panose="05000000000000000000" pitchFamily="2" charset="2"/>
              </a:rPr>
              <a:t>  („</a:t>
            </a:r>
            <a:r>
              <a:rPr lang="de-DE" dirty="0" err="1">
                <a:sym typeface="Wingdings" panose="05000000000000000000" pitchFamily="2" charset="2"/>
              </a:rPr>
              <a:t>make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buy</a:t>
            </a:r>
            <a:r>
              <a:rPr lang="de-DE" dirty="0">
                <a:sym typeface="Wingdings" panose="05000000000000000000" pitchFamily="2" charset="2"/>
              </a:rPr>
              <a:t>“)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20924E-6219-4FD1-9F19-27B4F5D3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934" y="1791510"/>
            <a:ext cx="2782416" cy="29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ience City Hamburg-Bahrenfeld: In Hamburg entsteht eine Stadt der  Wissenschaft - WELT">
            <a:extLst>
              <a:ext uri="{FF2B5EF4-FFF2-40B4-BE49-F238E27FC236}">
                <a16:creationId xmlns:a16="http://schemas.microsoft.com/office/drawing/2014/main" id="{8CFF5C93-5FE1-4CDB-BAAE-1637AEAE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7" y="3797"/>
            <a:ext cx="12205671" cy="68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364F1C7A-50F4-4E3D-A8B9-A458AC7665AA}"/>
              </a:ext>
            </a:extLst>
          </p:cNvPr>
          <p:cNvSpPr/>
          <p:nvPr/>
        </p:nvSpPr>
        <p:spPr>
          <a:xfrm>
            <a:off x="2124001" y="2174897"/>
            <a:ext cx="2891857" cy="266429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20E7FC8-8814-4B1F-89B4-431AC6CB124D}"/>
              </a:ext>
            </a:extLst>
          </p:cNvPr>
          <p:cNvSpPr/>
          <p:nvPr/>
        </p:nvSpPr>
        <p:spPr>
          <a:xfrm>
            <a:off x="7276524" y="2183657"/>
            <a:ext cx="2871662" cy="266429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FA0E205-4851-46D4-8ECC-B069D4EA5BF4}"/>
              </a:ext>
            </a:extLst>
          </p:cNvPr>
          <p:cNvSpPr txBox="1"/>
          <p:nvPr/>
        </p:nvSpPr>
        <p:spPr>
          <a:xfrm>
            <a:off x="2238691" y="2270910"/>
            <a:ext cx="268535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Das 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Nationale 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Analytikzentrum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„X-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rays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· Lasers ·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Accelerators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Design“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EF4E0BF-9E47-4569-9E89-BE6BED1350AF}"/>
              </a:ext>
            </a:extLst>
          </p:cNvPr>
          <p:cNvSpPr txBox="1"/>
          <p:nvPr/>
        </p:nvSpPr>
        <p:spPr>
          <a:xfrm>
            <a:off x="7868096" y="2500142"/>
            <a:ext cx="17860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Neue Fenster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die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Quanten-Welt</a:t>
            </a:r>
            <a:endParaRPr kumimoji="0" lang="de-DE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Dunkle Materie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Gravitationswellen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Quantenkontrolle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Quantentechnologie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4FDE67-7D59-4CC8-AE8A-693A63B5010A}"/>
              </a:ext>
            </a:extLst>
          </p:cNvPr>
          <p:cNvSpPr/>
          <p:nvPr/>
        </p:nvSpPr>
        <p:spPr>
          <a:xfrm>
            <a:off x="2169961" y="5641136"/>
            <a:ext cx="8551180" cy="8238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C4BC6E5-B25E-4C5E-A225-25F04B2EC604}"/>
              </a:ext>
            </a:extLst>
          </p:cNvPr>
          <p:cNvSpPr txBox="1"/>
          <p:nvPr/>
        </p:nvSpPr>
        <p:spPr>
          <a:xfrm>
            <a:off x="3549359" y="5688831"/>
            <a:ext cx="558101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Forschungsbereiche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Beschleuniger   ·     Photonen   ·   Teilchen  ·   Astroteilchen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D7CBA12-BE38-4E1B-9730-20D733A0E5E5}"/>
              </a:ext>
            </a:extLst>
          </p:cNvPr>
          <p:cNvSpPr/>
          <p:nvPr/>
        </p:nvSpPr>
        <p:spPr>
          <a:xfrm>
            <a:off x="5044276" y="1412776"/>
            <a:ext cx="2203831" cy="420605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C911DF-D8A9-4295-855D-28AA7481EB70}"/>
              </a:ext>
            </a:extLst>
          </p:cNvPr>
          <p:cNvSpPr txBox="1"/>
          <p:nvPr/>
        </p:nvSpPr>
        <p:spPr>
          <a:xfrm>
            <a:off x="5092478" y="1673222"/>
            <a:ext cx="206986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Das 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Forschungs-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Innovations-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Ökosystem 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21. Jh.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Transformations-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00A01D-1BD3-47DA-8087-05CD7407B97C}"/>
              </a:ext>
            </a:extLst>
          </p:cNvPr>
          <p:cNvSpPr txBox="1"/>
          <p:nvPr/>
        </p:nvSpPr>
        <p:spPr>
          <a:xfrm>
            <a:off x="5568601" y="4725144"/>
            <a:ext cx="111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weltoffen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nachhaltig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E55085C2-EAF3-4EEA-B674-C06BD83FC0CB}"/>
              </a:ext>
            </a:extLst>
          </p:cNvPr>
          <p:cNvCxnSpPr/>
          <p:nvPr/>
        </p:nvCxnSpPr>
        <p:spPr>
          <a:xfrm>
            <a:off x="5044276" y="4594623"/>
            <a:ext cx="2196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lagge Hamburg">
            <a:extLst>
              <a:ext uri="{FF2B5EF4-FFF2-40B4-BE49-F238E27FC236}">
                <a16:creationId xmlns:a16="http://schemas.microsoft.com/office/drawing/2014/main" id="{C3552A28-AA45-4712-B22C-C60658DE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878" y="5641136"/>
            <a:ext cx="595280" cy="3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ge Brandenburg mit Wappen">
            <a:extLst>
              <a:ext uri="{FF2B5EF4-FFF2-40B4-BE49-F238E27FC236}">
                <a16:creationId xmlns:a16="http://schemas.microsoft.com/office/drawing/2014/main" id="{FDA8B20A-A0C6-4E9E-879E-0FF1F4AB6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93" y="6080997"/>
            <a:ext cx="595280" cy="3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E453F25-3D89-44A9-B39F-C71AE25A1A43}"/>
              </a:ext>
            </a:extLst>
          </p:cNvPr>
          <p:cNvSpPr txBox="1"/>
          <p:nvPr/>
        </p:nvSpPr>
        <p:spPr>
          <a:xfrm>
            <a:off x="612613" y="4432756"/>
            <a:ext cx="198002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Plasma-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Beschleunigung</a:t>
            </a:r>
          </a:p>
          <a:p>
            <a:pPr defTabSz="457200"/>
            <a:r>
              <a:rPr lang="de-DE" sz="1600" dirty="0">
                <a:solidFill>
                  <a:srgbClr val="0151CC"/>
                </a:solidFill>
                <a:latin typeface="Arial"/>
              </a:rPr>
              <a:t>DESY Kernaufgabe</a:t>
            </a:r>
          </a:p>
          <a:p>
            <a:pPr defTabSz="457200"/>
            <a:r>
              <a:rPr lang="de-DE" sz="1600" dirty="0">
                <a:solidFill>
                  <a:srgbClr val="0151CC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de-DE" sz="1200" b="1" i="1" dirty="0" err="1">
                <a:solidFill>
                  <a:srgbClr val="0151CC"/>
                </a:solidFill>
                <a:latin typeface="Arial"/>
                <a:sym typeface="Wingdings" panose="05000000000000000000" pitchFamily="2" charset="2"/>
              </a:rPr>
              <a:t>strengthen</a:t>
            </a:r>
            <a:r>
              <a:rPr lang="de-DE" sz="1200" b="1" i="1" dirty="0">
                <a:solidFill>
                  <a:srgbClr val="0151CC"/>
                </a:solidFill>
                <a:latin typeface="Arial"/>
                <a:sym typeface="Wingdings" panose="05000000000000000000" pitchFamily="2" charset="2"/>
              </a:rPr>
              <a:t> ARD</a:t>
            </a:r>
            <a:r>
              <a:rPr lang="de-DE" sz="1200" b="1" i="1" dirty="0">
                <a:solidFill>
                  <a:srgbClr val="0151CC"/>
                </a:solidFill>
                <a:latin typeface="Arial"/>
              </a:rPr>
              <a:t> </a:t>
            </a:r>
            <a:endParaRPr lang="de-DE" sz="1600" b="1" i="1" dirty="0">
              <a:solidFill>
                <a:srgbClr val="0151CC"/>
              </a:solidFill>
              <a:latin typeface="Arial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6C8D6E-60B7-4435-AE10-BF461B9F0844}"/>
              </a:ext>
            </a:extLst>
          </p:cNvPr>
          <p:cNvSpPr txBox="1"/>
          <p:nvPr/>
        </p:nvSpPr>
        <p:spPr>
          <a:xfrm>
            <a:off x="10059467" y="1774131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Onsite-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Teilchenphysik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74F2442-A096-4AA8-8209-C2269B97BCE9}"/>
              </a:ext>
            </a:extLst>
          </p:cNvPr>
          <p:cNvSpPr txBox="1"/>
          <p:nvPr/>
        </p:nvSpPr>
        <p:spPr>
          <a:xfrm>
            <a:off x="532091" y="1973957"/>
            <a:ext cx="159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PETRA IV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68BA57D-2B22-4132-9E37-131C52535FCB}"/>
              </a:ext>
            </a:extLst>
          </p:cNvPr>
          <p:cNvSpPr txBox="1"/>
          <p:nvPr/>
        </p:nvSpPr>
        <p:spPr>
          <a:xfrm>
            <a:off x="10501084" y="3245435"/>
            <a:ext cx="10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DZA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84C4025-47AE-45AB-86CB-BAA0C3FCB2EF}"/>
              </a:ext>
            </a:extLst>
          </p:cNvPr>
          <p:cNvSpPr txBox="1"/>
          <p:nvPr/>
        </p:nvSpPr>
        <p:spPr>
          <a:xfrm>
            <a:off x="10233954" y="3969777"/>
            <a:ext cx="11192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Quanten-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-Materialien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151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-Computing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151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E5136D-2BBE-4E3E-8516-A1CAA90EA760}"/>
              </a:ext>
            </a:extLst>
          </p:cNvPr>
          <p:cNvSpPr txBox="1"/>
          <p:nvPr/>
        </p:nvSpPr>
        <p:spPr>
          <a:xfrm>
            <a:off x="567443" y="2354304"/>
            <a:ext cx="131959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srgbClr val="0151CC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DESY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seeks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 err="1">
                <a:solidFill>
                  <a:srgbClr val="0151CC"/>
                </a:solidFill>
                <a:latin typeface="Arial"/>
              </a:rPr>
              <a:t>Decision</a:t>
            </a:r>
            <a:r>
              <a:rPr lang="de-DE" sz="1400" dirty="0">
                <a:solidFill>
                  <a:srgbClr val="0151CC"/>
                </a:solidFill>
                <a:latin typeface="Arial"/>
              </a:rPr>
              <a:t>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15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      2024</a:t>
            </a:r>
          </a:p>
        </p:txBody>
      </p:sp>
      <p:pic>
        <p:nvPicPr>
          <p:cNvPr id="27" name="Picture 6" descr="DESY Zeuthen – Wikipedia">
            <a:extLst>
              <a:ext uri="{FF2B5EF4-FFF2-40B4-BE49-F238E27FC236}">
                <a16:creationId xmlns:a16="http://schemas.microsoft.com/office/drawing/2014/main" id="{54E74F29-A2E5-410B-B88A-9F18C116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30" y="376800"/>
            <a:ext cx="991038" cy="9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D0ACE533-CC8E-4086-AB36-5394FF08309D}"/>
              </a:ext>
            </a:extLst>
          </p:cNvPr>
          <p:cNvSpPr txBox="1"/>
          <p:nvPr/>
        </p:nvSpPr>
        <p:spPr>
          <a:xfrm>
            <a:off x="579119" y="206182"/>
            <a:ext cx="506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Strategie Loop 2022/23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7BA2B24-50C4-4990-AE1F-DDEDA2BCAC94}"/>
              </a:ext>
            </a:extLst>
          </p:cNvPr>
          <p:cNvCxnSpPr/>
          <p:nvPr/>
        </p:nvCxnSpPr>
        <p:spPr>
          <a:xfrm>
            <a:off x="579119" y="919608"/>
            <a:ext cx="996188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4D824C57-4A60-41F3-B6D6-E99728886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60" y="5672354"/>
            <a:ext cx="1493864" cy="8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5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B222B8-5F60-419D-9A52-FB8FABCEA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"/>
          <a:stretch/>
        </p:blipFill>
        <p:spPr>
          <a:xfrm>
            <a:off x="0" y="-16555"/>
            <a:ext cx="12192001" cy="6874555"/>
          </a:xfrm>
          <a:prstGeom prst="rect">
            <a:avLst/>
          </a:prstGeom>
          <a:effectLst/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A1571DA-5693-4613-B1E2-5378519756C1}"/>
              </a:ext>
            </a:extLst>
          </p:cNvPr>
          <p:cNvSpPr/>
          <p:nvPr/>
        </p:nvSpPr>
        <p:spPr>
          <a:xfrm>
            <a:off x="2762675" y="873553"/>
            <a:ext cx="5944801" cy="5770528"/>
          </a:xfrm>
          <a:prstGeom prst="ellipse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sySans Office"/>
              <a:cs typeface="Arial"/>
            </a:endParaRP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00E88160-610D-4C4F-9711-40D260865C40}"/>
              </a:ext>
            </a:extLst>
          </p:cNvPr>
          <p:cNvSpPr txBox="1">
            <a:spLocks/>
          </p:cNvSpPr>
          <p:nvPr/>
        </p:nvSpPr>
        <p:spPr>
          <a:xfrm>
            <a:off x="365896" y="354389"/>
            <a:ext cx="11306175" cy="4510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esySans Office" panose="020B0604020202020204" charset="0"/>
                <a:cs typeface="Arial"/>
              </a:rPr>
              <a:t>PETRA IV - Central Component of the </a:t>
            </a:r>
            <a:r>
              <a:rPr kumimoji="0" lang="de-DE" sz="3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esySans Office" panose="020B0604020202020204" charset="0"/>
                <a:cs typeface="Arial"/>
              </a:rPr>
              <a:t>Solution </a:t>
            </a:r>
            <a:r>
              <a:rPr kumimoji="0" lang="de-DE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esySans Office" panose="020B0604020202020204" charset="0"/>
                <a:cs typeface="Arial"/>
              </a:rPr>
              <a:t>Ecosystem</a:t>
            </a:r>
            <a:endParaRPr kumimoji="0" lang="de-DE" sz="3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esySans Office" panose="020B0604020202020204" charset="0"/>
              <a:cs typeface="Arial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A9F5F51-4EB3-4B59-85F5-79450D394E94}"/>
              </a:ext>
            </a:extLst>
          </p:cNvPr>
          <p:cNvSpPr/>
          <p:nvPr/>
        </p:nvSpPr>
        <p:spPr>
          <a:xfrm>
            <a:off x="2902591" y="1692125"/>
            <a:ext cx="3593284" cy="3591280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sySans Office"/>
              <a:cs typeface="Arial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8CE9B18-13A3-44E0-A18B-10558948CE91}"/>
              </a:ext>
            </a:extLst>
          </p:cNvPr>
          <p:cNvSpPr/>
          <p:nvPr/>
        </p:nvSpPr>
        <p:spPr>
          <a:xfrm>
            <a:off x="4073259" y="3101205"/>
            <a:ext cx="3441081" cy="3291872"/>
          </a:xfrm>
          <a:prstGeom prst="ellipse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sySans Office"/>
              <a:cs typeface="Arial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981874B-BB77-4366-9043-B42E05DE0AD4}"/>
              </a:ext>
            </a:extLst>
          </p:cNvPr>
          <p:cNvSpPr/>
          <p:nvPr/>
        </p:nvSpPr>
        <p:spPr>
          <a:xfrm>
            <a:off x="5119788" y="1782078"/>
            <a:ext cx="3441081" cy="3411373"/>
          </a:xfrm>
          <a:prstGeom prst="ellipse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sySans Office"/>
              <a:cs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CB9306-47C5-4B1C-8FD9-65B9A0662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4056"/>
          <a:stretch/>
        </p:blipFill>
        <p:spPr>
          <a:xfrm>
            <a:off x="5087828" y="2969703"/>
            <a:ext cx="1422802" cy="1565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2617B8-29EF-41A8-8D58-C3ED94E4F639}"/>
              </a:ext>
            </a:extLst>
          </p:cNvPr>
          <p:cNvSpPr txBox="1"/>
          <p:nvPr/>
        </p:nvSpPr>
        <p:spPr>
          <a:xfrm>
            <a:off x="3474242" y="2388678"/>
            <a:ext cx="2218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Science and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high-tech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environment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DESY, Helmholtz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E2B592-08DE-44EA-8E74-E9990602636B}"/>
              </a:ext>
            </a:extLst>
          </p:cNvPr>
          <p:cNvSpPr txBox="1"/>
          <p:nvPr/>
        </p:nvSpPr>
        <p:spPr>
          <a:xfrm>
            <a:off x="6613123" y="2397814"/>
            <a:ext cx="22706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Politics and administration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Parliament, Government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5AACE8-5F5F-4569-955D-A46CC6C01BD9}"/>
              </a:ext>
            </a:extLst>
          </p:cNvPr>
          <p:cNvSpPr txBox="1"/>
          <p:nvPr/>
        </p:nvSpPr>
        <p:spPr>
          <a:xfrm>
            <a:off x="4960688" y="5298442"/>
            <a:ext cx="2270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Economics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sySans Office"/>
                <a:cs typeface="Arial"/>
              </a:rPr>
              <a:t>Company and economy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D647FE-E308-4828-9B80-9DDDE395FE50}"/>
              </a:ext>
            </a:extLst>
          </p:cNvPr>
          <p:cNvSpPr txBox="1"/>
          <p:nvPr/>
        </p:nvSpPr>
        <p:spPr>
          <a:xfrm>
            <a:off x="1325461" y="1451295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Fight cancer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53B3B6-B7DA-4525-A638-BE199CB16C42}"/>
              </a:ext>
            </a:extLst>
          </p:cNvPr>
          <p:cNvSpPr txBox="1"/>
          <p:nvPr/>
        </p:nvSpPr>
        <p:spPr>
          <a:xfrm>
            <a:off x="5282133" y="351556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B2B4B2">
                    <a:lumMod val="90000"/>
                  </a:srgbClr>
                </a:solidFill>
                <a:effectLst/>
                <a:uLnTx/>
                <a:uFillTx/>
                <a:latin typeface="DesySans Office"/>
                <a:cs typeface="Arial"/>
              </a:rPr>
              <a:t>PETRA IV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0F72916-B059-417A-AC9F-3DBB85504360}"/>
              </a:ext>
            </a:extLst>
          </p:cNvPr>
          <p:cNvSpPr txBox="1"/>
          <p:nvPr/>
        </p:nvSpPr>
        <p:spPr>
          <a:xfrm>
            <a:off x="626495" y="2134124"/>
            <a:ext cx="2066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Prevention and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Combat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Infections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F1E0CCD-7AF0-4DEE-8F9E-B1572145CB1B}"/>
              </a:ext>
            </a:extLst>
          </p:cNvPr>
          <p:cNvSpPr txBox="1"/>
          <p:nvPr/>
        </p:nvSpPr>
        <p:spPr>
          <a:xfrm>
            <a:off x="212855" y="3238567"/>
            <a:ext cx="2398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Reduction of the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Pollution and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Environmental damage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FA278DF-3DA0-4344-9143-119EC000500F}"/>
              </a:ext>
            </a:extLst>
          </p:cNvPr>
          <p:cNvSpPr txBox="1"/>
          <p:nvPr/>
        </p:nvSpPr>
        <p:spPr>
          <a:xfrm>
            <a:off x="8194441" y="1035968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Tackling the climate crisis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12DF8A0-5F90-44EA-A21D-38845F561B50}"/>
              </a:ext>
            </a:extLst>
          </p:cNvPr>
          <p:cNvSpPr txBox="1"/>
          <p:nvPr/>
        </p:nvSpPr>
        <p:spPr>
          <a:xfrm>
            <a:off x="616877" y="465232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Clean industry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963A33-0A67-4BCB-A6BB-918A09B5CE38}"/>
              </a:ext>
            </a:extLst>
          </p:cNvPr>
          <p:cNvSpPr txBox="1"/>
          <p:nvPr/>
        </p:nvSpPr>
        <p:spPr>
          <a:xfrm>
            <a:off x="8809969" y="1874484"/>
            <a:ext cx="268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Enabling a true circular economy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E1F607C-9B15-436B-81A9-696DA3D0C366}"/>
              </a:ext>
            </a:extLst>
          </p:cNvPr>
          <p:cNvSpPr txBox="1"/>
          <p:nvPr/>
        </p:nvSpPr>
        <p:spPr>
          <a:xfrm>
            <a:off x="9093584" y="2958064"/>
            <a:ext cx="2464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Sustainable </a:t>
            </a:r>
            <a:b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</a:b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Production processes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9310984-1866-4B37-B25F-F3C063F8B5B2}"/>
              </a:ext>
            </a:extLst>
          </p:cNvPr>
          <p:cNvSpPr txBox="1"/>
          <p:nvPr/>
        </p:nvSpPr>
        <p:spPr>
          <a:xfrm>
            <a:off x="369308" y="5486427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Technology Sovereignty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418E246E-4902-42E6-9B10-D365CA2131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7" y="6570472"/>
            <a:ext cx="212194" cy="65595"/>
          </a:xfrm>
          <a:prstGeom prst="rect">
            <a:avLst/>
          </a:prstGeom>
        </p:spPr>
      </p:pic>
      <p:sp>
        <p:nvSpPr>
          <p:cNvPr id="25" name="Fußzeilenplatzhalter 3">
            <a:extLst>
              <a:ext uri="{FF2B5EF4-FFF2-40B4-BE49-F238E27FC236}">
                <a16:creationId xmlns:a16="http://schemas.microsoft.com/office/drawing/2014/main" id="{71F65C92-D12A-47C7-A989-BF963BD1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026" y="6547569"/>
            <a:ext cx="10032490" cy="186841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/>
                <a:cs typeface="Arial"/>
              </a:rPr>
              <a:t>Visit Dr. Anke Frieling | October 07, 2022</a:t>
            </a:r>
            <a:endParaRPr kumimoji="0" lang="de-DE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sySans Offic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2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pic>
        <p:nvPicPr>
          <p:cNvPr id="3074" name="Picture 2" descr="Das Deutsche Zentrum für Astrophysik (DZA) kommt in die Lausitz –  Raumfahrer.net">
            <a:extLst>
              <a:ext uri="{FF2B5EF4-FFF2-40B4-BE49-F238E27FC236}">
                <a16:creationId xmlns:a16="http://schemas.microsoft.com/office/drawing/2014/main" id="{EFD1F829-4B5E-4D29-A883-AF606393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63" y="3724260"/>
            <a:ext cx="2728993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ZA - Deutsches Zentrum für Astrophysik kommt nach Sachsen">
            <a:extLst>
              <a:ext uri="{FF2B5EF4-FFF2-40B4-BE49-F238E27FC236}">
                <a16:creationId xmlns:a16="http://schemas.microsoft.com/office/drawing/2014/main" id="{A9582372-B6F3-4F31-8F46-B34B27AB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25" y="3724260"/>
            <a:ext cx="4103508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usitz - Deutsches Zentrum für Astrophysik ist ein großer Erfolg für die  Lausitz und besonders für die sorbische Region - LausitzNews.de">
            <a:extLst>
              <a:ext uri="{FF2B5EF4-FFF2-40B4-BE49-F238E27FC236}">
                <a16:creationId xmlns:a16="http://schemas.microsoft.com/office/drawing/2014/main" id="{9C58B5A8-EC04-413D-A265-659987FC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5" y="3724260"/>
            <a:ext cx="282248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1B21873-5F59-40D7-B3AA-EF36C439AD91}"/>
              </a:ext>
            </a:extLst>
          </p:cNvPr>
          <p:cNvSpPr txBox="1"/>
          <p:nvPr/>
        </p:nvSpPr>
        <p:spPr>
          <a:xfrm>
            <a:off x="874363" y="1790054"/>
            <a:ext cx="4609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„Deutsches Zentrum für Astrophysik“ </a:t>
            </a:r>
            <a:r>
              <a:rPr lang="de-DE" dirty="0" err="1"/>
              <a:t>approved</a:t>
            </a:r>
            <a:endParaRPr lang="de-DE" dirty="0"/>
          </a:p>
          <a:p>
            <a:r>
              <a:rPr lang="de-DE" dirty="0"/>
              <a:t> 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DESY-ESA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New </a:t>
            </a:r>
            <a:r>
              <a:rPr lang="de-DE" dirty="0" err="1">
                <a:sym typeface="Wingdings" panose="05000000000000000000" pitchFamily="2" charset="2"/>
              </a:rPr>
              <a:t>element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DESY </a:t>
            </a:r>
            <a:r>
              <a:rPr lang="de-DE" dirty="0" err="1">
                <a:sym typeface="Wingdings" panose="05000000000000000000" pitchFamily="2" charset="2"/>
              </a:rPr>
              <a:t>strategy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process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New </a:t>
            </a:r>
            <a:r>
              <a:rPr lang="de-DE" dirty="0" err="1">
                <a:sym typeface="Wingdings" panose="05000000000000000000" pitchFamily="2" charset="2"/>
              </a:rPr>
              <a:t>role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Zeuthen </a:t>
            </a:r>
            <a:r>
              <a:rPr lang="de-DE" dirty="0" err="1">
                <a:sym typeface="Wingdings" panose="05000000000000000000" pitchFamily="2" charset="2"/>
              </a:rPr>
              <a:t>site</a:t>
            </a:r>
            <a:r>
              <a:rPr lang="de-DE" dirty="0">
                <a:sym typeface="Wingdings" panose="05000000000000000000" pitchFamily="2" charset="2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ET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06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BFFD07D-AEEC-4137-855A-6D4C09406BB9}"/>
              </a:ext>
            </a:extLst>
          </p:cNvPr>
          <p:cNvSpPr txBox="1"/>
          <p:nvPr/>
        </p:nvSpPr>
        <p:spPr>
          <a:xfrm>
            <a:off x="914400" y="176784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Helmholtz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5F5F89-436B-4D41-91CD-7A71ED17F1EA}"/>
              </a:ext>
            </a:extLst>
          </p:cNvPr>
          <p:cNvSpPr txBox="1"/>
          <p:nvPr/>
        </p:nvSpPr>
        <p:spPr>
          <a:xfrm>
            <a:off x="914400" y="2501549"/>
            <a:ext cx="81059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DDL in Helmholtz Senate: 	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remains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LK II Remote </a:t>
            </a:r>
            <a:r>
              <a:rPr lang="de-DE" dirty="0" err="1">
                <a:sym typeface="Wingdings" panose="05000000000000000000" pitchFamily="2" charset="2"/>
              </a:rPr>
              <a:t>Proposal</a:t>
            </a:r>
            <a:r>
              <a:rPr lang="de-DE" dirty="0">
                <a:sym typeface="Wingdings" panose="05000000000000000000" pitchFamily="2" charset="2"/>
              </a:rPr>
              <a:t>:	DESY-HZB-HZDR</a:t>
            </a:r>
          </a:p>
          <a:p>
            <a:r>
              <a:rPr lang="de-DE" dirty="0">
                <a:sym typeface="Wingdings" panose="05000000000000000000" pitchFamily="2" charset="2"/>
              </a:rPr>
              <a:t>			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funding</a:t>
            </a:r>
            <a:r>
              <a:rPr lang="de-DE" dirty="0">
                <a:sym typeface="Wingdings" panose="05000000000000000000" pitchFamily="2" charset="2"/>
              </a:rPr>
              <a:t> in POF IV</a:t>
            </a:r>
            <a:endParaRPr lang="de-DE" dirty="0"/>
          </a:p>
          <a:p>
            <a:endParaRPr lang="de-DE" dirty="0"/>
          </a:p>
          <a:p>
            <a:r>
              <a:rPr lang="de-DE" dirty="0"/>
              <a:t>LK II 2023/24:		LK II Reservemittel (35 </a:t>
            </a:r>
            <a:r>
              <a:rPr lang="de-DE" dirty="0" err="1"/>
              <a:t>Mio</a:t>
            </a:r>
            <a:r>
              <a:rPr lang="de-DE" dirty="0"/>
              <a:t>)</a:t>
            </a:r>
          </a:p>
          <a:p>
            <a:r>
              <a:rPr lang="de-DE" dirty="0"/>
              <a:t>			ex ante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5% (= 3,5 </a:t>
            </a:r>
            <a:r>
              <a:rPr lang="de-DE" dirty="0" err="1"/>
              <a:t>Mio</a:t>
            </a:r>
            <a:r>
              <a:rPr lang="de-DE" dirty="0"/>
              <a:t>/y DESY)</a:t>
            </a:r>
          </a:p>
          <a:p>
            <a:endParaRPr lang="de-DE" dirty="0"/>
          </a:p>
          <a:p>
            <a:r>
              <a:rPr lang="de-DE" dirty="0"/>
              <a:t>Demonstrator:		12 </a:t>
            </a:r>
            <a:r>
              <a:rPr lang="de-DE" dirty="0" err="1"/>
              <a:t>Mio</a:t>
            </a:r>
            <a:r>
              <a:rPr lang="de-DE" dirty="0"/>
              <a:t> </a:t>
            </a:r>
            <a:r>
              <a:rPr lang="de-DE" dirty="0" err="1"/>
              <a:t>approved</a:t>
            </a:r>
            <a:r>
              <a:rPr lang="de-DE" dirty="0"/>
              <a:t>:</a:t>
            </a:r>
          </a:p>
          <a:p>
            <a:r>
              <a:rPr lang="de-DE" dirty="0"/>
              <a:t>			DESY-HZB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robotic</a:t>
            </a:r>
            <a:r>
              <a:rPr lang="de-DE" dirty="0"/>
              <a:t>-remote-AI-</a:t>
            </a:r>
            <a:r>
              <a:rPr lang="de-DE" dirty="0" err="1"/>
              <a:t>catalysis</a:t>
            </a:r>
            <a:r>
              <a:rPr lang="de-DE" dirty="0"/>
              <a:t> </a:t>
            </a:r>
            <a:r>
              <a:rPr lang="de-DE" dirty="0" err="1"/>
              <a:t>beamline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25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CD5320-6F93-4B7A-8957-F40D5B2C0835}"/>
              </a:ext>
            </a:extLst>
          </p:cNvPr>
          <p:cNvSpPr txBox="1"/>
          <p:nvPr/>
        </p:nvSpPr>
        <p:spPr bwMode="auto">
          <a:xfrm>
            <a:off x="4428646" y="5544289"/>
            <a:ext cx="273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70C0"/>
                </a:solidFill>
              </a:rPr>
              <a:t>Volker Sörgel</a:t>
            </a:r>
          </a:p>
          <a:p>
            <a:pPr algn="ctr"/>
            <a:r>
              <a:rPr lang="de-DE" sz="3600" dirty="0">
                <a:solidFill>
                  <a:srgbClr val="0070C0"/>
                </a:solidFill>
              </a:rPr>
              <a:t>1931 - 2022</a:t>
            </a:r>
          </a:p>
        </p:txBody>
      </p:sp>
      <p:pic>
        <p:nvPicPr>
          <p:cNvPr id="8" name="Picture 2" descr="Volker Soergel (1931 – 2022) | CERN">
            <a:extLst>
              <a:ext uri="{FF2B5EF4-FFF2-40B4-BE49-F238E27FC236}">
                <a16:creationId xmlns:a16="http://schemas.microsoft.com/office/drawing/2014/main" id="{E06214FD-B086-4220-B802-5666B9E0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25" y="1871881"/>
            <a:ext cx="266708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66DAA3-BA3A-4D07-B726-72B2712BA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14000"/>
          </a:blip>
          <a:srcRect t="7091"/>
          <a:stretch/>
        </p:blipFill>
        <p:spPr bwMode="auto">
          <a:xfrm>
            <a:off x="2003021" y="1318084"/>
            <a:ext cx="9226927" cy="52743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3419587-5137-4F86-8069-DBE4554DCB3F}"/>
              </a:ext>
            </a:extLst>
          </p:cNvPr>
          <p:cNvSpPr txBox="1"/>
          <p:nvPr/>
        </p:nvSpPr>
        <p:spPr>
          <a:xfrm>
            <a:off x="8740295" y="404035"/>
            <a:ext cx="14346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Energie-Krise</a:t>
            </a:r>
          </a:p>
        </p:txBody>
      </p:sp>
    </p:spTree>
    <p:extLst>
      <p:ext uri="{BB962C8B-B14F-4D97-AF65-F5344CB8AC3E}">
        <p14:creationId xmlns:p14="http://schemas.microsoft.com/office/powerpoint/2010/main" val="329656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E82D645-1419-4AA3-BB3F-F736DEBDDD55}"/>
              </a:ext>
            </a:extLst>
          </p:cNvPr>
          <p:cNvGrpSpPr/>
          <p:nvPr/>
        </p:nvGrpSpPr>
        <p:grpSpPr>
          <a:xfrm>
            <a:off x="0" y="1538089"/>
            <a:ext cx="6096000" cy="2685199"/>
            <a:chOff x="-263751" y="10212"/>
            <a:chExt cx="6601025" cy="268519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F863A84-AB17-48F9-84CE-4433B36A1D4C}"/>
                </a:ext>
              </a:extLst>
            </p:cNvPr>
            <p:cNvSpPr/>
            <p:nvPr/>
          </p:nvSpPr>
          <p:spPr>
            <a:xfrm>
              <a:off x="0" y="116012"/>
              <a:ext cx="6337274" cy="257939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8BAEB3C-30EC-48C4-86D1-2DEF1E858060}"/>
                </a:ext>
              </a:extLst>
            </p:cNvPr>
            <p:cNvSpPr txBox="1"/>
            <p:nvPr/>
          </p:nvSpPr>
          <p:spPr>
            <a:xfrm>
              <a:off x="-263751" y="10212"/>
              <a:ext cx="5898923" cy="257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1843" tIns="249936" rIns="491843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de-DE" sz="1200" kern="1200" dirty="0"/>
                <a:t>DESY buys futures in tranches and thus minimizes the price risk (2022: 100 %; 2023: 80 %; 2024: 60 %; 2025: 40 %)</a:t>
              </a:r>
            </a:p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de-DE" sz="1200" kern="1200" dirty="0"/>
                <a:t>Extreme price development:</a:t>
              </a:r>
              <a:br>
                <a:rPr lang="de-DE" sz="1200" kern="1200" dirty="0"/>
              </a:br>
              <a:r>
                <a:rPr lang="de-DE" sz="1200" kern="1200" dirty="0"/>
                <a:t>2022 (Ø HH): 7.03 ct/kWh 2023 (Future, 19.10.) 38.7 ct/kWh</a:t>
              </a:r>
            </a:p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200" kern="1200" dirty="0"/>
                <a:t>Purchase of missing 20 % for 2023: futures can still be fixed until the end of November, thereafter procurement possible during the year on the spot market; financing options being explored</a:t>
              </a:r>
            </a:p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200" kern="1200" dirty="0">
                  <a:solidFill>
                    <a:schemeClr val="tx1"/>
                  </a:solidFill>
                </a:rPr>
                <a:t>Additional shortage situation possible, emergency shutdown plans have been developed 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CA1D1C2-84AC-452E-8DB3-BC0E1859C2FA}"/>
              </a:ext>
            </a:extLst>
          </p:cNvPr>
          <p:cNvGrpSpPr/>
          <p:nvPr/>
        </p:nvGrpSpPr>
        <p:grpSpPr>
          <a:xfrm>
            <a:off x="-70350" y="4098235"/>
            <a:ext cx="6166350" cy="1394847"/>
            <a:chOff x="-339929" y="3116550"/>
            <a:chExt cx="6677203" cy="1509894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8220911-11BC-4940-961D-7524BF0488CA}"/>
                </a:ext>
              </a:extLst>
            </p:cNvPr>
            <p:cNvSpPr/>
            <p:nvPr/>
          </p:nvSpPr>
          <p:spPr>
            <a:xfrm>
              <a:off x="0" y="3310637"/>
              <a:ext cx="6337274" cy="1174362"/>
            </a:xfrm>
            <a:prstGeom prst="rect">
              <a:avLst/>
            </a:prstGeom>
            <a:solidFill>
              <a:srgbClr val="CFDFDA">
                <a:alpha val="89804"/>
              </a:srgbClr>
            </a:solidFill>
          </p:spPr>
          <p:style>
            <a:lnRef idx="2">
              <a:schemeClr val="accent5">
                <a:hueOff val="2503091"/>
                <a:satOff val="17734"/>
                <a:lumOff val="-1804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11224A-CFFA-4414-9E92-1A6FAFCA9327}"/>
                </a:ext>
              </a:extLst>
            </p:cNvPr>
            <p:cNvSpPr txBox="1"/>
            <p:nvPr/>
          </p:nvSpPr>
          <p:spPr>
            <a:xfrm>
              <a:off x="-339929" y="3116550"/>
              <a:ext cx="5852428" cy="1509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1843" tIns="249936" rIns="491843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de-DE" sz="1200" kern="1200" dirty="0"/>
                <a:t>Heat Hamburg: reduction in delivery possible (50 %)</a:t>
              </a:r>
            </a:p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de-DE" sz="1200" kern="1200" dirty="0">
                  <a:solidFill>
                    <a:schemeClr val="tx1"/>
                  </a:solidFill>
                </a:rPr>
                <a:t>DESY can cover part of the heat demand with waste heat (when accelerators are running) - HGF application submitted for waste heat utilization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9BD48CC-CF4B-44AF-8109-C52B2896ADF4}"/>
              </a:ext>
            </a:extLst>
          </p:cNvPr>
          <p:cNvGrpSpPr/>
          <p:nvPr/>
        </p:nvGrpSpPr>
        <p:grpSpPr>
          <a:xfrm>
            <a:off x="-88073" y="5300656"/>
            <a:ext cx="6196987" cy="1436400"/>
            <a:chOff x="-4774494" y="7748969"/>
            <a:chExt cx="6196987" cy="14364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071EF35-3D5E-4B7B-BEE0-7EB49A59A76D}"/>
                </a:ext>
              </a:extLst>
            </p:cNvPr>
            <p:cNvSpPr/>
            <p:nvPr/>
          </p:nvSpPr>
          <p:spPr>
            <a:xfrm>
              <a:off x="-4429935" y="7981209"/>
              <a:ext cx="5852428" cy="1126748"/>
            </a:xfrm>
            <a:prstGeom prst="rect">
              <a:avLst/>
            </a:prstGeom>
            <a:solidFill>
              <a:srgbClr val="CFDFE9"/>
            </a:solidFill>
          </p:spPr>
          <p:style>
            <a:lnRef idx="2">
              <a:schemeClr val="accent5">
                <a:hueOff val="5006181"/>
                <a:satOff val="35468"/>
                <a:lumOff val="-3607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0EF0C3E-38D4-4012-8AC1-8B7EE5DDD06F}"/>
                </a:ext>
              </a:extLst>
            </p:cNvPr>
            <p:cNvSpPr txBox="1"/>
            <p:nvPr/>
          </p:nvSpPr>
          <p:spPr>
            <a:xfrm>
              <a:off x="-4774494" y="7748969"/>
              <a:ext cx="6108901" cy="1436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1843" tIns="249936" rIns="491843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de-DE" sz="1200" kern="1200" dirty="0"/>
                <a:t>Extreme price development (DESY labor price in each case):</a:t>
              </a:r>
              <a:br>
                <a:rPr lang="de-DE" sz="1200" kern="1200" dirty="0"/>
              </a:br>
              <a:r>
                <a:rPr lang="de-DE" sz="1200" kern="1200" dirty="0"/>
                <a:t>2022: 4.299 ct/kWh 2023: 25.976 ct/kWh</a:t>
              </a:r>
            </a:p>
            <a:p>
              <a:pPr marL="114300" lvl="1" indent="-114300" algn="l" defTabSz="622300">
                <a:lnSpc>
                  <a:spcPct val="125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de-DE" sz="1200" kern="1200" dirty="0"/>
                <a:t>Supply volume for 2023 reduced by 50 %, compensation</a:t>
              </a:r>
              <a:br>
                <a:rPr lang="de-DE" sz="1200" kern="1200" dirty="0"/>
              </a:br>
              <a:r>
                <a:rPr lang="de-DE" sz="1200" kern="1200" dirty="0"/>
                <a:t>e.g. via rental of mobile oil heating system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0592D31-3332-40EA-8CA4-A0F4555E63AF}"/>
              </a:ext>
            </a:extLst>
          </p:cNvPr>
          <p:cNvGrpSpPr/>
          <p:nvPr/>
        </p:nvGrpSpPr>
        <p:grpSpPr>
          <a:xfrm>
            <a:off x="5177866" y="6383282"/>
            <a:ext cx="913565" cy="265846"/>
            <a:chOff x="316863" y="4659581"/>
            <a:chExt cx="4436091" cy="265846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54037BEB-6856-4272-8AF5-06E7925A4411}"/>
                </a:ext>
              </a:extLst>
            </p:cNvPr>
            <p:cNvSpPr/>
            <p:nvPr/>
          </p:nvSpPr>
          <p:spPr>
            <a:xfrm>
              <a:off x="316863" y="4659581"/>
              <a:ext cx="4436091" cy="265846"/>
            </a:xfrm>
            <a:prstGeom prst="round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5006181"/>
                <a:satOff val="35468"/>
                <a:lumOff val="-36079"/>
                <a:alphaOff val="0"/>
              </a:schemeClr>
            </a:fillRef>
            <a:effectRef idx="0">
              <a:schemeClr val="accent5">
                <a:hueOff val="5006181"/>
                <a:satOff val="35468"/>
                <a:lumOff val="-360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hteck: abgerundete Ecken 4">
              <a:extLst>
                <a:ext uri="{FF2B5EF4-FFF2-40B4-BE49-F238E27FC236}">
                  <a16:creationId xmlns:a16="http://schemas.microsoft.com/office/drawing/2014/main" id="{A52C2B81-03AC-47C3-9389-0C473E4779E1}"/>
                </a:ext>
              </a:extLst>
            </p:cNvPr>
            <p:cNvSpPr txBox="1"/>
            <p:nvPr/>
          </p:nvSpPr>
          <p:spPr>
            <a:xfrm>
              <a:off x="329841" y="4672559"/>
              <a:ext cx="4410135" cy="239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74" tIns="0" rIns="167674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kern="1200" dirty="0"/>
                <a:t>Gas </a:t>
              </a:r>
              <a:r>
                <a:rPr lang="de-DE" sz="1050" kern="1200" dirty="0"/>
                <a:t>(ZEU)</a:t>
              </a:r>
              <a:endParaRPr lang="de-DE" sz="1200" kern="1200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8A60FD1-B822-49CD-AA13-72865DC0A52A}"/>
              </a:ext>
            </a:extLst>
          </p:cNvPr>
          <p:cNvGrpSpPr/>
          <p:nvPr/>
        </p:nvGrpSpPr>
        <p:grpSpPr>
          <a:xfrm>
            <a:off x="4576786" y="5093949"/>
            <a:ext cx="1661281" cy="265846"/>
            <a:chOff x="204529" y="3069654"/>
            <a:chExt cx="3119780" cy="265846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258B3C57-AFFE-426C-BA65-CE5DF592B7A5}"/>
                </a:ext>
              </a:extLst>
            </p:cNvPr>
            <p:cNvSpPr/>
            <p:nvPr/>
          </p:nvSpPr>
          <p:spPr>
            <a:xfrm>
              <a:off x="316863" y="3069654"/>
              <a:ext cx="2732073" cy="265846"/>
            </a:xfrm>
            <a:prstGeom prst="round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2503091"/>
                <a:satOff val="17734"/>
                <a:lumOff val="-18040"/>
                <a:alphaOff val="0"/>
              </a:schemeClr>
            </a:fillRef>
            <a:effectRef idx="0">
              <a:schemeClr val="accent5">
                <a:hueOff val="2503091"/>
                <a:satOff val="17734"/>
                <a:lumOff val="-180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hteck: abgerundete Ecken 4">
              <a:extLst>
                <a:ext uri="{FF2B5EF4-FFF2-40B4-BE49-F238E27FC236}">
                  <a16:creationId xmlns:a16="http://schemas.microsoft.com/office/drawing/2014/main" id="{34F2DE18-FEE3-49CA-A0F4-E8AA81BE65D2}"/>
                </a:ext>
              </a:extLst>
            </p:cNvPr>
            <p:cNvSpPr txBox="1"/>
            <p:nvPr/>
          </p:nvSpPr>
          <p:spPr>
            <a:xfrm>
              <a:off x="204529" y="3090548"/>
              <a:ext cx="3119780" cy="239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74" tIns="0" rIns="167674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kern="1200" dirty="0" err="1"/>
                <a:t>District</a:t>
              </a:r>
              <a:r>
                <a:rPr lang="de-DE" sz="1200" b="1" kern="1200" dirty="0"/>
                <a:t> </a:t>
              </a:r>
              <a:r>
                <a:rPr lang="de-DE" sz="1200" b="1" kern="1200" dirty="0" err="1"/>
                <a:t>heating</a:t>
              </a:r>
              <a:r>
                <a:rPr lang="de-DE" sz="1200" b="1" kern="1200" dirty="0"/>
                <a:t> </a:t>
              </a:r>
              <a:r>
                <a:rPr lang="de-DE" sz="1050" kern="1200" dirty="0"/>
                <a:t>(HH)</a:t>
              </a:r>
              <a:endParaRPr lang="de-DE" sz="1200" kern="1200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0935ED0-B25D-4A6D-B6A0-DFDB0C7F0DEA}"/>
              </a:ext>
            </a:extLst>
          </p:cNvPr>
          <p:cNvGrpSpPr/>
          <p:nvPr/>
        </p:nvGrpSpPr>
        <p:grpSpPr>
          <a:xfrm>
            <a:off x="4978542" y="3923759"/>
            <a:ext cx="1112890" cy="265846"/>
            <a:chOff x="316864" y="43328"/>
            <a:chExt cx="1112890" cy="265846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C8E91088-4263-4F2D-B153-1705D832B5DE}"/>
                </a:ext>
              </a:extLst>
            </p:cNvPr>
            <p:cNvSpPr/>
            <p:nvPr/>
          </p:nvSpPr>
          <p:spPr>
            <a:xfrm>
              <a:off x="316864" y="43328"/>
              <a:ext cx="1112890" cy="26584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24" name="Rechteck: abgerundete Ecken 4">
              <a:extLst>
                <a:ext uri="{FF2B5EF4-FFF2-40B4-BE49-F238E27FC236}">
                  <a16:creationId xmlns:a16="http://schemas.microsoft.com/office/drawing/2014/main" id="{1ECC3489-E291-428C-A68B-D62DC25CC83B}"/>
                </a:ext>
              </a:extLst>
            </p:cNvPr>
            <p:cNvSpPr txBox="1"/>
            <p:nvPr/>
          </p:nvSpPr>
          <p:spPr>
            <a:xfrm>
              <a:off x="329842" y="56306"/>
              <a:ext cx="1060776" cy="239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74" tIns="0" rIns="167674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kern="1200" dirty="0"/>
                <a:t>Power</a:t>
              </a:r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D8E2F56F-00B7-41BC-8990-0202979E0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8580" r="65750" b="13461"/>
          <a:stretch/>
        </p:blipFill>
        <p:spPr>
          <a:xfrm>
            <a:off x="6833182" y="1866554"/>
            <a:ext cx="4516728" cy="4516728"/>
          </a:xfrm>
          <a:prstGeom prst="rect">
            <a:avLst/>
          </a:prstGeom>
        </p:spPr>
      </p:pic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01BD5AA3-6FC6-4277-8144-32B6837D27E4}"/>
              </a:ext>
            </a:extLst>
          </p:cNvPr>
          <p:cNvSpPr/>
          <p:nvPr/>
        </p:nvSpPr>
        <p:spPr>
          <a:xfrm>
            <a:off x="6789630" y="1866555"/>
            <a:ext cx="4602889" cy="4413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7A0A2F2-A92C-46C6-8B0F-9DB25F378EC2}"/>
              </a:ext>
            </a:extLst>
          </p:cNvPr>
          <p:cNvSpPr txBox="1"/>
          <p:nvPr/>
        </p:nvSpPr>
        <p:spPr>
          <a:xfrm>
            <a:off x="8740295" y="404035"/>
            <a:ext cx="14346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Energie-Krise</a:t>
            </a:r>
          </a:p>
        </p:txBody>
      </p:sp>
    </p:spTree>
    <p:extLst>
      <p:ext uri="{BB962C8B-B14F-4D97-AF65-F5344CB8AC3E}">
        <p14:creationId xmlns:p14="http://schemas.microsoft.com/office/powerpoint/2010/main" val="43133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3FAEC56-12B2-4C34-A68E-16C83FC943AD}"/>
              </a:ext>
            </a:extLst>
          </p:cNvPr>
          <p:cNvSpPr txBox="1">
            <a:spLocks/>
          </p:cNvSpPr>
          <p:nvPr/>
        </p:nvSpPr>
        <p:spPr>
          <a:xfrm>
            <a:off x="429314" y="2784534"/>
            <a:ext cx="7920261" cy="381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de-DE" sz="1400" dirty="0" err="1"/>
              <a:t>Approx</a:t>
            </a:r>
            <a:r>
              <a:rPr lang="de-DE" sz="1400" dirty="0"/>
              <a:t>. 60,000 m</a:t>
            </a:r>
            <a:r>
              <a:rPr lang="de-DE" sz="1400" baseline="30000" dirty="0"/>
              <a:t>3</a:t>
            </a:r>
            <a:r>
              <a:rPr lang="de-DE" sz="1400" b="1" dirty="0"/>
              <a:t> </a:t>
            </a:r>
            <a:r>
              <a:rPr lang="de-DE" sz="1400" b="1" dirty="0" err="1"/>
              <a:t>helium</a:t>
            </a:r>
            <a:r>
              <a:rPr lang="de-DE" sz="1400" b="1" dirty="0"/>
              <a:t> </a:t>
            </a:r>
            <a:r>
              <a:rPr lang="de-DE" sz="1400" dirty="0"/>
              <a:t>p.a. </a:t>
            </a:r>
          </a:p>
          <a:p>
            <a:pPr algn="l">
              <a:spcBef>
                <a:spcPts val="300"/>
              </a:spcBef>
            </a:pPr>
            <a:r>
              <a:rPr lang="de-DE" sz="1400" dirty="0" err="1"/>
              <a:t>required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XFEL, FLASH, </a:t>
            </a:r>
            <a:r>
              <a:rPr lang="de-DE" sz="1400" dirty="0" err="1"/>
              <a:t>small</a:t>
            </a:r>
            <a:r>
              <a:rPr lang="de-DE" sz="1400" dirty="0"/>
              <a:t> </a:t>
            </a:r>
            <a:r>
              <a:rPr lang="de-DE" sz="1400" dirty="0" err="1"/>
              <a:t>experiments</a:t>
            </a:r>
            <a:endParaRPr lang="de-DE" sz="1400" dirty="0"/>
          </a:p>
          <a:p>
            <a:pPr algn="l">
              <a:spcBef>
                <a:spcPts val="300"/>
              </a:spcBef>
            </a:pPr>
            <a:endParaRPr lang="de-DE" sz="1400" dirty="0"/>
          </a:p>
          <a:p>
            <a:pPr algn="l">
              <a:spcBef>
                <a:spcPts val="300"/>
              </a:spcBef>
            </a:pPr>
            <a:r>
              <a:rPr lang="de-DE" sz="1400" dirty="0" err="1"/>
              <a:t>Shortage</a:t>
            </a:r>
            <a:r>
              <a:rPr lang="de-DE" sz="1400" dirty="0"/>
              <a:t> and </a:t>
            </a:r>
            <a:r>
              <a:rPr lang="de-DE" sz="1400" dirty="0" err="1"/>
              <a:t>increase</a:t>
            </a:r>
            <a:r>
              <a:rPr lang="de-DE" sz="1400" dirty="0"/>
              <a:t> in </a:t>
            </a:r>
            <a:r>
              <a:rPr lang="de-DE" sz="1400" dirty="0" err="1"/>
              <a:t>price</a:t>
            </a:r>
            <a:r>
              <a:rPr lang="de-DE" sz="1400" dirty="0"/>
              <a:t> due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b="1" dirty="0" err="1"/>
              <a:t>tight</a:t>
            </a:r>
            <a:r>
              <a:rPr lang="de-DE" sz="1400" b="1" dirty="0"/>
              <a:t> </a:t>
            </a:r>
            <a:r>
              <a:rPr lang="de-DE" sz="1400" b="1" dirty="0" err="1"/>
              <a:t>supply</a:t>
            </a:r>
            <a:r>
              <a:rPr lang="de-DE" sz="1400" b="1" dirty="0"/>
              <a:t> </a:t>
            </a:r>
            <a:r>
              <a:rPr lang="de-DE" sz="1400" b="1" dirty="0" err="1"/>
              <a:t>situation</a:t>
            </a:r>
            <a:endParaRPr lang="de-DE" sz="1400" b="1" dirty="0"/>
          </a:p>
          <a:p>
            <a:pPr algn="l">
              <a:spcBef>
                <a:spcPts val="300"/>
              </a:spcBef>
            </a:pPr>
            <a:endParaRPr lang="de-DE" sz="1400" dirty="0"/>
          </a:p>
          <a:p>
            <a:pPr algn="l">
              <a:spcBef>
                <a:spcPts val="300"/>
              </a:spcBef>
            </a:pPr>
            <a:r>
              <a:rPr lang="de-DE" sz="1400" dirty="0"/>
              <a:t>DESY </a:t>
            </a:r>
            <a:r>
              <a:rPr lang="de-DE" sz="1400" dirty="0" err="1"/>
              <a:t>requirements</a:t>
            </a:r>
            <a:r>
              <a:rPr lang="de-DE" sz="1400" dirty="0"/>
              <a:t> </a:t>
            </a:r>
            <a:r>
              <a:rPr lang="de-DE" sz="1400" b="1" dirty="0" err="1"/>
              <a:t>secured</a:t>
            </a:r>
            <a:r>
              <a:rPr lang="de-DE" sz="1400" b="1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2022: </a:t>
            </a:r>
          </a:p>
          <a:p>
            <a:pPr marL="285750" indent="-285750" algn="l"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Vendor </a:t>
            </a: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delivered</a:t>
            </a:r>
            <a:r>
              <a:rPr lang="de-DE" sz="1400" dirty="0"/>
              <a:t> </a:t>
            </a:r>
            <a:r>
              <a:rPr lang="de-DE" sz="1400" dirty="0" err="1"/>
              <a:t>only</a:t>
            </a:r>
            <a:r>
              <a:rPr lang="de-DE" sz="1400" dirty="0"/>
              <a:t> 47,181 m</a:t>
            </a:r>
            <a:r>
              <a:rPr lang="de-DE" sz="1400" baseline="30000" dirty="0"/>
              <a:t>3</a:t>
            </a:r>
            <a:r>
              <a:rPr lang="de-DE" sz="1400" dirty="0"/>
              <a:t> so </a:t>
            </a:r>
            <a:r>
              <a:rPr lang="de-DE" sz="1400" dirty="0" err="1"/>
              <a:t>far</a:t>
            </a:r>
            <a:r>
              <a:rPr lang="de-DE" sz="1400" dirty="0"/>
              <a:t>,</a:t>
            </a:r>
          </a:p>
          <a:p>
            <a:pPr marL="285750" indent="-285750" algn="l"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"</a:t>
            </a:r>
            <a:r>
              <a:rPr lang="de-DE" sz="1400" dirty="0" err="1"/>
              <a:t>loan</a:t>
            </a:r>
            <a:r>
              <a:rPr lang="de-DE" sz="1400" dirty="0"/>
              <a:t>" </a:t>
            </a:r>
            <a:r>
              <a:rPr lang="de-DE" sz="1400" dirty="0" err="1"/>
              <a:t>of</a:t>
            </a:r>
            <a:r>
              <a:rPr lang="de-DE" sz="1400" dirty="0"/>
              <a:t> 20,000 m</a:t>
            </a:r>
            <a:r>
              <a:rPr lang="de-DE" sz="1400" baseline="30000" dirty="0"/>
              <a:t>3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CERN</a:t>
            </a:r>
          </a:p>
          <a:p>
            <a:pPr algn="l">
              <a:spcBef>
                <a:spcPts val="300"/>
              </a:spcBef>
            </a:pPr>
            <a:endParaRPr lang="de-DE" sz="1400" dirty="0"/>
          </a:p>
          <a:p>
            <a:pPr algn="l">
              <a:spcBef>
                <a:spcPts val="300"/>
              </a:spcBef>
            </a:pPr>
            <a:endParaRPr lang="de-DE" sz="1400" dirty="0"/>
          </a:p>
          <a:p>
            <a:pPr algn="l">
              <a:spcBef>
                <a:spcPts val="300"/>
              </a:spcBef>
            </a:pPr>
            <a:r>
              <a:rPr lang="de-DE" sz="1400" dirty="0"/>
              <a:t>Other </a:t>
            </a:r>
            <a:r>
              <a:rPr lang="de-DE" sz="1400" dirty="0" err="1"/>
              <a:t>shortages</a:t>
            </a:r>
            <a:r>
              <a:rPr lang="de-DE" sz="1400" dirty="0"/>
              <a:t>: </a:t>
            </a:r>
            <a:r>
              <a:rPr lang="de-DE" sz="1400" b="1" dirty="0"/>
              <a:t>Neon </a:t>
            </a:r>
            <a:r>
              <a:rPr lang="de-DE" sz="1400" dirty="0"/>
              <a:t>- </a:t>
            </a:r>
            <a:r>
              <a:rPr lang="de-DE" sz="1400" dirty="0" err="1"/>
              <a:t>failure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central</a:t>
            </a:r>
            <a:r>
              <a:rPr lang="de-DE" sz="1400" dirty="0"/>
              <a:t> </a:t>
            </a:r>
            <a:r>
              <a:rPr lang="de-DE" sz="1400" dirty="0" err="1"/>
              <a:t>producers</a:t>
            </a:r>
            <a:br>
              <a:rPr lang="de-DE" sz="1400" dirty="0"/>
            </a:br>
            <a:r>
              <a:rPr lang="de-DE" sz="1400" dirty="0"/>
              <a:t>in Mariupol and Odessa (</a:t>
            </a:r>
            <a:r>
              <a:rPr lang="de-DE" sz="1400" dirty="0" err="1"/>
              <a:t>world</a:t>
            </a:r>
            <a:r>
              <a:rPr lang="de-DE" sz="1400" dirty="0"/>
              <a:t> </a:t>
            </a:r>
            <a:r>
              <a:rPr lang="de-DE" sz="1400" dirty="0" err="1"/>
              <a:t>market</a:t>
            </a:r>
            <a:r>
              <a:rPr lang="de-DE" sz="1400" dirty="0"/>
              <a:t> </a:t>
            </a:r>
            <a:r>
              <a:rPr lang="de-DE" sz="1400" dirty="0" err="1"/>
              <a:t>share</a:t>
            </a:r>
            <a:r>
              <a:rPr lang="de-DE" sz="1400" dirty="0"/>
              <a:t> 50%)</a:t>
            </a:r>
          </a:p>
          <a:p>
            <a:pPr lvl="1" algn="l">
              <a:spcBef>
                <a:spcPts val="300"/>
              </a:spcBef>
            </a:pPr>
            <a:r>
              <a:rPr lang="de-DE" sz="1400" dirty="0"/>
              <a:t>Price </a:t>
            </a:r>
            <a:r>
              <a:rPr lang="de-DE" sz="1400" dirty="0" err="1"/>
              <a:t>increase</a:t>
            </a:r>
            <a:r>
              <a:rPr lang="de-DE" sz="1400" dirty="0"/>
              <a:t>: </a:t>
            </a:r>
            <a:r>
              <a:rPr lang="de-DE" sz="1400" dirty="0" err="1"/>
              <a:t>from</a:t>
            </a:r>
            <a:r>
              <a:rPr lang="de-DE" sz="1400" dirty="0"/>
              <a:t> 4,500 € </a:t>
            </a:r>
            <a:r>
              <a:rPr lang="de-DE" sz="1400" dirty="0" err="1"/>
              <a:t>to</a:t>
            </a:r>
            <a:r>
              <a:rPr lang="de-DE" sz="1400" dirty="0"/>
              <a:t> 24,000 € per </a:t>
            </a:r>
            <a:r>
              <a:rPr lang="de-DE" sz="1400" dirty="0" err="1"/>
              <a:t>bottle</a:t>
            </a:r>
            <a:br>
              <a:rPr lang="de-DE" sz="1400" dirty="0"/>
            </a:br>
            <a:r>
              <a:rPr lang="de-DE" sz="1400" dirty="0"/>
              <a:t>(DESY stock </a:t>
            </a:r>
            <a:r>
              <a:rPr lang="de-DE" sz="1400" dirty="0" err="1"/>
              <a:t>includes</a:t>
            </a:r>
            <a:r>
              <a:rPr lang="de-DE" sz="1400" dirty="0"/>
              <a:t> 3 </a:t>
            </a:r>
            <a:r>
              <a:rPr lang="de-DE" sz="1400" dirty="0" err="1"/>
              <a:t>to</a:t>
            </a:r>
            <a:r>
              <a:rPr lang="de-DE" sz="1400" dirty="0"/>
              <a:t> 5 </a:t>
            </a:r>
            <a:r>
              <a:rPr lang="de-DE" sz="1400" dirty="0" err="1"/>
              <a:t>bottles</a:t>
            </a:r>
            <a:r>
              <a:rPr lang="de-DE" sz="1400" dirty="0"/>
              <a:t>)</a:t>
            </a:r>
          </a:p>
          <a:p>
            <a:pPr lvl="1" algn="l">
              <a:spcBef>
                <a:spcPts val="300"/>
              </a:spcBef>
            </a:pPr>
            <a:r>
              <a:rPr lang="de-DE" sz="1400" dirty="0" err="1"/>
              <a:t>Shortage</a:t>
            </a:r>
            <a:r>
              <a:rPr lang="de-DE" sz="1400" dirty="0"/>
              <a:t>: </a:t>
            </a:r>
            <a:r>
              <a:rPr lang="de-DE" sz="1400" dirty="0" err="1"/>
              <a:t>delivery</a:t>
            </a:r>
            <a:r>
              <a:rPr lang="de-DE" sz="1400" dirty="0"/>
              <a:t> </a:t>
            </a:r>
            <a:r>
              <a:rPr lang="de-DE" sz="1400" dirty="0" err="1"/>
              <a:t>times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6 </a:t>
            </a:r>
            <a:r>
              <a:rPr lang="de-DE" sz="1400" dirty="0" err="1"/>
              <a:t>to</a:t>
            </a:r>
            <a:r>
              <a:rPr lang="de-DE" sz="1400" dirty="0"/>
              <a:t> 8 </a:t>
            </a:r>
            <a:r>
              <a:rPr lang="de-DE" sz="1400" dirty="0" err="1"/>
              <a:t>weeks</a:t>
            </a:r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CB279A-77DA-4C4C-B2DF-88B13DE68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1" r="22832"/>
          <a:stretch/>
        </p:blipFill>
        <p:spPr>
          <a:xfrm>
            <a:off x="8035031" y="260648"/>
            <a:ext cx="4156199" cy="65942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8547032-07C1-4B5F-A719-63F2D18EABC1}"/>
              </a:ext>
            </a:extLst>
          </p:cNvPr>
          <p:cNvSpPr txBox="1"/>
          <p:nvPr/>
        </p:nvSpPr>
        <p:spPr>
          <a:xfrm>
            <a:off x="533400" y="1640451"/>
            <a:ext cx="23814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Helium und Neon Krise</a:t>
            </a:r>
          </a:p>
        </p:txBody>
      </p:sp>
    </p:spTree>
    <p:extLst>
      <p:ext uri="{BB962C8B-B14F-4D97-AF65-F5344CB8AC3E}">
        <p14:creationId xmlns:p14="http://schemas.microsoft.com/office/powerpoint/2010/main" val="148591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559402-B964-498F-854E-708412BCEFAF}"/>
              </a:ext>
            </a:extLst>
          </p:cNvPr>
          <p:cNvSpPr txBox="1"/>
          <p:nvPr/>
        </p:nvSpPr>
        <p:spPr>
          <a:xfrm>
            <a:off x="799214" y="1616148"/>
            <a:ext cx="1056547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Annual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DESY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b="1" dirty="0"/>
              <a:t>2%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Major </a:t>
            </a:r>
            <a:r>
              <a:rPr lang="de-DE" dirty="0" err="1"/>
              <a:t>clash</a:t>
            </a:r>
            <a:r>
              <a:rPr lang="de-DE" dirty="0"/>
              <a:t> </a:t>
            </a:r>
            <a:r>
              <a:rPr lang="de-DE" dirty="0" err="1"/>
              <a:t>with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inflation</a:t>
            </a:r>
            <a:r>
              <a:rPr lang="de-DE" dirty="0"/>
              <a:t> 				 </a:t>
            </a:r>
            <a:r>
              <a:rPr lang="de-DE" b="1" dirty="0"/>
              <a:t>10%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historically</a:t>
            </a:r>
            <a:r>
              <a:rPr lang="de-DE" dirty="0"/>
              <a:t> high </a:t>
            </a:r>
            <a:r>
              <a:rPr lang="de-DE" dirty="0" err="1"/>
              <a:t>inflation</a:t>
            </a:r>
            <a:r>
              <a:rPr lang="de-DE" dirty="0"/>
              <a:t> </a:t>
            </a:r>
            <a:r>
              <a:rPr lang="de-DE" dirty="0" err="1"/>
              <a:t>forecast</a:t>
            </a:r>
            <a:r>
              <a:rPr lang="de-DE" dirty="0"/>
              <a:t> 2023		</a:t>
            </a:r>
            <a:r>
              <a:rPr lang="de-DE" b="1" dirty="0"/>
              <a:t>8.8 %  </a:t>
            </a:r>
          </a:p>
          <a:p>
            <a:r>
              <a:rPr lang="de-DE" dirty="0"/>
              <a:t>-    </a:t>
            </a:r>
            <a:r>
              <a:rPr lang="de-DE" dirty="0" err="1"/>
              <a:t>expected</a:t>
            </a:r>
            <a:r>
              <a:rPr lang="de-DE" dirty="0"/>
              <a:t> Tarifsteigerungen Öffentlicher Dienst: 	</a:t>
            </a:r>
            <a:r>
              <a:rPr lang="de-DE" b="1" dirty="0"/>
              <a:t>6-7%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dirty="0"/>
              <a:t>2023: 	8,8% vs. 2% </a:t>
            </a:r>
            <a:r>
              <a:rPr lang="de-DE" dirty="0" err="1"/>
              <a:t>means</a:t>
            </a:r>
            <a:r>
              <a:rPr lang="de-DE" dirty="0"/>
              <a:t>  &gt; 6Mio </a:t>
            </a:r>
            <a:r>
              <a:rPr lang="de-DE" dirty="0" err="1"/>
              <a:t>loss</a:t>
            </a:r>
            <a:r>
              <a:rPr lang="de-DE" dirty="0"/>
              <a:t> in </a:t>
            </a:r>
            <a:r>
              <a:rPr lang="de-DE" dirty="0" err="1"/>
              <a:t>puchasing</a:t>
            </a:r>
            <a:r>
              <a:rPr lang="de-DE" dirty="0"/>
              <a:t> power</a:t>
            </a:r>
          </a:p>
          <a:p>
            <a:r>
              <a:rPr lang="de-DE" dirty="0"/>
              <a:t>	6-7% vs. 2% </a:t>
            </a:r>
            <a:r>
              <a:rPr lang="de-DE" dirty="0" err="1"/>
              <a:t>means</a:t>
            </a:r>
            <a:r>
              <a:rPr lang="de-DE" dirty="0"/>
              <a:t> 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underfunding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personnel</a:t>
            </a:r>
            <a:r>
              <a:rPr lang="de-DE" dirty="0"/>
              <a:t>*)</a:t>
            </a:r>
          </a:p>
          <a:p>
            <a:endParaRPr lang="de-DE" dirty="0"/>
          </a:p>
          <a:p>
            <a:r>
              <a:rPr lang="de-DE" dirty="0"/>
              <a:t>*) must and will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nextgen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 and </a:t>
            </a:r>
            <a:r>
              <a:rPr lang="de-DE" dirty="0" err="1"/>
              <a:t>technicians</a:t>
            </a:r>
            <a:r>
              <a:rPr lang="de-DE" dirty="0"/>
              <a:t> will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badly</a:t>
            </a:r>
            <a:r>
              <a:rPr lang="de-DE" dirty="0"/>
              <a:t> !</a:t>
            </a:r>
          </a:p>
          <a:p>
            <a:r>
              <a:rPr lang="de-DE" dirty="0"/>
              <a:t>     </a:t>
            </a:r>
            <a:r>
              <a:rPr lang="de-DE" dirty="0" err="1"/>
              <a:t>current</a:t>
            </a:r>
            <a:r>
              <a:rPr lang="de-DE" dirty="0"/>
              <a:t> HGF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BMBF: „</a:t>
            </a:r>
            <a:r>
              <a:rPr lang="en-US" dirty="0"/>
              <a:t>ready for negotiations when collective agreements are known” </a:t>
            </a:r>
            <a:endParaRPr lang="de-DE" dirty="0"/>
          </a:p>
          <a:p>
            <a:endParaRPr lang="de-DE" dirty="0"/>
          </a:p>
          <a:p>
            <a:r>
              <a:rPr lang="de-DE" dirty="0"/>
              <a:t>OVERALL:  2023-2025:	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(!)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lab</a:t>
            </a:r>
          </a:p>
          <a:p>
            <a:r>
              <a:rPr lang="de-DE" dirty="0"/>
              <a:t>	  2025+:		lab must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tighter</a:t>
            </a:r>
            <a:r>
              <a:rPr lang="de-DE" dirty="0"/>
              <a:t> </a:t>
            </a:r>
            <a:r>
              <a:rPr lang="de-DE" dirty="0" err="1"/>
              <a:t>budgets</a:t>
            </a:r>
            <a:r>
              <a:rPr lang="de-DE" dirty="0"/>
              <a:t>  </a:t>
            </a:r>
          </a:p>
          <a:p>
            <a:r>
              <a:rPr lang="de-DE" dirty="0">
                <a:sym typeface="Wingdings" panose="05000000000000000000" pitchFamily="2" charset="2"/>
              </a:rPr>
              <a:t>			 </a:t>
            </a:r>
            <a:r>
              <a:rPr lang="de-DE" dirty="0" err="1">
                <a:sym typeface="Wingdings" panose="05000000000000000000" pitchFamily="2" charset="2"/>
              </a:rPr>
              <a:t>need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focus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need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develop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internationally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competitive</a:t>
            </a:r>
            <a:r>
              <a:rPr lang="de-DE" dirty="0">
                <a:sym typeface="Wingdings" panose="05000000000000000000" pitchFamily="2" charset="2"/>
              </a:rPr>
              <a:t> plan</a:t>
            </a:r>
          </a:p>
          <a:p>
            <a:r>
              <a:rPr lang="de-DE" dirty="0">
                <a:sym typeface="Wingdings" panose="05000000000000000000" pitchFamily="2" charset="2"/>
              </a:rPr>
              <a:t>			 will </a:t>
            </a:r>
            <a:r>
              <a:rPr lang="de-DE" dirty="0" err="1">
                <a:sym typeface="Wingdings" panose="05000000000000000000" pitchFamily="2" charset="2"/>
              </a:rPr>
              <a:t>influence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strategy</a:t>
            </a:r>
            <a:r>
              <a:rPr lang="de-DE" dirty="0">
                <a:sym typeface="Wingdings" panose="05000000000000000000" pitchFamily="2" charset="2"/>
              </a:rPr>
              <a:t> loop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B7D108-99D3-4238-98DB-9A70309A7CF6}"/>
              </a:ext>
            </a:extLst>
          </p:cNvPr>
          <p:cNvSpPr txBox="1"/>
          <p:nvPr/>
        </p:nvSpPr>
        <p:spPr>
          <a:xfrm>
            <a:off x="8027581" y="588701"/>
            <a:ext cx="16231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Inflations-Krise</a:t>
            </a:r>
          </a:p>
        </p:txBody>
      </p:sp>
      <p:pic>
        <p:nvPicPr>
          <p:cNvPr id="2050" name="Picture 2" descr="Ein Roman aus Emojis | Berliner Buchhändler Club">
            <a:extLst>
              <a:ext uri="{FF2B5EF4-FFF2-40B4-BE49-F238E27FC236}">
                <a16:creationId xmlns:a16="http://schemas.microsoft.com/office/drawing/2014/main" id="{8BD28788-10B2-431A-93FC-DB231981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675" y="5068766"/>
            <a:ext cx="224245" cy="2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lation, Zinsentwicklung und EZB-Politik aktuell – Forbes Advisor  Deutschland">
            <a:extLst>
              <a:ext uri="{FF2B5EF4-FFF2-40B4-BE49-F238E27FC236}">
                <a16:creationId xmlns:a16="http://schemas.microsoft.com/office/drawing/2014/main" id="{0D42E368-5A55-45F7-A989-357575694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7"/>
          <a:stretch/>
        </p:blipFill>
        <p:spPr bwMode="auto">
          <a:xfrm>
            <a:off x="10133022" y="539995"/>
            <a:ext cx="1525578" cy="140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7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E926BE-F8AE-4B5E-98C7-B670ABC1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2320"/>
            <a:ext cx="1447404" cy="125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8F4D77-6B65-4FC0-A623-87F8AC2F88A2}"/>
              </a:ext>
            </a:extLst>
          </p:cNvPr>
          <p:cNvSpPr txBox="1"/>
          <p:nvPr/>
        </p:nvSpPr>
        <p:spPr>
          <a:xfrm>
            <a:off x="2177143" y="588701"/>
            <a:ext cx="30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Scientific Committee</a:t>
            </a:r>
          </a:p>
          <a:p>
            <a:r>
              <a:rPr lang="de-DE" b="1" dirty="0">
                <a:solidFill>
                  <a:srgbClr val="0070C0"/>
                </a:solidFill>
              </a:rPr>
              <a:t>Wissenschaftlicher Ausschuss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305786-5213-433A-832E-B73F4B145E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2660" y="3060237"/>
            <a:ext cx="5156092" cy="3136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7BA681-EDED-4CE2-9EF8-A3A491A1EA4E}"/>
              </a:ext>
            </a:extLst>
          </p:cNvPr>
          <p:cNvSpPr txBox="1"/>
          <p:nvPr/>
        </p:nvSpPr>
        <p:spPr>
          <a:xfrm>
            <a:off x="3705157" y="1703722"/>
            <a:ext cx="478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Volatile Campus Development Project 2018-2030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BFDCCD-F508-43E6-A6A5-A91E103DFBB0}"/>
              </a:ext>
            </a:extLst>
          </p:cNvPr>
          <p:cNvSpPr txBox="1"/>
          <p:nvPr/>
        </p:nvSpPr>
        <p:spPr>
          <a:xfrm>
            <a:off x="432660" y="256496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Funding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33B890-D1C6-4EDA-9C33-A94AFA59C10A}"/>
              </a:ext>
            </a:extLst>
          </p:cNvPr>
          <p:cNvSpPr txBox="1"/>
          <p:nvPr/>
        </p:nvSpPr>
        <p:spPr>
          <a:xfrm>
            <a:off x="5955222" y="2564969"/>
            <a:ext cx="219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Construction Projects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E797D5-2D9A-4EC7-9379-6DE42B376FB8}"/>
              </a:ext>
            </a:extLst>
          </p:cNvPr>
          <p:cNvSpPr txBox="1"/>
          <p:nvPr/>
        </p:nvSpPr>
        <p:spPr>
          <a:xfrm>
            <a:off x="533400" y="1690792"/>
            <a:ext cx="286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Construction </a:t>
            </a:r>
            <a:r>
              <a:rPr lang="de-DE" dirty="0" err="1"/>
              <a:t>Cost</a:t>
            </a:r>
            <a:r>
              <a:rPr lang="de-DE" dirty="0"/>
              <a:t> Explosion:</a:t>
            </a:r>
          </a:p>
          <a:p>
            <a:r>
              <a:rPr lang="de-DE" dirty="0"/>
              <a:t>BKI &gt; 15%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C608546-DB86-4DFA-83FF-6C6191603A9B}"/>
              </a:ext>
            </a:extLst>
          </p:cNvPr>
          <p:cNvSpPr txBox="1"/>
          <p:nvPr/>
        </p:nvSpPr>
        <p:spPr>
          <a:xfrm>
            <a:off x="10318837" y="5087231"/>
            <a:ext cx="1957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de-DE" sz="1400" b="1" dirty="0" err="1">
                <a:solidFill>
                  <a:srgbClr val="0070C0"/>
                </a:solidFill>
              </a:rPr>
              <a:t>Girder</a:t>
            </a:r>
            <a:r>
              <a:rPr lang="de-DE" sz="1400" b="1" dirty="0">
                <a:solidFill>
                  <a:srgbClr val="0070C0"/>
                </a:solidFill>
              </a:rPr>
              <a:t> Assembly </a:t>
            </a:r>
            <a:r>
              <a:rPr lang="de-DE" sz="1400" b="1" dirty="0" err="1">
                <a:solidFill>
                  <a:srgbClr val="0070C0"/>
                </a:solidFill>
              </a:rPr>
              <a:t>Bld</a:t>
            </a:r>
            <a:r>
              <a:rPr lang="de-DE" sz="1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99EC902-0B29-4E85-810A-1A227810B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72670"/>
          <a:stretch/>
        </p:blipFill>
        <p:spPr>
          <a:xfrm>
            <a:off x="5868927" y="3075700"/>
            <a:ext cx="3726372" cy="8448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2032E8B-07B1-422F-AF4F-CDDAD65AC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34313" b="31508"/>
          <a:stretch/>
        </p:blipFill>
        <p:spPr>
          <a:xfrm>
            <a:off x="5868927" y="3878072"/>
            <a:ext cx="3726372" cy="105661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F1D8D8D-2977-481D-9617-07C92DA530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25896" b="64148"/>
          <a:stretch/>
        </p:blipFill>
        <p:spPr>
          <a:xfrm>
            <a:off x="5868927" y="5013701"/>
            <a:ext cx="3726372" cy="30777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916436D-352D-467F-B991-7AE1BF2F7D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76925"/>
          <a:stretch/>
        </p:blipFill>
        <p:spPr>
          <a:xfrm>
            <a:off x="5875783" y="5643652"/>
            <a:ext cx="3726372" cy="71333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F8659AC-4ED0-418F-A51C-B4BBCE8C76EE}"/>
              </a:ext>
            </a:extLst>
          </p:cNvPr>
          <p:cNvSpPr txBox="1"/>
          <p:nvPr/>
        </p:nvSpPr>
        <p:spPr>
          <a:xfrm>
            <a:off x="10171633" y="2530753"/>
            <a:ext cx="1773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all </a:t>
            </a:r>
            <a:r>
              <a:rPr lang="de-DE" sz="1100" dirty="0" err="1"/>
              <a:t>projects</a:t>
            </a:r>
            <a:r>
              <a:rPr lang="de-DE" sz="1100" dirty="0"/>
              <a:t> </a:t>
            </a:r>
            <a:r>
              <a:rPr lang="de-DE" sz="1100" dirty="0" err="1"/>
              <a:t>see</a:t>
            </a:r>
            <a:r>
              <a:rPr lang="de-DE" sz="1100" dirty="0"/>
              <a:t> massive</a:t>
            </a:r>
          </a:p>
          <a:p>
            <a:r>
              <a:rPr lang="de-DE" sz="1100" dirty="0"/>
              <a:t>     </a:t>
            </a:r>
            <a:r>
              <a:rPr lang="de-DE" sz="1100" dirty="0" err="1"/>
              <a:t>cost</a:t>
            </a:r>
            <a:r>
              <a:rPr lang="de-DE" sz="1100" dirty="0"/>
              <a:t> </a:t>
            </a:r>
            <a:r>
              <a:rPr lang="de-DE" sz="1100" dirty="0" err="1"/>
              <a:t>explosion</a:t>
            </a:r>
            <a:r>
              <a:rPr lang="de-DE" sz="1100" dirty="0"/>
              <a:t> !!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100" dirty="0" err="1"/>
              <a:t>major</a:t>
            </a:r>
            <a:r>
              <a:rPr lang="de-DE" sz="1100" dirty="0"/>
              <a:t> </a:t>
            </a:r>
            <a:r>
              <a:rPr lang="de-DE" sz="1100" dirty="0" err="1"/>
              <a:t>revision</a:t>
            </a:r>
            <a:r>
              <a:rPr lang="de-DE" sz="1100" dirty="0"/>
              <a:t> </a:t>
            </a:r>
            <a:r>
              <a:rPr lang="de-DE" sz="1100" dirty="0" err="1"/>
              <a:t>necessary</a:t>
            </a:r>
            <a:endParaRPr lang="de-DE" sz="1100" dirty="0"/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100" dirty="0" err="1"/>
              <a:t>rescue</a:t>
            </a:r>
            <a:r>
              <a:rPr lang="de-DE" sz="1100" dirty="0"/>
              <a:t> </a:t>
            </a:r>
            <a:r>
              <a:rPr lang="de-DE" sz="1100" dirty="0" err="1"/>
              <a:t>research</a:t>
            </a:r>
            <a:r>
              <a:rPr lang="de-DE" sz="1100" dirty="0"/>
              <a:t> </a:t>
            </a:r>
            <a:r>
              <a:rPr lang="de-DE" sz="1100" dirty="0" err="1"/>
              <a:t>projects</a:t>
            </a:r>
            <a:endParaRPr lang="de-DE" sz="110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3DEB075-ED6B-480F-8097-319351684E57}"/>
              </a:ext>
            </a:extLst>
          </p:cNvPr>
          <p:cNvSpPr/>
          <p:nvPr/>
        </p:nvSpPr>
        <p:spPr>
          <a:xfrm>
            <a:off x="5879659" y="3146027"/>
            <a:ext cx="144000" cy="14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0460F53-C7CB-4DAC-87DE-D8F0598F144D}"/>
              </a:ext>
            </a:extLst>
          </p:cNvPr>
          <p:cNvSpPr/>
          <p:nvPr/>
        </p:nvSpPr>
        <p:spPr>
          <a:xfrm>
            <a:off x="5883200" y="3670566"/>
            <a:ext cx="144000" cy="14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4F79C68-0F7C-41DA-ABF4-68A530D3A7EB}"/>
              </a:ext>
            </a:extLst>
          </p:cNvPr>
          <p:cNvSpPr/>
          <p:nvPr/>
        </p:nvSpPr>
        <p:spPr>
          <a:xfrm>
            <a:off x="5900916" y="4453833"/>
            <a:ext cx="144000" cy="14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BCC6C2C-D092-4803-ADD2-4C87A0F5844E}"/>
              </a:ext>
            </a:extLst>
          </p:cNvPr>
          <p:cNvSpPr/>
          <p:nvPr/>
        </p:nvSpPr>
        <p:spPr>
          <a:xfrm>
            <a:off x="5904459" y="4712563"/>
            <a:ext cx="144000" cy="14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FA86CED-2875-4F2D-A966-E4E23EA75961}"/>
              </a:ext>
            </a:extLst>
          </p:cNvPr>
          <p:cNvSpPr txBox="1"/>
          <p:nvPr/>
        </p:nvSpPr>
        <p:spPr>
          <a:xfrm>
            <a:off x="8491852" y="683721"/>
            <a:ext cx="10070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Baukrise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EB3CD26-0CBF-4DF1-86DB-2B5A11A71197}"/>
              </a:ext>
            </a:extLst>
          </p:cNvPr>
          <p:cNvGrpSpPr/>
          <p:nvPr/>
        </p:nvGrpSpPr>
        <p:grpSpPr>
          <a:xfrm>
            <a:off x="5868927" y="5199885"/>
            <a:ext cx="5160333" cy="369332"/>
            <a:chOff x="5868927" y="5199885"/>
            <a:chExt cx="5160333" cy="369332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12D2971-5821-473A-99EC-E3D6BCAB2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68651" b="21393"/>
            <a:stretch/>
          </p:blipFill>
          <p:spPr>
            <a:xfrm>
              <a:off x="5868927" y="5261440"/>
              <a:ext cx="3726372" cy="307777"/>
            </a:xfrm>
            <a:prstGeom prst="rect">
              <a:avLst/>
            </a:prstGeom>
          </p:spPr>
        </p:pic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29245537-8E09-4587-B730-78DF5000EDD0}"/>
                </a:ext>
              </a:extLst>
            </p:cNvPr>
            <p:cNvCxnSpPr/>
            <p:nvPr/>
          </p:nvCxnSpPr>
          <p:spPr>
            <a:xfrm>
              <a:off x="6023659" y="5395008"/>
              <a:ext cx="339466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37D9236-7856-43CA-BF74-402C73474F54}"/>
                </a:ext>
              </a:extLst>
            </p:cNvPr>
            <p:cNvSpPr txBox="1"/>
            <p:nvPr/>
          </p:nvSpPr>
          <p:spPr>
            <a:xfrm flipH="1">
              <a:off x="9485893" y="5199885"/>
              <a:ext cx="1543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removal</a:t>
              </a:r>
              <a:endParaRPr lang="de-DE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2E788FA-354B-4DFD-B61C-D87F1888B863}"/>
              </a:ext>
            </a:extLst>
          </p:cNvPr>
          <p:cNvGrpSpPr/>
          <p:nvPr/>
        </p:nvGrpSpPr>
        <p:grpSpPr>
          <a:xfrm>
            <a:off x="6006022" y="4934688"/>
            <a:ext cx="5132644" cy="369332"/>
            <a:chOff x="6006022" y="4934688"/>
            <a:chExt cx="5132644" cy="369332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FCBCCFC7-D74E-45D2-90B8-3E532819537D}"/>
                </a:ext>
              </a:extLst>
            </p:cNvPr>
            <p:cNvCxnSpPr/>
            <p:nvPr/>
          </p:nvCxnSpPr>
          <p:spPr>
            <a:xfrm>
              <a:off x="6006022" y="5148191"/>
              <a:ext cx="339466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51D32410-822A-4006-87C1-F3BC819ACEC6}"/>
                </a:ext>
              </a:extLst>
            </p:cNvPr>
            <p:cNvSpPr txBox="1"/>
            <p:nvPr/>
          </p:nvSpPr>
          <p:spPr>
            <a:xfrm flipH="1">
              <a:off x="9595299" y="4934688"/>
              <a:ext cx="1543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freeze</a:t>
              </a:r>
              <a:endParaRPr lang="de-DE" dirty="0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DFD9471-9E52-4B99-B16F-6D018E99ABB1}"/>
              </a:ext>
            </a:extLst>
          </p:cNvPr>
          <p:cNvGrpSpPr/>
          <p:nvPr/>
        </p:nvGrpSpPr>
        <p:grpSpPr>
          <a:xfrm>
            <a:off x="5874818" y="3307041"/>
            <a:ext cx="5656136" cy="369332"/>
            <a:chOff x="5874818" y="3307041"/>
            <a:chExt cx="5656136" cy="369332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F20D4B1-4C28-4C92-9AF7-21EFDC9E11A2}"/>
                </a:ext>
              </a:extLst>
            </p:cNvPr>
            <p:cNvSpPr/>
            <p:nvPr/>
          </p:nvSpPr>
          <p:spPr>
            <a:xfrm>
              <a:off x="5874818" y="3421111"/>
              <a:ext cx="167921" cy="1652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520E5C7-0FCD-4E3C-BB4B-68988F3CAC48}"/>
                </a:ext>
              </a:extLst>
            </p:cNvPr>
            <p:cNvSpPr txBox="1"/>
            <p:nvPr/>
          </p:nvSpPr>
          <p:spPr>
            <a:xfrm>
              <a:off x="9498859" y="3307041"/>
              <a:ext cx="2032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not </a:t>
              </a:r>
              <a:r>
                <a:rPr lang="de-DE" dirty="0" err="1"/>
                <a:t>yet</a:t>
              </a:r>
              <a:r>
                <a:rPr lang="de-DE" dirty="0"/>
                <a:t> fully </a:t>
              </a:r>
              <a:r>
                <a:rPr lang="de-DE" dirty="0" err="1"/>
                <a:t>funded</a:t>
              </a:r>
              <a:endParaRPr lang="de-DE" dirty="0"/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FAA93BD7-EB2C-4954-B119-FB5CD71EA479}"/>
              </a:ext>
            </a:extLst>
          </p:cNvPr>
          <p:cNvSpPr txBox="1"/>
          <p:nvPr/>
        </p:nvSpPr>
        <p:spPr>
          <a:xfrm flipH="1">
            <a:off x="8595148" y="2706368"/>
            <a:ext cx="100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3" name="Pfeil: nach rechts 42">
            <a:extLst>
              <a:ext uri="{FF2B5EF4-FFF2-40B4-BE49-F238E27FC236}">
                <a16:creationId xmlns:a16="http://schemas.microsoft.com/office/drawing/2014/main" id="{F26CF7FB-D7F1-48D9-AEB3-D2339FFA19CE}"/>
              </a:ext>
            </a:extLst>
          </p:cNvPr>
          <p:cNvSpPr/>
          <p:nvPr/>
        </p:nvSpPr>
        <p:spPr>
          <a:xfrm>
            <a:off x="9602155" y="2749635"/>
            <a:ext cx="569478" cy="32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463EF83-4FC5-4ADB-968D-9E58163B622B}"/>
              </a:ext>
            </a:extLst>
          </p:cNvPr>
          <p:cNvGrpSpPr/>
          <p:nvPr/>
        </p:nvGrpSpPr>
        <p:grpSpPr>
          <a:xfrm>
            <a:off x="5885451" y="3836776"/>
            <a:ext cx="5717217" cy="534230"/>
            <a:chOff x="5885451" y="3836776"/>
            <a:chExt cx="5717217" cy="53423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49359B5-41C0-48FF-992D-3168A3FC63EB}"/>
                </a:ext>
              </a:extLst>
            </p:cNvPr>
            <p:cNvSpPr/>
            <p:nvPr/>
          </p:nvSpPr>
          <p:spPr>
            <a:xfrm>
              <a:off x="5885451" y="3932798"/>
              <a:ext cx="167921" cy="1652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8200073-9089-4600-A7E5-AC727B16BADC}"/>
                </a:ext>
              </a:extLst>
            </p:cNvPr>
            <p:cNvSpPr/>
            <p:nvPr/>
          </p:nvSpPr>
          <p:spPr>
            <a:xfrm>
              <a:off x="5897376" y="4227006"/>
              <a:ext cx="144000" cy="144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A9FE3CE-A736-40EA-A1DA-9BA990301D4C}"/>
                </a:ext>
              </a:extLst>
            </p:cNvPr>
            <p:cNvSpPr txBox="1"/>
            <p:nvPr/>
          </p:nvSpPr>
          <p:spPr>
            <a:xfrm>
              <a:off x="9510492" y="3836776"/>
              <a:ext cx="2092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looking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solutions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2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dirty="0"/>
              <a:t>DESY</a:t>
            </a:r>
            <a:r>
              <a:rPr lang="en-US" dirty="0">
                <a:solidFill>
                  <a:srgbClr val="F28E00"/>
                </a:solidFill>
              </a:rPr>
              <a:t>.</a:t>
            </a:r>
            <a:r>
              <a:rPr lang="en-US" dirty="0"/>
              <a:t> Strategy Review Process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9DBD706-631D-4A37-9126-6C975CB02E88}"/>
              </a:ext>
            </a:extLst>
          </p:cNvPr>
          <p:cNvGrpSpPr/>
          <p:nvPr/>
        </p:nvGrpSpPr>
        <p:grpSpPr>
          <a:xfrm>
            <a:off x="479425" y="6315795"/>
            <a:ext cx="10225087" cy="484426"/>
            <a:chOff x="479425" y="6315795"/>
            <a:chExt cx="10225087" cy="484426"/>
          </a:xfrm>
        </p:grpSpPr>
        <p:sp>
          <p:nvSpPr>
            <p:cNvPr id="36" name="Richtungspfeil 29">
              <a:extLst>
                <a:ext uri="{FF2B5EF4-FFF2-40B4-BE49-F238E27FC236}">
                  <a16:creationId xmlns:a16="http://schemas.microsoft.com/office/drawing/2014/main" id="{26EE3768-AF29-4692-92B4-ED8619973B8C}"/>
                </a:ext>
              </a:extLst>
            </p:cNvPr>
            <p:cNvSpPr/>
            <p:nvPr/>
          </p:nvSpPr>
          <p:spPr>
            <a:xfrm>
              <a:off x="875384" y="6379046"/>
              <a:ext cx="9369277" cy="398413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6213" algn="l"/>
                  <a:tab pos="811213" algn="l"/>
                  <a:tab pos="1524000" algn="l"/>
                  <a:tab pos="2157413" algn="l"/>
                  <a:tab pos="2868613" algn="l"/>
                  <a:tab pos="3590925" algn="l"/>
                  <a:tab pos="4302125" algn="l"/>
                  <a:tab pos="5026025" algn="l"/>
                  <a:tab pos="5737225" algn="l"/>
                </a:tabLst>
                <a:defRPr/>
              </a:pP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67" name="Textfeld 49">
              <a:extLst>
                <a:ext uri="{FF2B5EF4-FFF2-40B4-BE49-F238E27FC236}">
                  <a16:creationId xmlns:a16="http://schemas.microsoft.com/office/drawing/2014/main" id="{1C477AC0-9832-4638-97A5-1CE976B8A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17" y="6361961"/>
              <a:ext cx="66396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Mar/Apr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2022</a:t>
              </a:r>
            </a:p>
          </p:txBody>
        </p:sp>
        <p:sp>
          <p:nvSpPr>
            <p:cNvPr id="68" name="Textfeld 49">
              <a:extLst>
                <a:ext uri="{FF2B5EF4-FFF2-40B4-BE49-F238E27FC236}">
                  <a16:creationId xmlns:a16="http://schemas.microsoft.com/office/drawing/2014/main" id="{80AE324D-B680-4EC4-BCD2-F64AEB03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986" y="6379046"/>
              <a:ext cx="4860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July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2022</a:t>
              </a:r>
            </a:p>
          </p:txBody>
        </p:sp>
        <p:sp>
          <p:nvSpPr>
            <p:cNvPr id="69" name="Textfeld 49">
              <a:extLst>
                <a:ext uri="{FF2B5EF4-FFF2-40B4-BE49-F238E27FC236}">
                  <a16:creationId xmlns:a16="http://schemas.microsoft.com/office/drawing/2014/main" id="{694A78FC-0AB9-46A3-B231-6BC076EEC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216" y="6384723"/>
              <a:ext cx="4860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June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2022</a:t>
              </a:r>
            </a:p>
          </p:txBody>
        </p:sp>
        <p:sp>
          <p:nvSpPr>
            <p:cNvPr id="70" name="Textfeld 49">
              <a:extLst>
                <a:ext uri="{FF2B5EF4-FFF2-40B4-BE49-F238E27FC236}">
                  <a16:creationId xmlns:a16="http://schemas.microsoft.com/office/drawing/2014/main" id="{E9F6A0C8-0F71-4D05-994C-27851BC96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2117" y="6379046"/>
              <a:ext cx="67197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Jan/Feb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2023</a:t>
              </a:r>
            </a:p>
          </p:txBody>
        </p:sp>
        <p:sp>
          <p:nvSpPr>
            <p:cNvPr id="71" name="Textfeld 49">
              <a:extLst>
                <a:ext uri="{FF2B5EF4-FFF2-40B4-BE49-F238E27FC236}">
                  <a16:creationId xmlns:a16="http://schemas.microsoft.com/office/drawing/2014/main" id="{815FA503-D28D-4BAD-8A29-FE031FDAB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8984" y="6361413"/>
              <a:ext cx="50298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2023</a:t>
              </a:r>
            </a:p>
          </p:txBody>
        </p:sp>
        <p:sp>
          <p:nvSpPr>
            <p:cNvPr id="72" name="Textfeld 49">
              <a:extLst>
                <a:ext uri="{FF2B5EF4-FFF2-40B4-BE49-F238E27FC236}">
                  <a16:creationId xmlns:a16="http://schemas.microsoft.com/office/drawing/2014/main" id="{9BFA68E4-F2EE-42AB-B41B-1E2ADDFD2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8387" y="6367126"/>
              <a:ext cx="4860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Apr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2023</a:t>
              </a:r>
            </a:p>
          </p:txBody>
        </p:sp>
        <p:sp>
          <p:nvSpPr>
            <p:cNvPr id="73" name="Textfeld 49">
              <a:extLst>
                <a:ext uri="{FF2B5EF4-FFF2-40B4-BE49-F238E27FC236}">
                  <a16:creationId xmlns:a16="http://schemas.microsoft.com/office/drawing/2014/main" id="{90565859-53BC-4256-8BF9-6DFD095BC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1629" y="6361413"/>
              <a:ext cx="69442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May/Jun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2023</a:t>
              </a:r>
            </a:p>
          </p:txBody>
        </p:sp>
        <p:sp>
          <p:nvSpPr>
            <p:cNvPr id="74" name="Textfeld 49">
              <a:extLst>
                <a:ext uri="{FF2B5EF4-FFF2-40B4-BE49-F238E27FC236}">
                  <a16:creationId xmlns:a16="http://schemas.microsoft.com/office/drawing/2014/main" id="{4E63E67F-8DDB-4BCB-9A02-16240625A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8538" y="6379594"/>
              <a:ext cx="67037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Sep/Oct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2022</a:t>
              </a:r>
            </a:p>
          </p:txBody>
        </p:sp>
        <p:sp>
          <p:nvSpPr>
            <p:cNvPr id="75" name="Textfeld 49">
              <a:extLst>
                <a:ext uri="{FF2B5EF4-FFF2-40B4-BE49-F238E27FC236}">
                  <a16:creationId xmlns:a16="http://schemas.microsoft.com/office/drawing/2014/main" id="{A0316760-3B2A-4C7E-9905-0C0BD6D2E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813" y="6379594"/>
              <a:ext cx="4860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2022</a:t>
              </a:r>
            </a:p>
          </p:txBody>
        </p:sp>
        <p:sp>
          <p:nvSpPr>
            <p:cNvPr id="76" name="Textfeld 49">
              <a:extLst>
                <a:ext uri="{FF2B5EF4-FFF2-40B4-BE49-F238E27FC236}">
                  <a16:creationId xmlns:a16="http://schemas.microsoft.com/office/drawing/2014/main" id="{0C853EAC-63D3-4EAE-98DC-AD90D9BDA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2894" y="6379046"/>
              <a:ext cx="70243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Nov/Dec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2022</a:t>
              </a:r>
            </a:p>
          </p:txBody>
        </p:sp>
        <p:cxnSp>
          <p:nvCxnSpPr>
            <p:cNvPr id="13" name="Gerade Verbindung 12"/>
            <p:cNvCxnSpPr>
              <a:cxnSpLocks/>
            </p:cNvCxnSpPr>
            <p:nvPr/>
          </p:nvCxnSpPr>
          <p:spPr>
            <a:xfrm>
              <a:off x="479425" y="6315795"/>
              <a:ext cx="10225087" cy="0"/>
            </a:xfrm>
            <a:prstGeom prst="line">
              <a:avLst/>
            </a:prstGeom>
            <a:ln w="60325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44CECD2-E2D3-41FD-8C26-39C9DA2326AE}"/>
              </a:ext>
            </a:extLst>
          </p:cNvPr>
          <p:cNvGrpSpPr/>
          <p:nvPr/>
        </p:nvGrpSpPr>
        <p:grpSpPr>
          <a:xfrm>
            <a:off x="-279630" y="1839227"/>
            <a:ext cx="12389400" cy="4332937"/>
            <a:chOff x="-279630" y="1839227"/>
            <a:chExt cx="12389400" cy="4332937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flipV="1">
              <a:off x="839416" y="4815609"/>
              <a:ext cx="11270354" cy="6111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 flipV="1">
              <a:off x="875385" y="3429000"/>
              <a:ext cx="11234385" cy="720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75385" y="5687907"/>
              <a:ext cx="960951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5BBD4D8-0DD0-4AE0-BD54-56A5A24B6EBD}"/>
                </a:ext>
              </a:extLst>
            </p:cNvPr>
            <p:cNvGrpSpPr/>
            <p:nvPr/>
          </p:nvGrpSpPr>
          <p:grpSpPr>
            <a:xfrm>
              <a:off x="-279630" y="1839227"/>
              <a:ext cx="1085927" cy="4332937"/>
              <a:chOff x="-279630" y="1839227"/>
              <a:chExt cx="1085927" cy="4332937"/>
            </a:xfrm>
          </p:grpSpPr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42826" y="5083353"/>
                <a:ext cx="703981" cy="308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rtl="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DESY </a:t>
                </a:r>
              </a:p>
              <a:p>
                <a:pPr marL="0" marR="0" lvl="0" indent="0" algn="ctr" defTabSz="914400" rtl="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</a:t>
                </a: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-11643" y="3887566"/>
                <a:ext cx="817940" cy="317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>
                <a:defPPr>
                  <a:defRPr lang="de-DE"/>
                </a:defPPr>
                <a:lvl1pPr>
                  <a:lnSpc>
                    <a:spcPts val="1400"/>
                  </a:lnSpc>
                  <a:defRPr sz="1400" i="1"/>
                </a:lvl1pPr>
              </a:lstStyle>
              <a:p>
                <a:pPr marL="0" marR="0" lvl="0" indent="0" algn="ctr" defTabSz="914400" rtl="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WA members</a:t>
                </a:r>
                <a:b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05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Departmt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-279630" y="2814640"/>
                <a:ext cx="1047038" cy="296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1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Directors</a:t>
                </a:r>
                <a:endPara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-11643" y="1839227"/>
                <a:ext cx="779051" cy="296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1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Boards</a:t>
                </a:r>
                <a:endParaRPr kumimoji="0" lang="de-AT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6B0B7B8D-9C22-47D0-B93B-B7B651EF6A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27" y="5875917"/>
                <a:ext cx="703981" cy="296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algn="r" defTabSz="914400" rtl="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Support</a:t>
                </a:r>
              </a:p>
            </p:txBody>
          </p:sp>
        </p:grpSp>
        <p:cxnSp>
          <p:nvCxnSpPr>
            <p:cNvPr id="145" name="Straight Connector 8">
              <a:extLst>
                <a:ext uri="{FF2B5EF4-FFF2-40B4-BE49-F238E27FC236}">
                  <a16:creationId xmlns:a16="http://schemas.microsoft.com/office/drawing/2014/main" id="{DA352E9D-F88C-4C53-8EBD-A6ED1E63EF36}"/>
                </a:ext>
              </a:extLst>
            </p:cNvPr>
            <p:cNvCxnSpPr>
              <a:cxnSpLocks/>
            </p:cNvCxnSpPr>
            <p:nvPr/>
          </p:nvCxnSpPr>
          <p:spPr>
            <a:xfrm>
              <a:off x="911354" y="2348880"/>
              <a:ext cx="111984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feld 82">
            <a:extLst>
              <a:ext uri="{FF2B5EF4-FFF2-40B4-BE49-F238E27FC236}">
                <a16:creationId xmlns:a16="http://schemas.microsoft.com/office/drawing/2014/main" id="{84944CC9-01EF-4BCD-8895-32A87CC25D97}"/>
              </a:ext>
            </a:extLst>
          </p:cNvPr>
          <p:cNvSpPr txBox="1"/>
          <p:nvPr/>
        </p:nvSpPr>
        <p:spPr>
          <a:xfrm>
            <a:off x="6838352" y="4416735"/>
            <a:ext cx="55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1,5 – 2 Days</a:t>
            </a:r>
            <a:endParaRPr kumimoji="0" lang="de-AT" sz="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18C349CC-E41B-4928-B9E9-802D531D41FF}"/>
              </a:ext>
            </a:extLst>
          </p:cNvPr>
          <p:cNvSpPr txBox="1"/>
          <p:nvPr/>
        </p:nvSpPr>
        <p:spPr>
          <a:xfrm>
            <a:off x="8641813" y="4552912"/>
            <a:ext cx="551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0,5 Day</a:t>
            </a:r>
            <a:endParaRPr kumimoji="0" lang="de-AT" sz="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F06D9929-89AE-484F-A16D-07D4A51DC5B1}"/>
              </a:ext>
            </a:extLst>
          </p:cNvPr>
          <p:cNvSpPr txBox="1"/>
          <p:nvPr/>
        </p:nvSpPr>
        <p:spPr>
          <a:xfrm>
            <a:off x="9320906" y="5382700"/>
            <a:ext cx="546566" cy="215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0,5 Day</a:t>
            </a:r>
            <a:endParaRPr kumimoji="0" lang="de-AT" sz="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ichtungspfeil 104">
            <a:extLst>
              <a:ext uri="{FF2B5EF4-FFF2-40B4-BE49-F238E27FC236}">
                <a16:creationId xmlns:a16="http://schemas.microsoft.com/office/drawing/2014/main" id="{52D003E9-131E-402B-9FD2-EB0B73394C11}"/>
              </a:ext>
            </a:extLst>
          </p:cNvPr>
          <p:cNvSpPr>
            <a:spLocks noChangeAspect="1"/>
          </p:cNvSpPr>
          <p:nvPr/>
        </p:nvSpPr>
        <p:spPr>
          <a:xfrm>
            <a:off x="3109478" y="2464963"/>
            <a:ext cx="1258329" cy="769665"/>
          </a:xfrm>
          <a:prstGeom prst="homePlat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EE91325-0E28-4C96-BB8B-49C0D8523029}"/>
              </a:ext>
            </a:extLst>
          </p:cNvPr>
          <p:cNvSpPr/>
          <p:nvPr/>
        </p:nvSpPr>
        <p:spPr>
          <a:xfrm>
            <a:off x="7968208" y="1484784"/>
            <a:ext cx="166044" cy="9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D80632A-377E-4E9C-9F2E-A8DDE405D235}"/>
              </a:ext>
            </a:extLst>
          </p:cNvPr>
          <p:cNvGrpSpPr/>
          <p:nvPr/>
        </p:nvGrpSpPr>
        <p:grpSpPr>
          <a:xfrm>
            <a:off x="7167904" y="1023119"/>
            <a:ext cx="1964885" cy="3774032"/>
            <a:chOff x="7167904" y="1023119"/>
            <a:chExt cx="1964885" cy="3774032"/>
          </a:xfrm>
        </p:grpSpPr>
        <p:sp>
          <p:nvSpPr>
            <p:cNvPr id="85" name="slide_status_sticker">
              <a:extLst>
                <a:ext uri="{FF2B5EF4-FFF2-40B4-BE49-F238E27FC236}">
                  <a16:creationId xmlns:a16="http://schemas.microsoft.com/office/drawing/2014/main" id="{61C60327-5781-4016-AA58-62D7382C2E4D}"/>
                </a:ext>
              </a:extLst>
            </p:cNvPr>
            <p:cNvSpPr/>
            <p:nvPr/>
          </p:nvSpPr>
          <p:spPr>
            <a:xfrm rot="16200000">
              <a:off x="7737885" y="3402246"/>
              <a:ext cx="2304256" cy="485553"/>
            </a:xfrm>
            <a:prstGeom prst="rect">
              <a:avLst/>
            </a:prstGeom>
            <a:solidFill>
              <a:schemeClr val="accent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„</a:t>
              </a: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Woodstock Update“</a:t>
              </a: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BB174E13-D6FF-4A6A-B6E7-626D96643CFE}"/>
                </a:ext>
              </a:extLst>
            </p:cNvPr>
            <p:cNvGrpSpPr/>
            <p:nvPr/>
          </p:nvGrpSpPr>
          <p:grpSpPr>
            <a:xfrm>
              <a:off x="7167904" y="1023119"/>
              <a:ext cx="1905210" cy="3732936"/>
              <a:chOff x="7167904" y="1023119"/>
              <a:chExt cx="1905210" cy="3732936"/>
            </a:xfrm>
          </p:grpSpPr>
          <p:cxnSp>
            <p:nvCxnSpPr>
              <p:cNvPr id="121" name="Gerade Verbindung mit Pfeil 120">
                <a:extLst>
                  <a:ext uri="{FF2B5EF4-FFF2-40B4-BE49-F238E27FC236}">
                    <a16:creationId xmlns:a16="http://schemas.microsoft.com/office/drawing/2014/main" id="{D312B819-016E-42D4-887B-903BFFEA8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274" y="1531775"/>
                <a:ext cx="1246845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229561AF-AC41-4618-8C17-1FA7CCF5C6A1}"/>
                  </a:ext>
                </a:extLst>
              </p:cNvPr>
              <p:cNvGrpSpPr/>
              <p:nvPr/>
            </p:nvGrpSpPr>
            <p:grpSpPr>
              <a:xfrm>
                <a:off x="7547435" y="2420888"/>
                <a:ext cx="954000" cy="954000"/>
                <a:chOff x="7547435" y="2420888"/>
                <a:chExt cx="954000" cy="954000"/>
              </a:xfrm>
            </p:grpSpPr>
            <p:sp>
              <p:nvSpPr>
                <p:cNvPr id="117" name="Oval 11">
                  <a:extLst>
                    <a:ext uri="{FF2B5EF4-FFF2-40B4-BE49-F238E27FC236}">
                      <a16:creationId xmlns:a16="http://schemas.microsoft.com/office/drawing/2014/main" id="{8377F8FA-3ECC-4BB5-A388-82C4C2CCE5D4}"/>
                    </a:ext>
                  </a:extLst>
                </p:cNvPr>
                <p:cNvSpPr/>
                <p:nvPr/>
              </p:nvSpPr>
              <p:spPr>
                <a:xfrm>
                  <a:off x="7547435" y="2420888"/>
                  <a:ext cx="954000" cy="95400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Textfeld 124">
                  <a:extLst>
                    <a:ext uri="{FF2B5EF4-FFF2-40B4-BE49-F238E27FC236}">
                      <a16:creationId xmlns:a16="http://schemas.microsoft.com/office/drawing/2014/main" id="{B9AFE64E-375A-4B21-BE1F-7B4746951EE7}"/>
                    </a:ext>
                  </a:extLst>
                </p:cNvPr>
                <p:cNvSpPr txBox="1"/>
                <p:nvPr/>
              </p:nvSpPr>
              <p:spPr>
                <a:xfrm>
                  <a:off x="7556218" y="2548538"/>
                  <a:ext cx="9451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Strategy</a:t>
                  </a:r>
                  <a:r>
                    <a:rPr kumimoji="0" lang="de-DE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WS 2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03.2023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2 Days</a:t>
                  </a:r>
                  <a:endParaRPr kumimoji="0" lang="de-AT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E95AEC94-AD55-4EF6-A65C-2550CE64BDBC}"/>
                  </a:ext>
                </a:extLst>
              </p:cNvPr>
              <p:cNvGrpSpPr/>
              <p:nvPr/>
            </p:nvGrpSpPr>
            <p:grpSpPr>
              <a:xfrm>
                <a:off x="7570186" y="3694794"/>
                <a:ext cx="875431" cy="1061261"/>
                <a:chOff x="7570186" y="3694794"/>
                <a:chExt cx="875431" cy="1061261"/>
              </a:xfrm>
            </p:grpSpPr>
            <p:sp>
              <p:nvSpPr>
                <p:cNvPr id="109" name="Verbindungsstelle zu einer anderen Seite 15">
                  <a:extLst>
                    <a:ext uri="{FF2B5EF4-FFF2-40B4-BE49-F238E27FC236}">
                      <a16:creationId xmlns:a16="http://schemas.microsoft.com/office/drawing/2014/main" id="{6EBE7E50-073C-4623-8C65-9127CAACD5C6}"/>
                    </a:ext>
                  </a:extLst>
                </p:cNvPr>
                <p:cNvSpPr/>
                <p:nvPr/>
              </p:nvSpPr>
              <p:spPr>
                <a:xfrm rot="16200000">
                  <a:off x="7481262" y="3791701"/>
                  <a:ext cx="1061261" cy="867448"/>
                </a:xfrm>
                <a:prstGeom prst="flowChartOffpageConnector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756000" rIns="216000" rtlCol="0" anchor="t" anchorCtr="0"/>
                <a:lstStyle/>
                <a:p>
                  <a:pPr marL="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Textfeld 109">
                  <a:extLst>
                    <a:ext uri="{FF2B5EF4-FFF2-40B4-BE49-F238E27FC236}">
                      <a16:creationId xmlns:a16="http://schemas.microsoft.com/office/drawing/2014/main" id="{74D95D6C-6525-43F8-9886-643EC8E4ED0F}"/>
                    </a:ext>
                  </a:extLst>
                </p:cNvPr>
                <p:cNvSpPr txBox="1"/>
                <p:nvPr/>
              </p:nvSpPr>
              <p:spPr>
                <a:xfrm>
                  <a:off x="7570186" y="3788385"/>
                  <a:ext cx="85257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Sharpen DESY Mission</a:t>
                  </a:r>
                </a:p>
              </p:txBody>
            </p:sp>
          </p:grpSp>
          <p:sp>
            <p:nvSpPr>
              <p:cNvPr id="118" name="Oval 50">
                <a:extLst>
                  <a:ext uri="{FF2B5EF4-FFF2-40B4-BE49-F238E27FC236}">
                    <a16:creationId xmlns:a16="http://schemas.microsoft.com/office/drawing/2014/main" id="{CC9DD28D-E80F-4EE8-961C-3688A77F2992}"/>
                  </a:ext>
                </a:extLst>
              </p:cNvPr>
              <p:cNvSpPr/>
              <p:nvPr/>
            </p:nvSpPr>
            <p:spPr>
              <a:xfrm>
                <a:off x="8169233" y="3232089"/>
                <a:ext cx="383687" cy="385200"/>
              </a:xfrm>
              <a:prstGeom prst="ellipse">
                <a:avLst/>
              </a:prstGeom>
              <a:solidFill>
                <a:schemeClr val="bg1"/>
              </a:solidFill>
              <a:ln w="476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98D8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04" name="Textfeld 49">
                <a:extLst>
                  <a:ext uri="{FF2B5EF4-FFF2-40B4-BE49-F238E27FC236}">
                    <a16:creationId xmlns:a16="http://schemas.microsoft.com/office/drawing/2014/main" id="{0E28059B-E137-457D-9B68-E837F134B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0136" y="1787958"/>
                <a:ext cx="175297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Decision Points 2, 3, 4: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Topic specific</a:t>
                </a:r>
              </a:p>
            </p:txBody>
          </p:sp>
          <p:sp>
            <p:nvSpPr>
              <p:cNvPr id="115" name="Gleichschenkliges Dreieck 114">
                <a:extLst>
                  <a:ext uri="{FF2B5EF4-FFF2-40B4-BE49-F238E27FC236}">
                    <a16:creationId xmlns:a16="http://schemas.microsoft.com/office/drawing/2014/main" id="{6A487C43-0DD3-48D6-BAF5-1E541AFF94EE}"/>
                  </a:ext>
                </a:extLst>
              </p:cNvPr>
              <p:cNvSpPr/>
              <p:nvPr/>
            </p:nvSpPr>
            <p:spPr>
              <a:xfrm>
                <a:off x="7167904" y="1484784"/>
                <a:ext cx="296248" cy="32961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Textfeld 115">
                <a:extLst>
                  <a:ext uri="{FF2B5EF4-FFF2-40B4-BE49-F238E27FC236}">
                    <a16:creationId xmlns:a16="http://schemas.microsoft.com/office/drawing/2014/main" id="{7D42F972-5452-4342-9CD7-AE3EB446A1E8}"/>
                  </a:ext>
                </a:extLst>
              </p:cNvPr>
              <p:cNvSpPr txBox="1"/>
              <p:nvPr/>
            </p:nvSpPr>
            <p:spPr>
              <a:xfrm>
                <a:off x="7316028" y="1023119"/>
                <a:ext cx="14220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Decision Phase: Refine Strategy</a:t>
                </a:r>
              </a:p>
            </p:txBody>
          </p:sp>
          <p:sp>
            <p:nvSpPr>
              <p:cNvPr id="133" name="Gleichschenkliges Dreieck 132">
                <a:extLst>
                  <a:ext uri="{FF2B5EF4-FFF2-40B4-BE49-F238E27FC236}">
                    <a16:creationId xmlns:a16="http://schemas.microsoft.com/office/drawing/2014/main" id="{432E5CD9-53BC-414A-A0AA-A15852E793FD}"/>
                  </a:ext>
                </a:extLst>
              </p:cNvPr>
              <p:cNvSpPr/>
              <p:nvPr/>
            </p:nvSpPr>
            <p:spPr>
              <a:xfrm>
                <a:off x="8752080" y="1485025"/>
                <a:ext cx="296248" cy="32961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leichschenkliges Dreieck 131">
                <a:extLst>
                  <a:ext uri="{FF2B5EF4-FFF2-40B4-BE49-F238E27FC236}">
                    <a16:creationId xmlns:a16="http://schemas.microsoft.com/office/drawing/2014/main" id="{3DCBE571-5C4D-4C99-B281-70BA3708E632}"/>
                  </a:ext>
                </a:extLst>
              </p:cNvPr>
              <p:cNvSpPr/>
              <p:nvPr/>
            </p:nvSpPr>
            <p:spPr>
              <a:xfrm>
                <a:off x="7907243" y="1485025"/>
                <a:ext cx="296248" cy="32961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9381CE7B-08DA-4B18-9091-FF7577C014AC}"/>
              </a:ext>
            </a:extLst>
          </p:cNvPr>
          <p:cNvGrpSpPr/>
          <p:nvPr/>
        </p:nvGrpSpPr>
        <p:grpSpPr>
          <a:xfrm>
            <a:off x="3485756" y="1037504"/>
            <a:ext cx="3862554" cy="3744416"/>
            <a:chOff x="3485756" y="1037504"/>
            <a:chExt cx="3862554" cy="3744416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3DC0A631-1FF1-4EA7-9730-BA87B6D6016F}"/>
                </a:ext>
              </a:extLst>
            </p:cNvPr>
            <p:cNvGrpSpPr/>
            <p:nvPr/>
          </p:nvGrpSpPr>
          <p:grpSpPr>
            <a:xfrm>
              <a:off x="3485756" y="1037504"/>
              <a:ext cx="3862554" cy="3744416"/>
              <a:chOff x="3485756" y="1037504"/>
              <a:chExt cx="3862554" cy="3744416"/>
            </a:xfrm>
          </p:grpSpPr>
          <p:sp>
            <p:nvSpPr>
              <p:cNvPr id="106" name="Verbindungsstelle zu einer anderen Seite 15">
                <a:extLst>
                  <a:ext uri="{FF2B5EF4-FFF2-40B4-BE49-F238E27FC236}">
                    <a16:creationId xmlns:a16="http://schemas.microsoft.com/office/drawing/2014/main" id="{C9DCC090-89EB-4259-90DA-54C1A165CE40}"/>
                  </a:ext>
                </a:extLst>
              </p:cNvPr>
              <p:cNvSpPr/>
              <p:nvPr/>
            </p:nvSpPr>
            <p:spPr>
              <a:xfrm rot="16200000">
                <a:off x="5341430" y="3286563"/>
                <a:ext cx="1061259" cy="1929455"/>
              </a:xfrm>
              <a:prstGeom prst="flowChartOffpageConnector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756000" rIns="216000" rtlCol="0" anchor="t" anchorCtr="0"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9D0D549B-4EDD-4066-8D05-9F839FDC510B}"/>
                  </a:ext>
                </a:extLst>
              </p:cNvPr>
              <p:cNvGrpSpPr/>
              <p:nvPr/>
            </p:nvGrpSpPr>
            <p:grpSpPr>
              <a:xfrm>
                <a:off x="3485756" y="1037504"/>
                <a:ext cx="3862554" cy="3744416"/>
                <a:chOff x="3485756" y="1037504"/>
                <a:chExt cx="3862554" cy="3744416"/>
              </a:xfrm>
            </p:grpSpPr>
            <p:sp>
              <p:nvSpPr>
                <p:cNvPr id="82" name="slide_status_sticker">
                  <a:extLst>
                    <a:ext uri="{FF2B5EF4-FFF2-40B4-BE49-F238E27FC236}">
                      <a16:creationId xmlns:a16="http://schemas.microsoft.com/office/drawing/2014/main" id="{426C8F50-C91C-4D24-9BA0-6C71EB29BE41}"/>
                    </a:ext>
                  </a:extLst>
                </p:cNvPr>
                <p:cNvSpPr/>
                <p:nvPr/>
              </p:nvSpPr>
              <p:spPr>
                <a:xfrm rot="16200000">
                  <a:off x="5954439" y="3388048"/>
                  <a:ext cx="2294798" cy="492945"/>
                </a:xfrm>
                <a:prstGeom prst="rect">
                  <a:avLst/>
                </a:prstGeom>
                <a:solidFill>
                  <a:schemeClr val="accent2"/>
                </a:solidFill>
                <a:ln w="127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„</a:t>
                  </a:r>
                  <a:r>
                    <a:rPr kumimoji="0" lang="de-AT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Woodstock“</a:t>
                  </a:r>
                </a:p>
              </p:txBody>
            </p:sp>
            <p:sp>
              <p:nvSpPr>
                <p:cNvPr id="108" name="Textfeld 107">
                  <a:extLst>
                    <a:ext uri="{FF2B5EF4-FFF2-40B4-BE49-F238E27FC236}">
                      <a16:creationId xmlns:a16="http://schemas.microsoft.com/office/drawing/2014/main" id="{6588E06E-4DE3-42FB-B014-9C4C88851298}"/>
                    </a:ext>
                  </a:extLst>
                </p:cNvPr>
                <p:cNvSpPr txBox="1"/>
                <p:nvPr/>
              </p:nvSpPr>
              <p:spPr>
                <a:xfrm>
                  <a:off x="4901261" y="3702571"/>
                  <a:ext cx="1838089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Cross-functional work-groups develop proposals on selected topics defined by DIR </a:t>
                  </a:r>
                </a:p>
              </p:txBody>
            </p:sp>
            <p:sp>
              <p:nvSpPr>
                <p:cNvPr id="186" name="Textfeld 185">
                  <a:extLst>
                    <a:ext uri="{FF2B5EF4-FFF2-40B4-BE49-F238E27FC236}">
                      <a16:creationId xmlns:a16="http://schemas.microsoft.com/office/drawing/2014/main" id="{AD5A4548-1583-47C3-BA35-4C9CF43475E3}"/>
                    </a:ext>
                  </a:extLst>
                </p:cNvPr>
                <p:cNvSpPr txBox="1"/>
                <p:nvPr/>
              </p:nvSpPr>
              <p:spPr>
                <a:xfrm>
                  <a:off x="3485756" y="1037504"/>
                  <a:ext cx="358514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B7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Creation Phase: New Strategy Elements / </a:t>
                  </a:r>
                  <a:b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B7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B7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Proposals for Adaptation </a:t>
                  </a:r>
                </a:p>
              </p:txBody>
            </p:sp>
            <p:cxnSp>
              <p:nvCxnSpPr>
                <p:cNvPr id="197" name="Gerader Verbinder 196">
                  <a:extLst>
                    <a:ext uri="{FF2B5EF4-FFF2-40B4-BE49-F238E27FC236}">
                      <a16:creationId xmlns:a16="http://schemas.microsoft.com/office/drawing/2014/main" id="{844AB101-2660-4E33-B457-295207E58A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80394" y="1550118"/>
                  <a:ext cx="3449834" cy="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" name="Oval 11">
              <a:extLst>
                <a:ext uri="{FF2B5EF4-FFF2-40B4-BE49-F238E27FC236}">
                  <a16:creationId xmlns:a16="http://schemas.microsoft.com/office/drawing/2014/main" id="{86DEA8A9-F038-4CC3-B4AF-74DAEC4E19A5}"/>
                </a:ext>
              </a:extLst>
            </p:cNvPr>
            <p:cNvSpPr/>
            <p:nvPr/>
          </p:nvSpPr>
          <p:spPr>
            <a:xfrm>
              <a:off x="5562661" y="2413248"/>
              <a:ext cx="954000" cy="954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76F91BFC-3E85-44E1-8F06-713F3B5718FA}"/>
                </a:ext>
              </a:extLst>
            </p:cNvPr>
            <p:cNvSpPr txBox="1"/>
            <p:nvPr/>
          </p:nvSpPr>
          <p:spPr>
            <a:xfrm>
              <a:off x="5571560" y="2539483"/>
              <a:ext cx="945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Check Progress </a:t>
              </a:r>
              <a:r>
                <a:rPr kumimoji="0" lang="de-DE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Prepare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Woodstock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0,5 Day</a:t>
              </a:r>
              <a:endParaRPr kumimoji="0" lang="de-AT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0324515-A18E-4FC2-B892-29B3938CF945}"/>
              </a:ext>
            </a:extLst>
          </p:cNvPr>
          <p:cNvGrpSpPr/>
          <p:nvPr/>
        </p:nvGrpSpPr>
        <p:grpSpPr>
          <a:xfrm>
            <a:off x="767408" y="1037504"/>
            <a:ext cx="3811376" cy="4514145"/>
            <a:chOff x="767408" y="1037504"/>
            <a:chExt cx="3811376" cy="4514145"/>
          </a:xfrm>
        </p:grpSpPr>
        <p:sp>
          <p:nvSpPr>
            <p:cNvPr id="90" name="Richtungspfeil 104">
              <a:extLst>
                <a:ext uri="{FF2B5EF4-FFF2-40B4-BE49-F238E27FC236}">
                  <a16:creationId xmlns:a16="http://schemas.microsoft.com/office/drawing/2014/main" id="{2433C79C-BAAC-472D-AB5D-C69BF6EE0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5384" y="3721579"/>
              <a:ext cx="2261372" cy="769665"/>
            </a:xfrm>
            <a:prstGeom prst="homePlat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Small work-teams</a:t>
              </a:r>
            </a:p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develop fact-sheets / proposals on selected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topics defined by DIR 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35572F0-73EA-47C1-9052-54699EF672CB}"/>
                </a:ext>
              </a:extLst>
            </p:cNvPr>
            <p:cNvSpPr txBox="1"/>
            <p:nvPr/>
          </p:nvSpPr>
          <p:spPr>
            <a:xfrm>
              <a:off x="3846370" y="5159227"/>
              <a:ext cx="44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1-1½  h</a:t>
              </a:r>
              <a:endParaRPr kumimoji="0" lang="de-AT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feld 49">
              <a:extLst>
                <a:ext uri="{FF2B5EF4-FFF2-40B4-BE49-F238E27FC236}">
                  <a16:creationId xmlns:a16="http://schemas.microsoft.com/office/drawing/2014/main" id="{D6DD0272-DDB4-4894-AF4D-696DD1A41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389" y="4974568"/>
              <a:ext cx="1571710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898D8D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“DESY 2030 Strategy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898D8D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898D8D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achievements Breakfasts”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5D5EBC1-6D32-45B9-91B3-D672F47DFD94}"/>
                </a:ext>
              </a:extLst>
            </p:cNvPr>
            <p:cNvGrpSpPr/>
            <p:nvPr/>
          </p:nvGrpSpPr>
          <p:grpSpPr>
            <a:xfrm>
              <a:off x="767408" y="1037504"/>
              <a:ext cx="3811376" cy="2594959"/>
              <a:chOff x="767408" y="1037504"/>
              <a:chExt cx="3811376" cy="2594959"/>
            </a:xfrm>
          </p:grpSpPr>
          <p:sp>
            <p:nvSpPr>
              <p:cNvPr id="119" name="Oval 11">
                <a:extLst>
                  <a:ext uri="{FF2B5EF4-FFF2-40B4-BE49-F238E27FC236}">
                    <a16:creationId xmlns:a16="http://schemas.microsoft.com/office/drawing/2014/main" id="{C724F7E9-713B-475C-AE89-FA2073051A1B}"/>
                  </a:ext>
                </a:extLst>
              </p:cNvPr>
              <p:cNvSpPr/>
              <p:nvPr/>
            </p:nvSpPr>
            <p:spPr>
              <a:xfrm>
                <a:off x="2986501" y="2431295"/>
                <a:ext cx="954000" cy="95400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Oval 50">
                <a:extLst>
                  <a:ext uri="{FF2B5EF4-FFF2-40B4-BE49-F238E27FC236}">
                    <a16:creationId xmlns:a16="http://schemas.microsoft.com/office/drawing/2014/main" id="{DBF619C6-24E5-41E5-B7EA-3494664EABE6}"/>
                  </a:ext>
                </a:extLst>
              </p:cNvPr>
              <p:cNvSpPr/>
              <p:nvPr/>
            </p:nvSpPr>
            <p:spPr>
              <a:xfrm>
                <a:off x="3523533" y="3247263"/>
                <a:ext cx="383687" cy="385200"/>
              </a:xfrm>
              <a:prstGeom prst="ellipse">
                <a:avLst/>
              </a:prstGeom>
              <a:solidFill>
                <a:schemeClr val="bg1"/>
              </a:solidFill>
              <a:ln w="476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98D8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24" name="Textfeld 123">
                <a:extLst>
                  <a:ext uri="{FF2B5EF4-FFF2-40B4-BE49-F238E27FC236}">
                    <a16:creationId xmlns:a16="http://schemas.microsoft.com/office/drawing/2014/main" id="{D29B4E02-5A7F-4DED-84CB-1CA061FF294E}"/>
                  </a:ext>
                </a:extLst>
              </p:cNvPr>
              <p:cNvSpPr txBox="1"/>
              <p:nvPr/>
            </p:nvSpPr>
            <p:spPr>
              <a:xfrm>
                <a:off x="2983778" y="2549672"/>
                <a:ext cx="9451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Strategy</a:t>
                </a: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WS 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04.-05.07.22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Days</a:t>
                </a:r>
                <a:endParaRPr kumimoji="0" lang="de-AT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id="{6791E6A8-F02A-4D2E-ABAC-24B3E13D40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055" y="1550118"/>
                <a:ext cx="2472327" cy="4785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feld 183">
                <a:extLst>
                  <a:ext uri="{FF2B5EF4-FFF2-40B4-BE49-F238E27FC236}">
                    <a16:creationId xmlns:a16="http://schemas.microsoft.com/office/drawing/2014/main" id="{BD8832F1-0AE5-49E7-A25D-FB546F29D635}"/>
                  </a:ext>
                </a:extLst>
              </p:cNvPr>
              <p:cNvSpPr txBox="1"/>
              <p:nvPr/>
            </p:nvSpPr>
            <p:spPr>
              <a:xfrm>
                <a:off x="767408" y="1037504"/>
                <a:ext cx="28070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Preparation Phase. Re-Boost stable Strategies. Boundary Setting DIR</a:t>
                </a:r>
              </a:p>
            </p:txBody>
          </p:sp>
          <p:sp>
            <p:nvSpPr>
              <p:cNvPr id="203" name="Textfeld 49">
                <a:extLst>
                  <a:ext uri="{FF2B5EF4-FFF2-40B4-BE49-F238E27FC236}">
                    <a16:creationId xmlns:a16="http://schemas.microsoft.com/office/drawing/2014/main" id="{F61EC58D-5624-4D3E-ACD3-BDE72F9D5D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609" y="1556792"/>
                <a:ext cx="980175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Decision Point 1: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Boundaries</a:t>
                </a:r>
              </a:p>
            </p:txBody>
          </p:sp>
          <p:sp>
            <p:nvSpPr>
              <p:cNvPr id="11" name="Gleichschenkliges Dreieck 10">
                <a:extLst>
                  <a:ext uri="{FF2B5EF4-FFF2-40B4-BE49-F238E27FC236}">
                    <a16:creationId xmlns:a16="http://schemas.microsoft.com/office/drawing/2014/main" id="{445D4C32-306C-44BB-9255-A7DB484A7AC6}"/>
                  </a:ext>
                </a:extLst>
              </p:cNvPr>
              <p:cNvSpPr/>
              <p:nvPr/>
            </p:nvSpPr>
            <p:spPr>
              <a:xfrm>
                <a:off x="3336018" y="1484784"/>
                <a:ext cx="296248" cy="32961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7" name="Oval 11">
              <a:extLst>
                <a:ext uri="{FF2B5EF4-FFF2-40B4-BE49-F238E27FC236}">
                  <a16:creationId xmlns:a16="http://schemas.microsoft.com/office/drawing/2014/main" id="{67E2A94C-427B-4AAB-AB60-FEE4067437A4}"/>
                </a:ext>
              </a:extLst>
            </p:cNvPr>
            <p:cNvSpPr/>
            <p:nvPr/>
          </p:nvSpPr>
          <p:spPr>
            <a:xfrm>
              <a:off x="1198576" y="2422347"/>
              <a:ext cx="954000" cy="954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C63E0113-04C6-4088-8426-2956CB71240B}"/>
                </a:ext>
              </a:extLst>
            </p:cNvPr>
            <p:cNvSpPr txBox="1"/>
            <p:nvPr/>
          </p:nvSpPr>
          <p:spPr>
            <a:xfrm>
              <a:off x="1186678" y="2668514"/>
              <a:ext cx="945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Preparation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/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Set-</a:t>
              </a:r>
              <a:r>
                <a:rPr kumimoji="0" lang="de-DE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</a:t>
              </a:r>
              <a:endPara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B37213B-4FBA-47C5-83A8-3FA2C2A8642A}"/>
              </a:ext>
            </a:extLst>
          </p:cNvPr>
          <p:cNvGrpSpPr/>
          <p:nvPr/>
        </p:nvGrpSpPr>
        <p:grpSpPr>
          <a:xfrm>
            <a:off x="8820400" y="1023119"/>
            <a:ext cx="2984371" cy="4625600"/>
            <a:chOff x="8820400" y="1023119"/>
            <a:chExt cx="2984371" cy="462560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2EC44FD-9CF9-48C2-9866-399F63440646}"/>
                </a:ext>
              </a:extLst>
            </p:cNvPr>
            <p:cNvGrpSpPr/>
            <p:nvPr/>
          </p:nvGrpSpPr>
          <p:grpSpPr>
            <a:xfrm>
              <a:off x="8820400" y="1023119"/>
              <a:ext cx="2964231" cy="4625600"/>
              <a:chOff x="8820400" y="1023119"/>
              <a:chExt cx="2964231" cy="4625600"/>
            </a:xfrm>
          </p:grpSpPr>
          <p:sp>
            <p:nvSpPr>
              <p:cNvPr id="113" name="Pfeil: Fünfeck 112">
                <a:extLst>
                  <a:ext uri="{FF2B5EF4-FFF2-40B4-BE49-F238E27FC236}">
                    <a16:creationId xmlns:a16="http://schemas.microsoft.com/office/drawing/2014/main" id="{95D56191-BD16-41CD-91E6-7C057934CA50}"/>
                  </a:ext>
                </a:extLst>
              </p:cNvPr>
              <p:cNvSpPr/>
              <p:nvPr/>
            </p:nvSpPr>
            <p:spPr>
              <a:xfrm>
                <a:off x="9993652" y="2397537"/>
                <a:ext cx="1790979" cy="3251182"/>
              </a:xfrm>
              <a:prstGeom prst="homePlate">
                <a:avLst>
                  <a:gd name="adj" fmla="val 4942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slide_status_sticker">
                <a:extLst>
                  <a:ext uri="{FF2B5EF4-FFF2-40B4-BE49-F238E27FC236}">
                    <a16:creationId xmlns:a16="http://schemas.microsoft.com/office/drawing/2014/main" id="{8CEAD6FA-A145-4CB3-B5EA-017C5B68BD2D}"/>
                  </a:ext>
                </a:extLst>
              </p:cNvPr>
              <p:cNvSpPr/>
              <p:nvPr/>
            </p:nvSpPr>
            <p:spPr>
              <a:xfrm rot="16200000">
                <a:off x="7898801" y="3795168"/>
                <a:ext cx="3270322" cy="436779"/>
              </a:xfrm>
              <a:prstGeom prst="rect">
                <a:avLst/>
              </a:prstGeom>
              <a:solidFill>
                <a:schemeClr val="accent2"/>
              </a:solidFill>
              <a:ln w="127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„</a:t>
                </a: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 </a:t>
                </a:r>
                <a:r>
                  <a:rPr kumimoji="0" lang="de-AT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hands</a:t>
                </a: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de-AT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meeting</a:t>
                </a: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</a:t>
                </a:r>
              </a:p>
            </p:txBody>
          </p: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EBD33116-09B2-494B-A609-8E2B62E47838}"/>
                  </a:ext>
                </a:extLst>
              </p:cNvPr>
              <p:cNvGrpSpPr/>
              <p:nvPr/>
            </p:nvGrpSpPr>
            <p:grpSpPr>
              <a:xfrm>
                <a:off x="8820400" y="1023119"/>
                <a:ext cx="2460176" cy="508656"/>
                <a:chOff x="8820400" y="1023119"/>
                <a:chExt cx="2460176" cy="508656"/>
              </a:xfrm>
            </p:grpSpPr>
            <p:cxnSp>
              <p:nvCxnSpPr>
                <p:cNvPr id="199" name="Gerade Verbindung mit Pfeil 198">
                  <a:extLst>
                    <a:ext uri="{FF2B5EF4-FFF2-40B4-BE49-F238E27FC236}">
                      <a16:creationId xmlns:a16="http://schemas.microsoft.com/office/drawing/2014/main" id="{27E34072-D093-483A-B903-6D8326D6D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1858" y="1531775"/>
                  <a:ext cx="2022694" cy="0"/>
                </a:xfrm>
                <a:prstGeom prst="straightConnector1">
                  <a:avLst/>
                </a:prstGeom>
                <a:ln w="3810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Textfeld 201">
                  <a:extLst>
                    <a:ext uri="{FF2B5EF4-FFF2-40B4-BE49-F238E27FC236}">
                      <a16:creationId xmlns:a16="http://schemas.microsoft.com/office/drawing/2014/main" id="{442916C7-7DD9-4D55-8AA8-D8A19ADAFACC}"/>
                    </a:ext>
                  </a:extLst>
                </p:cNvPr>
                <p:cNvSpPr txBox="1"/>
                <p:nvPr/>
              </p:nvSpPr>
              <p:spPr>
                <a:xfrm>
                  <a:off x="8820400" y="1023119"/>
                  <a:ext cx="246017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B7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Finalize Strategy Update</a:t>
                  </a:r>
                  <a:b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B7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B7D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Communicate Changes</a:t>
                  </a:r>
                </a:p>
              </p:txBody>
            </p:sp>
          </p:grpSp>
        </p:grp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7C05016D-A502-4741-B7D9-7AE3FA4BD32A}"/>
                </a:ext>
              </a:extLst>
            </p:cNvPr>
            <p:cNvSpPr txBox="1"/>
            <p:nvPr/>
          </p:nvSpPr>
          <p:spPr>
            <a:xfrm>
              <a:off x="9993652" y="3221822"/>
              <a:ext cx="18111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Implementation:</a:t>
              </a:r>
            </a:p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Communication</a:t>
              </a:r>
            </a:p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Initiatives / Programs</a:t>
              </a:r>
            </a:p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Monitoring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EC226E7-CCA6-4CB6-AD52-BC760AC49360}"/>
              </a:ext>
            </a:extLst>
          </p:cNvPr>
          <p:cNvGrpSpPr/>
          <p:nvPr/>
        </p:nvGrpSpPr>
        <p:grpSpPr>
          <a:xfrm>
            <a:off x="2577213" y="2373081"/>
            <a:ext cx="2266479" cy="3260405"/>
            <a:chOff x="2577213" y="2373081"/>
            <a:chExt cx="2266479" cy="3260405"/>
          </a:xfrm>
        </p:grpSpPr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8766A7B9-767C-45BA-9AE1-87E9490CE906}"/>
                </a:ext>
              </a:extLst>
            </p:cNvPr>
            <p:cNvGrpSpPr/>
            <p:nvPr/>
          </p:nvGrpSpPr>
          <p:grpSpPr>
            <a:xfrm rot="16200000">
              <a:off x="3628880" y="4418675"/>
              <a:ext cx="2046205" cy="383418"/>
              <a:chOff x="4967670" y="5187693"/>
              <a:chExt cx="425575" cy="118791"/>
            </a:xfrm>
            <a:solidFill>
              <a:schemeClr val="accent6"/>
            </a:solidFill>
          </p:grpSpPr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FA65E8FE-A682-44CD-94A5-78F54AE8D19E}"/>
                  </a:ext>
                </a:extLst>
              </p:cNvPr>
              <p:cNvSpPr/>
              <p:nvPr/>
            </p:nvSpPr>
            <p:spPr>
              <a:xfrm>
                <a:off x="4967670" y="5187693"/>
                <a:ext cx="425575" cy="1187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45AA3234-21CB-483D-A55E-6BDAE21CCDE2}"/>
                  </a:ext>
                </a:extLst>
              </p:cNvPr>
              <p:cNvSpPr txBox="1"/>
              <p:nvPr/>
            </p:nvSpPr>
            <p:spPr>
              <a:xfrm>
                <a:off x="4969891" y="5203481"/>
                <a:ext cx="421644" cy="858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Info on </a:t>
                </a:r>
                <a:r>
                  <a:rPr kumimoji="0" lang="de-DE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Results</a:t>
                </a: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</a:t>
                </a:r>
                <a:r>
                  <a:rPr kumimoji="0" lang="de-AT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tbd</a:t>
                </a: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  <a:endPara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01" name="Grafik 100" descr="Informationen mit einfarbiger Füllung">
              <a:extLst>
                <a:ext uri="{FF2B5EF4-FFF2-40B4-BE49-F238E27FC236}">
                  <a16:creationId xmlns:a16="http://schemas.microsoft.com/office/drawing/2014/main" id="{C308D950-348E-444B-8279-C0D116A79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57578" y="5213164"/>
              <a:ext cx="383417" cy="383417"/>
            </a:xfrm>
            <a:prstGeom prst="rect">
              <a:avLst/>
            </a:prstGeom>
          </p:spPr>
        </p:pic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065EB7EE-F66D-4512-B6BE-D64FD64855C7}"/>
                </a:ext>
              </a:extLst>
            </p:cNvPr>
            <p:cNvGrpSpPr/>
            <p:nvPr/>
          </p:nvGrpSpPr>
          <p:grpSpPr>
            <a:xfrm rot="16200000">
              <a:off x="2997893" y="3382956"/>
              <a:ext cx="2403168" cy="383418"/>
              <a:chOff x="4947573" y="5183471"/>
              <a:chExt cx="445672" cy="118791"/>
            </a:xfrm>
            <a:solidFill>
              <a:schemeClr val="accent6"/>
            </a:solidFill>
          </p:grpSpPr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1F96B33E-AEAF-4975-BBC1-A2EEAF27C6CC}"/>
                  </a:ext>
                </a:extLst>
              </p:cNvPr>
              <p:cNvSpPr/>
              <p:nvPr/>
            </p:nvSpPr>
            <p:spPr>
              <a:xfrm>
                <a:off x="4947573" y="5183471"/>
                <a:ext cx="445672" cy="1187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3A6C95E1-8F15-41EF-A354-E367F122E5E2}"/>
                  </a:ext>
                </a:extLst>
              </p:cNvPr>
              <p:cNvSpPr txBox="1"/>
              <p:nvPr/>
            </p:nvSpPr>
            <p:spPr>
              <a:xfrm>
                <a:off x="4969891" y="5203481"/>
                <a:ext cx="421644" cy="858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Info on </a:t>
                </a:r>
                <a:r>
                  <a:rPr kumimoji="0" lang="de-DE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Results</a:t>
                </a: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(3h)</a:t>
                </a:r>
                <a:endPara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05" name="Grafik 104" descr="Informationen mit einfarbiger Füllung">
              <a:extLst>
                <a:ext uri="{FF2B5EF4-FFF2-40B4-BE49-F238E27FC236}">
                  <a16:creationId xmlns:a16="http://schemas.microsoft.com/office/drawing/2014/main" id="{B711B606-D7FC-40EF-B490-5C531A2FF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8699" y="4349872"/>
              <a:ext cx="383417" cy="383417"/>
            </a:xfrm>
            <a:prstGeom prst="rect">
              <a:avLst/>
            </a:prstGeom>
          </p:spPr>
        </p:pic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6AE1E0E0-6570-468D-95C8-91180204512B}"/>
                </a:ext>
              </a:extLst>
            </p:cNvPr>
            <p:cNvGrpSpPr/>
            <p:nvPr/>
          </p:nvGrpSpPr>
          <p:grpSpPr>
            <a:xfrm rot="16200000">
              <a:off x="1567343" y="3382961"/>
              <a:ext cx="2403158" cy="383418"/>
              <a:chOff x="4941713" y="5160468"/>
              <a:chExt cx="451532" cy="118791"/>
            </a:xfrm>
            <a:solidFill>
              <a:schemeClr val="accent6"/>
            </a:solidFill>
          </p:grpSpPr>
          <p:sp>
            <p:nvSpPr>
              <p:cNvPr id="95" name="Rechteck 94">
                <a:extLst>
                  <a:ext uri="{FF2B5EF4-FFF2-40B4-BE49-F238E27FC236}">
                    <a16:creationId xmlns:a16="http://schemas.microsoft.com/office/drawing/2014/main" id="{14176BDD-C93E-4822-96FA-D910E0934323}"/>
                  </a:ext>
                </a:extLst>
              </p:cNvPr>
              <p:cNvSpPr/>
              <p:nvPr/>
            </p:nvSpPr>
            <p:spPr>
              <a:xfrm>
                <a:off x="4941713" y="5160468"/>
                <a:ext cx="451532" cy="1187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47AD69CB-59F5-444A-AE02-A54947FE1DFC}"/>
                  </a:ext>
                </a:extLst>
              </p:cNvPr>
              <p:cNvSpPr txBox="1"/>
              <p:nvPr/>
            </p:nvSpPr>
            <p:spPr>
              <a:xfrm>
                <a:off x="4969891" y="5176252"/>
                <a:ext cx="421644" cy="858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Info on </a:t>
                </a:r>
                <a:r>
                  <a:rPr kumimoji="0" lang="de-DE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Process</a:t>
                </a:r>
                <a:r>
                  <a:rPr kumimoji="0" lang="de-A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(17.06)</a:t>
                </a:r>
                <a:endPara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07" name="Grafik 106" descr="Informationen mit einfarbiger Füllung">
              <a:extLst>
                <a:ext uri="{FF2B5EF4-FFF2-40B4-BE49-F238E27FC236}">
                  <a16:creationId xmlns:a16="http://schemas.microsoft.com/office/drawing/2014/main" id="{A12C1C48-3E44-4B55-A572-08EE7C672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7214" y="4349872"/>
              <a:ext cx="383417" cy="383417"/>
            </a:xfrm>
            <a:prstGeom prst="rect">
              <a:avLst/>
            </a:prstGeom>
          </p:spPr>
        </p:pic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A339CB59-DE82-4021-BFF9-D5ADD96D81D4}"/>
                </a:ext>
              </a:extLst>
            </p:cNvPr>
            <p:cNvSpPr txBox="1"/>
            <p:nvPr/>
          </p:nvSpPr>
          <p:spPr>
            <a:xfrm>
              <a:off x="3163739" y="5106943"/>
              <a:ext cx="690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20.06.</a:t>
              </a:r>
            </a:p>
          </p:txBody>
        </p:sp>
      </p:grp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61EA2BA-30AC-4F2F-9430-2E59F2477B01}"/>
              </a:ext>
            </a:extLst>
          </p:cNvPr>
          <p:cNvCxnSpPr/>
          <p:nvPr/>
        </p:nvCxnSpPr>
        <p:spPr>
          <a:xfrm>
            <a:off x="5719415" y="1561953"/>
            <a:ext cx="0" cy="4734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102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DESY Zeuthen – Wikipedia">
            <a:extLst>
              <a:ext uri="{FF2B5EF4-FFF2-40B4-BE49-F238E27FC236}">
                <a16:creationId xmlns:a16="http://schemas.microsoft.com/office/drawing/2014/main" id="{B10E3C71-2D6F-4ED5-81BF-20820361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30" y="376800"/>
            <a:ext cx="991038" cy="9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96105FA-4479-42B0-B5CA-0349D8FE130A}"/>
              </a:ext>
            </a:extLst>
          </p:cNvPr>
          <p:cNvSpPr txBox="1"/>
          <p:nvPr/>
        </p:nvSpPr>
        <p:spPr>
          <a:xfrm>
            <a:off x="621063" y="226782"/>
            <a:ext cx="1319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5D8F8E5-4D24-44DF-BD12-6C56E1C60E59}"/>
              </a:ext>
            </a:extLst>
          </p:cNvPr>
          <p:cNvCxnSpPr/>
          <p:nvPr/>
        </p:nvCxnSpPr>
        <p:spPr>
          <a:xfrm>
            <a:off x="579119" y="919608"/>
            <a:ext cx="996188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175F5AB-8409-437B-81CD-BB9F67EE6CFA}"/>
              </a:ext>
            </a:extLst>
          </p:cNvPr>
          <p:cNvSpPr txBox="1"/>
          <p:nvPr/>
        </p:nvSpPr>
        <p:spPr>
          <a:xfrm>
            <a:off x="1912414" y="211512"/>
            <a:ext cx="192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 Table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C87EF01-3826-4F22-B1C0-C5EAFB6B8CCE}"/>
              </a:ext>
            </a:extLst>
          </p:cNvPr>
          <p:cNvSpPr/>
          <p:nvPr/>
        </p:nvSpPr>
        <p:spPr>
          <a:xfrm>
            <a:off x="2087956" y="1109398"/>
            <a:ext cx="1333651" cy="5116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AB0CDB7-881E-4025-8390-28E335730D7B}"/>
              </a:ext>
            </a:extLst>
          </p:cNvPr>
          <p:cNvSpPr/>
          <p:nvPr/>
        </p:nvSpPr>
        <p:spPr>
          <a:xfrm>
            <a:off x="3503099" y="1109398"/>
            <a:ext cx="1333651" cy="5116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D97D6D5-613A-4FF4-917B-7F779F44F188}"/>
              </a:ext>
            </a:extLst>
          </p:cNvPr>
          <p:cNvSpPr/>
          <p:nvPr/>
        </p:nvSpPr>
        <p:spPr>
          <a:xfrm>
            <a:off x="4929125" y="1109398"/>
            <a:ext cx="1333651" cy="5116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33E4216-2B5D-477D-89DF-151BD566D6A1}"/>
              </a:ext>
            </a:extLst>
          </p:cNvPr>
          <p:cNvSpPr/>
          <p:nvPr/>
        </p:nvSpPr>
        <p:spPr>
          <a:xfrm>
            <a:off x="6344268" y="1109398"/>
            <a:ext cx="1333651" cy="5116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A9FC7C1-48A4-429B-83D0-98407A14B4DD}"/>
              </a:ext>
            </a:extLst>
          </p:cNvPr>
          <p:cNvSpPr/>
          <p:nvPr/>
        </p:nvSpPr>
        <p:spPr>
          <a:xfrm>
            <a:off x="7756920" y="1109398"/>
            <a:ext cx="1333651" cy="5116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840B16E-488D-4E73-8DD0-13C4EB3291C4}"/>
              </a:ext>
            </a:extLst>
          </p:cNvPr>
          <p:cNvSpPr/>
          <p:nvPr/>
        </p:nvSpPr>
        <p:spPr>
          <a:xfrm>
            <a:off x="9172063" y="1109398"/>
            <a:ext cx="1333651" cy="5116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C7F9BE7-99F1-4C99-906A-F55F9B5B1237}"/>
              </a:ext>
            </a:extLst>
          </p:cNvPr>
          <p:cNvSpPr/>
          <p:nvPr/>
        </p:nvSpPr>
        <p:spPr>
          <a:xfrm>
            <a:off x="10598089" y="1109398"/>
            <a:ext cx="1333651" cy="5116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C24BC25-338C-4115-A048-E5375D5318AD}"/>
              </a:ext>
            </a:extLst>
          </p:cNvPr>
          <p:cNvSpPr/>
          <p:nvPr/>
        </p:nvSpPr>
        <p:spPr>
          <a:xfrm>
            <a:off x="2087955" y="4772362"/>
            <a:ext cx="1333651" cy="11721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54DF3F6C-A3F0-4486-9373-D033B5C0526D}"/>
              </a:ext>
            </a:extLst>
          </p:cNvPr>
          <p:cNvSpPr/>
          <p:nvPr/>
        </p:nvSpPr>
        <p:spPr>
          <a:xfrm>
            <a:off x="3503098" y="4772361"/>
            <a:ext cx="1333651" cy="11721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130C1B43-988F-42C4-BD9E-F3F6B2D087B5}"/>
              </a:ext>
            </a:extLst>
          </p:cNvPr>
          <p:cNvSpPr/>
          <p:nvPr/>
        </p:nvSpPr>
        <p:spPr>
          <a:xfrm>
            <a:off x="4929125" y="4772362"/>
            <a:ext cx="1333651" cy="16612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11FFD319-7F39-492C-99E5-3D5CE872581E}"/>
              </a:ext>
            </a:extLst>
          </p:cNvPr>
          <p:cNvSpPr/>
          <p:nvPr/>
        </p:nvSpPr>
        <p:spPr>
          <a:xfrm>
            <a:off x="6344268" y="4772361"/>
            <a:ext cx="1333651" cy="16612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B4457C0A-B2B0-4DA5-87BA-6E8B93AB9CBA}"/>
              </a:ext>
            </a:extLst>
          </p:cNvPr>
          <p:cNvSpPr/>
          <p:nvPr/>
        </p:nvSpPr>
        <p:spPr>
          <a:xfrm>
            <a:off x="7770295" y="4772361"/>
            <a:ext cx="1333651" cy="16612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CDA73F17-6A96-45F0-8060-73D97A5E1E7C}"/>
              </a:ext>
            </a:extLst>
          </p:cNvPr>
          <p:cNvSpPr/>
          <p:nvPr/>
        </p:nvSpPr>
        <p:spPr>
          <a:xfrm>
            <a:off x="9196322" y="4772362"/>
            <a:ext cx="1333651" cy="16612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76A7F41A-F828-4D18-99C0-0A0F3775EED2}"/>
              </a:ext>
            </a:extLst>
          </p:cNvPr>
          <p:cNvSpPr/>
          <p:nvPr/>
        </p:nvSpPr>
        <p:spPr>
          <a:xfrm>
            <a:off x="10611465" y="4772361"/>
            <a:ext cx="1333651" cy="16612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A0A3BDE4-FFDE-4EB4-9F64-13D02EE48EE8}"/>
              </a:ext>
            </a:extLst>
          </p:cNvPr>
          <p:cNvSpPr/>
          <p:nvPr/>
        </p:nvSpPr>
        <p:spPr>
          <a:xfrm>
            <a:off x="3785191" y="1931463"/>
            <a:ext cx="1662734" cy="106226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DESY Strategie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Loop 2022/23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EBD39EA-7834-4006-A0DA-2C8EE113539A}"/>
              </a:ext>
            </a:extLst>
          </p:cNvPr>
          <p:cNvSpPr txBox="1"/>
          <p:nvPr/>
        </p:nvSpPr>
        <p:spPr>
          <a:xfrm>
            <a:off x="3551143" y="4989099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Einfrieren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Aufgabenstellung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E748EDF-EDEE-417A-9414-F1885A094B2F}"/>
              </a:ext>
            </a:extLst>
          </p:cNvPr>
          <p:cNvSpPr txBox="1"/>
          <p:nvPr/>
        </p:nvSpPr>
        <p:spPr>
          <a:xfrm>
            <a:off x="2233785" y="4924482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Vereinbarung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KPIs und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Verfahren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BCCD17A-0EF5-47B8-9CF6-377A3F86D957}"/>
              </a:ext>
            </a:extLst>
          </p:cNvPr>
          <p:cNvSpPr txBox="1"/>
          <p:nvPr/>
        </p:nvSpPr>
        <p:spPr>
          <a:xfrm>
            <a:off x="4954341" y="4930772"/>
            <a:ext cx="12506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Definition von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Prüfungsaus-</a:t>
            </a: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schüssen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Bewertungen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E07BAC9-0348-44AD-91E8-344164A22A75}"/>
              </a:ext>
            </a:extLst>
          </p:cNvPr>
          <p:cNvSpPr txBox="1"/>
          <p:nvPr/>
        </p:nvSpPr>
        <p:spPr>
          <a:xfrm>
            <a:off x="6336440" y="4987237"/>
            <a:ext cx="13468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Statusberichte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wissenschaft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iche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Bewertungen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F811362-5FA9-4F88-8E42-31964E9A77B6}"/>
              </a:ext>
            </a:extLst>
          </p:cNvPr>
          <p:cNvSpPr txBox="1"/>
          <p:nvPr/>
        </p:nvSpPr>
        <p:spPr>
          <a:xfrm>
            <a:off x="7599093" y="4940245"/>
            <a:ext cx="152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Wissenschaftl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Review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0BFEAD-6341-4E33-8660-4C58BD7B0696}"/>
              </a:ext>
            </a:extLst>
          </p:cNvPr>
          <p:cNvSpPr txBox="1"/>
          <p:nvPr/>
        </p:nvSpPr>
        <p:spPr>
          <a:xfrm>
            <a:off x="9018661" y="4958233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Strategischer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Review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5E3813F-8E10-4FEB-9DFC-DBEACD021777}"/>
              </a:ext>
            </a:extLst>
          </p:cNvPr>
          <p:cNvSpPr txBox="1"/>
          <p:nvPr/>
        </p:nvSpPr>
        <p:spPr>
          <a:xfrm>
            <a:off x="10699581" y="4924481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Finanzierungs-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Empfehlungen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Helmholtz-Senat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A80FCD5-00AE-40F8-8179-E6F4B878F6CA}"/>
              </a:ext>
            </a:extLst>
          </p:cNvPr>
          <p:cNvSpPr txBox="1"/>
          <p:nvPr/>
        </p:nvSpPr>
        <p:spPr>
          <a:xfrm>
            <a:off x="427756" y="4878314"/>
            <a:ext cx="1346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Helmholtz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Vorbereitung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PoF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43E3DCC-77D9-4198-BF94-06F5FFD5ED47}"/>
              </a:ext>
            </a:extLst>
          </p:cNvPr>
          <p:cNvSpPr txBox="1"/>
          <p:nvPr/>
        </p:nvSpPr>
        <p:spPr>
          <a:xfrm>
            <a:off x="669078" y="1159361"/>
            <a:ext cx="92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1E2B7012-A65B-4C1C-8984-689C47B7B185}"/>
              </a:ext>
            </a:extLst>
          </p:cNvPr>
          <p:cNvSpPr/>
          <p:nvPr/>
        </p:nvSpPr>
        <p:spPr>
          <a:xfrm>
            <a:off x="6344267" y="4772359"/>
            <a:ext cx="4185705" cy="166123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D8B397F-A4D5-4C3B-B875-189773EE4047}"/>
              </a:ext>
            </a:extLst>
          </p:cNvPr>
          <p:cNvSpPr txBox="1"/>
          <p:nvPr/>
        </p:nvSpPr>
        <p:spPr>
          <a:xfrm>
            <a:off x="7176131" y="2157640"/>
            <a:ext cx="177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Dosch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Laufzeit-Ende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D53CB73-5D67-4A53-99F6-BF4B80AAC92D}"/>
              </a:ext>
            </a:extLst>
          </p:cNvPr>
          <p:cNvCxnSpPr>
            <a:cxnSpLocks/>
          </p:cNvCxnSpPr>
          <p:nvPr/>
        </p:nvCxnSpPr>
        <p:spPr>
          <a:xfrm>
            <a:off x="6888088" y="1621026"/>
            <a:ext cx="0" cy="172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137BE5D-AF1D-4457-8617-4B8915A7BFAB}"/>
              </a:ext>
            </a:extLst>
          </p:cNvPr>
          <p:cNvSpPr txBox="1"/>
          <p:nvPr/>
        </p:nvSpPr>
        <p:spPr>
          <a:xfrm flipH="1">
            <a:off x="5947026" y="3334115"/>
            <a:ext cx="188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PETRA IV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Genehmigung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F56B136-A428-43C5-A97A-8BEE1ED792DA}"/>
              </a:ext>
            </a:extLst>
          </p:cNvPr>
          <p:cNvCxnSpPr>
            <a:cxnSpLocks/>
          </p:cNvCxnSpPr>
          <p:nvPr/>
        </p:nvCxnSpPr>
        <p:spPr>
          <a:xfrm>
            <a:off x="8080252" y="1612864"/>
            <a:ext cx="0" cy="504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316FC649-D9E0-4FD3-B4C8-DDB0623962C2}"/>
              </a:ext>
            </a:extLst>
          </p:cNvPr>
          <p:cNvCxnSpPr>
            <a:cxnSpLocks/>
          </p:cNvCxnSpPr>
          <p:nvPr/>
        </p:nvCxnSpPr>
        <p:spPr>
          <a:xfrm>
            <a:off x="8955666" y="1621026"/>
            <a:ext cx="0" cy="223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69A32AB8-F8C0-4483-A9A9-BD85369D8747}"/>
              </a:ext>
            </a:extLst>
          </p:cNvPr>
          <p:cNvSpPr txBox="1"/>
          <p:nvPr/>
        </p:nvSpPr>
        <p:spPr>
          <a:xfrm>
            <a:off x="7975550" y="3849046"/>
            <a:ext cx="196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O. Wiestler Amtszeit endet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93F3E96-724E-4A09-91FB-7B9FFA0F7D3A}"/>
              </a:ext>
            </a:extLst>
          </p:cNvPr>
          <p:cNvSpPr/>
          <p:nvPr/>
        </p:nvSpPr>
        <p:spPr>
          <a:xfrm>
            <a:off x="3842287" y="3039181"/>
            <a:ext cx="1533634" cy="22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50A2179-3F3F-4E39-9A76-3EF007917D6D}"/>
              </a:ext>
            </a:extLst>
          </p:cNvPr>
          <p:cNvSpPr/>
          <p:nvPr/>
        </p:nvSpPr>
        <p:spPr>
          <a:xfrm>
            <a:off x="6580768" y="4509120"/>
            <a:ext cx="3685953" cy="2237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Artland eyetronic Palmenstrand Karibik mit Haengematte">
            <a:extLst>
              <a:ext uri="{FF2B5EF4-FFF2-40B4-BE49-F238E27FC236}">
                <a16:creationId xmlns:a16="http://schemas.microsoft.com/office/drawing/2014/main" id="{C360036B-89C5-413F-A5A8-CEC8270BA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7597" r="5189" b="10894"/>
          <a:stretch/>
        </p:blipFill>
        <p:spPr bwMode="auto">
          <a:xfrm>
            <a:off x="7611995" y="2713643"/>
            <a:ext cx="936514" cy="8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3FA68B8C-CD54-4F1A-96BB-9C968AF4EFCF}"/>
              </a:ext>
            </a:extLst>
          </p:cNvPr>
          <p:cNvCxnSpPr/>
          <p:nvPr/>
        </p:nvCxnSpPr>
        <p:spPr>
          <a:xfrm>
            <a:off x="5447925" y="3039181"/>
            <a:ext cx="1309926" cy="14699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41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Y_PowerPoint_16x9_de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3.xml><?xml version="1.0" encoding="utf-8"?>
<a:theme xmlns:a="http://schemas.openxmlformats.org/drawingml/2006/main" name="1_DESY_PowerPoint_16x9_de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4.xml><?xml version="1.0" encoding="utf-8"?>
<a:theme xmlns:a="http://schemas.openxmlformats.org/drawingml/2006/main" name="ITT_PowerPoint_16x9">
  <a:themeElements>
    <a:clrScheme name="Benutzerdefiniert 146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Desy-Desy">
      <a:majorFont>
        <a:latin typeface="DesySans Office"/>
        <a:ea typeface="Arial"/>
        <a:cs typeface="Arial"/>
      </a:majorFont>
      <a:minorFont>
        <a:latin typeface="DesySans Offic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9525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Breitbild</PresentationFormat>
  <Paragraphs>327</Paragraphs>
  <Slides>14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DesySans Office</vt:lpstr>
      <vt:lpstr>Helvetica Light</vt:lpstr>
      <vt:lpstr>Symbol</vt:lpstr>
      <vt:lpstr>Times New Roman</vt:lpstr>
      <vt:lpstr>Wingdings</vt:lpstr>
      <vt:lpstr>Office</vt:lpstr>
      <vt:lpstr>DESY_PowerPoint_16x9_de</vt:lpstr>
      <vt:lpstr>1_DESY_PowerPoint_16x9_de</vt:lpstr>
      <vt:lpstr>ITT_PowerPoint_16x9</vt:lpstr>
      <vt:lpstr>think-cell Folie</vt:lpstr>
      <vt:lpstr>oleObj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DESY. Strategy Review Process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Dosch, Helmut</dc:creator>
  <cp:lastModifiedBy>Dosch, Helmut</cp:lastModifiedBy>
  <cp:revision>45</cp:revision>
  <dcterms:created xsi:type="dcterms:W3CDTF">2022-11-08T07:46:23Z</dcterms:created>
  <dcterms:modified xsi:type="dcterms:W3CDTF">2022-11-10T19:24:53Z</dcterms:modified>
</cp:coreProperties>
</file>