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7" r:id="rId2"/>
    <p:sldId id="268" r:id="rId3"/>
    <p:sldId id="270" r:id="rId4"/>
    <p:sldId id="26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 userDrawn="1">
          <p15:clr>
            <a:srgbClr val="A4A3A4"/>
          </p15:clr>
        </p15:guide>
        <p15:guide id="2" pos="2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32" autoAdjust="0"/>
    <p:restoredTop sz="96327" autoAdjust="0"/>
  </p:normalViewPr>
  <p:slideViewPr>
    <p:cSldViewPr showGuides="1">
      <p:cViewPr varScale="1">
        <p:scale>
          <a:sx n="114" d="100"/>
          <a:sy n="114" d="100"/>
        </p:scale>
        <p:origin x="990" y="114"/>
      </p:cViewPr>
      <p:guideLst>
        <p:guide orient="horz" pos="913"/>
        <p:guide pos="2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480" y="72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75E6C4-5F43-4FF9-96D4-21B8157BE639}" type="datetimeFigureOut">
              <a:rPr lang="de-DE" smtClean="0"/>
              <a:t>29.08.2022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8B182-0F75-451D-B88B-ABD1C205B4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8096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D367-6A7A-405A-BFB1-15817186491F}" type="datetimeFigureOut">
              <a:rPr lang="de-DE" smtClean="0"/>
              <a:t>29.08.2022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413189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5255-5329-45F9-87F3-A2F9FB4734D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67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78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5600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2925" indent="-187325" algn="l" defTabSz="914400" rtl="0" eaLnBrk="1" latinLnBrk="0" hangingPunct="1">
      <a:buFont typeface="Arial" panose="020B0604020202020204" pitchFamily="34" charset="0"/>
      <a:buChar char="•"/>
      <a:tabLst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207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778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1"/>
            <a:ext cx="11376025" cy="1855254"/>
          </a:xfrm>
        </p:spPr>
        <p:txBody>
          <a:bodyPr anchor="t"/>
          <a:lstStyle>
            <a:lvl1pPr algn="l">
              <a:lnSpc>
                <a:spcPct val="100000"/>
              </a:lnSpc>
              <a:defRPr sz="6000"/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1525787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9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7BDDAEA-9330-49C2-BDC0-9EC5B726588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419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47463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752475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9C675125-65B7-4F5B-AEF0-C38D81E746C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075612" y="1449388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23FA31D8-E476-4ADE-8ED0-89F2667028D2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8075612" y="4005263"/>
            <a:ext cx="3708399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681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9" y="1406427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9" y="3963533"/>
            <a:ext cx="3708400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259262" y="1449389"/>
            <a:ext cx="3673475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4259263" y="4005263"/>
            <a:ext cx="3673475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8AD19F6-8B2A-4294-9E9A-47F8C86A5D6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75611" y="1449389"/>
            <a:ext cx="3708401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3" name="Bildplatzhalter 6">
            <a:extLst>
              <a:ext uri="{FF2B5EF4-FFF2-40B4-BE49-F238E27FC236}">
                <a16:creationId xmlns:a16="http://schemas.microsoft.com/office/drawing/2014/main" id="{B0BE3BFA-E3C5-48E6-ADE2-3072C916F3F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075612" y="4005263"/>
            <a:ext cx="3708401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302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1137602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969432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5616574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6167437" y="1449389"/>
            <a:ext cx="5616575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75352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4"/>
          </p:nvPr>
        </p:nvSpPr>
        <p:spPr>
          <a:xfrm>
            <a:off x="407989" y="1449389"/>
            <a:ext cx="370839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5"/>
          </p:nvPr>
        </p:nvSpPr>
        <p:spPr>
          <a:xfrm>
            <a:off x="4259263" y="1449389"/>
            <a:ext cx="7524749" cy="4967287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41425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22976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598946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208E4DA-F01F-4DA4-AFAC-53CEEC220C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79" y="4587296"/>
            <a:ext cx="598825" cy="185118"/>
          </a:xfrm>
          <a:prstGeom prst="rect">
            <a:avLst/>
          </a:prstGeom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2955C6E6-DAFB-471E-9050-E05D2B8F3D0D}"/>
              </a:ext>
            </a:extLst>
          </p:cNvPr>
          <p:cNvSpPr/>
          <p:nvPr userDrawn="1"/>
        </p:nvSpPr>
        <p:spPr>
          <a:xfrm>
            <a:off x="395288" y="3980131"/>
            <a:ext cx="4572000" cy="37310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10000"/>
              </a:lnSpc>
            </a:pPr>
            <a:r>
              <a:rPr lang="de-DE" b="1" dirty="0"/>
              <a:t>Contact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3F6E932F-91BF-4BB6-A060-480141891B9A}"/>
              </a:ext>
            </a:extLst>
          </p:cNvPr>
          <p:cNvSpPr/>
          <p:nvPr userDrawn="1"/>
        </p:nvSpPr>
        <p:spPr>
          <a:xfrm>
            <a:off x="395288" y="4516739"/>
            <a:ext cx="2700548" cy="18999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>
              <a:lnSpc>
                <a:spcPct val="120000"/>
              </a:lnSpc>
              <a:tabLst>
                <a:tab pos="715963" algn="l"/>
              </a:tabLst>
            </a:pPr>
            <a:r>
              <a:rPr lang="de-DE" dirty="0"/>
              <a:t>	Deutsches </a:t>
            </a:r>
          </a:p>
          <a:p>
            <a:pPr>
              <a:lnSpc>
                <a:spcPct val="120000"/>
              </a:lnSpc>
            </a:pPr>
            <a:r>
              <a:rPr lang="de-DE" dirty="0"/>
              <a:t>Elektronen-Synchrotron</a:t>
            </a:r>
          </a:p>
          <a:p>
            <a:pPr>
              <a:lnSpc>
                <a:spcPct val="120000"/>
              </a:lnSpc>
            </a:pPr>
            <a:endParaRPr lang="de-DE" dirty="0"/>
          </a:p>
          <a:p>
            <a:pPr>
              <a:lnSpc>
                <a:spcPct val="120000"/>
              </a:lnSpc>
            </a:pPr>
            <a:r>
              <a:rPr lang="de-DE" dirty="0"/>
              <a:t>www.desy.de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79C784CF-EB19-427C-881F-56D046C308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9891" y="4516739"/>
            <a:ext cx="5148821" cy="1899936"/>
          </a:xfrm>
        </p:spPr>
        <p:txBody>
          <a:bodyPr/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/>
            </a:lvl1pPr>
            <a:lvl2pPr marL="361950" indent="0">
              <a:buNone/>
              <a:defRPr/>
            </a:lvl2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53079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/>
          <p:cNvSpPr>
            <a:spLocks noGrp="1"/>
          </p:cNvSpPr>
          <p:nvPr>
            <p:ph type="pic" sz="quarter" idx="14"/>
          </p:nvPr>
        </p:nvSpPr>
        <p:spPr>
          <a:xfrm>
            <a:off x="2" y="1"/>
            <a:ext cx="12191997" cy="3429001"/>
          </a:xfr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2"/>
            <a:ext cx="11376025" cy="1099777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987" y="2335014"/>
            <a:ext cx="11376025" cy="889339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en-US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/>
          </p:nvPr>
        </p:nvSpPr>
        <p:spPr>
          <a:xfrm>
            <a:off x="414396" y="4096780"/>
            <a:ext cx="11369548" cy="700373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5629FEB-7EDF-4566-BF2D-9E9B8D44D5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6261914"/>
            <a:ext cx="2168482" cy="160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338F9ECC-B605-4D88-9A7C-3D464250847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032" y="5669842"/>
            <a:ext cx="793750" cy="79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56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cya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57579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7988" y="349610"/>
            <a:ext cx="11376025" cy="3511190"/>
          </a:xfrm>
        </p:spPr>
        <p:txBody>
          <a:bodyPr anchor="t"/>
          <a:lstStyle>
            <a:lvl1pPr algn="l">
              <a:lnSpc>
                <a:spcPct val="100000"/>
              </a:lnSpc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2023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334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8" y="1406427"/>
            <a:ext cx="56165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6167439" y="1406427"/>
            <a:ext cx="5616574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4871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989" y="1406427"/>
            <a:ext cx="3708400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59263" y="1406427"/>
            <a:ext cx="3673475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5"/>
          </p:nvPr>
        </p:nvSpPr>
        <p:spPr>
          <a:xfrm>
            <a:off x="8075612" y="1406427"/>
            <a:ext cx="3708399" cy="501024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3480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0" name="Bildplatzhalter 6"/>
          <p:cNvSpPr>
            <a:spLocks noGrp="1"/>
          </p:cNvSpPr>
          <p:nvPr>
            <p:ph type="pic" sz="quarter" idx="14"/>
          </p:nvPr>
        </p:nvSpPr>
        <p:spPr>
          <a:xfrm>
            <a:off x="6167437" y="1449389"/>
            <a:ext cx="5616576" cy="2411412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17"/>
          </p:nvPr>
        </p:nvSpPr>
        <p:spPr>
          <a:xfrm>
            <a:off x="6167438" y="4005263"/>
            <a:ext cx="5616576" cy="2412644"/>
          </a:xfr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7116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2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07987" y="817500"/>
            <a:ext cx="11376025" cy="379252"/>
          </a:xfrm>
        </p:spPr>
        <p:txBody>
          <a:bodyPr/>
          <a:lstStyle>
            <a:lvl1pPr marL="0" indent="0">
              <a:spcAft>
                <a:spcPts val="0"/>
              </a:spcAft>
              <a:buNone/>
              <a:defRPr b="1">
                <a:solidFill>
                  <a:schemeClr val="accent2"/>
                </a:solidFill>
              </a:defRPr>
            </a:lvl1pPr>
            <a:lvl2pPr marL="266700" indent="0">
              <a:buNone/>
              <a:defRPr/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07988" y="1406427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Textplatzhalter 6"/>
          <p:cNvSpPr>
            <a:spLocks noGrp="1"/>
          </p:cNvSpPr>
          <p:nvPr>
            <p:ph type="body" sz="quarter" idx="16"/>
          </p:nvPr>
        </p:nvSpPr>
        <p:spPr>
          <a:xfrm>
            <a:off x="407988" y="3963533"/>
            <a:ext cx="5616575" cy="2454374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Inhaltsplatzhalter 5">
            <a:extLst>
              <a:ext uri="{FF2B5EF4-FFF2-40B4-BE49-F238E27FC236}">
                <a16:creationId xmlns:a16="http://schemas.microsoft.com/office/drawing/2014/main" id="{2E8BFC49-6C4E-4A78-A7A9-0AB60943F6F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67438" y="1449388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  <p:sp>
        <p:nvSpPr>
          <p:cNvPr id="13" name="Inhaltsplatzhalter 5">
            <a:extLst>
              <a:ext uri="{FF2B5EF4-FFF2-40B4-BE49-F238E27FC236}">
                <a16:creationId xmlns:a16="http://schemas.microsoft.com/office/drawing/2014/main" id="{6B2B23C8-8ABC-4DC4-A6B8-3AA482F34140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67438" y="4005263"/>
            <a:ext cx="5616574" cy="2411412"/>
          </a:xfrm>
          <a:solidFill>
            <a:schemeClr val="bg1">
              <a:lumMod val="95000"/>
            </a:schemeClr>
          </a:solidFill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r>
              <a:rPr lang="de-DE" dirty="0" err="1"/>
              <a:t>Object</a:t>
            </a:r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878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7988" y="349611"/>
            <a:ext cx="11376024" cy="45109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7" y="1406427"/>
            <a:ext cx="11376025" cy="50102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1578" y="6580800"/>
            <a:ext cx="9948937" cy="1868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| ARES Operation Meeting | 2022-08-29</a:t>
            </a:r>
            <a:endParaRPr lang="en-US" dirty="0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10848528" y="6580800"/>
            <a:ext cx="935485" cy="18684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US" sz="1000" b="1" noProof="0" dirty="0"/>
              <a:t>Page </a:t>
            </a:r>
            <a:fld id="{0427E4B2-AC28-443E-BE04-5CD55098A90B}" type="slidenum">
              <a:rPr lang="en-US" sz="1000" b="1" noProof="0" smtClean="0"/>
              <a:pPr algn="r"/>
              <a:t>‹Nr.›</a:t>
            </a:fld>
            <a:endParaRPr lang="en-US" sz="1000" b="1" noProof="0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A7829311-53B7-4C59-9288-3343CCC381FC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12" y="6614019"/>
            <a:ext cx="325552" cy="100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299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2" r:id="rId3"/>
    <p:sldLayoutId id="2147483680" r:id="rId4"/>
    <p:sldLayoutId id="2147483662" r:id="rId5"/>
    <p:sldLayoutId id="2147483668" r:id="rId6"/>
    <p:sldLayoutId id="2147483673" r:id="rId7"/>
    <p:sldLayoutId id="2147483670" r:id="rId8"/>
    <p:sldLayoutId id="2147483678" r:id="rId9"/>
    <p:sldLayoutId id="2147483674" r:id="rId10"/>
    <p:sldLayoutId id="2147483679" r:id="rId11"/>
    <p:sldLayoutId id="2147483675" r:id="rId12"/>
    <p:sldLayoutId id="2147483669" r:id="rId13"/>
    <p:sldLayoutId id="2147483676" r:id="rId14"/>
    <p:sldLayoutId id="2147483677" r:id="rId15"/>
    <p:sldLayoutId id="2147483666" r:id="rId16"/>
    <p:sldLayoutId id="2147483667" r:id="rId17"/>
    <p:sldLayoutId id="2147483681" r:id="rId18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61950" indent="-36195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tabLst>
          <a:tab pos="361950" algn="l"/>
        </a:tabLst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6205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38275" indent="-276225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85" userDrawn="1">
          <p15:clr>
            <a:srgbClr val="F26B43"/>
          </p15:clr>
        </p15:guide>
        <p15:guide id="3" pos="3795" userDrawn="1">
          <p15:clr>
            <a:srgbClr val="F26B43"/>
          </p15:clr>
        </p15:guide>
        <p15:guide id="4" pos="7423" userDrawn="1">
          <p15:clr>
            <a:srgbClr val="F26B43"/>
          </p15:clr>
        </p15:guide>
        <p15:guide id="5" pos="257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2432" userDrawn="1">
          <p15:clr>
            <a:srgbClr val="F26B43"/>
          </p15:clr>
        </p15:guide>
        <p15:guide id="8" orient="horz" pos="2523" userDrawn="1">
          <p15:clr>
            <a:srgbClr val="F26B43"/>
          </p15:clr>
        </p15:guide>
        <p15:guide id="9" pos="2593" userDrawn="1">
          <p15:clr>
            <a:srgbClr val="F26B43"/>
          </p15:clr>
        </p15:guide>
        <p15:guide id="10" pos="2683" userDrawn="1">
          <p15:clr>
            <a:srgbClr val="F26B43"/>
          </p15:clr>
        </p15:guide>
        <p15:guide id="11" pos="4997" userDrawn="1">
          <p15:clr>
            <a:srgbClr val="F26B43"/>
          </p15:clr>
        </p15:guide>
        <p15:guide id="12" pos="50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ARES Operation Meeting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Summary of week 34 / 2022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b="1" dirty="0"/>
              <a:t>Hannes Dinter</a:t>
            </a:r>
            <a:r>
              <a:rPr lang="en-US" dirty="0"/>
              <a:t>, on behalf of the ARES crew</a:t>
            </a:r>
          </a:p>
        </p:txBody>
      </p:sp>
    </p:spTree>
    <p:extLst>
      <p:ext uri="{BB962C8B-B14F-4D97-AF65-F5344CB8AC3E}">
        <p14:creationId xmlns:p14="http://schemas.microsoft.com/office/powerpoint/2010/main" val="38612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086983-9D0C-CA47-ABF6-7132C0F03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week 34</a:t>
            </a:r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829243BD-5AAF-4B6C-AD2D-AC1FC4217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7" y="1406427"/>
            <a:ext cx="11376025" cy="501024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474E62B-7FDC-D844-A97B-361C24F51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BE133DD-D40F-4697-8D53-570C62959B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7988" y="817500"/>
            <a:ext cx="11376024" cy="379252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18133723-89A3-AC43-BAD4-5C7FC2B7B3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874988"/>
              </p:ext>
            </p:extLst>
          </p:nvPr>
        </p:nvGraphicFramePr>
        <p:xfrm>
          <a:off x="407988" y="1406427"/>
          <a:ext cx="11376024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004">
                  <a:extLst>
                    <a:ext uri="{9D8B030D-6E8A-4147-A177-3AD203B41FA5}">
                      <a16:colId xmlns:a16="http://schemas.microsoft.com/office/drawing/2014/main" val="1314118428"/>
                    </a:ext>
                  </a:extLst>
                </a:gridCol>
                <a:gridCol w="1896004">
                  <a:extLst>
                    <a:ext uri="{9D8B030D-6E8A-4147-A177-3AD203B41FA5}">
                      <a16:colId xmlns:a16="http://schemas.microsoft.com/office/drawing/2014/main" val="3689221004"/>
                    </a:ext>
                  </a:extLst>
                </a:gridCol>
                <a:gridCol w="1896004">
                  <a:extLst>
                    <a:ext uri="{9D8B030D-6E8A-4147-A177-3AD203B41FA5}">
                      <a16:colId xmlns:a16="http://schemas.microsoft.com/office/drawing/2014/main" val="659369014"/>
                    </a:ext>
                  </a:extLst>
                </a:gridCol>
                <a:gridCol w="1896004">
                  <a:extLst>
                    <a:ext uri="{9D8B030D-6E8A-4147-A177-3AD203B41FA5}">
                      <a16:colId xmlns:a16="http://schemas.microsoft.com/office/drawing/2014/main" val="1597999574"/>
                    </a:ext>
                  </a:extLst>
                </a:gridCol>
                <a:gridCol w="1896004">
                  <a:extLst>
                    <a:ext uri="{9D8B030D-6E8A-4147-A177-3AD203B41FA5}">
                      <a16:colId xmlns:a16="http://schemas.microsoft.com/office/drawing/2014/main" val="822430712"/>
                    </a:ext>
                  </a:extLst>
                </a:gridCol>
                <a:gridCol w="1896004">
                  <a:extLst>
                    <a:ext uri="{9D8B030D-6E8A-4147-A177-3AD203B41FA5}">
                      <a16:colId xmlns:a16="http://schemas.microsoft.com/office/drawing/2014/main" val="18201457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sz="18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/>
                        <a:t>Mon. 22</a:t>
                      </a:r>
                      <a:r>
                        <a:rPr lang="en-US" sz="1800" b="1" baseline="30000" noProof="0" dirty="0"/>
                        <a:t>nd</a:t>
                      </a:r>
                      <a:r>
                        <a:rPr lang="en-US" sz="1800" b="1" noProof="0" dirty="0"/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/>
                        <a:t>Tue. 23</a:t>
                      </a:r>
                      <a:r>
                        <a:rPr lang="en-US" sz="1800" b="1" baseline="30000" noProof="0" dirty="0"/>
                        <a:t>rd</a:t>
                      </a:r>
                      <a:r>
                        <a:rPr lang="en-US" sz="1800" b="1" noProof="0" dirty="0"/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/>
                        <a:t>Wed. 24</a:t>
                      </a:r>
                      <a:r>
                        <a:rPr lang="en-US" sz="1800" b="1" baseline="30000" noProof="0" dirty="0"/>
                        <a:t>th</a:t>
                      </a:r>
                      <a:r>
                        <a:rPr lang="en-US" sz="1800" b="1" noProof="0" dirty="0"/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/>
                        <a:t>Thu. 25</a:t>
                      </a:r>
                      <a:r>
                        <a:rPr lang="en-US" sz="1800" b="1" baseline="30000" noProof="0" dirty="0"/>
                        <a:t>th</a:t>
                      </a:r>
                      <a:r>
                        <a:rPr lang="en-US" sz="1800" b="1" noProof="0" dirty="0"/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/>
                        <a:t>Fri. 26</a:t>
                      </a:r>
                      <a:r>
                        <a:rPr lang="en-US" sz="1800" b="1" baseline="30000" noProof="0" dirty="0"/>
                        <a:t>th</a:t>
                      </a:r>
                      <a:br>
                        <a:rPr lang="en-US" sz="1800" b="1" noProof="0" dirty="0"/>
                      </a:br>
                      <a:r>
                        <a:rPr lang="en-US" sz="1800" b="1" noProof="0" dirty="0"/>
                        <a:t>August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028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 dirty="0"/>
                        <a:t>Achievements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noProof="0" dirty="0"/>
                        <a:t>BC commissioning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noProof="0" dirty="0"/>
                        <a:t>ICT tests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600" noProof="0" dirty="0">
                          <a:sym typeface="Wingdings" pitchFamily="2" charset="2"/>
                        </a:rPr>
                        <a:t>FL </a:t>
                      </a:r>
                      <a:r>
                        <a:rPr lang="de-DE" sz="1600" noProof="0" dirty="0" err="1">
                          <a:sym typeface="Wingdings" pitchFamily="2" charset="2"/>
                        </a:rPr>
                        <a:t>wirescanner</a:t>
                      </a:r>
                      <a:r>
                        <a:rPr lang="de-DE" sz="1600" noProof="0" dirty="0">
                          <a:sym typeface="Wingdings" pitchFamily="2" charset="2"/>
                        </a:rPr>
                        <a:t> </a:t>
                      </a:r>
                      <a:r>
                        <a:rPr lang="de-DE" sz="1600" noProof="0" dirty="0" err="1">
                          <a:sym typeface="Wingdings" pitchFamily="2" charset="2"/>
                        </a:rPr>
                        <a:t>tests</a:t>
                      </a:r>
                      <a:endParaRPr lang="de-DE" sz="1600" noProof="0" dirty="0">
                        <a:sym typeface="Wingdings" pitchFamily="2" charset="2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600" noProof="0" dirty="0">
                          <a:sym typeface="Wingdings" pitchFamily="2" charset="2"/>
                        </a:rPr>
                        <a:t>EA </a:t>
                      </a:r>
                      <a:r>
                        <a:rPr lang="de-DE" sz="1600" noProof="0" dirty="0" err="1">
                          <a:sym typeface="Wingdings" pitchFamily="2" charset="2"/>
                        </a:rPr>
                        <a:t>quad</a:t>
                      </a:r>
                      <a:r>
                        <a:rPr lang="de-DE" sz="1600" noProof="0" dirty="0">
                          <a:sym typeface="Wingdings" pitchFamily="2" charset="2"/>
                        </a:rPr>
                        <a:t> </a:t>
                      </a:r>
                      <a:r>
                        <a:rPr lang="de-DE" sz="1600" noProof="0" dirty="0" err="1">
                          <a:sym typeface="Wingdings" pitchFamily="2" charset="2"/>
                        </a:rPr>
                        <a:t>wirescanner</a:t>
                      </a:r>
                      <a:r>
                        <a:rPr lang="de-DE" sz="1600" noProof="0" dirty="0">
                          <a:sym typeface="Wingdings" pitchFamily="2" charset="2"/>
                        </a:rPr>
                        <a:t> </a:t>
                      </a:r>
                      <a:r>
                        <a:rPr lang="de-DE" sz="1600" noProof="0" dirty="0" err="1">
                          <a:sym typeface="Wingdings" pitchFamily="2" charset="2"/>
                        </a:rPr>
                        <a:t>measurements</a:t>
                      </a:r>
                      <a:endParaRPr lang="en-US" sz="1600" noProof="0" dirty="0">
                        <a:sym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600" noProof="0" dirty="0">
                          <a:sym typeface="Wingdings" pitchFamily="2" charset="2"/>
                        </a:rPr>
                        <a:t>EA quad </a:t>
                      </a:r>
                      <a:r>
                        <a:rPr lang="en-US" sz="1600" noProof="0" dirty="0" err="1">
                          <a:sym typeface="Wingdings" pitchFamily="2" charset="2"/>
                        </a:rPr>
                        <a:t>wirescanner</a:t>
                      </a:r>
                      <a:r>
                        <a:rPr lang="en-US" sz="1600" noProof="0" dirty="0">
                          <a:sym typeface="Wingdings" pitchFamily="2" charset="2"/>
                        </a:rPr>
                        <a:t> measurements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600" noProof="0" dirty="0" err="1"/>
                        <a:t>Bunch</a:t>
                      </a:r>
                      <a:r>
                        <a:rPr lang="de-DE" sz="1600" noProof="0" dirty="0"/>
                        <a:t> </a:t>
                      </a:r>
                      <a:r>
                        <a:rPr lang="de-DE" sz="1600" noProof="0" dirty="0" err="1"/>
                        <a:t>duration</a:t>
                      </a:r>
                      <a:r>
                        <a:rPr lang="de-DE" sz="1600" noProof="0" dirty="0"/>
                        <a:t> </a:t>
                      </a:r>
                      <a:r>
                        <a:rPr lang="de-DE" sz="1600" noProof="0" dirty="0" err="1"/>
                        <a:t>measurements</a:t>
                      </a:r>
                      <a:endParaRPr lang="de-DE" sz="1600" noProof="0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600" noProof="0" dirty="0" err="1"/>
                        <a:t>Stability</a:t>
                      </a:r>
                      <a:r>
                        <a:rPr lang="de-DE" sz="1600" noProof="0" dirty="0"/>
                        <a:t> </a:t>
                      </a:r>
                      <a:r>
                        <a:rPr lang="de-DE" sz="1600" noProof="0" dirty="0" err="1"/>
                        <a:t>measurement</a:t>
                      </a:r>
                      <a:r>
                        <a:rPr lang="de-DE" sz="1600" noProof="0" dirty="0"/>
                        <a:t> </a:t>
                      </a:r>
                      <a:r>
                        <a:rPr lang="de-DE" sz="1600" noProof="0" dirty="0" err="1"/>
                        <a:t>over</a:t>
                      </a:r>
                      <a:r>
                        <a:rPr lang="de-DE" sz="1600" noProof="0" dirty="0"/>
                        <a:t> </a:t>
                      </a:r>
                      <a:r>
                        <a:rPr lang="de-DE" sz="1600" noProof="0" dirty="0" err="1"/>
                        <a:t>night</a:t>
                      </a:r>
                      <a:endParaRPr lang="de-DE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5471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noProof="0"/>
                        <a:t>Difficulties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600" i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600" i="0" noProof="0" dirty="0">
                        <a:sym typeface="Wingdings" pitchFamily="2" charset="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US" sz="16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6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5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25ED04-D5D0-4429-9309-A3307BFB2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Plans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week</a:t>
            </a:r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6485BD-2E8C-4C8A-AEFC-3BF97007C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Installation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target</a:t>
            </a:r>
            <a:r>
              <a:rPr lang="de-DE" dirty="0"/>
              <a:t> </a:t>
            </a:r>
            <a:r>
              <a:rPr lang="de-DE" dirty="0" err="1"/>
              <a:t>observation</a:t>
            </a:r>
            <a:r>
              <a:rPr lang="de-DE" dirty="0"/>
              <a:t> </a:t>
            </a:r>
            <a:r>
              <a:rPr lang="de-DE" dirty="0" err="1"/>
              <a:t>camera</a:t>
            </a:r>
            <a:endParaRPr lang="de-DE" dirty="0"/>
          </a:p>
          <a:p>
            <a:r>
              <a:rPr lang="de-DE" dirty="0"/>
              <a:t>ICT </a:t>
            </a:r>
            <a:r>
              <a:rPr lang="de-DE" dirty="0" err="1"/>
              <a:t>tests</a:t>
            </a:r>
            <a:endParaRPr lang="de-DE" dirty="0"/>
          </a:p>
          <a:p>
            <a:r>
              <a:rPr lang="de-DE" dirty="0"/>
              <a:t>BPM </a:t>
            </a:r>
            <a:r>
              <a:rPr lang="de-DE" dirty="0" err="1"/>
              <a:t>tests</a:t>
            </a:r>
            <a:endParaRPr lang="de-DE" dirty="0"/>
          </a:p>
          <a:p>
            <a:r>
              <a:rPr lang="de-DE" dirty="0"/>
              <a:t>Quad </a:t>
            </a:r>
            <a:r>
              <a:rPr lang="de-DE" dirty="0" err="1"/>
              <a:t>wirescanner</a:t>
            </a:r>
            <a:r>
              <a:rPr lang="de-DE" dirty="0"/>
              <a:t> </a:t>
            </a:r>
            <a:r>
              <a:rPr lang="de-DE" dirty="0" err="1"/>
              <a:t>measurements</a:t>
            </a:r>
            <a:endParaRPr lang="de-DE" dirty="0"/>
          </a:p>
          <a:p>
            <a:r>
              <a:rPr lang="de-DE" dirty="0" err="1"/>
              <a:t>Autonomous</a:t>
            </a:r>
            <a:r>
              <a:rPr lang="de-DE" dirty="0"/>
              <a:t> </a:t>
            </a:r>
            <a:r>
              <a:rPr lang="de-DE" dirty="0" err="1"/>
              <a:t>accelerator</a:t>
            </a:r>
            <a:endParaRPr lang="de-DE" dirty="0"/>
          </a:p>
          <a:p>
            <a:r>
              <a:rPr lang="de-DE" dirty="0"/>
              <a:t>CTR at </a:t>
            </a:r>
            <a:r>
              <a:rPr lang="de-DE" dirty="0" err="1"/>
              <a:t>exit</a:t>
            </a:r>
            <a:r>
              <a:rPr lang="de-DE" dirty="0"/>
              <a:t> </a:t>
            </a:r>
            <a:r>
              <a:rPr lang="de-DE" dirty="0" err="1"/>
              <a:t>window</a:t>
            </a:r>
            <a:endParaRPr lang="en-US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450FBB-24DD-4532-9FDD-A856FBC33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87E28EA-6034-4B4C-A072-8CCDD0CC55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77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AAC0A9-9FC6-2F44-91BD-86BFD8CE7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63A3DC-8E07-4B8A-B8FD-C92702689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87" y="1406427"/>
            <a:ext cx="11376025" cy="5010249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CD01DCD-8CBE-B44E-80C2-A091A3754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| ARES Operation Meeting | 2022-08-29</a:t>
            </a:r>
            <a:endParaRPr lang="en-US" noProof="0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AAADFE7-A8C9-BD4D-B81E-3D07AE08D5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Week 35</a:t>
            </a:r>
          </a:p>
        </p:txBody>
      </p:sp>
      <p:graphicFrame>
        <p:nvGraphicFramePr>
          <p:cNvPr id="6" name="Tabelle">
            <a:extLst>
              <a:ext uri="{FF2B5EF4-FFF2-40B4-BE49-F238E27FC236}">
                <a16:creationId xmlns:a16="http://schemas.microsoft.com/office/drawing/2014/main" id="{830E68D4-1DA3-CA46-B346-9EA45DD1857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0837963"/>
              </p:ext>
            </p:extLst>
          </p:nvPr>
        </p:nvGraphicFramePr>
        <p:xfrm>
          <a:off x="407986" y="1406426"/>
          <a:ext cx="11376024" cy="4326828"/>
        </p:xfrm>
        <a:graphic>
          <a:graphicData uri="http://schemas.openxmlformats.org/drawingml/2006/table">
            <a:tbl>
              <a:tblPr bandRow="1"/>
              <a:tblGrid>
                <a:gridCol w="38878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8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113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sz="2400" b="1" noProof="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Date</a:t>
                      </a: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50800">
                      <a:solidFill>
                        <a:srgbClr val="FFFFFF"/>
                      </a:solidFill>
                      <a:miter lim="400000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b="1" noProof="0" dirty="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Shift </a:t>
                      </a:r>
                      <a:r>
                        <a:rPr lang="de-DE" sz="2400" b="1" noProof="0" dirty="0" err="1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leader</a:t>
                      </a:r>
                      <a:endParaRPr sz="2400" b="1" noProof="0" dirty="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50800">
                      <a:solidFill>
                        <a:srgbClr val="FFFFFF"/>
                      </a:solidFill>
                      <a:miter lim="400000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113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29.08.</a:t>
                      </a:r>
                      <a:endParaRPr sz="2400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508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Tunnel open</a:t>
                      </a:r>
                      <a:endParaRPr sz="2400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508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13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</a:t>
                      </a:r>
                      <a:r>
                        <a:rPr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</a:t>
                      </a: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08.</a:t>
                      </a:r>
                      <a:endParaRPr sz="2400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Frank</a:t>
                      </a:r>
                      <a:endParaRPr sz="2400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113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31.08.</a:t>
                      </a:r>
                      <a:endParaRPr sz="2400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Frank, Hannes</a:t>
                      </a: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113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01.09.</a:t>
                      </a:r>
                      <a:endParaRPr sz="2400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b="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Hannes</a:t>
                      </a: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>
                      <a:solidFill>
                        <a:srgbClr val="FFFFFF"/>
                      </a:solidFill>
                      <a:miter lim="400000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113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02.09.</a:t>
                      </a:r>
                      <a:endParaRPr sz="2400" noProof="0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>
                      <a:solidFill>
                        <a:srgbClr val="FFFFFF"/>
                      </a:solidFill>
                      <a:miter lim="400000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defRPr sz="1800"/>
                      </a:pPr>
                      <a:r>
                        <a:rPr lang="de-DE" sz="2400" noProof="0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Thomas</a:t>
                      </a:r>
                    </a:p>
                  </a:txBody>
                  <a:tcPr marL="121920" marR="121920" marT="60960" marB="60960" anchor="ctr" horzOverflow="overflow">
                    <a:lnL w="12700">
                      <a:solidFill>
                        <a:srgbClr val="FFFFFF"/>
                      </a:solidFill>
                      <a:miter lim="400000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miter lim="400000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miter lim="400000"/>
                      <a:headEnd type="none" w="med" len="med"/>
                      <a:tailEnd type="none" w="med" len="me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Rechteck: abgerundete Ecken 2">
            <a:extLst>
              <a:ext uri="{FF2B5EF4-FFF2-40B4-BE49-F238E27FC236}">
                <a16:creationId xmlns:a16="http://schemas.microsoft.com/office/drawing/2014/main" id="{D014A472-30FC-4547-BA11-625D54F48708}"/>
              </a:ext>
            </a:extLst>
          </p:cNvPr>
          <p:cNvSpPr/>
          <p:nvPr/>
        </p:nvSpPr>
        <p:spPr>
          <a:xfrm>
            <a:off x="407987" y="6039173"/>
            <a:ext cx="11376024" cy="377503"/>
          </a:xfrm>
          <a:prstGeom prst="roundRect">
            <a:avLst>
              <a:gd name="adj" fmla="val 8456"/>
            </a:avLst>
          </a:prstGeom>
          <a:solidFill>
            <a:srgbClr val="FFC000"/>
          </a:solidFill>
          <a:ln w="9525"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you want to learn or join the shift: please give the shift leader a call (BKR 2840 / SINBAD Box 2454)</a:t>
            </a:r>
          </a:p>
        </p:txBody>
      </p:sp>
    </p:spTree>
    <p:extLst>
      <p:ext uri="{BB962C8B-B14F-4D97-AF65-F5344CB8AC3E}">
        <p14:creationId xmlns:p14="http://schemas.microsoft.com/office/powerpoint/2010/main" val="213471053"/>
      </p:ext>
    </p:extLst>
  </p:cSld>
  <p:clrMapOvr>
    <a:masterClrMapping/>
  </p:clrMapOvr>
</p:sld>
</file>

<file path=ppt/theme/theme1.xml><?xml version="1.0" encoding="utf-8"?>
<a:theme xmlns:a="http://schemas.openxmlformats.org/drawingml/2006/main" name="DESY">
  <a:themeElements>
    <a:clrScheme name="DESY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18F1F"/>
      </a:accent2>
      <a:accent3>
        <a:srgbClr val="004B7D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600" dirty="0" err="1" smtClean="0"/>
        </a:defPPr>
      </a:lstStyle>
    </a:txDef>
  </a:objectDefaults>
  <a:extraClrSchemeLst/>
  <a:custClrLst>
    <a:custClr>
      <a:srgbClr val="8B6EC9"/>
    </a:custClr>
    <a:custClr>
      <a:srgbClr val="E35D50"/>
    </a:custClr>
    <a:custClr>
      <a:srgbClr val="5BC5F1"/>
    </a:custClr>
    <a:custClr>
      <a:srgbClr val="00AA92"/>
    </a:custClr>
  </a:custClrLst>
  <a:extLst>
    <a:ext uri="{05A4C25C-085E-4340-85A3-A5531E510DB2}">
      <thm15:themeFamily xmlns:thm15="http://schemas.microsoft.com/office/thememl/2012/main" name="Präsentation1" id="{FF3377BC-8E16-034C-B37F-4D96C015CDA1}" vid="{4C42B158-ADD8-9242-AD54-4E9401BE2496}"/>
    </a:ext>
  </a:extLst>
</a:theme>
</file>

<file path=ppt/theme/theme2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104">
      <a:dk1>
        <a:sysClr val="windowText" lastClr="000000"/>
      </a:dk1>
      <a:lt1>
        <a:sysClr val="window" lastClr="FFFFFF"/>
      </a:lt1>
      <a:dk2>
        <a:srgbClr val="898D8D"/>
      </a:dk2>
      <a:lt2>
        <a:srgbClr val="B2B4B2"/>
      </a:lt2>
      <a:accent1>
        <a:srgbClr val="009FDF"/>
      </a:accent1>
      <a:accent2>
        <a:srgbClr val="FF9E1B"/>
      </a:accent2>
      <a:accent3>
        <a:srgbClr val="020A0A"/>
      </a:accent3>
      <a:accent4>
        <a:srgbClr val="898D8D"/>
      </a:accent4>
      <a:accent5>
        <a:srgbClr val="B2B4B2"/>
      </a:accent5>
      <a:accent6>
        <a:srgbClr val="375E77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DESY</Template>
  <TotalTime>0</TotalTime>
  <Words>158</Words>
  <Application>Microsoft Office PowerPoint</Application>
  <PresentationFormat>Breitbild</PresentationFormat>
  <Paragraphs>43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DESY</vt:lpstr>
      <vt:lpstr>ARES Operation Meeting</vt:lpstr>
      <vt:lpstr>Summary of week 34</vt:lpstr>
      <vt:lpstr>Plans for this week</vt:lpstr>
      <vt:lpstr>Schedule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ARES Operation Meeting</dc:title>
  <dc:creator>Frank Mayet</dc:creator>
  <cp:lastModifiedBy>Dinter, Hannes</cp:lastModifiedBy>
  <cp:revision>566</cp:revision>
  <dcterms:created xsi:type="dcterms:W3CDTF">2021-08-09T09:06:11Z</dcterms:created>
  <dcterms:modified xsi:type="dcterms:W3CDTF">2022-08-29T08:25:37Z</dcterms:modified>
</cp:coreProperties>
</file>