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7" r:id="rId3"/>
    <p:sldId id="378" r:id="rId4"/>
    <p:sldId id="263" r:id="rId5"/>
    <p:sldId id="379" r:id="rId6"/>
    <p:sldId id="376" r:id="rId7"/>
  </p:sldIdLst>
  <p:sldSz cx="12190413" cy="6859588"/>
  <p:notesSz cx="6858000" cy="9144000"/>
  <p:defaultTextStyle>
    <a:defPPr>
      <a:defRPr lang="en-US"/>
    </a:defPPr>
    <a:lvl1pPr marL="0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6F50-02F6-4BB0-ADC8-F9C1E90CFAD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0C9B-E1AA-4AFE-9ECA-6CB2A9D7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099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1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22.02.2021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3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39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18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7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6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5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8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3936" indent="0">
              <a:buNone/>
              <a:defRPr sz="3600"/>
            </a:lvl2pPr>
            <a:lvl3pPr marL="1167872" indent="0">
              <a:buNone/>
              <a:defRPr sz="3100"/>
            </a:lvl3pPr>
            <a:lvl4pPr marL="1751808" indent="0">
              <a:buNone/>
              <a:defRPr sz="2600"/>
            </a:lvl4pPr>
            <a:lvl5pPr marL="2335743" indent="0">
              <a:buNone/>
              <a:defRPr sz="2600"/>
            </a:lvl5pPr>
            <a:lvl6pPr marL="2919679" indent="0">
              <a:buNone/>
              <a:defRPr sz="2600"/>
            </a:lvl6pPr>
            <a:lvl7pPr marL="3503615" indent="0">
              <a:buNone/>
              <a:defRPr sz="2600"/>
            </a:lvl7pPr>
            <a:lvl8pPr marL="4087551" indent="0">
              <a:buNone/>
              <a:defRPr sz="2600"/>
            </a:lvl8pPr>
            <a:lvl9pPr marL="4671487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116787" tIns="58394" rIns="116787" bIns="583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0"/>
          </a:xfrm>
          <a:prstGeom prst="rect">
            <a:avLst/>
          </a:prstGeom>
        </p:spPr>
        <p:txBody>
          <a:bodyPr vert="horz" lIns="116787" tIns="58394" rIns="116787" bIns="583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D4EB-98CB-41A6-AD4E-090390A44E3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6787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952" indent="-437952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896" indent="-364960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840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77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7711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647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583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9519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45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936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872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08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743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679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615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551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1487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1041258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ARES </a:t>
            </a:r>
            <a:r>
              <a:rPr lang="de-DE" sz="3600" b="1" dirty="0" err="1"/>
              <a:t>operation</a:t>
            </a:r>
            <a:r>
              <a:rPr lang="de-DE" sz="3600" b="1" dirty="0"/>
              <a:t> </a:t>
            </a:r>
            <a:r>
              <a:rPr lang="de-DE" sz="3600" b="1" dirty="0" err="1"/>
              <a:t>meeting</a:t>
            </a:r>
            <a:r>
              <a:rPr lang="de-DE" sz="3600" b="1" dirty="0"/>
              <a:t>, Monday 5</a:t>
            </a:r>
            <a:r>
              <a:rPr lang="de-DE" sz="3600" b="1" baseline="30000" dirty="0"/>
              <a:t>th</a:t>
            </a:r>
            <a:r>
              <a:rPr lang="de-DE" sz="3600" b="1" dirty="0"/>
              <a:t> September</a:t>
            </a:r>
          </a:p>
          <a:p>
            <a:pPr algn="ctr"/>
            <a:r>
              <a:rPr lang="de-DE" sz="2400" b="1" i="1" dirty="0" err="1"/>
              <a:t>by</a:t>
            </a:r>
            <a:r>
              <a:rPr lang="de-DE" sz="2400" b="1" i="1" dirty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ARES </a:t>
            </a:r>
            <a:r>
              <a:rPr lang="de-DE" sz="2400" b="1" i="1" dirty="0" err="1"/>
              <a:t>shift</a:t>
            </a:r>
            <a:r>
              <a:rPr lang="de-DE" sz="2400" b="1" i="1" dirty="0"/>
              <a:t> </a:t>
            </a:r>
            <a:r>
              <a:rPr lang="de-DE" sz="2400" b="1" i="1" dirty="0" err="1"/>
              <a:t>crew</a:t>
            </a:r>
            <a:endParaRPr lang="en-US" sz="2400" b="1" i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0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26590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Summary </a:t>
            </a:r>
            <a:r>
              <a:rPr lang="de-DE" sz="3600" b="1" dirty="0" err="1"/>
              <a:t>of</a:t>
            </a:r>
            <a:r>
              <a:rPr lang="de-DE" sz="3600" b="1" dirty="0"/>
              <a:t> KW 35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86007"/>
              </p:ext>
            </p:extLst>
          </p:nvPr>
        </p:nvGraphicFramePr>
        <p:xfrm>
          <a:off x="118540" y="745714"/>
          <a:ext cx="11953330" cy="593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6683540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 29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Tuesday 30</a:t>
                      </a:r>
                      <a:r>
                        <a:rPr lang="de-DE" sz="2000" baseline="30000" dirty="0"/>
                        <a:t>th </a:t>
                      </a:r>
                      <a:r>
                        <a:rPr lang="de-DE" sz="2000" baseline="0" dirty="0"/>
                        <a:t>August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Wednesday 31</a:t>
                      </a:r>
                      <a:r>
                        <a:rPr lang="de-DE" sz="2000" baseline="30000" dirty="0"/>
                        <a:t>st</a:t>
                      </a:r>
                      <a:r>
                        <a:rPr lang="de-DE" sz="2000" dirty="0"/>
                        <a:t> August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Thursday</a:t>
                      </a:r>
                      <a:r>
                        <a:rPr lang="de-DE" sz="2000" dirty="0"/>
                        <a:t> 1</a:t>
                      </a:r>
                      <a:r>
                        <a:rPr lang="de-DE" sz="2000" baseline="30000" dirty="0"/>
                        <a:t>st</a:t>
                      </a:r>
                      <a:r>
                        <a:rPr lang="de-DE" sz="2000" baseline="0" dirty="0"/>
                        <a:t> September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Friday 2</a:t>
                      </a:r>
                      <a:r>
                        <a:rPr lang="de-DE" sz="2000" baseline="30000" dirty="0"/>
                        <a:t>nd</a:t>
                      </a:r>
                      <a:r>
                        <a:rPr lang="de-DE" sz="2000" dirty="0"/>
                        <a:t> September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12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Achievements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* Tunnel open for maintenance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MDI ICT </a:t>
                      </a:r>
                      <a:r>
                        <a:rPr lang="de-DE" sz="1600" b="1" baseline="0" dirty="0" err="1"/>
                        <a:t>tests</a:t>
                      </a:r>
                      <a:endParaRPr lang="de-DE" sz="1600" b="1" baseline="0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Investigation on TWS2 power </a:t>
                      </a:r>
                      <a:r>
                        <a:rPr lang="de-DE" sz="1600" b="1" baseline="0" dirty="0" err="1"/>
                        <a:t>reading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chain</a:t>
                      </a:r>
                      <a:endParaRPr lang="de-DE" sz="1600" b="1" baseline="0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Preparation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for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quad</a:t>
                      </a:r>
                      <a:r>
                        <a:rPr lang="de-DE" sz="1600" b="1" baseline="0" dirty="0"/>
                        <a:t>/</a:t>
                      </a:r>
                      <a:r>
                        <a:rPr lang="de-DE" sz="1600" b="1" baseline="0" dirty="0" err="1"/>
                        <a:t>wire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scan</a:t>
                      </a:r>
                      <a:endParaRPr lang="de-DE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Quad/</a:t>
                      </a:r>
                      <a:r>
                        <a:rPr lang="de-DE" sz="1600" b="1" baseline="0" dirty="0" err="1"/>
                        <a:t>wire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scan</a:t>
                      </a:r>
                      <a:endParaRPr lang="de-DE" sz="1600" b="1" baseline="0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BPM </a:t>
                      </a:r>
                      <a:r>
                        <a:rPr lang="de-DE" sz="1600" b="1" baseline="0" dirty="0" err="1"/>
                        <a:t>commissioning</a:t>
                      </a:r>
                      <a:r>
                        <a:rPr lang="de-DE" sz="1600" b="1" baseline="0" dirty="0"/>
                        <a:t> (</a:t>
                      </a:r>
                      <a:r>
                        <a:rPr lang="de-DE" sz="1600" b="1" baseline="0" dirty="0" err="1"/>
                        <a:t>calibration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data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acquired</a:t>
                      </a:r>
                      <a:r>
                        <a:rPr lang="de-DE" sz="1600" b="1" baseline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AA shift: </a:t>
                      </a:r>
                      <a:r>
                        <a:rPr lang="de-DE" sz="1600" b="1" baseline="0" dirty="0" err="1"/>
                        <a:t>Testing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agents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adn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routines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with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new</a:t>
                      </a:r>
                      <a:r>
                        <a:rPr lang="de-DE" sz="1600" b="1" baseline="0" dirty="0"/>
                        <a:t> screen </a:t>
                      </a:r>
                      <a:r>
                        <a:rPr lang="de-DE" sz="1600" b="1" baseline="0" dirty="0" err="1"/>
                        <a:t>station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 All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fine</a:t>
                      </a:r>
                      <a:endParaRPr lang="de-DE" sz="1600" b="1" baseline="0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BPM </a:t>
                      </a:r>
                      <a:r>
                        <a:rPr lang="de-DE" sz="1600" b="1" baseline="0" dirty="0" err="1"/>
                        <a:t>commissioning</a:t>
                      </a:r>
                      <a:endParaRPr lang="de-DE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MSK </a:t>
                      </a:r>
                      <a:r>
                        <a:rPr lang="de-DE" sz="1600" b="1" dirty="0" err="1"/>
                        <a:t>work</a:t>
                      </a:r>
                      <a:r>
                        <a:rPr lang="de-DE" sz="1600" b="1" dirty="0"/>
                        <a:t> in </a:t>
                      </a:r>
                      <a:r>
                        <a:rPr lang="de-DE" sz="1600" b="1" dirty="0" err="1"/>
                        <a:t>tunnel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dirty="0" err="1">
                          <a:sym typeface="Wingdings" panose="05000000000000000000" pitchFamily="2" charset="2"/>
                        </a:rPr>
                        <a:t>attenuator</a:t>
                      </a:r>
                      <a:r>
                        <a:rPr lang="de-DE" sz="1600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dirty="0" err="1">
                          <a:sym typeface="Wingdings" panose="05000000000000000000" pitchFamily="2" charset="2"/>
                        </a:rPr>
                        <a:t>replaced</a:t>
                      </a:r>
                      <a:endParaRPr lang="de-DE" sz="1600" b="1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MSK </a:t>
                      </a:r>
                      <a:r>
                        <a:rPr lang="de-DE" sz="1600" b="1" dirty="0" err="1"/>
                        <a:t>work</a:t>
                      </a:r>
                      <a:r>
                        <a:rPr lang="de-DE" sz="1600" b="1" dirty="0"/>
                        <a:t> in </a:t>
                      </a:r>
                      <a:r>
                        <a:rPr lang="de-DE" sz="1600" b="1" dirty="0" err="1"/>
                        <a:t>tunnel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dirty="0" err="1">
                          <a:sym typeface="Wingdings" panose="05000000000000000000" pitchFamily="2" charset="2"/>
                        </a:rPr>
                        <a:t>attenuator</a:t>
                      </a:r>
                      <a:r>
                        <a:rPr lang="de-DE" sz="1600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dirty="0" err="1">
                          <a:sym typeface="Wingdings" panose="05000000000000000000" pitchFamily="2" charset="2"/>
                        </a:rPr>
                        <a:t>replaced</a:t>
                      </a:r>
                      <a:endParaRPr lang="de-DE" sz="1600" b="1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Quad/</a:t>
                      </a:r>
                      <a:r>
                        <a:rPr lang="de-DE" sz="1600" b="1" dirty="0" err="1"/>
                        <a:t>wire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scan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/>
                        <a:t>Perturbating</a:t>
                      </a:r>
                      <a:r>
                        <a:rPr lang="de-DE" sz="2000" b="1" dirty="0"/>
                        <a:t> </a:t>
                      </a:r>
                      <a:r>
                        <a:rPr lang="de-DE" sz="2000" b="1" dirty="0" err="1"/>
                        <a:t>events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Network </a:t>
                      </a:r>
                      <a:r>
                        <a:rPr lang="de-DE" sz="1600" b="1" dirty="0" err="1"/>
                        <a:t>issues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from</a:t>
                      </a:r>
                      <a:r>
                        <a:rPr lang="de-DE" sz="1600" b="1" dirty="0"/>
                        <a:t> time </a:t>
                      </a:r>
                      <a:r>
                        <a:rPr lang="de-DE" sz="1600" b="1" dirty="0" err="1"/>
                        <a:t>to</a:t>
                      </a:r>
                      <a:r>
                        <a:rPr lang="de-DE" sz="1600" b="1" dirty="0"/>
                        <a:t> time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TWS2 </a:t>
                      </a:r>
                      <a:r>
                        <a:rPr lang="de-DE" sz="1600" b="1" dirty="0" err="1"/>
                        <a:t>cannot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ramp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up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above</a:t>
                      </a:r>
                      <a:r>
                        <a:rPr lang="de-DE" sz="1600" b="1" dirty="0"/>
                        <a:t> 50 MV </a:t>
                      </a:r>
                      <a:r>
                        <a:rPr lang="de-DE" sz="1600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dirty="0" err="1">
                          <a:sym typeface="Wingdings" panose="05000000000000000000" pitchFamily="2" charset="2"/>
                        </a:rPr>
                        <a:t>problem</a:t>
                      </a:r>
                      <a:r>
                        <a:rPr lang="de-DE" sz="1600" b="1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de-DE" sz="1600" b="1" dirty="0" err="1">
                          <a:sym typeface="Wingdings" panose="05000000000000000000" pitchFamily="2" charset="2"/>
                        </a:rPr>
                        <a:t>reading</a:t>
                      </a:r>
                      <a:r>
                        <a:rPr lang="de-DE" sz="1600" b="1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dirty="0" err="1">
                          <a:sym typeface="Wingdings" panose="05000000000000000000" pitchFamily="2" charset="2"/>
                        </a:rPr>
                        <a:t>chain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TWS2 </a:t>
                      </a:r>
                      <a:r>
                        <a:rPr lang="de-DE" sz="1600" b="1" dirty="0" err="1"/>
                        <a:t>alarm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server</a:t>
                      </a:r>
                      <a:r>
                        <a:rPr lang="de-DE" sz="1600" b="1" dirty="0"/>
                        <a:t> not </a:t>
                      </a:r>
                      <a:r>
                        <a:rPr lang="de-DE" sz="1600" b="1" dirty="0" err="1"/>
                        <a:t>updated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before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quad</a:t>
                      </a:r>
                      <a:r>
                        <a:rPr lang="de-DE" sz="1600" b="1" dirty="0"/>
                        <a:t>/</a:t>
                      </a:r>
                      <a:r>
                        <a:rPr lang="de-DE" sz="1600" b="1" dirty="0" err="1"/>
                        <a:t>wire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scan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Attenuator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died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again</a:t>
                      </a:r>
                      <a:r>
                        <a:rPr lang="de-DE" sz="1600" b="1" baseline="0" dirty="0"/>
                        <a:t> 1 ½ </a:t>
                      </a:r>
                      <a:r>
                        <a:rPr lang="de-DE" sz="1600" b="1" baseline="0" dirty="0" err="1"/>
                        <a:t>hour</a:t>
                      </a:r>
                      <a:r>
                        <a:rPr lang="de-DE" sz="1600" b="1" baseline="0" dirty="0"/>
                        <a:t> after </a:t>
                      </a:r>
                      <a:r>
                        <a:rPr lang="de-DE" sz="1600" b="1" baseline="0" dirty="0" err="1"/>
                        <a:t>replacement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 New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one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suited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for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more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power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installed</a:t>
                      </a:r>
                      <a:endParaRPr lang="de-D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95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Notes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600" b="1" dirty="0"/>
                        <a:t>* TWS2 still not at nominal power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TWS2 </a:t>
            </a:r>
            <a:r>
              <a:rPr lang="de-DE" sz="3600" b="1" dirty="0" err="1"/>
              <a:t>forward</a:t>
            </a:r>
            <a:r>
              <a:rPr lang="de-DE" sz="3600" b="1" dirty="0"/>
              <a:t> power </a:t>
            </a:r>
            <a:r>
              <a:rPr lang="de-DE" sz="3600" b="1" dirty="0" err="1"/>
              <a:t>issue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2022-08-30T09:02:09.jpg (1669×712)">
            <a:extLst>
              <a:ext uri="{FF2B5EF4-FFF2-40B4-BE49-F238E27FC236}">
                <a16:creationId xmlns:a16="http://schemas.microsoft.com/office/drawing/2014/main" id="{2725C244-E8F8-4760-B6B4-F7FB4FF3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909514"/>
            <a:ext cx="573879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21720-58B7-436E-804B-2DFF3740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861" y="909442"/>
            <a:ext cx="5738996" cy="2448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C392F7-3245-4FDD-9BFA-C3F3E060F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57" y="3481054"/>
            <a:ext cx="5738997" cy="244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37753-23E8-40EA-B827-389760D7D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860" y="3469747"/>
            <a:ext cx="5738996" cy="2448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869B0-6FA5-4DF2-9D47-3FA2348F5DBD}"/>
              </a:ext>
            </a:extLst>
          </p:cNvPr>
          <p:cNvSpPr txBox="1"/>
          <p:nvPr/>
        </p:nvSpPr>
        <p:spPr>
          <a:xfrm>
            <a:off x="0" y="6166098"/>
            <a:ext cx="1219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All power </a:t>
            </a:r>
            <a:r>
              <a:rPr lang="fr-FR" sz="1800" dirty="0" err="1"/>
              <a:t>signals</a:t>
            </a:r>
            <a:r>
              <a:rPr lang="fr-FR" sz="1800" dirty="0"/>
              <a:t> </a:t>
            </a:r>
            <a:r>
              <a:rPr lang="fr-FR" sz="1800" dirty="0" err="1"/>
              <a:t>dropped</a:t>
            </a:r>
            <a:r>
              <a:rPr lang="fr-FR" sz="1800" dirty="0"/>
              <a:t> </a:t>
            </a:r>
            <a:r>
              <a:rPr lang="fr-FR" sz="1800" dirty="0" err="1"/>
              <a:t>except</a:t>
            </a:r>
            <a:r>
              <a:rPr lang="fr-FR" sz="1800" dirty="0"/>
              <a:t> the </a:t>
            </a:r>
            <a:r>
              <a:rPr lang="fr-FR" sz="1800" dirty="0" err="1"/>
              <a:t>forward</a:t>
            </a:r>
            <a:r>
              <a:rPr lang="fr-FR" sz="1800" dirty="0"/>
              <a:t> one </a:t>
            </a:r>
            <a:r>
              <a:rPr lang="fr-FR" sz="1800" dirty="0">
                <a:sym typeface="Wingdings" panose="05000000000000000000" pitchFamily="2" charset="2"/>
              </a:rPr>
              <a:t> Ulrich </a:t>
            </a:r>
            <a:r>
              <a:rPr lang="fr-FR" sz="1800" dirty="0" err="1">
                <a:sym typeface="Wingdings" panose="05000000000000000000" pitchFamily="2" charset="2"/>
              </a:rPr>
              <a:t>tool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was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preventing</a:t>
            </a:r>
            <a:r>
              <a:rPr lang="fr-FR" sz="1800" dirty="0">
                <a:sym typeface="Wingdings" panose="05000000000000000000" pitchFamily="2" charset="2"/>
              </a:rPr>
              <a:t> to </a:t>
            </a:r>
            <a:r>
              <a:rPr lang="fr-FR" sz="1800" dirty="0" err="1">
                <a:sym typeface="Wingdings" panose="05000000000000000000" pitchFamily="2" charset="2"/>
              </a:rPr>
              <a:t>reach</a:t>
            </a:r>
            <a:r>
              <a:rPr lang="fr-FR" sz="1800" dirty="0">
                <a:sym typeface="Wingdings" panose="05000000000000000000" pitchFamily="2" charset="2"/>
              </a:rPr>
              <a:t> SP 76. An </a:t>
            </a:r>
            <a:r>
              <a:rPr lang="fr-FR" sz="1800" dirty="0" err="1">
                <a:sym typeface="Wingdings" panose="05000000000000000000" pitchFamily="2" charset="2"/>
              </a:rPr>
              <a:t>attenuator</a:t>
            </a:r>
            <a:r>
              <a:rPr lang="fr-FR" sz="1800" dirty="0">
                <a:sym typeface="Wingdings" panose="05000000000000000000" pitchFamily="2" charset="2"/>
              </a:rPr>
              <a:t> of the </a:t>
            </a:r>
            <a:r>
              <a:rPr lang="fr-FR" sz="1800" dirty="0" err="1">
                <a:sym typeface="Wingdings" panose="05000000000000000000" pitchFamily="2" charset="2"/>
              </a:rPr>
              <a:t>reading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chain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was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damaged</a:t>
            </a:r>
            <a:r>
              <a:rPr lang="fr-FR" sz="1800" dirty="0">
                <a:sym typeface="Wingdings" panose="05000000000000000000" pitchFamily="2" charset="2"/>
              </a:rPr>
              <a:t> and has been </a:t>
            </a:r>
            <a:r>
              <a:rPr lang="fr-FR" sz="1800" dirty="0" err="1">
                <a:sym typeface="Wingdings" panose="05000000000000000000" pitchFamily="2" charset="2"/>
              </a:rPr>
              <a:t>replaced</a:t>
            </a:r>
            <a:r>
              <a:rPr lang="fr-FR" sz="1800" dirty="0">
                <a:sym typeface="Wingdings" panose="05000000000000000000" pitchFamily="2" charset="2"/>
              </a:rPr>
              <a:t> 2 times by the MSK </a:t>
            </a:r>
            <a:r>
              <a:rPr lang="fr-FR" sz="1800" dirty="0" err="1">
                <a:sym typeface="Wingdings" panose="05000000000000000000" pitchFamily="2" charset="2"/>
              </a:rPr>
              <a:t>colleagues</a:t>
            </a:r>
            <a:r>
              <a:rPr lang="fr-FR" sz="1800" dirty="0">
                <a:sym typeface="Wingdings" panose="05000000000000000000" pitchFamily="2" charset="2"/>
              </a:rPr>
              <a:t> (</a:t>
            </a:r>
            <a:r>
              <a:rPr lang="fr-FR" sz="1800" dirty="0" err="1">
                <a:sym typeface="Wingdings" panose="05000000000000000000" pitchFamily="2" charset="2"/>
              </a:rPr>
              <a:t>now</a:t>
            </a:r>
            <a:r>
              <a:rPr lang="fr-FR" sz="1800" dirty="0">
                <a:sym typeface="Wingdings" panose="05000000000000000000" pitchFamily="2" charset="2"/>
              </a:rPr>
              <a:t> a high-power version </a:t>
            </a:r>
            <a:r>
              <a:rPr lang="fr-FR" sz="1800" dirty="0" err="1">
                <a:sym typeface="Wingdings" panose="05000000000000000000" pitchFamily="2" charset="2"/>
              </a:rPr>
              <a:t>is</a:t>
            </a:r>
            <a:r>
              <a:rPr lang="fr-FR" sz="1800" dirty="0">
                <a:sym typeface="Wingdings" panose="05000000000000000000" pitchFamily="2" charset="2"/>
              </a:rPr>
              <a:t> in place).</a:t>
            </a:r>
            <a:endParaRPr lang="en-DE" sz="1800" dirty="0"/>
          </a:p>
        </p:txBody>
      </p:sp>
    </p:spTree>
    <p:extLst>
      <p:ext uri="{BB962C8B-B14F-4D97-AF65-F5344CB8AC3E}">
        <p14:creationId xmlns:p14="http://schemas.microsoft.com/office/powerpoint/2010/main" val="27602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BEF82-C855-4F44-BCF2-39FBCDB5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605971"/>
            <a:ext cx="10631710" cy="3543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AA shift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ttfinfo.desy.de/SINBAD-ARESelog/data/2022/35/01.09/2022-09-01T13:05:45.jpg">
            <a:extLst>
              <a:ext uri="{FF2B5EF4-FFF2-40B4-BE49-F238E27FC236}">
                <a16:creationId xmlns:a16="http://schemas.microsoft.com/office/drawing/2014/main" id="{3C78E63F-8522-48E1-91F0-77C7132F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6442"/>
            <a:ext cx="12190413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77FEB-6CDA-48E5-A564-41DA63A7DF4F}"/>
              </a:ext>
            </a:extLst>
          </p:cNvPr>
          <p:cNvSpPr txBox="1"/>
          <p:nvPr/>
        </p:nvSpPr>
        <p:spPr>
          <a:xfrm>
            <a:off x="0" y="5806058"/>
            <a:ext cx="1219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Routine for </a:t>
            </a:r>
            <a:r>
              <a:rPr lang="fr-FR" sz="1800" dirty="0" err="1"/>
              <a:t>beam</a:t>
            </a:r>
            <a:r>
              <a:rPr lang="fr-FR" sz="1800" dirty="0"/>
              <a:t>/quad </a:t>
            </a:r>
            <a:r>
              <a:rPr lang="fr-FR" sz="1800" dirty="0" err="1"/>
              <a:t>alignment</a:t>
            </a:r>
            <a:r>
              <a:rPr lang="fr-FR" sz="1800" dirty="0"/>
              <a:t> and agent for </a:t>
            </a:r>
            <a:r>
              <a:rPr lang="fr-FR" sz="1800" dirty="0" err="1"/>
              <a:t>beam</a:t>
            </a:r>
            <a:r>
              <a:rPr lang="fr-FR" sz="1800" dirty="0"/>
              <a:t> </a:t>
            </a:r>
            <a:r>
              <a:rPr lang="fr-FR" sz="1800" dirty="0" err="1"/>
              <a:t>optimization</a:t>
            </a:r>
            <a:r>
              <a:rPr lang="fr-FR" sz="1800" dirty="0"/>
              <a:t> </a:t>
            </a:r>
            <a:r>
              <a:rPr lang="fr-FR" sz="1800" dirty="0" err="1"/>
              <a:t>tested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new screen station settings </a:t>
            </a:r>
            <a:r>
              <a:rPr lang="fr-FR" sz="1800" dirty="0">
                <a:sym typeface="Wingdings" panose="05000000000000000000" pitchFamily="2" charset="2"/>
              </a:rPr>
              <a:t> All </a:t>
            </a:r>
            <a:r>
              <a:rPr lang="fr-FR" sz="1800" dirty="0" err="1">
                <a:sym typeface="Wingdings" panose="05000000000000000000" pitchFamily="2" charset="2"/>
              </a:rPr>
              <a:t>is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working</a:t>
            </a:r>
            <a:r>
              <a:rPr lang="fr-FR" sz="1800" dirty="0">
                <a:sym typeface="Wingdings" panose="05000000000000000000" pitchFamily="2" charset="2"/>
              </a:rPr>
              <a:t> as </a:t>
            </a:r>
            <a:r>
              <a:rPr lang="fr-FR" sz="1800" dirty="0" err="1">
                <a:sym typeface="Wingdings" panose="05000000000000000000" pitchFamily="2" charset="2"/>
              </a:rPr>
              <a:t>expected</a:t>
            </a:r>
            <a:r>
              <a:rPr lang="fr-FR" sz="1800" dirty="0">
                <a:sym typeface="Wingdings" panose="05000000000000000000" pitchFamily="2" charset="2"/>
              </a:rPr>
              <a:t>.</a:t>
            </a:r>
            <a:endParaRPr lang="en-DE" sz="1800" dirty="0"/>
          </a:p>
        </p:txBody>
      </p:sp>
    </p:spTree>
    <p:extLst>
      <p:ext uri="{BB962C8B-B14F-4D97-AF65-F5344CB8AC3E}">
        <p14:creationId xmlns:p14="http://schemas.microsoft.com/office/powerpoint/2010/main" val="186393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Plan </a:t>
            </a:r>
            <a:r>
              <a:rPr lang="de-DE" sz="3600" b="1" dirty="0" err="1"/>
              <a:t>for</a:t>
            </a:r>
            <a:r>
              <a:rPr lang="de-DE" sz="3600" b="1" dirty="0"/>
              <a:t> KW 36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E8AF50A-C21B-4115-86F5-598A5A9942AD}"/>
              </a:ext>
            </a:extLst>
          </p:cNvPr>
          <p:cNvSpPr/>
          <p:nvPr/>
        </p:nvSpPr>
        <p:spPr>
          <a:xfrm>
            <a:off x="190550" y="955019"/>
            <a:ext cx="1219041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 Monday:</a:t>
            </a:r>
          </a:p>
          <a:p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the gun precision water cooling pump in the cellar.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 works in the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XBand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cellar and drainage system in the tunnel.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BPMs:</a:t>
            </a: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Read-out fully installed. First tests last week with charge up to 2.5 pC.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Dedicated Beam time on Tuesday afternoon and Wednesday morning.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ACHIP:</a:t>
            </a:r>
          </a:p>
          <a:p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DLA assembly foreseen for Monday morning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Wednesday afternoon remove table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Chamber opening on Thursday by MVS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Pump-down and re-installation of table on Friday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0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xfrm>
            <a:off x="609521" y="45418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36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3982156953"/>
              </p:ext>
            </p:extLst>
          </p:nvPr>
        </p:nvGraphicFramePr>
        <p:xfrm>
          <a:off x="378608" y="1197837"/>
          <a:ext cx="11403868" cy="4471704"/>
        </p:xfrm>
        <a:graphic>
          <a:graphicData uri="http://schemas.openxmlformats.org/drawingml/2006/table">
            <a:tbl>
              <a:tblPr bandRow="1"/>
              <a:tblGrid>
                <a:gridCol w="392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</a:t>
                      </a:r>
                      <a:r>
                        <a:rPr lang="de-DE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leader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 (Tunnel open)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(</a:t>
                      </a:r>
                      <a:r>
                        <a:rPr lang="de-DE" sz="24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morning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 Florian (Tunnel </a:t>
                      </a:r>
                      <a:r>
                        <a:rPr lang="de-DE" sz="24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Florian (Tunnel </a:t>
                      </a:r>
                      <a:r>
                        <a:rPr lang="de-DE" sz="2400" dirty="0" err="1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work</a:t>
                      </a:r>
                      <a:r>
                        <a:rPr lang="de-DE" sz="24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de-DE" sz="2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9.9.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Florian (Tunnel </a:t>
                      </a:r>
                      <a:r>
                        <a:rPr lang="de-DE" sz="2400" dirty="0" err="1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work</a:t>
                      </a:r>
                      <a:r>
                        <a:rPr lang="de-DE" sz="240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lang="de-DE" sz="2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D5D9F60-1448-4DE9-873B-AE1212E14704}"/>
              </a:ext>
            </a:extLst>
          </p:cNvPr>
          <p:cNvSpPr/>
          <p:nvPr/>
        </p:nvSpPr>
        <p:spPr>
          <a:xfrm>
            <a:off x="378609" y="6039628"/>
            <a:ext cx="11403868" cy="377454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1644757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Custom</PresentationFormat>
  <Paragraphs>81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482</cp:revision>
  <dcterms:created xsi:type="dcterms:W3CDTF">2020-01-31T16:09:51Z</dcterms:created>
  <dcterms:modified xsi:type="dcterms:W3CDTF">2022-09-05T10:58:47Z</dcterms:modified>
</cp:coreProperties>
</file>