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7934b39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7934b39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7934b390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7934b390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7934b3904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7934b390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7934b390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7934b390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7934b390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7934b390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7934b3904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7934b390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7934b3904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57934b3904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7934b3904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57934b3904_0_329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57934b3904_0_3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7934b390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7934b39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7934b390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7934b390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7934b390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7934b390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7934b390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7934b390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7934b390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7934b390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7934b390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7934b390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7934b3904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7934b390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7934b390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7934b390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5991" y="262208"/>
            <a:ext cx="8532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None/>
              <a:defRPr>
                <a:solidFill>
                  <a:srgbClr val="134F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05990" y="613125"/>
            <a:ext cx="8532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400"/>
              <a:buNone/>
              <a:defRPr b="1">
                <a:solidFill>
                  <a:srgbClr val="351C75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/>
          <p:nvPr>
            <p:ph idx="2" type="pic"/>
          </p:nvPr>
        </p:nvSpPr>
        <p:spPr>
          <a:xfrm>
            <a:off x="305992" y="1087042"/>
            <a:ext cx="8532000" cy="372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>
                <a:solidFill>
                  <a:srgbClr val="351C75"/>
                </a:solidFill>
              </a:defRPr>
            </a:lvl1pPr>
            <a:lvl2pPr lvl="1" rtl="0">
              <a:buNone/>
              <a:defRPr sz="1300">
                <a:solidFill>
                  <a:srgbClr val="351C75"/>
                </a:solidFill>
              </a:defRPr>
            </a:lvl2pPr>
            <a:lvl3pPr lvl="2" rtl="0">
              <a:buNone/>
              <a:defRPr sz="1300">
                <a:solidFill>
                  <a:srgbClr val="351C75"/>
                </a:solidFill>
              </a:defRPr>
            </a:lvl3pPr>
            <a:lvl4pPr lvl="3" rtl="0">
              <a:buNone/>
              <a:defRPr sz="1300">
                <a:solidFill>
                  <a:srgbClr val="351C75"/>
                </a:solidFill>
              </a:defRPr>
            </a:lvl4pPr>
            <a:lvl5pPr lvl="4" rtl="0">
              <a:buNone/>
              <a:defRPr sz="1300">
                <a:solidFill>
                  <a:srgbClr val="351C75"/>
                </a:solidFill>
              </a:defRPr>
            </a:lvl5pPr>
            <a:lvl6pPr lvl="5" rtl="0">
              <a:buNone/>
              <a:defRPr sz="1300">
                <a:solidFill>
                  <a:srgbClr val="351C75"/>
                </a:solidFill>
              </a:defRPr>
            </a:lvl6pPr>
            <a:lvl7pPr lvl="6" rtl="0">
              <a:buNone/>
              <a:defRPr sz="1300">
                <a:solidFill>
                  <a:srgbClr val="351C75"/>
                </a:solidFill>
              </a:defRPr>
            </a:lvl7pPr>
            <a:lvl8pPr lvl="7" rtl="0">
              <a:buNone/>
              <a:defRPr sz="1300">
                <a:solidFill>
                  <a:srgbClr val="351C75"/>
                </a:solidFill>
              </a:defRPr>
            </a:lvl8pPr>
            <a:lvl9pPr lvl="8" rtl="0">
              <a:buNone/>
              <a:defRPr sz="1300">
                <a:solidFill>
                  <a:srgbClr val="351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First EEHG Seeding at FLASH</a:t>
            </a:r>
            <a:endParaRPr>
              <a:solidFill>
                <a:srgbClr val="009FDF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8F1F"/>
                </a:solidFill>
              </a:rPr>
              <a:t>Georgia Paraskaki on behalf of the Xseed team</a:t>
            </a:r>
            <a:endParaRPr>
              <a:solidFill>
                <a:srgbClr val="F18F1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46550" y="4285700"/>
            <a:ext cx="68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11th MT ARD ST3 Meeting 2023, Dresden 06.07.2023</a:t>
            </a:r>
            <a:endParaRPr b="1"/>
          </a:p>
        </p:txBody>
      </p:sp>
      <p:grpSp>
        <p:nvGrpSpPr>
          <p:cNvPr id="62" name="Google Shape;62;p14"/>
          <p:cNvGrpSpPr/>
          <p:nvPr/>
        </p:nvGrpSpPr>
        <p:grpSpPr>
          <a:xfrm>
            <a:off x="0" y="4837175"/>
            <a:ext cx="9144000" cy="332675"/>
            <a:chOff x="0" y="4837175"/>
            <a:chExt cx="9144000" cy="332675"/>
          </a:xfrm>
        </p:grpSpPr>
        <p:sp>
          <p:nvSpPr>
            <p:cNvPr id="63" name="Google Shape;63;p14"/>
            <p:cNvSpPr txBox="1"/>
            <p:nvPr/>
          </p:nvSpPr>
          <p:spPr>
            <a:xfrm>
              <a:off x="0" y="4837175"/>
              <a:ext cx="9144000" cy="307800"/>
            </a:xfrm>
            <a:prstGeom prst="rect">
              <a:avLst/>
            </a:prstGeom>
            <a:solidFill>
              <a:srgbClr val="D9D2E9">
                <a:alpha val="27640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</a:rPr>
                <a:t>|    FLASH Intro   |    External seeding schemes   |   Experimental results   | </a:t>
              </a:r>
              <a:endParaRPr b="1" sz="800">
                <a:solidFill>
                  <a:schemeClr val="dk1"/>
                </a:solidFill>
              </a:endParaRPr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0" y="4846750"/>
              <a:ext cx="2151000" cy="323100"/>
            </a:xfrm>
            <a:prstGeom prst="rect">
              <a:avLst/>
            </a:prstGeom>
            <a:solidFill>
              <a:srgbClr val="D9D2E9">
                <a:alpha val="27640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 u="sng"/>
                <a:t>Outline:</a:t>
              </a:r>
              <a:endParaRPr b="1" sz="900" u="sng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First EEHG lasing at Xseed in March 2023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18F1F"/>
                </a:solidFill>
              </a:rPr>
              <a:t>Characterizing seeded radiation: 12th harmonic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8F1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5675"/>
            <a:ext cx="4292349" cy="401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 txBox="1"/>
          <p:nvPr/>
        </p:nvSpPr>
        <p:spPr>
          <a:xfrm>
            <a:off x="5096775" y="3454200"/>
            <a:ext cx="354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EEHG signal has: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Smaller Bandwidth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intensity</a:t>
            </a:r>
            <a:endParaRPr/>
          </a:p>
        </p:txBody>
      </p:sp>
      <p:pic>
        <p:nvPicPr>
          <p:cNvPr id="278" name="Google Shape;278;p23"/>
          <p:cNvPicPr preferRelativeResize="0"/>
          <p:nvPr/>
        </p:nvPicPr>
        <p:blipFill rotWithShape="1">
          <a:blip r:embed="rId4">
            <a:alphaModFix/>
          </a:blip>
          <a:srcRect b="10080" l="0" r="0" t="0"/>
          <a:stretch/>
        </p:blipFill>
        <p:spPr>
          <a:xfrm>
            <a:off x="4572000" y="973676"/>
            <a:ext cx="4382150" cy="17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/>
          <p:nvPr/>
        </p:nvSpPr>
        <p:spPr>
          <a:xfrm>
            <a:off x="4773475" y="2717700"/>
            <a:ext cx="4095000" cy="12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9</a:t>
            </a:r>
            <a:endParaRPr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First EEHG lasing at Xseed in March 2023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8F1F"/>
                </a:solidFill>
              </a:rPr>
              <a:t>Characterizing seeded radiation: 12th harmonic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650" y="809551"/>
            <a:ext cx="2120750" cy="37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75" y="964100"/>
            <a:ext cx="2593850" cy="34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6011175" y="964100"/>
            <a:ext cx="354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EEHG signal has: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Smaller Bandwidth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intensity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Reproducible EEHG lasing at Xseed</a:t>
            </a:r>
            <a:endParaRPr b="0"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1273650" y="837575"/>
            <a:ext cx="659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week after, </a:t>
            </a:r>
            <a:r>
              <a:rPr b="1" lang="en"/>
              <a:t>EEHG</a:t>
            </a:r>
            <a:r>
              <a:rPr lang="en"/>
              <a:t> seeding was setup </a:t>
            </a:r>
            <a:r>
              <a:rPr b="1" lang="en"/>
              <a:t>from scratch within 4 hrs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Harmonics 9-17</a:t>
            </a:r>
            <a:r>
              <a:rPr lang="en"/>
              <a:t> were setup, 15th harmonic was characterized</a:t>
            </a:r>
            <a:endParaRPr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Seeding was achieved with </a:t>
            </a:r>
            <a:r>
              <a:rPr b="1" lang="en"/>
              <a:t>different bunches of the bunch train</a:t>
            </a:r>
            <a:endParaRPr b="1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SASE in FLASH2 in parallel</a:t>
            </a:r>
            <a:r>
              <a:rPr lang="en"/>
              <a:t> was optimized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11</a:t>
            </a:r>
            <a:endParaRPr sz="900"/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488" y="2036675"/>
            <a:ext cx="5167024" cy="2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9FDF"/>
                </a:solidFill>
              </a:rPr>
              <a:t>It’s a teamwork</a:t>
            </a:r>
            <a:endParaRPr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 txBox="1"/>
          <p:nvPr>
            <p:ph type="title"/>
          </p:nvPr>
        </p:nvSpPr>
        <p:spPr>
          <a:xfrm>
            <a:off x="213025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8F1F"/>
                </a:solidFill>
              </a:rPr>
              <a:t>Thank you for your attention! Questions?</a:t>
            </a:r>
            <a:endParaRPr sz="1800">
              <a:solidFill>
                <a:srgbClr val="F18F1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8F1F"/>
              </a:solidFill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74" y="894825"/>
            <a:ext cx="6229451" cy="35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25" y="894825"/>
            <a:ext cx="7398750" cy="35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925" y="1016200"/>
            <a:ext cx="213246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06700"/>
            <a:ext cx="7211300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900" y="2700575"/>
            <a:ext cx="2798999" cy="2138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/>
        </p:nvSpPr>
        <p:spPr>
          <a:xfrm>
            <a:off x="236900" y="2709663"/>
            <a:ext cx="3216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Future plans: </a:t>
            </a:r>
            <a:r>
              <a:rPr lang="en"/>
              <a:t>Investigate the effect on the seeded radiation and EEHG/HGHG signal → FLASH2020+ preparation</a:t>
            </a:r>
            <a:endParaRPr/>
          </a:p>
        </p:txBody>
      </p:sp>
      <p:sp>
        <p:nvSpPr>
          <p:cNvPr id="317" name="Google Shape;317;p27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Future plans for Xseed in preparation for FLASH2020+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8F1F"/>
                </a:solidFill>
              </a:rPr>
              <a:t>Laser Heater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75" y="3856534"/>
            <a:ext cx="3334325" cy="98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704425" y="3765475"/>
            <a:ext cx="62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IPAC23</a:t>
            </a:r>
            <a:endParaRPr b="1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8"/>
          <p:cNvGrpSpPr/>
          <p:nvPr/>
        </p:nvGrpSpPr>
        <p:grpSpPr>
          <a:xfrm>
            <a:off x="5431526" y="2344625"/>
            <a:ext cx="3492300" cy="2309106"/>
            <a:chOff x="5431526" y="2344625"/>
            <a:chExt cx="3492300" cy="2309106"/>
          </a:xfrm>
        </p:grpSpPr>
        <p:sp>
          <p:nvSpPr>
            <p:cNvPr id="326" name="Google Shape;326;p28"/>
            <p:cNvSpPr txBox="1"/>
            <p:nvPr/>
          </p:nvSpPr>
          <p:spPr>
            <a:xfrm>
              <a:off x="5431535" y="3776231"/>
              <a:ext cx="2903100" cy="8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     Highest repetition rate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     Shortest possible wavelength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     Wavelength tunability</a:t>
              </a:r>
              <a:r>
                <a:rPr lang="en" sz="1200">
                  <a:solidFill>
                    <a:srgbClr val="980000"/>
                  </a:solidFill>
                </a:rPr>
                <a:t> </a:t>
              </a:r>
              <a:endParaRPr sz="1200">
                <a:solidFill>
                  <a:srgbClr val="980000"/>
                </a:solidFill>
              </a:endParaRPr>
            </a:p>
          </p:txBody>
        </p:sp>
        <p:sp>
          <p:nvSpPr>
            <p:cNvPr id="327" name="Google Shape;327;p28"/>
            <p:cNvSpPr txBox="1"/>
            <p:nvPr/>
          </p:nvSpPr>
          <p:spPr>
            <a:xfrm>
              <a:off x="5431526" y="2344625"/>
              <a:ext cx="3492300" cy="14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AA84F"/>
                  </a:solidFill>
                </a:rPr>
                <a:t>✔️     </a:t>
              </a:r>
              <a:r>
                <a:rPr lang="en" sz="1200">
                  <a:solidFill>
                    <a:schemeClr val="dk1"/>
                  </a:solidFill>
                </a:rPr>
                <a:t>Longitudinal coherence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AA84F"/>
                  </a:solidFill>
                </a:rPr>
                <a:t>✔️     </a:t>
              </a:r>
              <a:r>
                <a:rPr lang="en" sz="1200">
                  <a:solidFill>
                    <a:schemeClr val="dk1"/>
                  </a:solidFill>
                </a:rPr>
                <a:t>Shot-to-shot stability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AA84F"/>
                  </a:solidFill>
                </a:rPr>
                <a:t>✔️     </a:t>
              </a:r>
              <a:r>
                <a:rPr lang="en" sz="1200">
                  <a:solidFill>
                    <a:schemeClr val="dk1"/>
                  </a:solidFill>
                </a:rPr>
                <a:t>Shorter saturation length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AA84F"/>
                  </a:solidFill>
                </a:rPr>
                <a:t>✔️     </a:t>
              </a:r>
              <a:r>
                <a:rPr lang="en" sz="1200">
                  <a:solidFill>
                    <a:schemeClr val="dk1"/>
                  </a:solidFill>
                </a:rPr>
                <a:t>Control over the FEL radiation properties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AA84F"/>
                  </a:solidFill>
                </a:rPr>
                <a:t>✔️     </a:t>
              </a:r>
              <a:r>
                <a:rPr lang="en" sz="1200">
                  <a:solidFill>
                    <a:schemeClr val="dk1"/>
                  </a:solidFill>
                </a:rPr>
                <a:t>Synchronization of FEL pulse to seed laser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328" name="Google Shape;328;p28"/>
          <p:cNvSpPr/>
          <p:nvPr/>
        </p:nvSpPr>
        <p:spPr>
          <a:xfrm>
            <a:off x="2029648" y="932267"/>
            <a:ext cx="49947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533" y="1228832"/>
            <a:ext cx="3228365" cy="566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8"/>
          <p:cNvGrpSpPr/>
          <p:nvPr/>
        </p:nvGrpSpPr>
        <p:grpSpPr>
          <a:xfrm>
            <a:off x="583170" y="2299156"/>
            <a:ext cx="3000000" cy="1477069"/>
            <a:chOff x="583170" y="2299156"/>
            <a:chExt cx="3000000" cy="1477069"/>
          </a:xfrm>
        </p:grpSpPr>
        <p:grpSp>
          <p:nvGrpSpPr>
            <p:cNvPr id="331" name="Google Shape;331;p28"/>
            <p:cNvGrpSpPr/>
            <p:nvPr/>
          </p:nvGrpSpPr>
          <p:grpSpPr>
            <a:xfrm>
              <a:off x="583170" y="2299156"/>
              <a:ext cx="3000000" cy="945919"/>
              <a:chOff x="2350770" y="3138506"/>
              <a:chExt cx="3000000" cy="945919"/>
            </a:xfrm>
          </p:grpSpPr>
          <p:sp>
            <p:nvSpPr>
              <p:cNvPr id="332" name="Google Shape;332;p28"/>
              <p:cNvSpPr txBox="1"/>
              <p:nvPr/>
            </p:nvSpPr>
            <p:spPr>
              <a:xfrm>
                <a:off x="2350770" y="3138506"/>
                <a:ext cx="28383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75" lIns="68575" spcFirstLastPara="1" rIns="68575" wrap="square" tIns="68575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6AA84F"/>
                    </a:solidFill>
                  </a:rPr>
                  <a:t>✔️     </a:t>
                </a:r>
                <a:r>
                  <a:rPr lang="en" sz="1200">
                    <a:solidFill>
                      <a:schemeClr val="dk1"/>
                    </a:solidFill>
                  </a:rPr>
                  <a:t>Wavelength tunability</a:t>
                </a: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333" name="Google Shape;333;p28"/>
              <p:cNvSpPr txBox="1"/>
              <p:nvPr/>
            </p:nvSpPr>
            <p:spPr>
              <a:xfrm>
                <a:off x="2350770" y="3411100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6AA84F"/>
                    </a:solidFill>
                  </a:rPr>
                  <a:t>✔️     </a:t>
                </a:r>
                <a:r>
                  <a:rPr b="1" lang="en" sz="1200">
                    <a:solidFill>
                      <a:schemeClr val="dk1"/>
                    </a:solidFill>
                  </a:rPr>
                  <a:t>Hard x-rays </a:t>
                </a:r>
                <a:r>
                  <a:rPr lang="en" sz="1200">
                    <a:solidFill>
                      <a:schemeClr val="dk1"/>
                    </a:solidFill>
                  </a:rPr>
                  <a:t>possible</a:t>
                </a:r>
                <a:endParaRPr sz="1200"/>
              </a:p>
            </p:txBody>
          </p:sp>
          <p:sp>
            <p:nvSpPr>
              <p:cNvPr id="334" name="Google Shape;334;p28"/>
              <p:cNvSpPr txBox="1"/>
              <p:nvPr/>
            </p:nvSpPr>
            <p:spPr>
              <a:xfrm>
                <a:off x="2350770" y="3715125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6AA84F"/>
                    </a:solidFill>
                  </a:rPr>
                  <a:t>✔️     </a:t>
                </a:r>
                <a:r>
                  <a:rPr lang="en" sz="1200">
                    <a:solidFill>
                      <a:schemeClr val="dk1"/>
                    </a:solidFill>
                  </a:rPr>
                  <a:t>MHz </a:t>
                </a:r>
                <a:r>
                  <a:rPr b="1" lang="en" sz="1200">
                    <a:solidFill>
                      <a:schemeClr val="dk1"/>
                    </a:solidFill>
                  </a:rPr>
                  <a:t>repetition rate</a:t>
                </a:r>
                <a:r>
                  <a:rPr lang="en" sz="1200">
                    <a:solidFill>
                      <a:schemeClr val="dk1"/>
                    </a:solidFill>
                  </a:rPr>
                  <a:t> possible</a:t>
                </a:r>
                <a:endParaRPr sz="1200"/>
              </a:p>
            </p:txBody>
          </p:sp>
        </p:grpSp>
        <p:sp>
          <p:nvSpPr>
            <p:cNvPr id="335" name="Google Shape;335;p28"/>
            <p:cNvSpPr txBox="1"/>
            <p:nvPr/>
          </p:nvSpPr>
          <p:spPr>
            <a:xfrm>
              <a:off x="583170" y="3129725"/>
              <a:ext cx="3000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     Poor longitudinal coherence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     Shot-to-shot fluctuations</a:t>
              </a:r>
              <a:endParaRPr sz="1200"/>
            </a:p>
          </p:txBody>
        </p:sp>
      </p:grpSp>
      <p:pic>
        <p:nvPicPr>
          <p:cNvPr id="336" name="Google Shape;3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78" y="1307700"/>
            <a:ext cx="2903101" cy="40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 rotWithShape="1">
          <a:blip r:embed="rId5">
            <a:alphaModFix/>
          </a:blip>
          <a:srcRect b="239" l="0" r="0" t="0"/>
          <a:stretch/>
        </p:blipFill>
        <p:spPr>
          <a:xfrm>
            <a:off x="3352389" y="3003949"/>
            <a:ext cx="1834725" cy="1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>
            <p:ph idx="4294967295" type="title"/>
          </p:nvPr>
        </p:nvSpPr>
        <p:spPr>
          <a:xfrm>
            <a:off x="117575" y="10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SASE vs Seeding</a:t>
            </a:r>
            <a:endParaRPr b="0"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/>
          <p:nvPr/>
        </p:nvSpPr>
        <p:spPr>
          <a:xfrm>
            <a:off x="1016269" y="837994"/>
            <a:ext cx="3309300" cy="13233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9"/>
          <p:cNvSpPr txBox="1"/>
          <p:nvPr>
            <p:ph type="title"/>
          </p:nvPr>
        </p:nvSpPr>
        <p:spPr>
          <a:xfrm>
            <a:off x="229493" y="196656"/>
            <a:ext cx="6399000" cy="25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FLASH2020</a:t>
            </a:r>
            <a:r>
              <a:rPr lang="en">
                <a:solidFill>
                  <a:schemeClr val="accent2"/>
                </a:solidFill>
              </a:rPr>
              <a:t>+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6" name="Google Shape;346;p29"/>
          <p:cNvSpPr txBox="1"/>
          <p:nvPr>
            <p:ph idx="1" type="body"/>
          </p:nvPr>
        </p:nvSpPr>
        <p:spPr>
          <a:xfrm>
            <a:off x="197276" y="523775"/>
            <a:ext cx="7901400" cy="2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Work in progress</a:t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271" y="911740"/>
            <a:ext cx="7111534" cy="155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29"/>
          <p:cNvGrpSpPr/>
          <p:nvPr/>
        </p:nvGrpSpPr>
        <p:grpSpPr>
          <a:xfrm>
            <a:off x="1797084" y="1152553"/>
            <a:ext cx="1270212" cy="271971"/>
            <a:chOff x="1135779" y="1841257"/>
            <a:chExt cx="2231967" cy="491100"/>
          </a:xfrm>
        </p:grpSpPr>
        <p:sp>
          <p:nvSpPr>
            <p:cNvPr id="349" name="Google Shape;349;p29"/>
            <p:cNvSpPr/>
            <p:nvPr/>
          </p:nvSpPr>
          <p:spPr>
            <a:xfrm>
              <a:off x="2839746" y="1842253"/>
              <a:ext cx="528000" cy="486900"/>
            </a:xfrm>
            <a:prstGeom prst="frame">
              <a:avLst>
                <a:gd fmla="val 7991" name="adj1"/>
              </a:avLst>
            </a:prstGeom>
            <a:solidFill>
              <a:srgbClr val="CCDFF3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1135779" y="1841257"/>
              <a:ext cx="660600" cy="491100"/>
            </a:xfrm>
            <a:prstGeom prst="frame">
              <a:avLst>
                <a:gd fmla="val 7991" name="adj1"/>
              </a:avLst>
            </a:prstGeom>
            <a:solidFill>
              <a:srgbClr val="CCDFF3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29"/>
          <p:cNvSpPr/>
          <p:nvPr/>
        </p:nvSpPr>
        <p:spPr>
          <a:xfrm>
            <a:off x="1233152" y="1390251"/>
            <a:ext cx="195900" cy="159600"/>
          </a:xfrm>
          <a:prstGeom prst="frame">
            <a:avLst>
              <a:gd fmla="val 7991" name="adj1"/>
            </a:avLst>
          </a:prstGeom>
          <a:solidFill>
            <a:srgbClr val="FFCCFF"/>
          </a:solidFill>
          <a:ln cap="flat" cmpd="sng" w="12700">
            <a:solidFill>
              <a:srgbClr val="99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197267" y="2652713"/>
            <a:ext cx="4128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New accelerating modules</a:t>
            </a:r>
            <a:endParaRPr b="1" sz="1500">
              <a:solidFill>
                <a:schemeClr val="dk1"/>
              </a:solidFill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Increasing energy (1.25 → 1.35 GeV)</a:t>
            </a:r>
            <a:endParaRPr sz="15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Renew photocathode lasers</a:t>
            </a:r>
            <a:endParaRPr b="1" sz="1500">
              <a:solidFill>
                <a:schemeClr val="dk1"/>
              </a:solidFill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Increasing operation flexibility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Laser heater installation</a:t>
            </a:r>
            <a:endParaRPr b="1" sz="1500">
              <a:solidFill>
                <a:schemeClr val="dk1"/>
              </a:solidFill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Suppressing microbunching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3" name="Google Shape;353;p29"/>
          <p:cNvSpPr txBox="1"/>
          <p:nvPr/>
        </p:nvSpPr>
        <p:spPr>
          <a:xfrm>
            <a:off x="4518432" y="2709881"/>
            <a:ext cx="42126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Additional FLASH2 BC</a:t>
            </a:r>
            <a:endParaRPr b="1" sz="1500">
              <a:solidFill>
                <a:schemeClr val="dk1"/>
              </a:solidFill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Flexible compression schemes for simultaneous SASE-Seeding operation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Renew bunch compressors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Flexible compression schemes with variable R</a:t>
            </a:r>
            <a:r>
              <a:rPr baseline="-25000" lang="en" sz="1500">
                <a:solidFill>
                  <a:schemeClr val="dk1"/>
                </a:solidFill>
              </a:rPr>
              <a:t>56</a:t>
            </a:r>
            <a:endParaRPr baseline="-25000" sz="1500">
              <a:solidFill>
                <a:schemeClr val="dk1"/>
              </a:solidFill>
            </a:endParaRPr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354" name="Google Shape;354;p29"/>
          <p:cNvGrpSpPr/>
          <p:nvPr/>
        </p:nvGrpSpPr>
        <p:grpSpPr>
          <a:xfrm>
            <a:off x="1153288" y="1153105"/>
            <a:ext cx="3952020" cy="914199"/>
            <a:chOff x="4526" y="1848535"/>
            <a:chExt cx="6944333" cy="1650774"/>
          </a:xfrm>
        </p:grpSpPr>
        <p:sp>
          <p:nvSpPr>
            <p:cNvPr id="355" name="Google Shape;355;p29"/>
            <p:cNvSpPr/>
            <p:nvPr/>
          </p:nvSpPr>
          <p:spPr>
            <a:xfrm>
              <a:off x="4526" y="2797779"/>
              <a:ext cx="904800" cy="349500"/>
            </a:xfrm>
            <a:prstGeom prst="frame">
              <a:avLst>
                <a:gd fmla="val 7991" name="adj1"/>
              </a:avLst>
            </a:prstGeom>
            <a:solidFill>
              <a:srgbClr val="FFCCFF"/>
            </a:solidFill>
            <a:ln cap="flat" cmpd="sng" w="12700">
              <a:solidFill>
                <a:srgbClr val="99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266065" y="3149809"/>
              <a:ext cx="2273700" cy="349500"/>
            </a:xfrm>
            <a:prstGeom prst="frame">
              <a:avLst>
                <a:gd fmla="val 7991" name="adj1"/>
              </a:avLst>
            </a:prstGeom>
            <a:solidFill>
              <a:srgbClr val="FFCCFF"/>
            </a:solidFill>
            <a:ln cap="flat" cmpd="sng" w="12700">
              <a:solidFill>
                <a:srgbClr val="99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1806747" y="1848535"/>
              <a:ext cx="976800" cy="487200"/>
            </a:xfrm>
            <a:prstGeom prst="frame">
              <a:avLst>
                <a:gd fmla="val 5858" name="adj1"/>
              </a:avLst>
            </a:prstGeom>
            <a:solidFill>
              <a:srgbClr val="FFCCFF"/>
            </a:solidFill>
            <a:ln cap="flat" cmpd="sng" w="12700">
              <a:solidFill>
                <a:srgbClr val="99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 rot="485532">
              <a:off x="6283265" y="2461630"/>
              <a:ext cx="641487" cy="388456"/>
            </a:xfrm>
            <a:prstGeom prst="frame">
              <a:avLst>
                <a:gd fmla="val 8001" name="adj1"/>
              </a:avLst>
            </a:prstGeom>
            <a:solidFill>
              <a:srgbClr val="FFCCFF"/>
            </a:solidFill>
            <a:ln cap="flat" cmpd="sng" w="12700">
              <a:solidFill>
                <a:srgbClr val="3D85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29"/>
          <p:cNvSpPr txBox="1"/>
          <p:nvPr/>
        </p:nvSpPr>
        <p:spPr>
          <a:xfrm>
            <a:off x="8436356" y="4869656"/>
            <a:ext cx="555600" cy="2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Page 3</a:t>
            </a:r>
            <a:endParaRPr b="1"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The free electron user facility FLASH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31750" y="2325275"/>
            <a:ext cx="83076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Superconducting linac@</a:t>
            </a:r>
            <a:r>
              <a:rPr b="1" lang="en" sz="1300"/>
              <a:t>1MHz burst</a:t>
            </a:r>
            <a:r>
              <a:rPr lang="en" sz="1300">
                <a:solidFill>
                  <a:srgbClr val="000000"/>
                </a:solidFill>
              </a:rPr>
              <a:t>, up to 8000 pulses/sec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Two self-amplified spontaneous emission (</a:t>
            </a:r>
            <a:r>
              <a:rPr b="1" lang="en" sz="1300"/>
              <a:t>SASE)</a:t>
            </a:r>
            <a:r>
              <a:rPr lang="en" sz="1300"/>
              <a:t> beamlines </a:t>
            </a:r>
            <a:r>
              <a:rPr b="1" lang="en" sz="1300"/>
              <a:t>FLASH1</a:t>
            </a:r>
            <a:r>
              <a:rPr lang="en" sz="1300"/>
              <a:t> (fixed gap) and </a:t>
            </a:r>
            <a:r>
              <a:rPr b="1" lang="en" sz="1300"/>
              <a:t>FLASH2</a:t>
            </a:r>
            <a:endParaRPr b="1"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4-90 nm</a:t>
            </a:r>
            <a:endParaRPr b="1"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R&amp;D</a:t>
            </a:r>
            <a:r>
              <a:rPr lang="en" sz="1300"/>
              <a:t> projects (Xseed &amp; FFW)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Upgrade: </a:t>
            </a:r>
            <a:r>
              <a:rPr b="1" lang="en" sz="1300"/>
              <a:t>FLASH2020+</a:t>
            </a:r>
            <a:endParaRPr b="1"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Up to </a:t>
            </a:r>
            <a:r>
              <a:rPr b="1" lang="en" sz="1300">
                <a:solidFill>
                  <a:schemeClr val="dk1"/>
                </a:solidFill>
              </a:rPr>
              <a:t>1.25 GeV →</a:t>
            </a:r>
            <a:r>
              <a:rPr lang="en" sz="1300">
                <a:solidFill>
                  <a:schemeClr val="dk1"/>
                </a:solidFill>
              </a:rPr>
              <a:t>up to</a:t>
            </a:r>
            <a:r>
              <a:rPr b="1" lang="en" sz="1300">
                <a:solidFill>
                  <a:schemeClr val="dk1"/>
                </a:solidFill>
              </a:rPr>
              <a:t> 1.35GeV</a:t>
            </a: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b="1" lang="en" sz="1300">
                <a:solidFill>
                  <a:schemeClr val="dk1"/>
                </a:solidFill>
              </a:rPr>
              <a:t>Laser Heater </a:t>
            </a: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b="1" lang="en" sz="1300">
                <a:solidFill>
                  <a:schemeClr val="dk1"/>
                </a:solidFill>
              </a:rPr>
              <a:t>Bunch Compressor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|    FLASH Intro   | </a:t>
            </a:r>
            <a:r>
              <a:rPr b="1" lang="en" sz="800">
                <a:solidFill>
                  <a:srgbClr val="666666"/>
                </a:solidFill>
              </a:rPr>
              <a:t>   External seeding schemes   | 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grpSp>
        <p:nvGrpSpPr>
          <p:cNvPr id="72" name="Google Shape;72;p15"/>
          <p:cNvGrpSpPr/>
          <p:nvPr/>
        </p:nvGrpSpPr>
        <p:grpSpPr>
          <a:xfrm>
            <a:off x="237744" y="673269"/>
            <a:ext cx="7824929" cy="1485881"/>
            <a:chOff x="237744" y="694944"/>
            <a:chExt cx="7824929" cy="1485881"/>
          </a:xfrm>
        </p:grpSpPr>
        <p:pic>
          <p:nvPicPr>
            <p:cNvPr id="73" name="Google Shape;73;p15"/>
            <p:cNvPicPr preferRelativeResize="0"/>
            <p:nvPr/>
          </p:nvPicPr>
          <p:blipFill rotWithShape="1">
            <a:blip r:embed="rId3">
              <a:alphaModFix/>
            </a:blip>
            <a:srcRect b="19165" l="44376" r="-217" t="0"/>
            <a:stretch/>
          </p:blipFill>
          <p:spPr>
            <a:xfrm>
              <a:off x="3740825" y="718375"/>
              <a:ext cx="4321848" cy="14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 rotWithShape="1">
            <a:blip r:embed="rId4">
              <a:alphaModFix/>
            </a:blip>
            <a:srcRect b="19562" l="0" r="55834" t="0"/>
            <a:stretch/>
          </p:blipFill>
          <p:spPr>
            <a:xfrm>
              <a:off x="237744" y="694944"/>
              <a:ext cx="3503073" cy="140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5"/>
            <p:cNvSpPr/>
            <p:nvPr/>
          </p:nvSpPr>
          <p:spPr>
            <a:xfrm>
              <a:off x="3155325" y="1308675"/>
              <a:ext cx="643800" cy="485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297000" y="1460588"/>
              <a:ext cx="643800" cy="425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740825" y="1219550"/>
              <a:ext cx="93600" cy="181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670475" y="900225"/>
              <a:ext cx="186000" cy="181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5"/>
          <p:cNvSpPr/>
          <p:nvPr/>
        </p:nvSpPr>
        <p:spPr>
          <a:xfrm>
            <a:off x="4013175" y="673275"/>
            <a:ext cx="732000" cy="635400"/>
          </a:xfrm>
          <a:prstGeom prst="rect">
            <a:avLst/>
          </a:prstGeom>
          <a:noFill/>
          <a:ln cap="flat" cmpd="sng" w="28575">
            <a:solidFill>
              <a:srgbClr val="009F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75" y="673275"/>
            <a:ext cx="8605126" cy="23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The Xseed experiment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8F1F"/>
                </a:solidFill>
              </a:rPr>
              <a:t>Why Seeding?</a:t>
            </a:r>
            <a:endParaRPr sz="1800">
              <a:solidFill>
                <a:srgbClr val="F18F1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|    FLASH Intro   | </a:t>
            </a:r>
            <a:r>
              <a:rPr b="1" lang="en" sz="800">
                <a:solidFill>
                  <a:srgbClr val="666666"/>
                </a:solidFill>
              </a:rPr>
              <a:t>   External seeding schemes   | 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214075" y="2689500"/>
            <a:ext cx="79629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en" sz="1200">
                <a:solidFill>
                  <a:schemeClr val="dk1"/>
                </a:solidFill>
              </a:rPr>
              <a:t>SASE</a:t>
            </a:r>
            <a:r>
              <a:rPr lang="en" sz="1200">
                <a:solidFill>
                  <a:schemeClr val="dk1"/>
                </a:solidFill>
              </a:rPr>
              <a:t> is based on the amplification of the </a:t>
            </a:r>
            <a:r>
              <a:rPr b="1" lang="en" sz="1200">
                <a:solidFill>
                  <a:schemeClr val="dk1"/>
                </a:solidFill>
              </a:rPr>
              <a:t>initial fluctuations</a:t>
            </a:r>
            <a:r>
              <a:rPr lang="en" sz="1200">
                <a:solidFill>
                  <a:schemeClr val="dk1"/>
                </a:solidFill>
              </a:rPr>
              <a:t> of the e-beam density and leads to: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Poor longitudinal coherence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Poor shot-to-shot stability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en" sz="1200">
                <a:solidFill>
                  <a:schemeClr val="dk1"/>
                </a:solidFill>
              </a:rPr>
              <a:t>External seeding</a:t>
            </a:r>
            <a:r>
              <a:rPr lang="en" sz="1200">
                <a:solidFill>
                  <a:schemeClr val="dk1"/>
                </a:solidFill>
              </a:rPr>
              <a:t> depends on an external e/m field that initiates the process in a </a:t>
            </a:r>
            <a:r>
              <a:rPr b="1" lang="en" sz="1200">
                <a:solidFill>
                  <a:schemeClr val="dk1"/>
                </a:solidFill>
              </a:rPr>
              <a:t>deterministic way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Full coherence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Shot-to-shot stability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89" name="Google Shape;89;p16"/>
          <p:cNvGrpSpPr/>
          <p:nvPr/>
        </p:nvGrpSpPr>
        <p:grpSpPr>
          <a:xfrm>
            <a:off x="5367800" y="0"/>
            <a:ext cx="3937175" cy="1487850"/>
            <a:chOff x="5367800" y="0"/>
            <a:chExt cx="3937175" cy="1487850"/>
          </a:xfrm>
        </p:grpSpPr>
        <p:pic>
          <p:nvPicPr>
            <p:cNvPr descr="sp_sase_hghg.gif" id="90" name="Google Shape;9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67800" y="0"/>
              <a:ext cx="1915200" cy="148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7389775" y="100575"/>
              <a:ext cx="19152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/>
                <a:t>Giannessi, Luca &amp; Masciovecchio, Claudio.  (2017). </a:t>
              </a:r>
              <a:endParaRPr i="1" sz="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/>
                <a:t>FERMI: Present and future challenges. Applied Sciences. </a:t>
              </a:r>
              <a:endParaRPr i="1" sz="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/>
                <a:t>7. 640. 10.3390/app7060640. </a:t>
              </a:r>
              <a:endParaRPr i="1" sz="900"/>
            </a:p>
          </p:txBody>
        </p:sp>
      </p:grpSp>
      <p:sp>
        <p:nvSpPr>
          <p:cNvPr id="92" name="Google Shape;92;p16"/>
          <p:cNvSpPr txBox="1"/>
          <p:nvPr/>
        </p:nvSpPr>
        <p:spPr>
          <a:xfrm rot="180107">
            <a:off x="224770" y="2074941"/>
            <a:ext cx="1478028" cy="3538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267nm@10Hz</a:t>
            </a:r>
            <a:endParaRPr sz="1100">
              <a:solidFill>
                <a:srgbClr val="CC4125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The Xseed experiment</a:t>
            </a:r>
            <a:endParaRPr b="0"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98" y="718375"/>
            <a:ext cx="7739699" cy="18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4033400" y="941525"/>
            <a:ext cx="538500" cy="51810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75" y="673275"/>
            <a:ext cx="8605126" cy="23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457700" y="3051300"/>
            <a:ext cx="3575700" cy="1262100"/>
          </a:xfrm>
          <a:prstGeom prst="rect">
            <a:avLst/>
          </a:prstGeom>
          <a:noFill/>
          <a:ln cap="flat" cmpd="sng" w="9525">
            <a:solidFill>
              <a:srgbClr val="009F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Exploring seeding techniques (HGHG and EEHG etc)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Preparing and gaining experience for the FLASH2020+ user facility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|    FLASH Intro   | </a:t>
            </a:r>
            <a:r>
              <a:rPr b="1" lang="en" sz="800">
                <a:solidFill>
                  <a:srgbClr val="666666"/>
                </a:solidFill>
              </a:rPr>
              <a:t>   External seeding schemes   | 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 rot="180107">
            <a:off x="224770" y="2074941"/>
            <a:ext cx="1478028" cy="3538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4125"/>
                </a:solidFill>
              </a:rPr>
              <a:t>267nm@10Hz</a:t>
            </a:r>
            <a:endParaRPr sz="1100">
              <a:solidFill>
                <a:srgbClr val="CC4125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3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17575" y="10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FLASH2020+ project: Seeding at FLASH1</a:t>
            </a:r>
            <a:endParaRPr b="0"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18F1F"/>
                </a:solidFill>
              </a:rPr>
              <a:t>Fully coherent soft x-ray pulses at 1MHz</a:t>
            </a:r>
            <a:endParaRPr b="0" sz="1800">
              <a:solidFill>
                <a:srgbClr val="F18F1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8"/>
          <p:cNvGrpSpPr/>
          <p:nvPr/>
        </p:nvGrpSpPr>
        <p:grpSpPr>
          <a:xfrm>
            <a:off x="251750" y="2579238"/>
            <a:ext cx="8648376" cy="1663116"/>
            <a:chOff x="251750" y="2579238"/>
            <a:chExt cx="8648376" cy="1663116"/>
          </a:xfrm>
        </p:grpSpPr>
        <p:sp>
          <p:nvSpPr>
            <p:cNvPr id="112" name="Google Shape;112;p18"/>
            <p:cNvSpPr txBox="1"/>
            <p:nvPr/>
          </p:nvSpPr>
          <p:spPr>
            <a:xfrm>
              <a:off x="251750" y="2579238"/>
              <a:ext cx="660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115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Char char="●"/>
              </a:pPr>
              <a:r>
                <a:rPr lang="en" sz="1300"/>
                <a:t>Echo-Enabled Harmonic generation (EEHG) down to </a:t>
              </a:r>
              <a:r>
                <a:rPr b="1" lang="en" sz="1300"/>
                <a:t>4nm</a:t>
              </a:r>
              <a:endParaRPr b="1" sz="1300"/>
            </a:p>
            <a:p>
              <a:pPr indent="-31115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Char char="●"/>
              </a:pPr>
              <a:r>
                <a:rPr lang="en" sz="1300"/>
                <a:t>Wavelength tunability with EEHG and HGHG </a:t>
              </a:r>
              <a:r>
                <a:rPr b="1" lang="en" sz="1300"/>
                <a:t>4nm - 60nm</a:t>
              </a:r>
              <a:endParaRPr b="1" sz="1300"/>
            </a:p>
            <a:p>
              <a:pPr indent="-31115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Char char="●"/>
              </a:pPr>
              <a:r>
                <a:rPr lang="en" sz="1300"/>
                <a:t>First high rep. rate seeding worldwide at </a:t>
              </a:r>
              <a:r>
                <a:rPr b="1" lang="en" sz="1300"/>
                <a:t>1MHz</a:t>
              </a:r>
              <a:endParaRPr b="1" sz="1300"/>
            </a:p>
          </p:txBody>
        </p:sp>
        <p:pic>
          <p:nvPicPr>
            <p:cNvPr id="113" name="Google Shape;113;p18"/>
            <p:cNvPicPr preferRelativeResize="0"/>
            <p:nvPr/>
          </p:nvPicPr>
          <p:blipFill rotWithShape="1">
            <a:blip r:embed="rId3">
              <a:alphaModFix/>
            </a:blip>
            <a:srcRect b="-89" l="0" r="0" t="89"/>
            <a:stretch/>
          </p:blipFill>
          <p:spPr>
            <a:xfrm>
              <a:off x="5750150" y="2692429"/>
              <a:ext cx="3149976" cy="15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8"/>
          <p:cNvSpPr txBox="1"/>
          <p:nvPr/>
        </p:nvSpPr>
        <p:spPr>
          <a:xfrm>
            <a:off x="251750" y="3712725"/>
            <a:ext cx="5257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R&amp;D for optimal lasers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i="1" lang="en" sz="1300" u="sng"/>
              <a:t>Seed1:</a:t>
            </a:r>
            <a:r>
              <a:rPr lang="en" sz="1300"/>
              <a:t> ~343nm, 100MW, 500fs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i="1" lang="en" sz="1300" u="sng"/>
              <a:t>Seed2:</a:t>
            </a:r>
            <a:r>
              <a:rPr lang="en" sz="1300"/>
              <a:t> ~297-317nm, 300MW, 50fs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|    FLASH Intro   | </a:t>
            </a:r>
            <a:r>
              <a:rPr b="1" lang="en" sz="800">
                <a:solidFill>
                  <a:srgbClr val="666666"/>
                </a:solidFill>
              </a:rPr>
              <a:t>   External seeding schemes   | 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251750" y="2430975"/>
            <a:ext cx="8731425" cy="2158200"/>
            <a:chOff x="175550" y="2430975"/>
            <a:chExt cx="8731425" cy="2158200"/>
          </a:xfrm>
        </p:grpSpPr>
        <p:grpSp>
          <p:nvGrpSpPr>
            <p:cNvPr id="117" name="Google Shape;117;p18"/>
            <p:cNvGrpSpPr/>
            <p:nvPr/>
          </p:nvGrpSpPr>
          <p:grpSpPr>
            <a:xfrm>
              <a:off x="386375" y="2430975"/>
              <a:ext cx="8520600" cy="2158200"/>
              <a:chOff x="386375" y="2430975"/>
              <a:chExt cx="8520600" cy="2158200"/>
            </a:xfrm>
          </p:grpSpPr>
          <p:sp>
            <p:nvSpPr>
              <p:cNvPr id="118" name="Google Shape;118;p18"/>
              <p:cNvSpPr/>
              <p:nvPr/>
            </p:nvSpPr>
            <p:spPr>
              <a:xfrm>
                <a:off x="386375" y="2430975"/>
                <a:ext cx="8520600" cy="2158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" name="Google Shape;119;p18"/>
              <p:cNvGrpSpPr/>
              <p:nvPr/>
            </p:nvGrpSpPr>
            <p:grpSpPr>
              <a:xfrm>
                <a:off x="659532" y="2779744"/>
                <a:ext cx="7824929" cy="1485881"/>
                <a:chOff x="237744" y="694944"/>
                <a:chExt cx="7824929" cy="1485881"/>
              </a:xfrm>
            </p:grpSpPr>
            <p:pic>
              <p:nvPicPr>
                <p:cNvPr id="120" name="Google Shape;120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9165" l="44376" r="-217" t="0"/>
                <a:stretch/>
              </p:blipFill>
              <p:spPr>
                <a:xfrm>
                  <a:off x="3740825" y="718375"/>
                  <a:ext cx="4321848" cy="1462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1" name="Google Shape;121;p1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19562" l="0" r="55834" t="0"/>
                <a:stretch/>
              </p:blipFill>
              <p:spPr>
                <a:xfrm>
                  <a:off x="237744" y="694944"/>
                  <a:ext cx="3503073" cy="1406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2" name="Google Shape;122;p18"/>
                <p:cNvSpPr/>
                <p:nvPr/>
              </p:nvSpPr>
              <p:spPr>
                <a:xfrm>
                  <a:off x="3155325" y="1308675"/>
                  <a:ext cx="643800" cy="485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18"/>
                <p:cNvSpPr/>
                <p:nvPr/>
              </p:nvSpPr>
              <p:spPr>
                <a:xfrm>
                  <a:off x="3297000" y="1460588"/>
                  <a:ext cx="643800" cy="4251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8"/>
                <p:cNvSpPr/>
                <p:nvPr/>
              </p:nvSpPr>
              <p:spPr>
                <a:xfrm>
                  <a:off x="3740825" y="1219550"/>
                  <a:ext cx="93600" cy="1815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8"/>
                <p:cNvSpPr/>
                <p:nvPr/>
              </p:nvSpPr>
              <p:spPr>
                <a:xfrm>
                  <a:off x="3670475" y="900225"/>
                  <a:ext cx="186000" cy="1815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6" name="Google Shape;126;p18"/>
            <p:cNvSpPr txBox="1"/>
            <p:nvPr/>
          </p:nvSpPr>
          <p:spPr>
            <a:xfrm rot="-5400000">
              <a:off x="-342700" y="3210700"/>
              <a:ext cx="140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Current status</a:t>
              </a:r>
              <a:endParaRPr b="1" sz="1200"/>
            </a:p>
          </p:txBody>
        </p:sp>
      </p:grpSp>
      <p:grpSp>
        <p:nvGrpSpPr>
          <p:cNvPr id="127" name="Google Shape;127;p18"/>
          <p:cNvGrpSpPr/>
          <p:nvPr/>
        </p:nvGrpSpPr>
        <p:grpSpPr>
          <a:xfrm>
            <a:off x="251750" y="711289"/>
            <a:ext cx="8274077" cy="1946147"/>
            <a:chOff x="251750" y="711289"/>
            <a:chExt cx="8274077" cy="1946147"/>
          </a:xfrm>
        </p:grpSpPr>
        <p:grpSp>
          <p:nvGrpSpPr>
            <p:cNvPr id="128" name="Google Shape;128;p18"/>
            <p:cNvGrpSpPr/>
            <p:nvPr/>
          </p:nvGrpSpPr>
          <p:grpSpPr>
            <a:xfrm>
              <a:off x="251750" y="711289"/>
              <a:ext cx="8274077" cy="1946147"/>
              <a:chOff x="251750" y="711264"/>
              <a:chExt cx="8274077" cy="2125311"/>
            </a:xfrm>
          </p:grpSpPr>
          <p:grpSp>
            <p:nvGrpSpPr>
              <p:cNvPr id="129" name="Google Shape;129;p18"/>
              <p:cNvGrpSpPr/>
              <p:nvPr/>
            </p:nvGrpSpPr>
            <p:grpSpPr>
              <a:xfrm>
                <a:off x="1519381" y="1208940"/>
                <a:ext cx="1405693" cy="336895"/>
                <a:chOff x="1135779" y="1841257"/>
                <a:chExt cx="2231967" cy="491100"/>
              </a:xfrm>
            </p:grpSpPr>
            <p:sp>
              <p:nvSpPr>
                <p:cNvPr id="130" name="Google Shape;130;p18"/>
                <p:cNvSpPr/>
                <p:nvPr/>
              </p:nvSpPr>
              <p:spPr>
                <a:xfrm>
                  <a:off x="2839746" y="1842253"/>
                  <a:ext cx="528000" cy="486900"/>
                </a:xfrm>
                <a:prstGeom prst="frame">
                  <a:avLst>
                    <a:gd fmla="val 7991" name="adj1"/>
                  </a:avLst>
                </a:prstGeom>
                <a:solidFill>
                  <a:srgbClr val="CCDFF3"/>
                </a:solidFill>
                <a:ln cap="flat" cmpd="sng" w="12700">
                  <a:solidFill>
                    <a:srgbClr val="0070C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18"/>
                <p:cNvSpPr/>
                <p:nvPr/>
              </p:nvSpPr>
              <p:spPr>
                <a:xfrm>
                  <a:off x="1135779" y="1841257"/>
                  <a:ext cx="660600" cy="491100"/>
                </a:xfrm>
                <a:prstGeom prst="frame">
                  <a:avLst>
                    <a:gd fmla="val 7991" name="adj1"/>
                  </a:avLst>
                </a:prstGeom>
                <a:solidFill>
                  <a:srgbClr val="CCDFF3"/>
                </a:solidFill>
                <a:ln cap="flat" cmpd="sng" w="12700">
                  <a:solidFill>
                    <a:srgbClr val="0070C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" name="Google Shape;132;p18"/>
              <p:cNvSpPr/>
              <p:nvPr/>
            </p:nvSpPr>
            <p:spPr>
              <a:xfrm>
                <a:off x="895306" y="1503129"/>
                <a:ext cx="216900" cy="197700"/>
              </a:xfrm>
              <a:prstGeom prst="frame">
                <a:avLst>
                  <a:gd fmla="val 7991" name="adj1"/>
                </a:avLst>
              </a:prstGeom>
              <a:solidFill>
                <a:srgbClr val="FFCCFF"/>
              </a:solidFill>
              <a:ln cap="flat" cmpd="sng" w="12700">
                <a:solidFill>
                  <a:srgbClr val="99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" name="Google Shape;133;p18"/>
              <p:cNvGrpSpPr/>
              <p:nvPr/>
            </p:nvGrpSpPr>
            <p:grpSpPr>
              <a:xfrm>
                <a:off x="806918" y="1209625"/>
                <a:ext cx="4373541" cy="1132431"/>
                <a:chOff x="4526" y="1848535"/>
                <a:chExt cx="6944333" cy="1650774"/>
              </a:xfrm>
            </p:grpSpPr>
            <p:sp>
              <p:nvSpPr>
                <p:cNvPr id="134" name="Google Shape;134;p18"/>
                <p:cNvSpPr/>
                <p:nvPr/>
              </p:nvSpPr>
              <p:spPr>
                <a:xfrm>
                  <a:off x="4526" y="2797779"/>
                  <a:ext cx="904800" cy="349500"/>
                </a:xfrm>
                <a:prstGeom prst="frame">
                  <a:avLst>
                    <a:gd fmla="val 7991" name="adj1"/>
                  </a:avLst>
                </a:prstGeom>
                <a:solidFill>
                  <a:srgbClr val="FFCCFF"/>
                </a:solidFill>
                <a:ln cap="flat" cmpd="sng" w="12700">
                  <a:solidFill>
                    <a:srgbClr val="99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8"/>
                <p:cNvSpPr/>
                <p:nvPr/>
              </p:nvSpPr>
              <p:spPr>
                <a:xfrm>
                  <a:off x="2266065" y="3149809"/>
                  <a:ext cx="2273700" cy="349500"/>
                </a:xfrm>
                <a:prstGeom prst="frame">
                  <a:avLst>
                    <a:gd fmla="val 7991" name="adj1"/>
                  </a:avLst>
                </a:prstGeom>
                <a:solidFill>
                  <a:srgbClr val="FFCCFF"/>
                </a:solidFill>
                <a:ln cap="flat" cmpd="sng" w="12700">
                  <a:solidFill>
                    <a:srgbClr val="99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8"/>
                <p:cNvSpPr/>
                <p:nvPr/>
              </p:nvSpPr>
              <p:spPr>
                <a:xfrm>
                  <a:off x="1806747" y="1848535"/>
                  <a:ext cx="976800" cy="487200"/>
                </a:xfrm>
                <a:prstGeom prst="frame">
                  <a:avLst>
                    <a:gd fmla="val 5858" name="adj1"/>
                  </a:avLst>
                </a:prstGeom>
                <a:solidFill>
                  <a:srgbClr val="FFCCFF"/>
                </a:solidFill>
                <a:ln cap="flat" cmpd="sng" w="12700">
                  <a:solidFill>
                    <a:srgbClr val="99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18"/>
                <p:cNvSpPr/>
                <p:nvPr/>
              </p:nvSpPr>
              <p:spPr>
                <a:xfrm rot="485532">
                  <a:off x="6283265" y="2461630"/>
                  <a:ext cx="641487" cy="388456"/>
                </a:xfrm>
                <a:prstGeom prst="frame">
                  <a:avLst>
                    <a:gd fmla="val 8001" name="adj1"/>
                  </a:avLst>
                </a:prstGeom>
                <a:solidFill>
                  <a:srgbClr val="FFCCFF"/>
                </a:solidFill>
                <a:ln cap="flat" cmpd="sng" w="12700">
                  <a:solidFill>
                    <a:srgbClr val="3D85C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" name="Google Shape;138;p18"/>
              <p:cNvSpPr txBox="1"/>
              <p:nvPr/>
            </p:nvSpPr>
            <p:spPr>
              <a:xfrm rot="-5400000">
                <a:off x="-450400" y="1413414"/>
                <a:ext cx="1773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/>
                  <a:t>Upgrade overview</a:t>
                </a:r>
                <a:endParaRPr b="1" sz="1200"/>
              </a:p>
            </p:txBody>
          </p:sp>
          <p:pic>
            <p:nvPicPr>
              <p:cNvPr id="139" name="Google Shape;139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55277" y="910486"/>
                <a:ext cx="7870550" cy="19260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18"/>
              <p:cNvSpPr/>
              <p:nvPr/>
            </p:nvSpPr>
            <p:spPr>
              <a:xfrm>
                <a:off x="655275" y="819150"/>
                <a:ext cx="3662700" cy="1638900"/>
              </a:xfrm>
              <a:prstGeom prst="rect">
                <a:avLst/>
              </a:prstGeom>
              <a:noFill/>
              <a:ln cap="flat" cmpd="sng" w="9525">
                <a:solidFill>
                  <a:srgbClr val="99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" name="Google Shape;141;p18"/>
            <p:cNvSpPr/>
            <p:nvPr/>
          </p:nvSpPr>
          <p:spPr>
            <a:xfrm>
              <a:off x="4475375" y="1150525"/>
              <a:ext cx="1790100" cy="405900"/>
            </a:xfrm>
            <a:prstGeom prst="frame">
              <a:avLst>
                <a:gd fmla="val 7991" name="adj1"/>
              </a:avLst>
            </a:prstGeom>
            <a:solidFill>
              <a:srgbClr val="D9EAD3"/>
            </a:solidFill>
            <a:ln cap="flat" cmpd="sng" w="12700">
              <a:solidFill>
                <a:srgbClr val="3876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747750" y="1578525"/>
              <a:ext cx="489300" cy="254700"/>
            </a:xfrm>
            <a:prstGeom prst="frame">
              <a:avLst>
                <a:gd fmla="val 7991" name="adj1"/>
              </a:avLst>
            </a:prstGeom>
            <a:solidFill>
              <a:srgbClr val="D9EAD3"/>
            </a:solidFill>
            <a:ln cap="flat" cmpd="sng" w="12700">
              <a:solidFill>
                <a:srgbClr val="3876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8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4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5112900" y="3160300"/>
            <a:ext cx="136800" cy="2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High-gain harmonic generation (HGHG)</a:t>
            </a:r>
            <a:endParaRPr b="0"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671275" y="0"/>
            <a:ext cx="2472600" cy="615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HGHG was demonstrated in FLASH in 2015</a:t>
            </a:r>
            <a:endParaRPr b="1"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25" y="1443750"/>
            <a:ext cx="8157851" cy="21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741675" y="2630700"/>
            <a:ext cx="6144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9"/>
          <p:cNvGrpSpPr/>
          <p:nvPr/>
        </p:nvGrpSpPr>
        <p:grpSpPr>
          <a:xfrm>
            <a:off x="2756245" y="2405201"/>
            <a:ext cx="213095" cy="247200"/>
            <a:chOff x="1433545" y="2484101"/>
            <a:chExt cx="213095" cy="247200"/>
          </a:xfrm>
        </p:grpSpPr>
        <p:cxnSp>
          <p:nvCxnSpPr>
            <p:cNvPr id="154" name="Google Shape;154;p19"/>
            <p:cNvCxnSpPr/>
            <p:nvPr/>
          </p:nvCxnSpPr>
          <p:spPr>
            <a:xfrm rot="-10189469">
              <a:off x="1448152" y="2484273"/>
              <a:ext cx="11887" cy="246857"/>
            </a:xfrm>
            <a:prstGeom prst="straightConnector1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19"/>
            <p:cNvCxnSpPr/>
            <p:nvPr/>
          </p:nvCxnSpPr>
          <p:spPr>
            <a:xfrm rot="-4789469">
              <a:off x="1548897" y="2421836"/>
              <a:ext cx="11887" cy="182853"/>
            </a:xfrm>
            <a:prstGeom prst="straightConnector1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cxnSp>
        <p:nvCxnSpPr>
          <p:cNvPr id="156" name="Google Shape;156;p19"/>
          <p:cNvCxnSpPr/>
          <p:nvPr/>
        </p:nvCxnSpPr>
        <p:spPr>
          <a:xfrm flipH="1">
            <a:off x="2646750" y="2322075"/>
            <a:ext cx="219000" cy="23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7" name="Google Shape;157;p19"/>
          <p:cNvGrpSpPr/>
          <p:nvPr/>
        </p:nvGrpSpPr>
        <p:grpSpPr>
          <a:xfrm>
            <a:off x="2490849" y="1772469"/>
            <a:ext cx="3024027" cy="1225200"/>
            <a:chOff x="2490849" y="1772469"/>
            <a:chExt cx="3024027" cy="1225200"/>
          </a:xfrm>
        </p:grpSpPr>
        <p:sp>
          <p:nvSpPr>
            <p:cNvPr id="158" name="Google Shape;158;p19"/>
            <p:cNvSpPr/>
            <p:nvPr/>
          </p:nvSpPr>
          <p:spPr>
            <a:xfrm rot="299875">
              <a:off x="3437707" y="1859113"/>
              <a:ext cx="2035138" cy="1051913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 rot="299202">
              <a:off x="2503786" y="2631824"/>
              <a:ext cx="614325" cy="323133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19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</a:t>
            </a:r>
            <a:r>
              <a:rPr b="1" lang="en" sz="800">
                <a:solidFill>
                  <a:schemeClr val="dk1"/>
                </a:solidFill>
              </a:rPr>
              <a:t> |    External seeding schemes   | </a:t>
            </a:r>
            <a:r>
              <a:rPr b="1" lang="en" sz="800">
                <a:solidFill>
                  <a:srgbClr val="666666"/>
                </a:solidFill>
              </a:rPr>
              <a:t>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grpSp>
        <p:nvGrpSpPr>
          <p:cNvPr id="161" name="Google Shape;161;p19"/>
          <p:cNvGrpSpPr/>
          <p:nvPr/>
        </p:nvGrpSpPr>
        <p:grpSpPr>
          <a:xfrm>
            <a:off x="1811545" y="2972725"/>
            <a:ext cx="1889394" cy="1796564"/>
            <a:chOff x="1356070" y="2953800"/>
            <a:chExt cx="1889394" cy="1796564"/>
          </a:xfrm>
        </p:grpSpPr>
        <p:grpSp>
          <p:nvGrpSpPr>
            <p:cNvPr id="162" name="Google Shape;162;p19"/>
            <p:cNvGrpSpPr/>
            <p:nvPr/>
          </p:nvGrpSpPr>
          <p:grpSpPr>
            <a:xfrm>
              <a:off x="1356070" y="3366704"/>
              <a:ext cx="1889394" cy="1383660"/>
              <a:chOff x="-118487" y="2753800"/>
              <a:chExt cx="2164751" cy="1707590"/>
            </a:xfrm>
          </p:grpSpPr>
          <p:pic>
            <p:nvPicPr>
              <p:cNvPr id="163" name="Google Shape;163;p19"/>
              <p:cNvPicPr preferRelativeResize="0"/>
              <p:nvPr/>
            </p:nvPicPr>
            <p:blipFill rotWithShape="1">
              <a:blip r:embed="rId4">
                <a:alphaModFix/>
              </a:blip>
              <a:srcRect b="4841" l="3072" r="0" t="11399"/>
              <a:stretch/>
            </p:blipFill>
            <p:spPr>
              <a:xfrm>
                <a:off x="191900" y="2753800"/>
                <a:ext cx="1854363" cy="13402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4" name="Google Shape;164;p19"/>
              <p:cNvGrpSpPr/>
              <p:nvPr/>
            </p:nvGrpSpPr>
            <p:grpSpPr>
              <a:xfrm>
                <a:off x="-118487" y="3256813"/>
                <a:ext cx="1752570" cy="1204578"/>
                <a:chOff x="4865868" y="2959463"/>
                <a:chExt cx="2141720" cy="1204578"/>
              </a:xfrm>
            </p:grpSpPr>
            <p:sp>
              <p:nvSpPr>
                <p:cNvPr id="165" name="Google Shape;165;p19"/>
                <p:cNvSpPr txBox="1"/>
                <p:nvPr/>
              </p:nvSpPr>
              <p:spPr>
                <a:xfrm>
                  <a:off x="6052388" y="3727240"/>
                  <a:ext cx="955200" cy="43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/>
                    <a:t>s[λ</a:t>
                  </a:r>
                  <a:r>
                    <a:rPr baseline="-25000" lang="en" sz="1100"/>
                    <a:t>seed</a:t>
                  </a:r>
                  <a:r>
                    <a:rPr lang="en" sz="1100"/>
                    <a:t>]</a:t>
                  </a:r>
                  <a:endParaRPr sz="1100"/>
                </a:p>
              </p:txBody>
            </p:sp>
            <p:sp>
              <p:nvSpPr>
                <p:cNvPr id="166" name="Google Shape;166;p19"/>
                <p:cNvSpPr txBox="1"/>
                <p:nvPr/>
              </p:nvSpPr>
              <p:spPr>
                <a:xfrm rot="-5400000">
                  <a:off x="4982718" y="2842613"/>
                  <a:ext cx="261900" cy="49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/>
                    <a:t>γ</a:t>
                  </a:r>
                  <a:endParaRPr baseline="-25000" sz="1100"/>
                </a:p>
              </p:txBody>
            </p:sp>
          </p:grpSp>
        </p:grpSp>
        <p:sp>
          <p:nvSpPr>
            <p:cNvPr id="167" name="Google Shape;167;p19"/>
            <p:cNvSpPr/>
            <p:nvPr/>
          </p:nvSpPr>
          <p:spPr>
            <a:xfrm flipH="1" rot="5400000">
              <a:off x="2717025" y="3049950"/>
              <a:ext cx="326100" cy="133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9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4174113" y="2973775"/>
            <a:ext cx="1864463" cy="1794487"/>
            <a:chOff x="3793138" y="2580975"/>
            <a:chExt cx="1864463" cy="1794487"/>
          </a:xfrm>
        </p:grpSpPr>
        <p:grpSp>
          <p:nvGrpSpPr>
            <p:cNvPr id="169" name="Google Shape;169;p19"/>
            <p:cNvGrpSpPr/>
            <p:nvPr/>
          </p:nvGrpSpPr>
          <p:grpSpPr>
            <a:xfrm>
              <a:off x="3793138" y="2984230"/>
              <a:ext cx="1864463" cy="1391232"/>
              <a:chOff x="4607221" y="3338979"/>
              <a:chExt cx="2721844" cy="2220288"/>
            </a:xfrm>
          </p:grpSpPr>
          <p:pic>
            <p:nvPicPr>
              <p:cNvPr id="170" name="Google Shape;170;p19"/>
              <p:cNvPicPr preferRelativeResize="0"/>
              <p:nvPr/>
            </p:nvPicPr>
            <p:blipFill rotWithShape="1">
              <a:blip r:embed="rId5">
                <a:alphaModFix/>
              </a:blip>
              <a:srcRect b="6153" l="3595" r="0" t="11140"/>
              <a:stretch/>
            </p:blipFill>
            <p:spPr>
              <a:xfrm>
                <a:off x="4961205" y="3338979"/>
                <a:ext cx="2367859" cy="173655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1" name="Google Shape;171;p19"/>
              <p:cNvGrpSpPr/>
              <p:nvPr/>
            </p:nvGrpSpPr>
            <p:grpSpPr>
              <a:xfrm>
                <a:off x="4607221" y="4293186"/>
                <a:ext cx="2216039" cy="1266081"/>
                <a:chOff x="2367071" y="4321636"/>
                <a:chExt cx="2216039" cy="1266081"/>
              </a:xfrm>
            </p:grpSpPr>
            <p:sp>
              <p:nvSpPr>
                <p:cNvPr id="172" name="Google Shape;172;p19"/>
                <p:cNvSpPr txBox="1"/>
                <p:nvPr/>
              </p:nvSpPr>
              <p:spPr>
                <a:xfrm rot="-5400000">
                  <a:off x="2413121" y="4275586"/>
                  <a:ext cx="261900" cy="3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/>
                    <a:t>γ</a:t>
                  </a:r>
                  <a:endParaRPr baseline="-25000" sz="1100"/>
                </a:p>
              </p:txBody>
            </p:sp>
            <p:sp>
              <p:nvSpPr>
                <p:cNvPr id="173" name="Google Shape;173;p19"/>
                <p:cNvSpPr txBox="1"/>
                <p:nvPr/>
              </p:nvSpPr>
              <p:spPr>
                <a:xfrm>
                  <a:off x="3530710" y="5064517"/>
                  <a:ext cx="10524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/>
                    <a:t>s [λ</a:t>
                  </a:r>
                  <a:r>
                    <a:rPr baseline="-25000" lang="en" sz="1100"/>
                    <a:t>seed</a:t>
                  </a:r>
                  <a:r>
                    <a:rPr lang="en" sz="1100"/>
                    <a:t>]</a:t>
                  </a:r>
                  <a:endParaRPr sz="1100"/>
                </a:p>
              </p:txBody>
            </p:sp>
          </p:grpSp>
        </p:grpSp>
        <p:sp>
          <p:nvSpPr>
            <p:cNvPr id="174" name="Google Shape;174;p19"/>
            <p:cNvSpPr/>
            <p:nvPr/>
          </p:nvSpPr>
          <p:spPr>
            <a:xfrm flipH="1" rot="5400000">
              <a:off x="4247275" y="2677125"/>
              <a:ext cx="326100" cy="133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9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4987022" y="544480"/>
            <a:ext cx="2059190" cy="1705545"/>
            <a:chOff x="4987022" y="544480"/>
            <a:chExt cx="2059190" cy="1705545"/>
          </a:xfrm>
        </p:grpSpPr>
        <p:sp>
          <p:nvSpPr>
            <p:cNvPr id="176" name="Google Shape;176;p19"/>
            <p:cNvSpPr/>
            <p:nvPr/>
          </p:nvSpPr>
          <p:spPr>
            <a:xfrm rot="5400000">
              <a:off x="5478100" y="2020075"/>
              <a:ext cx="326100" cy="133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9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7" name="Google Shape;177;p19"/>
            <p:cNvGrpSpPr/>
            <p:nvPr/>
          </p:nvGrpSpPr>
          <p:grpSpPr>
            <a:xfrm>
              <a:off x="4987022" y="544480"/>
              <a:ext cx="2059190" cy="1639347"/>
              <a:chOff x="4625597" y="2572388"/>
              <a:chExt cx="2281904" cy="2015177"/>
            </a:xfrm>
          </p:grpSpPr>
          <p:grpSp>
            <p:nvGrpSpPr>
              <p:cNvPr id="178" name="Google Shape;178;p19"/>
              <p:cNvGrpSpPr/>
              <p:nvPr/>
            </p:nvGrpSpPr>
            <p:grpSpPr>
              <a:xfrm>
                <a:off x="4625597" y="2843784"/>
                <a:ext cx="2281904" cy="1743781"/>
                <a:chOff x="6402400" y="2717784"/>
                <a:chExt cx="2299147" cy="1910155"/>
              </a:xfrm>
            </p:grpSpPr>
            <p:pic>
              <p:nvPicPr>
                <p:cNvPr id="179" name="Google Shape;179;p1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5621" l="3811" r="2318" t="11836"/>
                <a:stretch/>
              </p:blipFill>
              <p:spPr>
                <a:xfrm>
                  <a:off x="6894456" y="2717784"/>
                  <a:ext cx="1807091" cy="14652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80" name="Google Shape;180;p19"/>
                <p:cNvGrpSpPr/>
                <p:nvPr/>
              </p:nvGrpSpPr>
              <p:grpSpPr>
                <a:xfrm>
                  <a:off x="6402400" y="3262875"/>
                  <a:ext cx="2105142" cy="1365064"/>
                  <a:chOff x="1876250" y="3291325"/>
                  <a:chExt cx="2105142" cy="1365064"/>
                </a:xfrm>
              </p:grpSpPr>
              <p:sp>
                <p:nvSpPr>
                  <p:cNvPr id="181" name="Google Shape;181;p19"/>
                  <p:cNvSpPr txBox="1"/>
                  <p:nvPr/>
                </p:nvSpPr>
                <p:spPr>
                  <a:xfrm rot="-5400000">
                    <a:off x="1922300" y="3245275"/>
                    <a:ext cx="261900" cy="35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/>
                      <a:t>γ</a:t>
                    </a:r>
                    <a:endParaRPr baseline="-25000" sz="1100"/>
                  </a:p>
                </p:txBody>
              </p:sp>
              <p:sp>
                <p:nvSpPr>
                  <p:cNvPr id="182" name="Google Shape;182;p19"/>
                  <p:cNvSpPr txBox="1"/>
                  <p:nvPr/>
                </p:nvSpPr>
                <p:spPr>
                  <a:xfrm>
                    <a:off x="2958092" y="4133189"/>
                    <a:ext cx="1023300" cy="52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lang="en" sz="1100">
                        <a:solidFill>
                          <a:srgbClr val="000000"/>
                        </a:solidFill>
                      </a:rPr>
                      <a:t>s [λ</a:t>
                    </a:r>
                    <a:r>
                      <a:rPr baseline="-25000" lang="en" sz="1100">
                        <a:solidFill>
                          <a:srgbClr val="000000"/>
                        </a:solidFill>
                      </a:rPr>
                      <a:t>seed</a:t>
                    </a:r>
                    <a:r>
                      <a:rPr lang="en" sz="1100">
                        <a:solidFill>
                          <a:srgbClr val="000000"/>
                        </a:solidFill>
                      </a:rPr>
                      <a:t>]</a:t>
                    </a:r>
                    <a:endParaRPr sz="1100">
                      <a:solidFill>
                        <a:srgbClr val="000000"/>
                      </a:solidFill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100"/>
                  </a:p>
                </p:txBody>
              </p:sp>
            </p:grpSp>
          </p:grpSp>
          <p:grpSp>
            <p:nvGrpSpPr>
              <p:cNvPr id="183" name="Google Shape;183;p19"/>
              <p:cNvGrpSpPr/>
              <p:nvPr/>
            </p:nvGrpSpPr>
            <p:grpSpPr>
              <a:xfrm>
                <a:off x="5719225" y="2572388"/>
                <a:ext cx="768600" cy="1298220"/>
                <a:chOff x="3316275" y="2750204"/>
                <a:chExt cx="768600" cy="844096"/>
              </a:xfrm>
            </p:grpSpPr>
            <p:cxnSp>
              <p:nvCxnSpPr>
                <p:cNvPr id="184" name="Google Shape;184;p19"/>
                <p:cNvCxnSpPr/>
                <p:nvPr/>
              </p:nvCxnSpPr>
              <p:spPr>
                <a:xfrm flipH="1">
                  <a:off x="3377125" y="3093600"/>
                  <a:ext cx="9900" cy="500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00FF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sp>
              <p:nvSpPr>
                <p:cNvPr id="185" name="Google Shape;185;p19"/>
                <p:cNvSpPr txBox="1"/>
                <p:nvPr/>
              </p:nvSpPr>
              <p:spPr>
                <a:xfrm>
                  <a:off x="3316275" y="2750204"/>
                  <a:ext cx="768600" cy="51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rgbClr val="FF00FF"/>
                      </a:solidFill>
                    </a:rPr>
                    <a:t>Induced energy spread</a:t>
                  </a:r>
                  <a:endParaRPr sz="1000">
                    <a:solidFill>
                      <a:srgbClr val="FF00FF"/>
                    </a:solidFill>
                  </a:endParaRPr>
                </a:p>
              </p:txBody>
            </p:sp>
          </p:grpSp>
        </p:grpSp>
      </p:grpSp>
      <p:grpSp>
        <p:nvGrpSpPr>
          <p:cNvPr id="186" name="Google Shape;186;p19"/>
          <p:cNvGrpSpPr/>
          <p:nvPr/>
        </p:nvGrpSpPr>
        <p:grpSpPr>
          <a:xfrm>
            <a:off x="6955569" y="705445"/>
            <a:ext cx="2174622" cy="1383602"/>
            <a:chOff x="6589259" y="2799650"/>
            <a:chExt cx="2546992" cy="1746531"/>
          </a:xfrm>
        </p:grpSpPr>
        <p:grpSp>
          <p:nvGrpSpPr>
            <p:cNvPr id="187" name="Google Shape;187;p19"/>
            <p:cNvGrpSpPr/>
            <p:nvPr/>
          </p:nvGrpSpPr>
          <p:grpSpPr>
            <a:xfrm>
              <a:off x="6763103" y="2799650"/>
              <a:ext cx="2373148" cy="1746531"/>
              <a:chOff x="6252077" y="4723720"/>
              <a:chExt cx="2360402" cy="1923492"/>
            </a:xfrm>
          </p:grpSpPr>
          <p:pic>
            <p:nvPicPr>
              <p:cNvPr id="188" name="Google Shape;188;p19"/>
              <p:cNvPicPr preferRelativeResize="0"/>
              <p:nvPr/>
            </p:nvPicPr>
            <p:blipFill rotWithShape="1">
              <a:blip r:embed="rId7">
                <a:alphaModFix/>
              </a:blip>
              <a:srcRect b="5472" l="3668" r="6200" t="10726"/>
              <a:stretch/>
            </p:blipFill>
            <p:spPr>
              <a:xfrm>
                <a:off x="6730491" y="4723720"/>
                <a:ext cx="1881987" cy="15087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19"/>
              <p:cNvSpPr txBox="1"/>
              <p:nvPr/>
            </p:nvSpPr>
            <p:spPr>
              <a:xfrm>
                <a:off x="7439389" y="6124012"/>
                <a:ext cx="8604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100">
                    <a:solidFill>
                      <a:srgbClr val="000000"/>
                    </a:solidFill>
                  </a:rPr>
                  <a:t>s [λ</a:t>
                </a:r>
                <a:r>
                  <a:rPr baseline="-25000" lang="en" sz="1100">
                    <a:solidFill>
                      <a:srgbClr val="000000"/>
                    </a:solidFill>
                  </a:rPr>
                  <a:t>seed</a:t>
                </a:r>
                <a:r>
                  <a:rPr lang="en" sz="1100">
                    <a:solidFill>
                      <a:srgbClr val="000000"/>
                    </a:solidFill>
                  </a:rPr>
                  <a:t>]</a:t>
                </a:r>
                <a:endParaRPr sz="1100">
                  <a:solidFill>
                    <a:srgbClr val="000000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190" name="Google Shape;190;p19"/>
              <p:cNvSpPr txBox="1"/>
              <p:nvPr/>
            </p:nvSpPr>
            <p:spPr>
              <a:xfrm rot="-5400000">
                <a:off x="5743277" y="5301097"/>
                <a:ext cx="1371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Electron density</a:t>
                </a:r>
                <a:endParaRPr sz="1100"/>
              </a:p>
            </p:txBody>
          </p:sp>
        </p:grpSp>
        <p:sp>
          <p:nvSpPr>
            <p:cNvPr id="191" name="Google Shape;191;p19"/>
            <p:cNvSpPr/>
            <p:nvPr/>
          </p:nvSpPr>
          <p:spPr>
            <a:xfrm flipH="1" rot="10800000">
              <a:off x="6589259" y="3475471"/>
              <a:ext cx="263100" cy="156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9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19"/>
          <p:cNvSpPr txBox="1"/>
          <p:nvPr/>
        </p:nvSpPr>
        <p:spPr>
          <a:xfrm>
            <a:off x="286300" y="6156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→ Max harmonic ~ 15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!!! Energy spread !!!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3" name="Google Shape;193;p19"/>
          <p:cNvSpPr txBox="1"/>
          <p:nvPr/>
        </p:nvSpPr>
        <p:spPr>
          <a:xfrm rot="299202">
            <a:off x="741719" y="2586358"/>
            <a:ext cx="614325" cy="323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4125"/>
                </a:solidFill>
              </a:rPr>
              <a:t>Seed 1</a:t>
            </a:r>
            <a:endParaRPr sz="900">
              <a:solidFill>
                <a:srgbClr val="CC4125"/>
              </a:solidFill>
            </a:endParaRPr>
          </a:p>
        </p:txBody>
      </p:sp>
      <p:sp>
        <p:nvSpPr>
          <p:cNvPr id="194" name="Google Shape;194;p19"/>
          <p:cNvSpPr txBox="1"/>
          <p:nvPr/>
        </p:nvSpPr>
        <p:spPr>
          <a:xfrm rot="299202">
            <a:off x="2503986" y="2664924"/>
            <a:ext cx="614325" cy="323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4125"/>
                </a:solidFill>
              </a:rPr>
              <a:t>Seed 2</a:t>
            </a:r>
            <a:endParaRPr sz="900">
              <a:solidFill>
                <a:srgbClr val="CC4125"/>
              </a:solidFill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9FDF"/>
                </a:solidFill>
              </a:rPr>
              <a:t>Echo-enabled harmonic generation (EEHG)</a:t>
            </a:r>
            <a:endParaRPr sz="1800"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25" y="1443750"/>
            <a:ext cx="8157851" cy="21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741675" y="2630700"/>
            <a:ext cx="6144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 rot="299202">
            <a:off x="741719" y="2586358"/>
            <a:ext cx="614325" cy="323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4125"/>
                </a:solidFill>
              </a:rPr>
              <a:t>Seed 1</a:t>
            </a:r>
            <a:endParaRPr sz="900">
              <a:solidFill>
                <a:srgbClr val="CC4125"/>
              </a:solidFill>
            </a:endParaRPr>
          </a:p>
        </p:txBody>
      </p:sp>
      <p:sp>
        <p:nvSpPr>
          <p:cNvPr id="204" name="Google Shape;204;p20"/>
          <p:cNvSpPr txBox="1"/>
          <p:nvPr/>
        </p:nvSpPr>
        <p:spPr>
          <a:xfrm rot="299202">
            <a:off x="2503986" y="2664924"/>
            <a:ext cx="614325" cy="323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4125"/>
                </a:solidFill>
              </a:rPr>
              <a:t>Seed 2</a:t>
            </a:r>
            <a:endParaRPr sz="900">
              <a:solidFill>
                <a:srgbClr val="CC4125"/>
              </a:solidFill>
            </a:endParaRPr>
          </a:p>
        </p:txBody>
      </p:sp>
      <p:grpSp>
        <p:nvGrpSpPr>
          <p:cNvPr id="205" name="Google Shape;205;p20"/>
          <p:cNvGrpSpPr/>
          <p:nvPr/>
        </p:nvGrpSpPr>
        <p:grpSpPr>
          <a:xfrm>
            <a:off x="2756245" y="2405201"/>
            <a:ext cx="213095" cy="247200"/>
            <a:chOff x="1433545" y="2484101"/>
            <a:chExt cx="213095" cy="247200"/>
          </a:xfrm>
        </p:grpSpPr>
        <p:cxnSp>
          <p:nvCxnSpPr>
            <p:cNvPr id="206" name="Google Shape;206;p20"/>
            <p:cNvCxnSpPr/>
            <p:nvPr/>
          </p:nvCxnSpPr>
          <p:spPr>
            <a:xfrm rot="-10189469">
              <a:off x="1448152" y="2484273"/>
              <a:ext cx="11887" cy="246857"/>
            </a:xfrm>
            <a:prstGeom prst="straightConnector1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20"/>
            <p:cNvCxnSpPr/>
            <p:nvPr/>
          </p:nvCxnSpPr>
          <p:spPr>
            <a:xfrm rot="-4789469">
              <a:off x="1548897" y="2421836"/>
              <a:ext cx="11887" cy="182853"/>
            </a:xfrm>
            <a:prstGeom prst="straightConnector1">
              <a:avLst/>
            </a:prstGeom>
            <a:noFill/>
            <a:ln cap="flat" cmpd="sng" w="9525">
              <a:solidFill>
                <a:srgbClr val="CC412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cxnSp>
        <p:nvCxnSpPr>
          <p:cNvPr id="208" name="Google Shape;208;p20"/>
          <p:cNvCxnSpPr/>
          <p:nvPr/>
        </p:nvCxnSpPr>
        <p:spPr>
          <a:xfrm flipH="1">
            <a:off x="2646750" y="2322075"/>
            <a:ext cx="219000" cy="23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9" name="Google Shape;209;p20"/>
          <p:cNvGrpSpPr/>
          <p:nvPr/>
        </p:nvGrpSpPr>
        <p:grpSpPr>
          <a:xfrm>
            <a:off x="365775" y="597075"/>
            <a:ext cx="2893200" cy="1034100"/>
            <a:chOff x="365775" y="597075"/>
            <a:chExt cx="2893200" cy="1034100"/>
          </a:xfrm>
        </p:grpSpPr>
        <p:sp>
          <p:nvSpPr>
            <p:cNvPr id="210" name="Google Shape;210;p20"/>
            <p:cNvSpPr txBox="1"/>
            <p:nvPr/>
          </p:nvSpPr>
          <p:spPr>
            <a:xfrm>
              <a:off x="365775" y="799875"/>
              <a:ext cx="2657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Energy spread not an issue anymore → Bunching practically limited to h~100</a:t>
              </a:r>
              <a:endParaRPr/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365775" y="597075"/>
              <a:ext cx="2893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Highest harmonic possible?</a:t>
              </a:r>
              <a:endParaRPr b="1"/>
            </a:p>
          </p:txBody>
        </p:sp>
      </p:grpSp>
      <p:sp>
        <p:nvSpPr>
          <p:cNvPr id="212" name="Google Shape;212;p20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</a:t>
            </a:r>
            <a:r>
              <a:rPr b="1" lang="en" sz="800">
                <a:solidFill>
                  <a:schemeClr val="dk1"/>
                </a:solidFill>
              </a:rPr>
              <a:t> |    External seeding schemes   | </a:t>
            </a:r>
            <a:r>
              <a:rPr b="1" lang="en" sz="800">
                <a:solidFill>
                  <a:srgbClr val="666666"/>
                </a:solidFill>
              </a:rPr>
              <a:t>  Experimental results   | </a:t>
            </a:r>
            <a:endParaRPr b="1" sz="800">
              <a:solidFill>
                <a:srgbClr val="666666"/>
              </a:solidFill>
            </a:endParaRPr>
          </a:p>
        </p:txBody>
      </p:sp>
      <p:grpSp>
        <p:nvGrpSpPr>
          <p:cNvPr id="213" name="Google Shape;213;p20"/>
          <p:cNvGrpSpPr/>
          <p:nvPr/>
        </p:nvGrpSpPr>
        <p:grpSpPr>
          <a:xfrm>
            <a:off x="1014848" y="2735718"/>
            <a:ext cx="1959587" cy="1706546"/>
            <a:chOff x="1014848" y="2735718"/>
            <a:chExt cx="1959587" cy="1706546"/>
          </a:xfrm>
        </p:grpSpPr>
        <p:grpSp>
          <p:nvGrpSpPr>
            <p:cNvPr id="214" name="Google Shape;214;p20"/>
            <p:cNvGrpSpPr/>
            <p:nvPr/>
          </p:nvGrpSpPr>
          <p:grpSpPr>
            <a:xfrm>
              <a:off x="1356032" y="2735718"/>
              <a:ext cx="1618403" cy="1426453"/>
              <a:chOff x="1356075" y="2598800"/>
              <a:chExt cx="1726850" cy="2014479"/>
            </a:xfrm>
          </p:grpSpPr>
          <p:pic>
            <p:nvPicPr>
              <p:cNvPr id="215" name="Google Shape;215;p20"/>
              <p:cNvPicPr preferRelativeResize="0"/>
              <p:nvPr/>
            </p:nvPicPr>
            <p:blipFill rotWithShape="1">
              <a:blip r:embed="rId4">
                <a:alphaModFix/>
              </a:blip>
              <a:srcRect b="6164" l="2877" r="7194" t="10648"/>
              <a:stretch/>
            </p:blipFill>
            <p:spPr>
              <a:xfrm>
                <a:off x="1356075" y="3076580"/>
                <a:ext cx="1726850" cy="15366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6" name="Google Shape;216;p20"/>
              <p:cNvSpPr/>
              <p:nvPr/>
            </p:nvSpPr>
            <p:spPr>
              <a:xfrm flipH="1" rot="5400000">
                <a:off x="2191500" y="2764250"/>
                <a:ext cx="465000" cy="1341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D9D2E9"/>
              </a:solidFill>
              <a:ln cap="flat" cmpd="sng" w="9525">
                <a:solidFill>
                  <a:srgbClr val="898D8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" name="Google Shape;217;p20"/>
            <p:cNvGrpSpPr/>
            <p:nvPr/>
          </p:nvGrpSpPr>
          <p:grpSpPr>
            <a:xfrm>
              <a:off x="1014848" y="3409045"/>
              <a:ext cx="1595067" cy="1033219"/>
              <a:chOff x="4509053" y="3312819"/>
              <a:chExt cx="2233361" cy="1275107"/>
            </a:xfrm>
          </p:grpSpPr>
          <p:sp>
            <p:nvSpPr>
              <p:cNvPr id="218" name="Google Shape;218;p20"/>
              <p:cNvSpPr txBox="1"/>
              <p:nvPr/>
            </p:nvSpPr>
            <p:spPr>
              <a:xfrm>
                <a:off x="5787214" y="4151126"/>
                <a:ext cx="955200" cy="43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s[λ</a:t>
                </a:r>
                <a:r>
                  <a:rPr baseline="-25000" lang="en" sz="1100"/>
                  <a:t>seed</a:t>
                </a:r>
                <a:r>
                  <a:rPr lang="en" sz="1100"/>
                  <a:t>]</a:t>
                </a:r>
                <a:endParaRPr sz="1100"/>
              </a:p>
            </p:txBody>
          </p:sp>
          <p:sp>
            <p:nvSpPr>
              <p:cNvPr id="219" name="Google Shape;219;p20"/>
              <p:cNvSpPr txBox="1"/>
              <p:nvPr/>
            </p:nvSpPr>
            <p:spPr>
              <a:xfrm rot="-5400000">
                <a:off x="4625903" y="3195969"/>
                <a:ext cx="261900" cy="49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γ</a:t>
                </a:r>
                <a:endParaRPr baseline="-25000" sz="1100"/>
              </a:p>
            </p:txBody>
          </p:sp>
        </p:grpSp>
      </p:grpSp>
      <p:grpSp>
        <p:nvGrpSpPr>
          <p:cNvPr id="220" name="Google Shape;220;p20"/>
          <p:cNvGrpSpPr/>
          <p:nvPr/>
        </p:nvGrpSpPr>
        <p:grpSpPr>
          <a:xfrm>
            <a:off x="2838898" y="492300"/>
            <a:ext cx="2000527" cy="1757725"/>
            <a:chOff x="2838898" y="492300"/>
            <a:chExt cx="2000527" cy="1757725"/>
          </a:xfrm>
        </p:grpSpPr>
        <p:grpSp>
          <p:nvGrpSpPr>
            <p:cNvPr id="221" name="Google Shape;221;p20"/>
            <p:cNvGrpSpPr/>
            <p:nvPr/>
          </p:nvGrpSpPr>
          <p:grpSpPr>
            <a:xfrm>
              <a:off x="3220960" y="492300"/>
              <a:ext cx="1618465" cy="1757725"/>
              <a:chOff x="3221000" y="492300"/>
              <a:chExt cx="1828774" cy="1757725"/>
            </a:xfrm>
          </p:grpSpPr>
          <p:pic>
            <p:nvPicPr>
              <p:cNvPr id="222" name="Google Shape;222;p20"/>
              <p:cNvPicPr preferRelativeResize="0"/>
              <p:nvPr/>
            </p:nvPicPr>
            <p:blipFill rotWithShape="1">
              <a:blip r:embed="rId5">
                <a:alphaModFix/>
              </a:blip>
              <a:srcRect b="5053" l="4761" r="0" t="10997"/>
              <a:stretch/>
            </p:blipFill>
            <p:spPr>
              <a:xfrm>
                <a:off x="3221000" y="492300"/>
                <a:ext cx="1828774" cy="10881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20"/>
              <p:cNvSpPr/>
              <p:nvPr/>
            </p:nvSpPr>
            <p:spPr>
              <a:xfrm rot="5400000">
                <a:off x="3338050" y="2020075"/>
                <a:ext cx="326100" cy="1338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D9D2E9"/>
              </a:solidFill>
              <a:ln cap="flat" cmpd="sng" w="9525">
                <a:solidFill>
                  <a:srgbClr val="898D8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20"/>
            <p:cNvGrpSpPr/>
            <p:nvPr/>
          </p:nvGrpSpPr>
          <p:grpSpPr>
            <a:xfrm>
              <a:off x="2838898" y="820745"/>
              <a:ext cx="1595067" cy="1033219"/>
              <a:chOff x="4509053" y="3312819"/>
              <a:chExt cx="2233361" cy="1275107"/>
            </a:xfrm>
          </p:grpSpPr>
          <p:sp>
            <p:nvSpPr>
              <p:cNvPr id="225" name="Google Shape;225;p20"/>
              <p:cNvSpPr txBox="1"/>
              <p:nvPr/>
            </p:nvSpPr>
            <p:spPr>
              <a:xfrm>
                <a:off x="5787214" y="4151126"/>
                <a:ext cx="955200" cy="43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s[λ</a:t>
                </a:r>
                <a:r>
                  <a:rPr baseline="-25000" lang="en" sz="1100"/>
                  <a:t>seed</a:t>
                </a:r>
                <a:r>
                  <a:rPr lang="en" sz="1100"/>
                  <a:t>]</a:t>
                </a:r>
                <a:endParaRPr sz="1100"/>
              </a:p>
            </p:txBody>
          </p:sp>
          <p:sp>
            <p:nvSpPr>
              <p:cNvPr id="226" name="Google Shape;226;p20"/>
              <p:cNvSpPr txBox="1"/>
              <p:nvPr/>
            </p:nvSpPr>
            <p:spPr>
              <a:xfrm rot="-5400000">
                <a:off x="4625903" y="3195969"/>
                <a:ext cx="261900" cy="49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γ</a:t>
                </a:r>
                <a:endParaRPr baseline="-25000" sz="1100"/>
              </a:p>
            </p:txBody>
          </p:sp>
        </p:grpSp>
      </p:grpSp>
      <p:grpSp>
        <p:nvGrpSpPr>
          <p:cNvPr id="227" name="Google Shape;227;p20"/>
          <p:cNvGrpSpPr/>
          <p:nvPr/>
        </p:nvGrpSpPr>
        <p:grpSpPr>
          <a:xfrm>
            <a:off x="4990186" y="673275"/>
            <a:ext cx="1949602" cy="1576750"/>
            <a:chOff x="4990186" y="673275"/>
            <a:chExt cx="1949602" cy="1576750"/>
          </a:xfrm>
        </p:grpSpPr>
        <p:pic>
          <p:nvPicPr>
            <p:cNvPr id="228" name="Google Shape;228;p20"/>
            <p:cNvPicPr preferRelativeResize="0"/>
            <p:nvPr/>
          </p:nvPicPr>
          <p:blipFill rotWithShape="1">
            <a:blip r:embed="rId6">
              <a:alphaModFix/>
            </a:blip>
            <a:srcRect b="5082" l="4767" r="9018" t="10486"/>
            <a:stretch/>
          </p:blipFill>
          <p:spPr>
            <a:xfrm>
              <a:off x="5321300" y="673275"/>
              <a:ext cx="1618488" cy="108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0"/>
            <p:cNvSpPr/>
            <p:nvPr/>
          </p:nvSpPr>
          <p:spPr>
            <a:xfrm rot="5400000">
              <a:off x="5478100" y="2020075"/>
              <a:ext cx="326100" cy="133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9D2E9"/>
            </a:solidFill>
            <a:ln cap="flat" cmpd="sng" w="9525">
              <a:solidFill>
                <a:srgbClr val="89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" name="Google Shape;230;p20"/>
            <p:cNvGrpSpPr/>
            <p:nvPr/>
          </p:nvGrpSpPr>
          <p:grpSpPr>
            <a:xfrm>
              <a:off x="4990186" y="1019282"/>
              <a:ext cx="1595067" cy="1033219"/>
              <a:chOff x="4509053" y="3312819"/>
              <a:chExt cx="2233361" cy="1275107"/>
            </a:xfrm>
          </p:grpSpPr>
          <p:sp>
            <p:nvSpPr>
              <p:cNvPr id="231" name="Google Shape;231;p20"/>
              <p:cNvSpPr txBox="1"/>
              <p:nvPr/>
            </p:nvSpPr>
            <p:spPr>
              <a:xfrm>
                <a:off x="5787214" y="4151126"/>
                <a:ext cx="955200" cy="43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s[λ</a:t>
                </a:r>
                <a:r>
                  <a:rPr baseline="-25000" lang="en" sz="1100"/>
                  <a:t>seed</a:t>
                </a:r>
                <a:r>
                  <a:rPr lang="en" sz="1100"/>
                  <a:t>]</a:t>
                </a:r>
                <a:endParaRPr sz="1100"/>
              </a:p>
            </p:txBody>
          </p:sp>
          <p:sp>
            <p:nvSpPr>
              <p:cNvPr id="232" name="Google Shape;232;p20"/>
              <p:cNvSpPr txBox="1"/>
              <p:nvPr/>
            </p:nvSpPr>
            <p:spPr>
              <a:xfrm rot="-5400000">
                <a:off x="4625903" y="3195969"/>
                <a:ext cx="261900" cy="49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γ</a:t>
                </a:r>
                <a:endParaRPr baseline="-25000" sz="1100"/>
              </a:p>
            </p:txBody>
          </p:sp>
        </p:grpSp>
      </p:grpSp>
      <p:grpSp>
        <p:nvGrpSpPr>
          <p:cNvPr id="233" name="Google Shape;233;p20"/>
          <p:cNvGrpSpPr/>
          <p:nvPr/>
        </p:nvGrpSpPr>
        <p:grpSpPr>
          <a:xfrm>
            <a:off x="6939803" y="620896"/>
            <a:ext cx="2217288" cy="1364266"/>
            <a:chOff x="6939803" y="620896"/>
            <a:chExt cx="2217288" cy="1364266"/>
          </a:xfrm>
        </p:grpSpPr>
        <p:grpSp>
          <p:nvGrpSpPr>
            <p:cNvPr id="234" name="Google Shape;234;p20"/>
            <p:cNvGrpSpPr/>
            <p:nvPr/>
          </p:nvGrpSpPr>
          <p:grpSpPr>
            <a:xfrm>
              <a:off x="6939803" y="620896"/>
              <a:ext cx="2217288" cy="1088165"/>
              <a:chOff x="6714702" y="619447"/>
              <a:chExt cx="2858435" cy="1123325"/>
            </a:xfrm>
          </p:grpSpPr>
          <p:pic>
            <p:nvPicPr>
              <p:cNvPr id="235" name="Google Shape;235;p20"/>
              <p:cNvPicPr preferRelativeResize="0"/>
              <p:nvPr/>
            </p:nvPicPr>
            <p:blipFill rotWithShape="1">
              <a:blip r:embed="rId7">
                <a:alphaModFix/>
              </a:blip>
              <a:srcRect b="5729" l="4214" r="0" t="10630"/>
              <a:stretch/>
            </p:blipFill>
            <p:spPr>
              <a:xfrm>
                <a:off x="7486650" y="619447"/>
                <a:ext cx="2086486" cy="1123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6" name="Google Shape;236;p20"/>
              <p:cNvSpPr/>
              <p:nvPr/>
            </p:nvSpPr>
            <p:spPr>
              <a:xfrm flipH="1" rot="10800000">
                <a:off x="6714702" y="1219727"/>
                <a:ext cx="224700" cy="1236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D9D2E9"/>
              </a:solidFill>
              <a:ln cap="flat" cmpd="sng" w="9525">
                <a:solidFill>
                  <a:srgbClr val="898D8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" name="Google Shape;237;p20"/>
            <p:cNvSpPr txBox="1"/>
            <p:nvPr/>
          </p:nvSpPr>
          <p:spPr>
            <a:xfrm>
              <a:off x="8066986" y="1631163"/>
              <a:ext cx="682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s[λ</a:t>
              </a:r>
              <a:r>
                <a:rPr baseline="-25000" lang="en" sz="1100"/>
                <a:t>seed</a:t>
              </a:r>
              <a:r>
                <a:rPr lang="en" sz="1100"/>
                <a:t>]</a:t>
              </a:r>
              <a:endParaRPr sz="1100"/>
            </a:p>
          </p:txBody>
        </p:sp>
        <p:sp>
          <p:nvSpPr>
            <p:cNvPr id="238" name="Google Shape;238;p20"/>
            <p:cNvSpPr txBox="1"/>
            <p:nvPr/>
          </p:nvSpPr>
          <p:spPr>
            <a:xfrm rot="-5400000">
              <a:off x="6781622" y="1063752"/>
              <a:ext cx="9867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Electron density</a:t>
              </a:r>
              <a:endParaRPr sz="1100"/>
            </a:p>
          </p:txBody>
        </p:sp>
      </p:grpSp>
      <p:sp>
        <p:nvSpPr>
          <p:cNvPr id="239" name="Google Shape;239;p20"/>
          <p:cNvSpPr/>
          <p:nvPr/>
        </p:nvSpPr>
        <p:spPr>
          <a:xfrm rot="300087">
            <a:off x="646383" y="1756959"/>
            <a:ext cx="4814130" cy="126933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3472386" y="2846500"/>
            <a:ext cx="1979677" cy="1901714"/>
            <a:chOff x="3472386" y="2846500"/>
            <a:chExt cx="1979677" cy="1901714"/>
          </a:xfrm>
        </p:grpSpPr>
        <p:grpSp>
          <p:nvGrpSpPr>
            <p:cNvPr id="241" name="Google Shape;241;p20"/>
            <p:cNvGrpSpPr/>
            <p:nvPr/>
          </p:nvGrpSpPr>
          <p:grpSpPr>
            <a:xfrm>
              <a:off x="3833575" y="2846500"/>
              <a:ext cx="1618488" cy="1613161"/>
              <a:chOff x="3833575" y="2846500"/>
              <a:chExt cx="1618488" cy="1613161"/>
            </a:xfrm>
          </p:grpSpPr>
          <p:pic>
            <p:nvPicPr>
              <p:cNvPr id="242" name="Google Shape;242;p20"/>
              <p:cNvPicPr preferRelativeResize="0"/>
              <p:nvPr/>
            </p:nvPicPr>
            <p:blipFill rotWithShape="1">
              <a:blip r:embed="rId8">
                <a:alphaModFix/>
              </a:blip>
              <a:srcRect b="4358" l="4761" r="0" t="11010"/>
              <a:stretch/>
            </p:blipFill>
            <p:spPr>
              <a:xfrm>
                <a:off x="3833575" y="3371525"/>
                <a:ext cx="1618488" cy="10881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Google Shape;243;p20"/>
              <p:cNvSpPr/>
              <p:nvPr/>
            </p:nvSpPr>
            <p:spPr>
              <a:xfrm flipH="1" rot="5400000">
                <a:off x="4545675" y="2942500"/>
                <a:ext cx="326100" cy="1341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D9D2E9"/>
              </a:solidFill>
              <a:ln cap="flat" cmpd="sng" w="9525">
                <a:solidFill>
                  <a:srgbClr val="898D8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4" name="Google Shape;244;p20"/>
            <p:cNvGrpSpPr/>
            <p:nvPr/>
          </p:nvGrpSpPr>
          <p:grpSpPr>
            <a:xfrm>
              <a:off x="3472386" y="3714995"/>
              <a:ext cx="1595067" cy="1033219"/>
              <a:chOff x="4509053" y="3312819"/>
              <a:chExt cx="2233361" cy="1275107"/>
            </a:xfrm>
          </p:grpSpPr>
          <p:sp>
            <p:nvSpPr>
              <p:cNvPr id="245" name="Google Shape;245;p20"/>
              <p:cNvSpPr txBox="1"/>
              <p:nvPr/>
            </p:nvSpPr>
            <p:spPr>
              <a:xfrm>
                <a:off x="5787214" y="4151126"/>
                <a:ext cx="955200" cy="43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s[λ</a:t>
                </a:r>
                <a:r>
                  <a:rPr baseline="-25000" lang="en" sz="1100"/>
                  <a:t>seed</a:t>
                </a:r>
                <a:r>
                  <a:rPr lang="en" sz="1100"/>
                  <a:t>]</a:t>
                </a:r>
                <a:endParaRPr sz="1100"/>
              </a:p>
            </p:txBody>
          </p:sp>
          <p:sp>
            <p:nvSpPr>
              <p:cNvPr id="246" name="Google Shape;246;p20"/>
              <p:cNvSpPr txBox="1"/>
              <p:nvPr/>
            </p:nvSpPr>
            <p:spPr>
              <a:xfrm rot="-5400000">
                <a:off x="4625903" y="3195969"/>
                <a:ext cx="261900" cy="49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γ</a:t>
                </a:r>
                <a:endParaRPr baseline="-25000" sz="1100"/>
              </a:p>
            </p:txBody>
          </p:sp>
        </p:grpSp>
      </p:grpSp>
      <p:pic>
        <p:nvPicPr>
          <p:cNvPr id="247" name="Google Shape;24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9703" y="3233725"/>
            <a:ext cx="2469771" cy="15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6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First EEHG lasing at Xseed in March 2023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8F1F"/>
                </a:solidFill>
              </a:rPr>
              <a:t>Initial conditions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841700" y="19407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Experimental conditions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Charge: 0.4 nC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current: ~650 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Energy: ~680 MeV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seed lasers @267nm and 10Hz</a:t>
            </a:r>
            <a:endParaRPr/>
          </a:p>
        </p:txBody>
      </p:sp>
      <p:pic>
        <p:nvPicPr>
          <p:cNvPr id="255" name="Google Shape;255;p21"/>
          <p:cNvPicPr preferRelativeResize="0"/>
          <p:nvPr/>
        </p:nvPicPr>
        <p:blipFill rotWithShape="1">
          <a:blip r:embed="rId3">
            <a:alphaModFix/>
          </a:blip>
          <a:srcRect b="0" l="0" r="49907" t="2572"/>
          <a:stretch/>
        </p:blipFill>
        <p:spPr>
          <a:xfrm>
            <a:off x="4303200" y="673275"/>
            <a:ext cx="2456850" cy="40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7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118872" y="10058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FDF"/>
                </a:solidFill>
              </a:rPr>
              <a:t>First EEHG lasing at Xseed in March 2023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8F1F"/>
                </a:solidFill>
              </a:rPr>
              <a:t>EEHG and SASE in parallel</a:t>
            </a:r>
            <a:endParaRPr>
              <a:solidFill>
                <a:srgbClr val="009FD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22"/>
          <p:cNvGrpSpPr/>
          <p:nvPr/>
        </p:nvGrpSpPr>
        <p:grpSpPr>
          <a:xfrm>
            <a:off x="192225" y="867134"/>
            <a:ext cx="5871099" cy="3060088"/>
            <a:chOff x="192225" y="867134"/>
            <a:chExt cx="5871099" cy="3060088"/>
          </a:xfrm>
        </p:grpSpPr>
        <p:pic>
          <p:nvPicPr>
            <p:cNvPr id="264" name="Google Shape;26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2225" y="867134"/>
              <a:ext cx="5871099" cy="3060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36400" y="1391984"/>
              <a:ext cx="1600200" cy="1323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5250" y="1398209"/>
            <a:ext cx="245745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7265175" y="1625263"/>
            <a:ext cx="13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25nm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0" y="4837175"/>
            <a:ext cx="9144000" cy="307800"/>
          </a:xfrm>
          <a:prstGeom prst="rect">
            <a:avLst/>
          </a:prstGeom>
          <a:solidFill>
            <a:srgbClr val="D9D2E9">
              <a:alpha val="276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</a:rPr>
              <a:t>|    FLASH Intro   |    External seeding schemes  </a:t>
            </a:r>
            <a:r>
              <a:rPr b="1" lang="en" sz="800">
                <a:solidFill>
                  <a:schemeClr val="dk1"/>
                </a:solidFill>
              </a:rPr>
              <a:t> |   Experimental results   | 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269" name="Google Shape;2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091" y="1783375"/>
            <a:ext cx="2469771" cy="15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/>
          <p:nvPr/>
        </p:nvSpPr>
        <p:spPr>
          <a:xfrm>
            <a:off x="8812500" y="4819500"/>
            <a:ext cx="33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8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