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318" r:id="rId3"/>
    <p:sldId id="323" r:id="rId4"/>
    <p:sldId id="296" r:id="rId5"/>
    <p:sldId id="297" r:id="rId6"/>
    <p:sldId id="298" r:id="rId7"/>
    <p:sldId id="32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97E4FF"/>
    <a:srgbClr val="FFFF00"/>
    <a:srgbClr val="DDDDDD"/>
    <a:srgbClr val="ECAC78"/>
    <a:srgbClr val="558ED5"/>
    <a:srgbClr val="8EB4E3"/>
    <a:srgbClr val="9BBB59"/>
    <a:srgbClr val="C3D69B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8" autoAdjust="0"/>
    <p:restoredTop sz="95258" autoAdjust="0"/>
  </p:normalViewPr>
  <p:slideViewPr>
    <p:cSldViewPr>
      <p:cViewPr varScale="1">
        <p:scale>
          <a:sx n="107" d="100"/>
          <a:sy n="107" d="100"/>
        </p:scale>
        <p:origin x="72" y="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54AB1-25BA-4D32-BB31-04854675CC27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57B0-E56E-4F90-8961-F773D8B801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9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C4653-5D19-4DE7-8C0E-1B83FBA38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70717"/>
            <a:ext cx="83846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E620CC-88E7-481F-883F-79B221D85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58668"/>
            <a:ext cx="8384650" cy="12283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EA85DF-9997-49DF-9D46-11F69627C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9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BCCBC-13C0-4E7B-B324-7674A168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245E34-C92E-4E85-AC04-399E680BF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2299EB-EFD5-4BF1-878C-948C43A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2F0-9089-4C01-80AA-4BBDDD3C6845}" type="datetime1">
              <a:rPr lang="de-DE" smtClean="0"/>
              <a:t>16.11.2022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BA77BB-9429-487D-A86E-90F4EE20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DFF31D-88FA-4C44-B1DE-E25438DC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8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702CAA9-5265-4ECF-9673-92CD40873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D5C7ED-5DBD-45DD-AA29-A80CACF62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6BF8A6-EDAF-4BA1-B17C-A68DD541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31B7-43D1-49D2-97F2-2C3F37B4FFB7}" type="datetime1">
              <a:rPr lang="de-DE" smtClean="0"/>
              <a:t>16.11.2022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56BBC8-D912-4E24-9891-9881D5D2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EC481A-D5DF-42B9-A692-79F28796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0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EE06C-2609-4EB8-8A19-8348A6CC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6409E-EEC0-4C43-A985-943F46F0D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D67A9D-32B6-410E-9D1E-BB262F3C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01.04.2022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B85509-F3F1-43C1-8833-810D3D60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7C457F-1049-449D-AF12-4504D37C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E581A-7CE5-4B1E-A890-863265EC3CD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63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F52D2-9E47-44F4-9682-7DB96BE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4B1DCB-071E-4D16-ACCF-A88499F2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262D0B-76BF-4386-A1D3-B99C841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3348-60A2-4230-8739-0A423375E16B}" type="datetime1">
              <a:rPr lang="de-DE" smtClean="0"/>
              <a:t>16.11.2022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065331-C5F0-4D78-A254-F9BF9049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C5A48F-79D5-45A9-B1D4-23CD52DE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3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4F302-C05F-4F9B-8B96-92D96AD5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C58D2-AE50-47C2-B300-1F32139AD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EB7BB6-747A-4250-B46A-208213226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223FA3-51A9-43ED-B605-13B7BB75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33F-FA30-4FBF-BBF2-D20800E836BE}" type="datetime1">
              <a:rPr lang="de-DE" smtClean="0"/>
              <a:t>16.11.2022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B6B644-F543-4601-ADEA-A1F07BAA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26F934-2D89-405B-A731-FC0F5F93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4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C0774-D52D-479B-A8EB-5D35C199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CDD9D3-3700-46FD-85CE-2F7C4471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B6FEB2-7547-463C-83B3-68A0C5C91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6A99AB-E9B0-49B7-BAC9-DE26546A1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21C11C-15B6-49A6-A42A-EE0C29BB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7E10900-C8D2-4222-A14B-4233DB7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AE05-96CA-4131-84E2-36AF49BE6F9B}" type="datetime1">
              <a:rPr lang="de-DE" smtClean="0"/>
              <a:t>16.11.2022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62FA6C-DDCD-4260-8EF8-ED191608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C29E28E-2CCD-4D83-A717-43DB3C51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DE574-2479-4061-A712-42053FC9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BE62EE-D7ED-49D1-9E1F-DDD96B1A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01.04.2022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390BF1-2547-440C-9D38-E3212C7E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0E3012-4864-4A38-B28C-6F46060B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6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63D9DA-3947-4F4E-ABFF-93E61F56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01.04.2022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B1FA1B-A658-442D-86A9-ED5C061C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910CF0-6961-44FE-B47F-16FF99EA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6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D0603-839B-4938-9403-3DA3CDC9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787BC1-316B-4C4D-8958-AB38FECE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7E351C-1830-4F02-B4F1-A0BA54802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946235-C6B1-47F7-AEB6-7B7D890C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8C7-E249-4FA8-BD0B-7AD362582970}" type="datetime1">
              <a:rPr lang="de-DE" smtClean="0"/>
              <a:t>16.11.2022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B57C42-4944-48D3-869F-E1DA2A31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586C0C-BE77-4770-8EBD-ECB9C631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1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876E0-A6E4-49DA-940C-E2CDAD2A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2F5600-1266-4DFD-BB94-7D5D24788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08178-E168-4760-AD4A-0B2C6CB98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2C74D5-6905-4125-AA32-ABA33878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99A3-A859-4A86-B142-274CA147DF7E}" type="datetime1">
              <a:rPr lang="de-DE" smtClean="0"/>
              <a:t>16.11.2022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9FFCAE-6D4B-4C9B-A357-36315882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F27185-8FCF-4D6B-8468-5E92D5F4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5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021A8B-7974-4B5D-88CF-814516DA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58" y="1"/>
            <a:ext cx="10515600" cy="1041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3B38D9-D268-47A5-B4B0-3048BC504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9058" y="1253331"/>
            <a:ext cx="10515600" cy="5067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75B244-7B32-4228-8487-F67A14C66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01.04.2022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54DC7-010F-46AA-80E0-E8D8862F4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6925" y="6492875"/>
            <a:ext cx="639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21B1D3-D15C-4A3F-9054-93E4B9206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600D09-B1BC-4109-BEC3-0A63C87E66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26" t="35205" r="7228"/>
          <a:stretch/>
        </p:blipFill>
        <p:spPr>
          <a:xfrm>
            <a:off x="0" y="0"/>
            <a:ext cx="1559058" cy="104162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0D19F62-4BC8-4C8B-8A9E-AA1C2D63A521}"/>
              </a:ext>
            </a:extLst>
          </p:cNvPr>
          <p:cNvCxnSpPr/>
          <p:nvPr userDrawn="1"/>
        </p:nvCxnSpPr>
        <p:spPr>
          <a:xfrm>
            <a:off x="0" y="1117158"/>
            <a:ext cx="12192000" cy="0"/>
          </a:xfrm>
          <a:prstGeom prst="line">
            <a:avLst/>
          </a:prstGeom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D2BE5DD-520C-42A8-9BF8-074C396E624E}"/>
              </a:ext>
            </a:extLst>
          </p:cNvPr>
          <p:cNvCxnSpPr/>
          <p:nvPr userDrawn="1"/>
        </p:nvCxnSpPr>
        <p:spPr>
          <a:xfrm>
            <a:off x="0" y="6492875"/>
            <a:ext cx="12192000" cy="0"/>
          </a:xfrm>
          <a:prstGeom prst="line">
            <a:avLst/>
          </a:prstGeom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8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fa.web.cern.ch/executive-summaries-and-letters-member-states" TargetMode="External"/><Relationship Id="rId2" Type="http://schemas.openxmlformats.org/officeDocument/2006/relationships/hyperlink" Target="https://indico.desy.de/event/32771/timetable/#202204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78E0B-3B05-4010-9962-F5D7C143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31" y="3172570"/>
            <a:ext cx="11810338" cy="925789"/>
          </a:xfrm>
        </p:spPr>
        <p:txBody>
          <a:bodyPr>
            <a:normAutofit/>
          </a:bodyPr>
          <a:lstStyle/>
          <a:p>
            <a:r>
              <a:rPr lang="en-GB" dirty="0" err="1"/>
              <a:t>Donnerstag</a:t>
            </a:r>
            <a:r>
              <a:rPr lang="en-GB" dirty="0"/>
              <a:t> Abend </a:t>
            </a:r>
            <a:r>
              <a:rPr lang="en-GB" dirty="0" err="1"/>
              <a:t>Diskussion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E905D7-3F68-4911-B20C-7FD909563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3000"/>
            <a:ext cx="9144000" cy="136593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AEEF"/>
                </a:solidFill>
              </a:rPr>
              <a:t>KET-</a:t>
            </a:r>
            <a:r>
              <a:rPr lang="en-GB" dirty="0" err="1">
                <a:solidFill>
                  <a:srgbClr val="00AEEF"/>
                </a:solidFill>
              </a:rPr>
              <a:t>Jahrestagung</a:t>
            </a:r>
            <a:r>
              <a:rPr lang="en-GB" dirty="0">
                <a:solidFill>
                  <a:srgbClr val="00AEEF"/>
                </a:solidFill>
              </a:rPr>
              <a:t>, 17.11.2022, Bad Honnef</a:t>
            </a:r>
          </a:p>
          <a:p>
            <a:endParaRPr lang="en-GB" dirty="0">
              <a:solidFill>
                <a:srgbClr val="00AEEF"/>
              </a:solidFill>
            </a:endParaRPr>
          </a:p>
          <a:p>
            <a:r>
              <a:rPr lang="en-GB" dirty="0"/>
              <a:t>Lutz Feld (RWTH Aachen University, KET-</a:t>
            </a:r>
            <a:r>
              <a:rPr lang="en-GB" dirty="0" err="1"/>
              <a:t>Vorsitzender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405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4E296-8CDF-4912-9F96-39DCA379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Informelle</a:t>
            </a:r>
            <a:r>
              <a:rPr lang="en-GB" dirty="0"/>
              <a:t> </a:t>
            </a:r>
            <a:r>
              <a:rPr lang="en-GB" dirty="0" err="1"/>
              <a:t>Diskussion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aktuellen</a:t>
            </a:r>
            <a:r>
              <a:rPr lang="en-GB" dirty="0"/>
              <a:t> </a:t>
            </a:r>
            <a:r>
              <a:rPr lang="en-GB" dirty="0" err="1"/>
              <a:t>Themen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BF9AFE-6F1A-43EE-9B76-B0D10BF38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Lehre als Bestandteil der Nachwuchsausbildung</a:t>
            </a:r>
            <a:br>
              <a:rPr lang="de-DE" b="1" dirty="0"/>
            </a:br>
            <a:r>
              <a:rPr lang="de-DE" b="1" dirty="0"/>
              <a:t> </a:t>
            </a:r>
          </a:p>
          <a:p>
            <a:pPr lvl="1"/>
            <a:r>
              <a:rPr lang="de-DE" dirty="0"/>
              <a:t>Der Stellenwert der Lehre in der Nachwuchsausbildung aus Sicht von </a:t>
            </a:r>
            <a:r>
              <a:rPr lang="de-DE" dirty="0" err="1"/>
              <a:t>yHEP</a:t>
            </a:r>
            <a:r>
              <a:rPr lang="de-DE" dirty="0"/>
              <a:t>, Valerie Lang (</a:t>
            </a:r>
            <a:r>
              <a:rPr lang="de-DE" dirty="0" err="1"/>
              <a:t>yHEP</a:t>
            </a:r>
            <a:r>
              <a:rPr lang="de-DE" dirty="0"/>
              <a:t>-Vors.)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Erste Ergebnisse der Karrierewege-Umfrage bzgl. Lehre, Ulrich Husemann   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Diskussion</a:t>
            </a:r>
          </a:p>
          <a:p>
            <a:pPr lvl="1"/>
            <a:endParaRPr lang="de-DE" dirty="0"/>
          </a:p>
          <a:p>
            <a:r>
              <a:rPr lang="de-DE" b="1" dirty="0"/>
              <a:t>RECFA-Besuch und –Empfehlungen</a:t>
            </a:r>
            <a:br>
              <a:rPr lang="de-DE" b="1" dirty="0"/>
            </a:br>
            <a:endParaRPr lang="de-DE" b="1" dirty="0"/>
          </a:p>
          <a:p>
            <a:pPr lvl="1"/>
            <a:r>
              <a:rPr lang="de-DE" dirty="0"/>
              <a:t>Zusammenfassung der Empfehlungen (Lutz Feld)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Diskussion</a:t>
            </a:r>
          </a:p>
          <a:p>
            <a:pPr lvl="1"/>
            <a:endParaRPr lang="en-GB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EB255A-5854-4C4E-ADB3-AA236927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01.04.2022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C24D84-2A41-4116-953F-6C1044EE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9AFB41-CA87-472B-B43E-99BE9E6C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80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74054-88A7-49FD-A618-FF1B2B1C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RECFA-Deutschland-</a:t>
            </a:r>
            <a:r>
              <a:rPr lang="en-GB" dirty="0" err="1"/>
              <a:t>Besuch</a:t>
            </a:r>
            <a:r>
              <a:rPr lang="en-GB" dirty="0"/>
              <a:t> am 1.4.2022 in Berlin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1D55D9-C6DB-42F6-BE7C-DF343B5E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253331"/>
            <a:ext cx="9144942" cy="5604668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err="1"/>
              <a:t>Lokaler</a:t>
            </a:r>
            <a:r>
              <a:rPr lang="en-GB" b="1" dirty="0"/>
              <a:t> </a:t>
            </a:r>
            <a:r>
              <a:rPr lang="en-GB" b="1" dirty="0" err="1"/>
              <a:t>Organisator</a:t>
            </a:r>
            <a:r>
              <a:rPr lang="en-GB" dirty="0"/>
              <a:t>: H. Lacker      </a:t>
            </a:r>
            <a:r>
              <a:rPr lang="en-GB" dirty="0" err="1"/>
              <a:t>Danke</a:t>
            </a:r>
            <a:r>
              <a:rPr lang="en-GB" dirty="0"/>
              <a:t>!</a:t>
            </a:r>
            <a:br>
              <a:rPr lang="en-GB" dirty="0"/>
            </a:br>
            <a:endParaRPr lang="en-GB" dirty="0"/>
          </a:p>
          <a:p>
            <a:r>
              <a:rPr lang="en-GB" b="1" dirty="0" err="1"/>
              <a:t>Teilnehmer</a:t>
            </a:r>
            <a:endParaRPr lang="en-GB" b="1" dirty="0"/>
          </a:p>
          <a:p>
            <a:pPr lvl="1"/>
            <a:r>
              <a:rPr lang="en-GB" dirty="0"/>
              <a:t>RECFA-</a:t>
            </a:r>
            <a:r>
              <a:rPr lang="en-GB" dirty="0" err="1"/>
              <a:t>Delegierte</a:t>
            </a:r>
            <a:r>
              <a:rPr lang="en-GB" dirty="0"/>
              <a:t> (</a:t>
            </a:r>
            <a:r>
              <a:rPr lang="en-GB" dirty="0" err="1"/>
              <a:t>Vors</a:t>
            </a:r>
            <a:r>
              <a:rPr lang="en-GB" dirty="0"/>
              <a:t>. K. Jakobs)</a:t>
            </a:r>
          </a:p>
          <a:p>
            <a:pPr lvl="1"/>
            <a:r>
              <a:rPr lang="en-GB" dirty="0"/>
              <a:t>CERN-Management (F. </a:t>
            </a:r>
            <a:r>
              <a:rPr lang="en-GB" dirty="0" err="1"/>
              <a:t>Gianotti</a:t>
            </a:r>
            <a:r>
              <a:rPr lang="en-GB" dirty="0"/>
              <a:t>, J. Mnich)</a:t>
            </a:r>
          </a:p>
          <a:p>
            <a:pPr lvl="1"/>
            <a:r>
              <a:rPr lang="en-GB" dirty="0"/>
              <a:t>BMBF (V. Dietz, F. Trimborn-Witthaut)</a:t>
            </a:r>
          </a:p>
          <a:p>
            <a:pPr lvl="1"/>
            <a:r>
              <a:rPr lang="en-GB" dirty="0"/>
              <a:t>PT (H. Mahlke, W. Ehrenfeld)</a:t>
            </a:r>
          </a:p>
          <a:p>
            <a:pPr lvl="1"/>
            <a:r>
              <a:rPr lang="en-GB" dirty="0"/>
              <a:t>DFG (Ch. Hahn)</a:t>
            </a:r>
          </a:p>
          <a:p>
            <a:pPr lvl="1"/>
            <a:r>
              <a:rPr lang="en-GB" dirty="0"/>
              <a:t>KET-</a:t>
            </a:r>
            <a:r>
              <a:rPr lang="en-GB" dirty="0" err="1"/>
              <a:t>Mitglieder</a:t>
            </a:r>
            <a:endParaRPr lang="en-GB" dirty="0"/>
          </a:p>
          <a:p>
            <a:pPr lvl="1"/>
            <a:r>
              <a:rPr lang="en-GB" dirty="0"/>
              <a:t>Sprecher*</a:t>
            </a:r>
            <a:r>
              <a:rPr lang="en-GB" dirty="0" err="1"/>
              <a:t>innen</a:t>
            </a:r>
            <a:endParaRPr lang="en-GB" dirty="0"/>
          </a:p>
          <a:p>
            <a:pPr lvl="1"/>
            <a:r>
              <a:rPr lang="en-GB" dirty="0"/>
              <a:t>FSP-Sprecher</a:t>
            </a:r>
          </a:p>
          <a:p>
            <a:pPr lvl="1"/>
            <a:r>
              <a:rPr lang="en-GB" dirty="0"/>
              <a:t>…</a:t>
            </a:r>
            <a:br>
              <a:rPr lang="en-GB" dirty="0"/>
            </a:br>
            <a:endParaRPr lang="en-GB" dirty="0"/>
          </a:p>
          <a:p>
            <a:r>
              <a:rPr lang="en-GB" b="1" dirty="0" err="1"/>
              <a:t>Vortragsprogramm</a:t>
            </a:r>
            <a:r>
              <a:rPr lang="en-GB" b="1" dirty="0"/>
              <a:t> </a:t>
            </a:r>
            <a:r>
              <a:rPr lang="en-GB" b="1" dirty="0" err="1"/>
              <a:t>organisiert</a:t>
            </a:r>
            <a:r>
              <a:rPr lang="en-GB" b="1" dirty="0"/>
              <a:t> von KET</a:t>
            </a:r>
            <a:r>
              <a:rPr lang="en-GB" dirty="0"/>
              <a:t>:</a:t>
            </a:r>
            <a:br>
              <a:rPr lang="en-GB" dirty="0"/>
            </a:br>
            <a:r>
              <a:rPr lang="en-GB" sz="1800" dirty="0">
                <a:hlinkClick r:id="rId2"/>
              </a:rPr>
              <a:t>https://indico.desy.de/event/32771/timetable/#20220401</a:t>
            </a:r>
            <a:br>
              <a:rPr lang="en-GB" sz="1800" dirty="0"/>
            </a:br>
            <a:endParaRPr lang="en-GB" dirty="0"/>
          </a:p>
          <a:p>
            <a:r>
              <a:rPr lang="en-GB" b="1" dirty="0"/>
              <a:t>Sehr positives Feedback von RECFA und BMBF</a:t>
            </a:r>
          </a:p>
          <a:p>
            <a:endParaRPr lang="en-GB" b="1" dirty="0"/>
          </a:p>
          <a:p>
            <a:r>
              <a:rPr lang="en-GB" b="1" dirty="0"/>
              <a:t>Brief von RECFA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https://ecfa.web.cern.ch/executive-summaries-and-letters-member-states</a:t>
            </a:r>
            <a:br>
              <a:rPr lang="en-GB" dirty="0"/>
            </a:br>
            <a:endParaRPr lang="en-GB" dirty="0"/>
          </a:p>
          <a:p>
            <a:r>
              <a:rPr lang="en-GB" b="1" dirty="0" err="1"/>
              <a:t>Antwort</a:t>
            </a:r>
            <a:r>
              <a:rPr lang="en-GB" b="1" dirty="0"/>
              <a:t> von </a:t>
            </a:r>
            <a:r>
              <a:rPr lang="en-GB" b="1" dirty="0" err="1"/>
              <a:t>Ministerin</a:t>
            </a:r>
            <a:r>
              <a:rPr lang="en-GB" b="1" dirty="0"/>
              <a:t> Stark-</a:t>
            </a:r>
            <a:r>
              <a:rPr lang="en-GB" b="1" dirty="0" err="1"/>
              <a:t>Watzinger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1C1F53-C6A4-480C-B9D1-3D47BF0E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01.04.2022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027B43-6E97-4B7A-9561-59705117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30156F-FF54-41E0-99FE-E692C560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50D9B0-28A2-443A-9AB4-7853EDEDD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00" y="1253330"/>
            <a:ext cx="438912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8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E6F8B-92D8-41A9-99A8-8E590F40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Allgemeine </a:t>
            </a:r>
            <a:r>
              <a:rPr lang="en-GB" dirty="0" err="1"/>
              <a:t>Punkte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FC5767-06C3-46EF-BC0B-259EF95B6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253330"/>
            <a:ext cx="10515600" cy="5343670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Verbundforschung für Universitäten sehr wichtig</a:t>
            </a:r>
          </a:p>
          <a:p>
            <a:pPr lvl="1"/>
            <a:r>
              <a:rPr lang="de-DE" dirty="0"/>
              <a:t>ErUM-FSP-LHC-Büro als wichtige Neuerung</a:t>
            </a:r>
          </a:p>
          <a:p>
            <a:r>
              <a:rPr lang="de-DE" dirty="0"/>
              <a:t>komplementäre Förderung durch DFG, sowie der Beiträge von HGF und MPG</a:t>
            </a:r>
          </a:p>
          <a:p>
            <a:r>
              <a:rPr lang="de-DE" dirty="0"/>
              <a:t>Rolle von DESY als nationales Labor sollte gestärkt werden</a:t>
            </a:r>
          </a:p>
          <a:p>
            <a:r>
              <a:rPr lang="de-DE" dirty="0"/>
              <a:t>Förderung von ATLAS und CMS Phase 2 Upgrades über FIS und HGF</a:t>
            </a:r>
          </a:p>
          <a:p>
            <a:pPr lvl="1"/>
            <a:r>
              <a:rPr lang="de-DE" dirty="0"/>
              <a:t>es wird Mehrkosten bei diesen Upgrades geben (Verschiebung LHC-Zeitplan, Inflation, Preise, Ukraine-Krieg)</a:t>
            </a:r>
          </a:p>
          <a:p>
            <a:pPr lvl="1"/>
            <a:r>
              <a:rPr lang="de-DE" dirty="0"/>
              <a:t>Fördermodell sollte für die kommenden Upgrades von LHCb und ALICE in Betracht gezogen werden</a:t>
            </a:r>
          </a:p>
          <a:p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für Deutschland vom CERN ist jetzt grob bei 1</a:t>
            </a:r>
          </a:p>
          <a:p>
            <a:r>
              <a:rPr lang="de-DE" dirty="0"/>
              <a:t>deutscher Anteil am CERN-Personal ist mit 7% viel kleiner als der deutsche CERN-Beitrag (21%)</a:t>
            </a:r>
          </a:p>
          <a:p>
            <a:pPr lvl="1"/>
            <a:r>
              <a:rPr lang="de-DE" dirty="0"/>
              <a:t>BMBF, CERN und deutsche Community sollen Anstrengungen verstärken</a:t>
            </a:r>
          </a:p>
          <a:p>
            <a:pPr lvl="1"/>
            <a:r>
              <a:rPr lang="de-DE" dirty="0"/>
              <a:t>Gentner-Programm sollte fortgesetzt werden</a:t>
            </a:r>
          </a:p>
          <a:p>
            <a:r>
              <a:rPr lang="de-DE" dirty="0"/>
              <a:t>der Rückgang der BMBF-geförderten Doktorandenstellen durch die bessere Bezahlung soll ausgeglichen werden</a:t>
            </a:r>
          </a:p>
          <a:p>
            <a:r>
              <a:rPr lang="de-DE" dirty="0"/>
              <a:t>die Anzahl der permanenten Positionen sowie der Ingenieure und Techniker an Universitäten ist zu niedrig (im internationalen Vergleich)</a:t>
            </a:r>
          </a:p>
          <a:p>
            <a:r>
              <a:rPr lang="de-DE" dirty="0"/>
              <a:t>DESY soll seine Rolle als „national hub“ bei Detektor- und Beschleuniger-R&amp;D ausbauen</a:t>
            </a:r>
          </a:p>
          <a:p>
            <a:pPr lvl="1"/>
            <a:r>
              <a:rPr lang="de-DE" dirty="0"/>
              <a:t>könnte zusammen mit Unis führende Rolle beim Engagement für zukünftige Collider spielen</a:t>
            </a:r>
          </a:p>
          <a:p>
            <a:pPr lvl="1"/>
            <a:r>
              <a:rPr lang="de-DE" dirty="0"/>
              <a:t>neue Allianz wäre ideal</a:t>
            </a:r>
          </a:p>
          <a:p>
            <a:r>
              <a:rPr lang="de-DE" dirty="0"/>
              <a:t>Frauenanteil ist mit 22% in allen Karrierestufen stark verbessert, aber in der Theorie mit 14% immer noch zu niedrig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0AB847-065E-48CE-961A-DBAB206D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FA1BCC-BA52-4368-9AB5-72B56B0F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E9DDDA-55F1-4725-857F-952220D0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99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E6F8B-92D8-41A9-99A8-8E590F40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Speziellere</a:t>
            </a:r>
            <a:r>
              <a:rPr lang="en-GB" dirty="0"/>
              <a:t> </a:t>
            </a:r>
            <a:r>
              <a:rPr lang="en-GB" dirty="0" err="1"/>
              <a:t>Punkte</a:t>
            </a:r>
            <a:r>
              <a:rPr lang="en-GB" dirty="0"/>
              <a:t> (I)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FC5767-06C3-46EF-BC0B-259EF95B6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253330"/>
            <a:ext cx="10515600" cy="5343670"/>
          </a:xfrm>
        </p:spPr>
        <p:txBody>
          <a:bodyPr>
            <a:normAutofit/>
          </a:bodyPr>
          <a:lstStyle/>
          <a:p>
            <a:r>
              <a:rPr lang="de-DE" dirty="0"/>
              <a:t>führende Beiträge zu ATLAS und CMS sowie zu LHCb, Belle II, NA62, und ALICE</a:t>
            </a:r>
          </a:p>
          <a:p>
            <a:r>
              <a:rPr lang="de-DE" dirty="0"/>
              <a:t>starkes Engagement in Physics </a:t>
            </a:r>
            <a:r>
              <a:rPr lang="de-DE" dirty="0" err="1"/>
              <a:t>Beyond</a:t>
            </a:r>
            <a:r>
              <a:rPr lang="de-DE" dirty="0"/>
              <a:t> Colliders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roadmap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“ wird empfohlen (in Abstimmung mit CERN und deutschem LHC </a:t>
            </a:r>
            <a:r>
              <a:rPr lang="de-DE" dirty="0" err="1"/>
              <a:t>Committment</a:t>
            </a:r>
            <a:r>
              <a:rPr lang="de-DE" dirty="0"/>
              <a:t>)</a:t>
            </a:r>
          </a:p>
          <a:p>
            <a:r>
              <a:rPr lang="de-DE" dirty="0"/>
              <a:t>Engagement in kleineren Experimenten wird gewürdigt (Mu3e, EDM, Neutrinos, </a:t>
            </a:r>
            <a:r>
              <a:rPr lang="de-DE" dirty="0" err="1"/>
              <a:t>Axion</a:t>
            </a:r>
            <a:r>
              <a:rPr lang="de-DE" dirty="0"/>
              <a:t>-Suchen, LUXE)</a:t>
            </a:r>
          </a:p>
          <a:p>
            <a:r>
              <a:rPr lang="de-DE" dirty="0"/>
              <a:t>„</a:t>
            </a:r>
            <a:r>
              <a:rPr lang="en-US" dirty="0"/>
              <a:t>we encourage the German community to get more involved in the physics and detector studies for a future large collider project”</a:t>
            </a:r>
          </a:p>
          <a:p>
            <a:pPr lvl="1"/>
            <a:r>
              <a:rPr lang="de-DE" dirty="0"/>
              <a:t>„</a:t>
            </a:r>
            <a:r>
              <a:rPr lang="en-US" dirty="0"/>
              <a:t>a coherent </a:t>
            </a:r>
            <a:r>
              <a:rPr lang="en-US" dirty="0" err="1"/>
              <a:t>programme</a:t>
            </a:r>
            <a:r>
              <a:rPr lang="en-US" dirty="0"/>
              <a:t>, including DESY, the Max Planck Institute for Physics and the universities, should be set up, covering physics studies, development of software and analysis methods, and detector R&amp;D”</a:t>
            </a:r>
          </a:p>
          <a:p>
            <a:r>
              <a:rPr lang="en-US" dirty="0" err="1"/>
              <a:t>starke</a:t>
            </a:r>
            <a:r>
              <a:rPr lang="en-US" dirty="0"/>
              <a:t> </a:t>
            </a:r>
            <a:r>
              <a:rPr lang="en-US" dirty="0" err="1"/>
              <a:t>Theorie</a:t>
            </a:r>
            <a:r>
              <a:rPr lang="en-US" dirty="0"/>
              <a:t>, DFG-</a:t>
            </a:r>
            <a:r>
              <a:rPr lang="en-US" dirty="0" err="1"/>
              <a:t>Förderung</a:t>
            </a:r>
            <a:r>
              <a:rPr lang="en-US" dirty="0"/>
              <a:t>, BMBF-</a:t>
            </a:r>
            <a:r>
              <a:rPr lang="en-US" dirty="0" err="1"/>
              <a:t>geförderte</a:t>
            </a:r>
            <a:r>
              <a:rPr lang="en-US" dirty="0"/>
              <a:t> </a:t>
            </a:r>
            <a:r>
              <a:rPr lang="en-US" dirty="0" err="1"/>
              <a:t>Zusammenarbeit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Experiment </a:t>
            </a:r>
            <a:r>
              <a:rPr lang="en-US"/>
              <a:t>wichtig</a:t>
            </a:r>
            <a:endParaRPr lang="en-US" dirty="0"/>
          </a:p>
          <a:p>
            <a:r>
              <a:rPr lang="en-US" dirty="0" err="1"/>
              <a:t>wichtige</a:t>
            </a:r>
            <a:r>
              <a:rPr lang="en-US" dirty="0"/>
              <a:t> </a:t>
            </a:r>
            <a:r>
              <a:rPr lang="en-US" dirty="0" err="1"/>
              <a:t>Beiträge</a:t>
            </a:r>
            <a:r>
              <a:rPr lang="en-US" dirty="0"/>
              <a:t> in der </a:t>
            </a:r>
            <a:r>
              <a:rPr lang="en-US" dirty="0" err="1"/>
              <a:t>Beschleunigerentwicklung</a:t>
            </a:r>
            <a:r>
              <a:rPr lang="en-US" dirty="0"/>
              <a:t>, </a:t>
            </a:r>
            <a:r>
              <a:rPr lang="en-US" dirty="0" err="1"/>
              <a:t>Ausrichtung</a:t>
            </a:r>
            <a:r>
              <a:rPr lang="en-US" dirty="0"/>
              <a:t> auf </a:t>
            </a:r>
            <a:r>
              <a:rPr lang="en-US" dirty="0" err="1"/>
              <a:t>Teilchenphysik</a:t>
            </a:r>
            <a:r>
              <a:rPr lang="en-US" dirty="0"/>
              <a:t> </a:t>
            </a:r>
            <a:r>
              <a:rPr lang="en-US" dirty="0" err="1"/>
              <a:t>soll</a:t>
            </a:r>
            <a:r>
              <a:rPr lang="en-US" dirty="0"/>
              <a:t> </a:t>
            </a:r>
            <a:r>
              <a:rPr lang="en-US" dirty="0" err="1"/>
              <a:t>gestärkt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R&amp;D </a:t>
            </a:r>
            <a:r>
              <a:rPr lang="en-US" dirty="0" err="1"/>
              <a:t>für</a:t>
            </a:r>
            <a:r>
              <a:rPr lang="en-US" dirty="0"/>
              <a:t> superconducting RF und high-field magnets </a:t>
            </a:r>
            <a:r>
              <a:rPr lang="en-US" dirty="0" err="1"/>
              <a:t>wichtig</a:t>
            </a:r>
            <a:r>
              <a:rPr lang="en-US" dirty="0"/>
              <a:t> auf ECFA Roadmap </a:t>
            </a:r>
          </a:p>
          <a:p>
            <a:r>
              <a:rPr lang="en-US" dirty="0" err="1"/>
              <a:t>führende</a:t>
            </a:r>
            <a:r>
              <a:rPr lang="en-US" dirty="0"/>
              <a:t> </a:t>
            </a:r>
            <a:r>
              <a:rPr lang="en-US" dirty="0" err="1"/>
              <a:t>Beiträge</a:t>
            </a:r>
            <a:r>
              <a:rPr lang="en-US" dirty="0"/>
              <a:t> in der </a:t>
            </a:r>
            <a:r>
              <a:rPr lang="en-US" dirty="0" err="1"/>
              <a:t>Detektorentwicklung</a:t>
            </a:r>
            <a:endParaRPr lang="en-US" dirty="0"/>
          </a:p>
          <a:p>
            <a:pPr lvl="1"/>
            <a:r>
              <a:rPr lang="en-US" dirty="0" err="1"/>
              <a:t>langfristige</a:t>
            </a:r>
            <a:r>
              <a:rPr lang="en-US" dirty="0"/>
              <a:t> </a:t>
            </a:r>
            <a:r>
              <a:rPr lang="en-US" dirty="0" err="1"/>
              <a:t>Förderung</a:t>
            </a:r>
            <a:r>
              <a:rPr lang="en-US" dirty="0"/>
              <a:t> von </a:t>
            </a:r>
            <a:r>
              <a:rPr lang="en-US" dirty="0" err="1"/>
              <a:t>strategischer</a:t>
            </a:r>
            <a:r>
              <a:rPr lang="en-US" dirty="0"/>
              <a:t> </a:t>
            </a:r>
            <a:r>
              <a:rPr lang="en-US" dirty="0" err="1"/>
              <a:t>Detektor</a:t>
            </a:r>
            <a:r>
              <a:rPr lang="en-US" dirty="0"/>
              <a:t>-R&amp;D </a:t>
            </a:r>
            <a:r>
              <a:rPr lang="en-US" dirty="0" err="1"/>
              <a:t>wie</a:t>
            </a:r>
            <a:r>
              <a:rPr lang="en-US" dirty="0"/>
              <a:t> in ECFA Roadmap </a:t>
            </a:r>
            <a:r>
              <a:rPr lang="en-US" dirty="0" err="1"/>
              <a:t>beschrieben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wichtig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0AB847-065E-48CE-961A-DBAB206D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FA1BCC-BA52-4368-9AB5-72B56B0F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E9DDDA-55F1-4725-857F-952220D0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79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E6F8B-92D8-41A9-99A8-8E590F40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Speziellere</a:t>
            </a:r>
            <a:r>
              <a:rPr lang="en-GB" dirty="0"/>
              <a:t> </a:t>
            </a:r>
            <a:r>
              <a:rPr lang="en-GB" dirty="0" err="1"/>
              <a:t>Punkte</a:t>
            </a:r>
            <a:r>
              <a:rPr lang="en-GB" dirty="0"/>
              <a:t> (II)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FC5767-06C3-46EF-BC0B-259EF95B6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253330"/>
            <a:ext cx="10515600" cy="5343670"/>
          </a:xfrm>
        </p:spPr>
        <p:txBody>
          <a:bodyPr>
            <a:normAutofit/>
          </a:bodyPr>
          <a:lstStyle/>
          <a:p>
            <a:r>
              <a:rPr lang="de-DE" dirty="0"/>
              <a:t>Computing</a:t>
            </a:r>
          </a:p>
          <a:p>
            <a:pPr lvl="1"/>
            <a:r>
              <a:rPr lang="de-DE" dirty="0"/>
              <a:t>stabile Förderung für Uni-Tier-2s wurde nicht erreicht</a:t>
            </a:r>
          </a:p>
          <a:p>
            <a:pPr lvl="1"/>
            <a:r>
              <a:rPr lang="de-DE" dirty="0"/>
              <a:t>die Initiative (und das KET Strategiepapier) zur Nutzung von NHR-Zentren wird begrüßt, sollte aber international abgestimmt und auf Risiken geprüft werden</a:t>
            </a:r>
          </a:p>
          <a:p>
            <a:pPr lvl="1"/>
            <a:r>
              <a:rPr lang="de-DE" dirty="0"/>
              <a:t>Community-übergreifende Strukturen (PUNCH4NFDI, </a:t>
            </a:r>
            <a:r>
              <a:rPr lang="de-DE" dirty="0" err="1"/>
              <a:t>DiGUM</a:t>
            </a:r>
            <a:r>
              <a:rPr lang="de-DE" dirty="0"/>
              <a:t>, </a:t>
            </a:r>
            <a:r>
              <a:rPr lang="de-DE" dirty="0" err="1"/>
              <a:t>ErUm</a:t>
            </a:r>
            <a:r>
              <a:rPr lang="de-DE" dirty="0"/>
              <a:t> Data-Hub) werden gewürdigt</a:t>
            </a:r>
          </a:p>
          <a:p>
            <a:r>
              <a:rPr lang="de-DE" dirty="0"/>
              <a:t>Outreach and </a:t>
            </a:r>
            <a:r>
              <a:rPr lang="de-DE" dirty="0" err="1"/>
              <a:t>education</a:t>
            </a:r>
            <a:r>
              <a:rPr lang="de-DE" dirty="0"/>
              <a:t> wird sehr gelobt (KONTAKT+LHC-Büro)</a:t>
            </a:r>
          </a:p>
          <a:p>
            <a:r>
              <a:rPr lang="en-US" dirty="0"/>
              <a:t>Perspective from the young generation: </a:t>
            </a:r>
            <a:r>
              <a:rPr lang="en-US" dirty="0" err="1"/>
              <a:t>trotz</a:t>
            </a:r>
            <a:r>
              <a:rPr lang="en-US" dirty="0"/>
              <a:t> Stress und </a:t>
            </a:r>
            <a:r>
              <a:rPr lang="en-US" dirty="0" err="1"/>
              <a:t>Wettbewerb</a:t>
            </a:r>
            <a:r>
              <a:rPr lang="en-US" dirty="0"/>
              <a:t> </a:t>
            </a:r>
            <a:r>
              <a:rPr lang="en-US" dirty="0" err="1"/>
              <a:t>generell</a:t>
            </a:r>
            <a:r>
              <a:rPr lang="en-US" dirty="0"/>
              <a:t> </a:t>
            </a:r>
            <a:r>
              <a:rPr lang="en-US" dirty="0" err="1"/>
              <a:t>zufrieden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Arbeit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0AB847-065E-48CE-961A-DBAB206D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24.03.2022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FA1BCC-BA52-4368-9AB5-72B56B0F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E9DDDA-55F1-4725-857F-952220D0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98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1D044-B599-4A02-8006-614B037C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Antwortschreiben</a:t>
            </a:r>
            <a:r>
              <a:rPr lang="en-GB" dirty="0"/>
              <a:t> von </a:t>
            </a:r>
            <a:r>
              <a:rPr lang="en-GB" dirty="0" err="1"/>
              <a:t>Ministerin</a:t>
            </a:r>
            <a:r>
              <a:rPr lang="en-GB" dirty="0"/>
              <a:t> Stark-</a:t>
            </a:r>
            <a:r>
              <a:rPr lang="en-GB" dirty="0" err="1"/>
              <a:t>Watzinger</a:t>
            </a:r>
            <a:r>
              <a:rPr lang="en-GB" dirty="0"/>
              <a:t> auf den RECFA-Brief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44355D-486A-4EE2-A757-62FE5F02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01.04.2022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2F9A57-3091-444C-BE3F-9C78B94B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5B97C-C1F5-4D92-98F1-AF9FE812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28EF0C8-AAA1-46C5-A7E1-678BEBEFF34C}"/>
              </a:ext>
            </a:extLst>
          </p:cNvPr>
          <p:cNvSpPr txBox="1">
            <a:spLocks/>
          </p:cNvSpPr>
          <p:nvPr/>
        </p:nvSpPr>
        <p:spPr>
          <a:xfrm>
            <a:off x="1632001" y="1413000"/>
            <a:ext cx="9648000" cy="38827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direkte</a:t>
            </a:r>
            <a:r>
              <a:rPr lang="en-GB" dirty="0"/>
              <a:t> BMBF-</a:t>
            </a:r>
            <a:r>
              <a:rPr lang="en-GB" dirty="0" err="1"/>
              <a:t>Projekförderung</a:t>
            </a:r>
            <a:r>
              <a:rPr lang="en-GB" dirty="0"/>
              <a:t> (</a:t>
            </a:r>
            <a:r>
              <a:rPr lang="en-GB" dirty="0" err="1"/>
              <a:t>Verbundforschung</a:t>
            </a:r>
            <a:r>
              <a:rPr lang="en-GB" dirty="0"/>
              <a:t>)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wichtig</a:t>
            </a:r>
            <a:r>
              <a:rPr lang="en-GB" dirty="0"/>
              <a:t> </a:t>
            </a:r>
            <a:r>
              <a:rPr lang="en-GB" dirty="0" err="1"/>
              <a:t>anerkannt</a:t>
            </a:r>
            <a:r>
              <a:rPr lang="en-GB" dirty="0"/>
              <a:t> (</a:t>
            </a:r>
            <a:r>
              <a:rPr lang="en-GB" dirty="0" err="1"/>
              <a:t>insbes</a:t>
            </a:r>
            <a:r>
              <a:rPr lang="en-GB" dirty="0"/>
              <a:t>.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Nachwuchs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  <a:p>
            <a:r>
              <a:rPr lang="en-GB" dirty="0"/>
              <a:t>relative </a:t>
            </a:r>
            <a:r>
              <a:rPr lang="en-GB" dirty="0" err="1"/>
              <a:t>hoher</a:t>
            </a:r>
            <a:r>
              <a:rPr lang="en-GB" dirty="0"/>
              <a:t> </a:t>
            </a:r>
            <a:r>
              <a:rPr lang="en-GB" dirty="0" err="1"/>
              <a:t>Frauenanteil</a:t>
            </a:r>
            <a:r>
              <a:rPr lang="en-GB" dirty="0"/>
              <a:t>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weiter</a:t>
            </a:r>
            <a:r>
              <a:rPr lang="en-GB" dirty="0"/>
              <a:t> </a:t>
            </a:r>
            <a:r>
              <a:rPr lang="en-GB" dirty="0" err="1"/>
              <a:t>gesteigert</a:t>
            </a:r>
            <a:r>
              <a:rPr lang="en-GB" dirty="0"/>
              <a:t> </a:t>
            </a:r>
            <a:r>
              <a:rPr lang="en-GB" dirty="0" err="1"/>
              <a:t>werden</a:t>
            </a:r>
            <a:br>
              <a:rPr lang="en-GB" dirty="0"/>
            </a:br>
            <a:endParaRPr lang="en-GB" dirty="0"/>
          </a:p>
          <a:p>
            <a:r>
              <a:rPr lang="de-DE" dirty="0"/>
              <a:t>„Die von ECFA identifizierten Verbesserungspotentiale lasse ich in meinem Haus prüfen.“</a:t>
            </a:r>
            <a:br>
              <a:rPr lang="de-DE" dirty="0"/>
            </a:br>
            <a:endParaRPr lang="de-DE" dirty="0"/>
          </a:p>
          <a:p>
            <a:r>
              <a:rPr lang="de-DE" dirty="0"/>
              <a:t>„Stärkung des Anteils am deutschen Personal am CERN ist auch mir ein großes Anliegen“</a:t>
            </a:r>
            <a:br>
              <a:rPr lang="de-DE" dirty="0"/>
            </a:br>
            <a:endParaRPr lang="de-DE" dirty="0"/>
          </a:p>
          <a:p>
            <a:r>
              <a:rPr lang="de-DE" dirty="0"/>
              <a:t>„Evaluation der deutschen Teilchenphysik durch dieses hochrangige Gremium ist ein wichtiger Baustein für die zukünftige Ausrichtung unserer Forschungslandschaft“</a:t>
            </a:r>
          </a:p>
        </p:txBody>
      </p:sp>
    </p:spTree>
    <p:extLst>
      <p:ext uri="{BB962C8B-B14F-4D97-AF65-F5344CB8AC3E}">
        <p14:creationId xmlns:p14="http://schemas.microsoft.com/office/powerpoint/2010/main" val="340117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Breitbild</PresentationFormat>
  <Paragraphs>90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</vt:lpstr>
      <vt:lpstr>Donnerstag Abend Diskussion</vt:lpstr>
      <vt:lpstr>Informelle Diskussion zu aktuellen Themen</vt:lpstr>
      <vt:lpstr>RECFA-Deutschland-Besuch am 1.4.2022 in Berlin</vt:lpstr>
      <vt:lpstr>Allgemeine Punkte</vt:lpstr>
      <vt:lpstr>Speziellere Punkte (I)</vt:lpstr>
      <vt:lpstr>Speziellere Punkte (II)</vt:lpstr>
      <vt:lpstr>Antwortschreiben von Ministerin Stark-Watzinger auf den RECFA-Brief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RECFA-Besuch</dc:title>
  <dc:creator>Lutz Feld</dc:creator>
  <cp:lastModifiedBy>Lutz Feld</cp:lastModifiedBy>
  <cp:revision>655</cp:revision>
  <dcterms:created xsi:type="dcterms:W3CDTF">2021-11-28T15:54:58Z</dcterms:created>
  <dcterms:modified xsi:type="dcterms:W3CDTF">2022-11-16T11:24:27Z</dcterms:modified>
</cp:coreProperties>
</file>