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67" r:id="rId2"/>
    <p:sldId id="2048" r:id="rId3"/>
    <p:sldId id="2047" r:id="rId4"/>
    <p:sldId id="2049" r:id="rId5"/>
    <p:sldId id="1940" r:id="rId6"/>
    <p:sldId id="2007" r:id="rId7"/>
    <p:sldId id="2008" r:id="rId8"/>
    <p:sldId id="1938" r:id="rId9"/>
    <p:sldId id="1939" r:id="rId10"/>
    <p:sldId id="2015" r:id="rId11"/>
    <p:sldId id="2009" r:id="rId12"/>
    <p:sldId id="2010" r:id="rId13"/>
    <p:sldId id="2011" r:id="rId14"/>
    <p:sldId id="2026" r:id="rId15"/>
    <p:sldId id="2012" r:id="rId16"/>
    <p:sldId id="2013" r:id="rId17"/>
    <p:sldId id="2046" r:id="rId18"/>
    <p:sldId id="2014" r:id="rId19"/>
    <p:sldId id="2016" r:id="rId20"/>
    <p:sldId id="2018" r:id="rId21"/>
    <p:sldId id="2017" r:id="rId22"/>
    <p:sldId id="2019" r:id="rId23"/>
    <p:sldId id="2020" r:id="rId24"/>
    <p:sldId id="2021" r:id="rId25"/>
    <p:sldId id="2023" r:id="rId26"/>
    <p:sldId id="2024" r:id="rId27"/>
    <p:sldId id="2022" r:id="rId28"/>
    <p:sldId id="2027" r:id="rId29"/>
    <p:sldId id="2028" r:id="rId30"/>
    <p:sldId id="2029" r:id="rId31"/>
    <p:sldId id="2030" r:id="rId32"/>
    <p:sldId id="2031" r:id="rId33"/>
    <p:sldId id="2032" r:id="rId34"/>
    <p:sldId id="2033" r:id="rId35"/>
    <p:sldId id="2034" r:id="rId36"/>
    <p:sldId id="2035" r:id="rId37"/>
    <p:sldId id="2036" r:id="rId38"/>
    <p:sldId id="2037" r:id="rId39"/>
    <p:sldId id="2039" r:id="rId40"/>
    <p:sldId id="2040" r:id="rId41"/>
    <p:sldId id="2043" r:id="rId42"/>
    <p:sldId id="2042" r:id="rId43"/>
    <p:sldId id="2041" r:id="rId44"/>
    <p:sldId id="1925" r:id="rId45"/>
    <p:sldId id="2044" r:id="rId46"/>
    <p:sldId id="1974" r:id="rId47"/>
    <p:sldId id="2045" r:id="rId48"/>
    <p:sldId id="256" r:id="rId49"/>
    <p:sldId id="257" r:id="rId50"/>
    <p:sldId id="258" r:id="rId51"/>
    <p:sldId id="259" r:id="rId52"/>
    <p:sldId id="260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ner, Axel" initials="LA" lastIdx="1" clrIdx="0">
    <p:extLst>
      <p:ext uri="{19B8F6BF-5375-455C-9EA6-DF929625EA0E}">
        <p15:presenceInfo xmlns:p15="http://schemas.microsoft.com/office/powerpoint/2012/main" userId="S-1-5-21-3018955115-4118484798-3177128962-60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672" autoAdjust="0"/>
  </p:normalViewPr>
  <p:slideViewPr>
    <p:cSldViewPr showGuides="1">
      <p:cViewPr varScale="1">
        <p:scale>
          <a:sx n="82" d="100"/>
          <a:sy n="82" d="100"/>
        </p:scale>
        <p:origin x="1042" y="62"/>
      </p:cViewPr>
      <p:guideLst>
        <p:guide orient="horz" pos="913"/>
        <p:guide pos="2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835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19.11.2022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19.11.2022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42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00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4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96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48801" y="6554529"/>
            <a:ext cx="9991716" cy="186841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de-DE"/>
              <a:t>KET Strategy 2022 | Axions | 19 Nov. 2022 | Axel Lindner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1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93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415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KET Strategy 2022 | Axions | 19 Nov. 2022 | Axel Lindner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KET Strategy 2022 | Axions | 19 Nov. 2022 | Axel Lindner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3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udker.uni-mainz.de/gnom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9.jpe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pdf/2107.13554.pdf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doi.org/10.1140/epjs/s11734-021-00249-z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8607" y="421618"/>
            <a:ext cx="11783393" cy="1855254"/>
          </a:xfrm>
        </p:spPr>
        <p:txBody>
          <a:bodyPr/>
          <a:lstStyle/>
          <a:p>
            <a:r>
              <a:rPr lang="en-US" b="0" dirty="0"/>
              <a:t>Axions + LUXE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1412776"/>
            <a:ext cx="11376025" cy="1525787"/>
          </a:xfrm>
        </p:spPr>
        <p:txBody>
          <a:bodyPr/>
          <a:lstStyle/>
          <a:p>
            <a:r>
              <a:rPr lang="en-US" dirty="0"/>
              <a:t>Experiments in Germany</a:t>
            </a:r>
          </a:p>
        </p:txBody>
      </p:sp>
      <p:sp>
        <p:nvSpPr>
          <p:cNvPr id="8" name="Textplatzhalter 3"/>
          <p:cNvSpPr txBox="1">
            <a:spLocks/>
          </p:cNvSpPr>
          <p:nvPr/>
        </p:nvSpPr>
        <p:spPr>
          <a:xfrm>
            <a:off x="767408" y="2491601"/>
            <a:ext cx="5184576" cy="1611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KET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Strategieworkshop</a:t>
            </a:r>
            <a:r>
              <a:rPr lang="en-US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2022</a:t>
            </a:r>
          </a:p>
          <a:p>
            <a:endParaRPr lang="en-US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en-US" sz="20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Physikzentrum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Bad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Honnef</a:t>
            </a:r>
            <a:b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19. November 2022 </a:t>
            </a:r>
          </a:p>
          <a:p>
            <a:endParaRPr lang="en-US" dirty="0"/>
          </a:p>
          <a:p>
            <a:r>
              <a:rPr lang="en-US" dirty="0"/>
              <a:t>Axel Lindner</a:t>
            </a:r>
          </a:p>
          <a:p>
            <a:r>
              <a:rPr lang="en-US" dirty="0"/>
              <a:t>DESY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F10250-AC27-41E6-9149-B26CB4A5F552}"/>
              </a:ext>
            </a:extLst>
          </p:cNvPr>
          <p:cNvSpPr/>
          <p:nvPr/>
        </p:nvSpPr>
        <p:spPr>
          <a:xfrm>
            <a:off x="3215680" y="5517232"/>
            <a:ext cx="648072" cy="68712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Axions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Axions are a consequence of the </a:t>
            </a:r>
            <a:br>
              <a:rPr lang="en-US"/>
            </a:br>
            <a:r>
              <a:rPr lang="en-US"/>
              <a:t>Peccei-Quinn symmetry to explain </a:t>
            </a:r>
            <a:r>
              <a:rPr lang="en-US">
                <a:sym typeface="Symbol"/>
              </a:rPr>
              <a:t> </a:t>
            </a:r>
            <a:r>
              <a:rPr lang="en-US">
                <a:solidFill>
                  <a:sysClr val="windowText" lastClr="000000"/>
                </a:solidFill>
              </a:rPr>
              <a:t>θ=0.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There might be more couplings to</a:t>
            </a:r>
            <a:br>
              <a:rPr lang="en-US"/>
            </a:br>
            <a:r>
              <a:rPr lang="en-US"/>
              <a:t>Standard Model constituents.</a:t>
            </a:r>
          </a:p>
          <a:p>
            <a:pPr marL="0" indent="0">
              <a:buNone/>
            </a:pPr>
            <a:r>
              <a:rPr lang="en-US"/>
              <a:t>These couplings depend on the </a:t>
            </a:r>
            <a:br>
              <a:rPr lang="en-US"/>
            </a:br>
            <a:r>
              <a:rPr lang="en-US"/>
              <a:t>BSM models incorporating an </a:t>
            </a:r>
            <a:br>
              <a:rPr lang="en-US"/>
            </a:br>
            <a:r>
              <a:rPr lang="en-US"/>
              <a:t>“invisible axion”.</a:t>
            </a:r>
          </a:p>
          <a:p>
            <a:pPr marL="0" indent="0">
              <a:buNone/>
            </a:pPr>
            <a:r>
              <a:rPr lang="en-US"/>
              <a:t>Traditional benchmarks:</a:t>
            </a:r>
          </a:p>
          <a:p>
            <a:r>
              <a:rPr lang="en-US" sz="1600"/>
              <a:t>DFSZ (Dine, Fischler, Srednicki, Zhitniskii):</a:t>
            </a:r>
            <a:br>
              <a:rPr lang="en-US" sz="1600"/>
            </a:br>
            <a:r>
              <a:rPr lang="en-US" sz="1600"/>
              <a:t>axions couple to fermions. </a:t>
            </a:r>
            <a:r>
              <a:rPr lang="en-US" sz="1600">
                <a:solidFill>
                  <a:srgbClr val="FF0000"/>
                </a:solidFill>
              </a:rPr>
              <a:t>E/N = 8/3</a:t>
            </a:r>
          </a:p>
          <a:p>
            <a:r>
              <a:rPr lang="en-US" sz="1600"/>
              <a:t>KSVZ (Kim, Shifman, Vainshetein, Zakharov):</a:t>
            </a:r>
            <a:br>
              <a:rPr lang="en-US" sz="1600"/>
            </a:br>
            <a:r>
              <a:rPr lang="en-US" sz="1600"/>
              <a:t>axions couple to BSM quarks only. </a:t>
            </a:r>
            <a:r>
              <a:rPr lang="en-US" sz="1600">
                <a:solidFill>
                  <a:srgbClr val="FF0000"/>
                </a:solidFill>
              </a:rPr>
              <a:t>E/N = 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Couplings to the SM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532080-2FAD-447D-80E2-01BC66D9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325705"/>
            <a:ext cx="6840760" cy="51494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D75364-13BB-43AF-87AA-6E75C28432B1}"/>
              </a:ext>
            </a:extLst>
          </p:cNvPr>
          <p:cNvSpPr txBox="1"/>
          <p:nvPr/>
        </p:nvSpPr>
        <p:spPr>
          <a:xfrm rot="16200000">
            <a:off x="9453834" y="3670744"/>
            <a:ext cx="496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A. Mirizzi, Next Frontiers in the Search for Dark Matter, 2019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F91BCD0-9FD2-4CB9-8FC8-6ED5678D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2944310"/>
            <a:ext cx="1281811" cy="10607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8DADC3F-31B8-4948-814C-9E99D7AC887B}"/>
              </a:ext>
            </a:extLst>
          </p:cNvPr>
          <p:cNvSpPr/>
          <p:nvPr/>
        </p:nvSpPr>
        <p:spPr>
          <a:xfrm>
            <a:off x="6852480" y="2944310"/>
            <a:ext cx="3564000" cy="106075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 a background magnetic field: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axion        photon mixing</a:t>
            </a:r>
          </a:p>
        </p:txBody>
      </p:sp>
      <p:sp>
        <p:nvSpPr>
          <p:cNvPr id="4" name="Pfeil: nach links und rechts 3">
            <a:extLst>
              <a:ext uri="{FF2B5EF4-FFF2-40B4-BE49-F238E27FC236}">
                <a16:creationId xmlns:a16="http://schemas.microsoft.com/office/drawing/2014/main" id="{0C503E76-4633-49B2-BCDC-DD90E908B204}"/>
              </a:ext>
            </a:extLst>
          </p:cNvPr>
          <p:cNvSpPr/>
          <p:nvPr/>
        </p:nvSpPr>
        <p:spPr>
          <a:xfrm>
            <a:off x="8040216" y="3573016"/>
            <a:ext cx="360040" cy="72008"/>
          </a:xfrm>
          <a:prstGeom prst="left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1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	</a:t>
            </a:r>
          </a:p>
          <a:p>
            <a:r>
              <a:rPr lang="en-US" dirty="0"/>
              <a:t>Photon propagation in the universe</a:t>
            </a:r>
          </a:p>
          <a:p>
            <a:pPr lvl="1"/>
            <a:r>
              <a:rPr lang="en-US" dirty="0"/>
              <a:t>Wiggles in spectra</a:t>
            </a:r>
          </a:p>
          <a:p>
            <a:pPr lvl="1"/>
            <a:r>
              <a:rPr lang="en-US" dirty="0" err="1"/>
              <a:t>TeV</a:t>
            </a:r>
            <a:r>
              <a:rPr lang="en-US" dirty="0"/>
              <a:t> photon transparency</a:t>
            </a:r>
            <a:br>
              <a:rPr lang="en-US" dirty="0"/>
            </a:br>
            <a:r>
              <a:rPr lang="en-US" dirty="0"/>
              <a:t>(new GRB 221009A)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D72379-71BB-4CB6-9A5C-27BDF207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199" y="1414574"/>
            <a:ext cx="5433193" cy="472514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0BAD72-BE47-4B0E-9221-92B9AE66FC6B}"/>
              </a:ext>
            </a:extLst>
          </p:cNvPr>
          <p:cNvSpPr txBox="1"/>
          <p:nvPr/>
        </p:nvSpPr>
        <p:spPr>
          <a:xfrm>
            <a:off x="3647728" y="4077072"/>
            <a:ext cx="3321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Example:</a:t>
            </a:r>
            <a:br>
              <a:rPr lang="en-US" sz="1400" dirty="0"/>
            </a:br>
            <a:r>
              <a:rPr lang="en-US" sz="1400" dirty="0"/>
              <a:t>Axion-like particles and GRB 221009A ,</a:t>
            </a:r>
            <a:br>
              <a:rPr lang="en-US" sz="1400" dirty="0"/>
            </a:br>
            <a:r>
              <a:rPr lang="en-US" sz="1400" dirty="0"/>
              <a:t>S.V. Troitsky, 2210.09250 [</a:t>
            </a:r>
            <a:r>
              <a:rPr lang="en-US" sz="1400" dirty="0" err="1"/>
              <a:t>astro-ph.HE</a:t>
            </a:r>
            <a:r>
              <a:rPr lang="en-US" sz="1400" dirty="0"/>
              <a:t>]</a:t>
            </a:r>
            <a:endParaRPr lang="de-DE" sz="1400" dirty="0" err="1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4575EDE-7557-4048-901E-10F4877F24FD}"/>
              </a:ext>
            </a:extLst>
          </p:cNvPr>
          <p:cNvCxnSpPr>
            <a:cxnSpLocks/>
          </p:cNvCxnSpPr>
          <p:nvPr/>
        </p:nvCxnSpPr>
        <p:spPr>
          <a:xfrm>
            <a:off x="7536160" y="3429000"/>
            <a:ext cx="3888432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3A271DB-B136-4315-BDDF-321DF2D7E2B3}"/>
              </a:ext>
            </a:extLst>
          </p:cNvPr>
          <p:cNvSpPr txBox="1"/>
          <p:nvPr/>
        </p:nvSpPr>
        <p:spPr>
          <a:xfrm>
            <a:off x="8914781" y="350100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FFC000"/>
                </a:solidFill>
              </a:rPr>
              <a:t>ALPS II</a:t>
            </a:r>
            <a:br>
              <a:rPr lang="de-DE" sz="1600" dirty="0">
                <a:solidFill>
                  <a:srgbClr val="FFC000"/>
                </a:solidFill>
              </a:rPr>
            </a:br>
            <a:r>
              <a:rPr lang="de-DE" sz="1600" dirty="0" err="1">
                <a:solidFill>
                  <a:srgbClr val="FFC000"/>
                </a:solidFill>
              </a:rPr>
              <a:t>BabyIAXO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9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	</a:t>
            </a:r>
          </a:p>
          <a:p>
            <a:r>
              <a:rPr lang="en-US" dirty="0"/>
              <a:t>Photon propagation in the universe</a:t>
            </a:r>
          </a:p>
          <a:p>
            <a:r>
              <a:rPr lang="en-US" dirty="0"/>
              <a:t>Excessive stellar cooling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6B3436-7279-41FE-8051-C92B960B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864180"/>
            <a:ext cx="4320480" cy="426129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15FEEAF-9C45-48A5-AA70-B9733DF7FB58}"/>
              </a:ext>
            </a:extLst>
          </p:cNvPr>
          <p:cNvSpPr/>
          <p:nvPr/>
        </p:nvSpPr>
        <p:spPr>
          <a:xfrm>
            <a:off x="6168008" y="6263335"/>
            <a:ext cx="3180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Luca Di Luzio </a:t>
            </a:r>
            <a:r>
              <a:rPr lang="it-IT" sz="1400" i="1" dirty="0"/>
              <a:t>et al</a:t>
            </a:r>
            <a:r>
              <a:rPr lang="it-IT" sz="1400" dirty="0"/>
              <a:t> JCAP02(2022)035</a:t>
            </a:r>
            <a:endParaRPr lang="de-DE" sz="140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8D50F8B-7E52-410C-8263-7162ABA47E6A}"/>
              </a:ext>
            </a:extLst>
          </p:cNvPr>
          <p:cNvCxnSpPr>
            <a:cxnSpLocks/>
          </p:cNvCxnSpPr>
          <p:nvPr/>
        </p:nvCxnSpPr>
        <p:spPr>
          <a:xfrm>
            <a:off x="6096000" y="5013176"/>
            <a:ext cx="3252687" cy="0"/>
          </a:xfrm>
          <a:prstGeom prst="line">
            <a:avLst/>
          </a:prstGeom>
          <a:ln w="444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9E36EFFB-6709-40CE-80F2-B3FD85AEA0C5}"/>
              </a:ext>
            </a:extLst>
          </p:cNvPr>
          <p:cNvSpPr txBox="1"/>
          <p:nvPr/>
        </p:nvSpPr>
        <p:spPr>
          <a:xfrm>
            <a:off x="6816080" y="50276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FFC000"/>
                </a:solidFill>
              </a:rPr>
              <a:t>ALPS II</a:t>
            </a:r>
            <a:br>
              <a:rPr lang="de-DE" sz="1600" dirty="0">
                <a:solidFill>
                  <a:srgbClr val="FFC000"/>
                </a:solidFill>
              </a:rPr>
            </a:br>
            <a:r>
              <a:rPr lang="de-DE" sz="1600" dirty="0" err="1">
                <a:solidFill>
                  <a:srgbClr val="FFC000"/>
                </a:solidFill>
              </a:rPr>
              <a:t>BabyIAXO</a:t>
            </a:r>
            <a:endParaRPr lang="de-DE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2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	</a:t>
            </a:r>
          </a:p>
          <a:p>
            <a:r>
              <a:rPr lang="en-US" dirty="0"/>
              <a:t>Photon propagation in the universe</a:t>
            </a:r>
          </a:p>
          <a:p>
            <a:r>
              <a:rPr lang="en-US" dirty="0"/>
              <a:t>Excessive stellar cooling</a:t>
            </a:r>
          </a:p>
          <a:p>
            <a:r>
              <a:rPr lang="en-US" dirty="0"/>
              <a:t>Dark matter candidates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CA7A7F-0C86-4315-A38E-128CFF22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94" y="3212976"/>
            <a:ext cx="8718790" cy="32744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4560EBA-099F-4223-96D6-53949AFA4F1D}"/>
              </a:ext>
            </a:extLst>
          </p:cNvPr>
          <p:cNvSpPr txBox="1"/>
          <p:nvPr/>
        </p:nvSpPr>
        <p:spPr>
          <a:xfrm>
            <a:off x="960340" y="4725144"/>
            <a:ext cx="2368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Report of the Topical Group</a:t>
            </a:r>
            <a:br>
              <a:rPr lang="en-US" sz="1400" dirty="0"/>
            </a:br>
            <a:r>
              <a:rPr lang="en-US" sz="1400" dirty="0"/>
              <a:t>on Wave Dark Matter </a:t>
            </a:r>
            <a:br>
              <a:rPr lang="en-US" sz="1400" dirty="0"/>
            </a:br>
            <a:r>
              <a:rPr lang="en-US" sz="1400" dirty="0"/>
              <a:t>for Snowmass 2021</a:t>
            </a:r>
            <a:br>
              <a:rPr lang="en-US" sz="1400" dirty="0"/>
            </a:br>
            <a:r>
              <a:rPr lang="en-US" sz="1400" dirty="0"/>
              <a:t>2209.08125 [hep-</a:t>
            </a:r>
            <a:r>
              <a:rPr lang="en-US" sz="1400" dirty="0" err="1"/>
              <a:t>ph</a:t>
            </a:r>
            <a:r>
              <a:rPr lang="en-US" sz="1400" dirty="0"/>
              <a:t>]</a:t>
            </a: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369119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	</a:t>
            </a:r>
          </a:p>
          <a:p>
            <a:r>
              <a:rPr lang="en-US" dirty="0"/>
              <a:t>Photon propagation in the universe</a:t>
            </a:r>
          </a:p>
          <a:p>
            <a:r>
              <a:rPr lang="en-US" dirty="0"/>
              <a:t>Excessive stellar cooling</a:t>
            </a:r>
          </a:p>
          <a:p>
            <a:r>
              <a:rPr lang="en-US" dirty="0"/>
              <a:t>Dark matter candidates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dirty="0"/>
              <a:t>One new particle could explain it all!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1AF2293-31E6-45E8-8D57-C7AB1B5F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852936"/>
            <a:ext cx="4824536" cy="39598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B088F9C-BDC9-4DD1-9A26-99259D758C18}"/>
              </a:ext>
            </a:extLst>
          </p:cNvPr>
          <p:cNvSpPr/>
          <p:nvPr/>
        </p:nvSpPr>
        <p:spPr>
          <a:xfrm>
            <a:off x="752162" y="4365104"/>
            <a:ext cx="4266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Sokolov, A.V., Ringwald, A. </a:t>
            </a:r>
          </a:p>
          <a:p>
            <a:r>
              <a:rPr lang="de-DE" dirty="0" err="1"/>
              <a:t>Photophilic</a:t>
            </a:r>
            <a:r>
              <a:rPr lang="de-DE" dirty="0"/>
              <a:t> </a:t>
            </a:r>
            <a:r>
              <a:rPr lang="de-DE" dirty="0" err="1"/>
              <a:t>hadronic</a:t>
            </a:r>
            <a:r>
              <a:rPr lang="de-DE" dirty="0"/>
              <a:t> </a:t>
            </a:r>
            <a:r>
              <a:rPr lang="de-DE" dirty="0" err="1"/>
              <a:t>axion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>
                <a:solidFill>
                  <a:srgbClr val="5BC5F1"/>
                </a:solidFill>
              </a:rPr>
              <a:t>heavy </a:t>
            </a:r>
            <a:r>
              <a:rPr lang="de-DE" dirty="0" err="1">
                <a:solidFill>
                  <a:srgbClr val="5BC5F1"/>
                </a:solidFill>
              </a:rPr>
              <a:t>magnetic</a:t>
            </a:r>
            <a:r>
              <a:rPr lang="de-DE" dirty="0">
                <a:solidFill>
                  <a:srgbClr val="5BC5F1"/>
                </a:solidFill>
              </a:rPr>
              <a:t> </a:t>
            </a:r>
            <a:r>
              <a:rPr lang="de-DE" dirty="0" err="1">
                <a:solidFill>
                  <a:srgbClr val="5BC5F1"/>
                </a:solidFill>
              </a:rPr>
              <a:t>monopoles</a:t>
            </a:r>
            <a:r>
              <a:rPr lang="de-DE" dirty="0"/>
              <a:t>. </a:t>
            </a:r>
            <a:br>
              <a:rPr lang="de-DE" dirty="0"/>
            </a:br>
            <a:r>
              <a:rPr lang="de-DE" i="1" dirty="0"/>
              <a:t>J. High </a:t>
            </a:r>
            <a:r>
              <a:rPr lang="de-DE" i="1" dirty="0" err="1"/>
              <a:t>Energ</a:t>
            </a:r>
            <a:r>
              <a:rPr lang="de-DE" i="1" dirty="0"/>
              <a:t>. Phys.</a:t>
            </a:r>
            <a:r>
              <a:rPr lang="de-DE" dirty="0"/>
              <a:t> </a:t>
            </a:r>
            <a:r>
              <a:rPr lang="de-DE" b="1" dirty="0"/>
              <a:t>2021, </a:t>
            </a:r>
            <a:r>
              <a:rPr lang="de-DE" dirty="0"/>
              <a:t>123 (2021).</a:t>
            </a:r>
          </a:p>
        </p:txBody>
      </p:sp>
    </p:spTree>
    <p:extLst>
      <p:ext uri="{BB962C8B-B14F-4D97-AF65-F5344CB8AC3E}">
        <p14:creationId xmlns:p14="http://schemas.microsoft.com/office/powerpoint/2010/main" val="389361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	</a:t>
            </a:r>
          </a:p>
          <a:p>
            <a:r>
              <a:rPr lang="en-US" dirty="0"/>
              <a:t>Photon propagation in the universe</a:t>
            </a:r>
          </a:p>
          <a:p>
            <a:r>
              <a:rPr lang="en-US" dirty="0"/>
              <a:t>Excessive stellar cooling</a:t>
            </a:r>
          </a:p>
          <a:p>
            <a:r>
              <a:rPr lang="en-US" dirty="0"/>
              <a:t>Dark matter candidates, related to dark energy</a:t>
            </a:r>
          </a:p>
          <a:p>
            <a:r>
              <a:rPr lang="en-US" dirty="0"/>
              <a:t>BSM theory</a:t>
            </a:r>
          </a:p>
          <a:p>
            <a:pPr lvl="1"/>
            <a:r>
              <a:rPr lang="en-US" dirty="0"/>
              <a:t>Axions and axion-like particles are expected from string-theory inspired models for example.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Energy reach: the above-mentioned phenomena address physics at energy scales</a:t>
            </a:r>
            <a:br>
              <a:rPr lang="en-US" dirty="0"/>
            </a:br>
            <a:r>
              <a:rPr lang="en-US" dirty="0"/>
              <a:t>from roughly 10</a:t>
            </a:r>
            <a:r>
              <a:rPr lang="en-US" baseline="30000" dirty="0"/>
              <a:t>5 </a:t>
            </a:r>
            <a:r>
              <a:rPr lang="en-US" dirty="0" err="1"/>
              <a:t>TeV</a:t>
            </a:r>
            <a:r>
              <a:rPr lang="en-US" dirty="0"/>
              <a:t> to beyond 10</a:t>
            </a:r>
            <a:r>
              <a:rPr lang="en-US" baseline="30000" dirty="0"/>
              <a:t>9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sz="2000" dirty="0">
                <a:solidFill>
                  <a:schemeClr val="accent1"/>
                </a:solidFill>
              </a:rPr>
              <a:t>One of the most promising areas to look for physics beyond the standard model?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8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887DA7-6466-494F-8E24-EC02F4275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39"/>
            <a:ext cx="5937237" cy="400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Axions: a huge parameter space to probe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Diversity of experiments is key!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C7F183-2855-4124-9143-F078C76CC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58" y="2520280"/>
            <a:ext cx="5953473" cy="400506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7F9491E-8C8F-407E-A643-E81D97923651}"/>
              </a:ext>
            </a:extLst>
          </p:cNvPr>
          <p:cNvSpPr/>
          <p:nvPr/>
        </p:nvSpPr>
        <p:spPr>
          <a:xfrm rot="16200000">
            <a:off x="10341133" y="4125617"/>
            <a:ext cx="3299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https://github.com/cajohare/AxionLimits</a:t>
            </a: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11AD17A1-CDD2-4E27-9A18-5149AE564F91}"/>
              </a:ext>
            </a:extLst>
          </p:cNvPr>
          <p:cNvSpPr txBox="1">
            <a:spLocks/>
          </p:cNvSpPr>
          <p:nvPr/>
        </p:nvSpPr>
        <p:spPr>
          <a:xfrm>
            <a:off x="560388" y="1552949"/>
            <a:ext cx="11232628" cy="49934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More than 20 orders of mass to probe, different couplings to look for!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B52C42-BA59-4E4B-8150-C23CDABE8486}"/>
              </a:ext>
            </a:extLst>
          </p:cNvPr>
          <p:cNvSpPr txBox="1"/>
          <p:nvPr/>
        </p:nvSpPr>
        <p:spPr>
          <a:xfrm>
            <a:off x="7464152" y="2204864"/>
            <a:ext cx="3568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axion-photon coupling vs axion mass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3D757A-0459-4CD0-A93B-248CC7A16EF9}"/>
              </a:ext>
            </a:extLst>
          </p:cNvPr>
          <p:cNvSpPr txBox="1"/>
          <p:nvPr/>
        </p:nvSpPr>
        <p:spPr>
          <a:xfrm>
            <a:off x="708367" y="2204864"/>
            <a:ext cx="5171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(PQ symmetry breaking energy scale)</a:t>
            </a:r>
            <a:r>
              <a:rPr lang="en-US" sz="1600" baseline="30000" dirty="0"/>
              <a:t>-1</a:t>
            </a:r>
            <a:r>
              <a:rPr lang="en-US" sz="1600" dirty="0"/>
              <a:t> vs axion mass</a:t>
            </a:r>
          </a:p>
        </p:txBody>
      </p:sp>
    </p:spTree>
    <p:extLst>
      <p:ext uri="{BB962C8B-B14F-4D97-AF65-F5344CB8AC3E}">
        <p14:creationId xmlns:p14="http://schemas.microsoft.com/office/powerpoint/2010/main" val="247580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7615-6DDC-4202-848C-BCAE136AD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6800" y="349250"/>
            <a:ext cx="11376025" cy="45085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856435-4E59-4E27-85D1-746753B46843}"/>
              </a:ext>
            </a:extLst>
          </p:cNvPr>
          <p:cNvSpPr txBox="1"/>
          <p:nvPr/>
        </p:nvSpPr>
        <p:spPr>
          <a:xfrm>
            <a:off x="2711624" y="1196752"/>
            <a:ext cx="7128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Axions: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very brief motivation.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Arial"/>
              </a:rPr>
              <a:t>Experimental axion searches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subjective selection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466737-5FB3-43ED-8A86-EC88E6B6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 Strategy 2022 | Axions | 19 Nov. 2022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55159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 / WISP experiments: a selection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Remark 1:</a:t>
            </a:r>
          </a:p>
          <a:p>
            <a:pPr marL="0" indent="0">
              <a:buNone/>
            </a:pPr>
            <a:r>
              <a:rPr lang="en-US" dirty="0"/>
              <a:t>One of the fascinations of experimental axion physics is the Nobel-prize-worth discovery potential of </a:t>
            </a:r>
            <a:br>
              <a:rPr lang="en-US" dirty="0"/>
            </a:br>
            <a:r>
              <a:rPr lang="en-US" dirty="0"/>
              <a:t>“smaller-scale” projects at individual institutes and university groups.</a:t>
            </a:r>
          </a:p>
          <a:p>
            <a:pPr marL="0" indent="0">
              <a:buNone/>
            </a:pPr>
            <a:r>
              <a:rPr lang="en-US" dirty="0"/>
              <a:t>Funding of such experiments is essential for axion physics and related technology developments.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this presentation:</a:t>
            </a:r>
          </a:p>
          <a:p>
            <a:r>
              <a:rPr lang="en-US" dirty="0"/>
              <a:t>“Larger scale” experiments requiring some planning reliability.</a:t>
            </a:r>
          </a:p>
          <a:p>
            <a:r>
              <a:rPr lang="en-US" dirty="0"/>
              <a:t>Key contributions from German participants.</a:t>
            </a:r>
          </a:p>
          <a:p>
            <a:r>
              <a:rPr lang="en-US" dirty="0"/>
              <a:t>Significant contributions / interest from international partners.</a:t>
            </a:r>
          </a:p>
          <a:p>
            <a:r>
              <a:rPr lang="en-US" dirty="0"/>
              <a:t>Targeting directly WISP dark matter or WISP dark matter candidates:</a:t>
            </a:r>
          </a:p>
          <a:p>
            <a:pPr lvl="1"/>
            <a:r>
              <a:rPr lang="en-US" dirty="0"/>
              <a:t>BSM physics energy scales roughly 10</a:t>
            </a:r>
            <a:r>
              <a:rPr lang="en-US" baseline="30000" dirty="0"/>
              <a:t>4</a:t>
            </a:r>
            <a:r>
              <a:rPr lang="en-US" dirty="0"/>
              <a:t> to beyond 10</a:t>
            </a:r>
            <a:r>
              <a:rPr lang="en-US" baseline="30000" dirty="0"/>
              <a:t>9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accelerator based / beam-dump experiments.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Subjective criteria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KET Strategy 2022 | Axions | 19 Nov. 2022 | Axel Lindner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BA3C67-DE0B-461F-888F-EAC53DCF1962}"/>
              </a:ext>
            </a:extLst>
          </p:cNvPr>
          <p:cNvSpPr txBox="1"/>
          <p:nvPr/>
        </p:nvSpPr>
        <p:spPr>
          <a:xfrm>
            <a:off x="8256240" y="4150812"/>
            <a:ext cx="3600401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Non-selected experiments might be equally well relevant for physics, but are / could be realized in a more non-strategic approach.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Which might not always be a disadvantage.</a:t>
            </a:r>
          </a:p>
        </p:txBody>
      </p:sp>
    </p:spTree>
    <p:extLst>
      <p:ext uri="{BB962C8B-B14F-4D97-AF65-F5344CB8AC3E}">
        <p14:creationId xmlns:p14="http://schemas.microsoft.com/office/powerpoint/2010/main" val="12946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 / WISP experiments: a selection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3528000"/>
            <a:ext cx="11232628" cy="30243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presentation:</a:t>
            </a:r>
          </a:p>
          <a:p>
            <a:r>
              <a:rPr lang="en-US" dirty="0"/>
              <a:t>“Larger scale” experiments requiring some planning reliability.</a:t>
            </a:r>
          </a:p>
          <a:p>
            <a:r>
              <a:rPr lang="en-US" dirty="0"/>
              <a:t>Key contributions from German participants.</a:t>
            </a:r>
          </a:p>
          <a:p>
            <a:r>
              <a:rPr lang="en-US" dirty="0"/>
              <a:t>Significant contributions / interest from international partners.</a:t>
            </a:r>
          </a:p>
          <a:p>
            <a:r>
              <a:rPr lang="en-US" dirty="0"/>
              <a:t>Targeting directly WISP dark matter or WISP dark matter candidates:</a:t>
            </a:r>
          </a:p>
          <a:p>
            <a:pPr lvl="1"/>
            <a:r>
              <a:rPr lang="en-US" dirty="0"/>
              <a:t>BSM physics energy scales roughly 10</a:t>
            </a:r>
            <a:r>
              <a:rPr lang="en-US" baseline="30000" dirty="0"/>
              <a:t>4</a:t>
            </a:r>
            <a:r>
              <a:rPr lang="en-US" dirty="0"/>
              <a:t> to beyond 10</a:t>
            </a:r>
            <a:r>
              <a:rPr lang="en-US" baseline="30000" dirty="0"/>
              <a:t>9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accelerator based / beam-dump experiments.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Subjective criteria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4026699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6.25E-7 -0.3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8607" y="421618"/>
            <a:ext cx="11783393" cy="1855254"/>
          </a:xfrm>
        </p:spPr>
        <p:txBody>
          <a:bodyPr/>
          <a:lstStyle/>
          <a:p>
            <a:r>
              <a:rPr lang="en-US" b="0" dirty="0"/>
              <a:t>Axions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1412776"/>
            <a:ext cx="11376025" cy="1525787"/>
          </a:xfrm>
        </p:spPr>
        <p:txBody>
          <a:bodyPr/>
          <a:lstStyle/>
          <a:p>
            <a:r>
              <a:rPr lang="en-US" dirty="0"/>
              <a:t>A unique opportunity within the next 5-10 years</a:t>
            </a:r>
          </a:p>
        </p:txBody>
      </p:sp>
      <p:sp>
        <p:nvSpPr>
          <p:cNvPr id="8" name="Textplatzhalter 3"/>
          <p:cNvSpPr txBox="1">
            <a:spLocks/>
          </p:cNvSpPr>
          <p:nvPr/>
        </p:nvSpPr>
        <p:spPr>
          <a:xfrm>
            <a:off x="767408" y="2491601"/>
            <a:ext cx="5184576" cy="1611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KET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Strategieworkshop</a:t>
            </a:r>
            <a:r>
              <a:rPr lang="en-US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2022</a:t>
            </a:r>
          </a:p>
          <a:p>
            <a:endParaRPr lang="en-US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en-US" sz="20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Physikzentrum</a:t>
            </a:r>
            <a: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Bad </a:t>
            </a:r>
            <a:r>
              <a:rPr lang="en-US" sz="20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Honnef</a:t>
            </a:r>
            <a:b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19. November 2022 </a:t>
            </a:r>
          </a:p>
          <a:p>
            <a:endParaRPr lang="en-US" dirty="0"/>
          </a:p>
          <a:p>
            <a:r>
              <a:rPr lang="en-US" dirty="0"/>
              <a:t>Axel Lindner</a:t>
            </a:r>
          </a:p>
          <a:p>
            <a:r>
              <a:rPr lang="en-US" dirty="0"/>
              <a:t>DESY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F10250-AC27-41E6-9149-B26CB4A5F552}"/>
              </a:ext>
            </a:extLst>
          </p:cNvPr>
          <p:cNvSpPr/>
          <p:nvPr/>
        </p:nvSpPr>
        <p:spPr>
          <a:xfrm>
            <a:off x="3215680" y="5517232"/>
            <a:ext cx="648072" cy="68712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72C1CD-06AF-4452-A0E8-1DD165B5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013" y="1386260"/>
            <a:ext cx="4268878" cy="350382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03DE540-B8CC-4903-BF0E-C86BB9211962}"/>
              </a:ext>
            </a:extLst>
          </p:cNvPr>
          <p:cNvSpPr/>
          <p:nvPr/>
        </p:nvSpPr>
        <p:spPr>
          <a:xfrm>
            <a:off x="7248128" y="4845059"/>
            <a:ext cx="4266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Sokolov, A.V., Ringwald, A. </a:t>
            </a:r>
            <a:br>
              <a:rPr lang="de-DE" sz="1200" dirty="0"/>
            </a:br>
            <a:r>
              <a:rPr lang="de-DE" sz="1200" dirty="0" err="1"/>
              <a:t>Photophilic</a:t>
            </a:r>
            <a:r>
              <a:rPr lang="de-DE" sz="1200" dirty="0"/>
              <a:t> </a:t>
            </a:r>
            <a:r>
              <a:rPr lang="de-DE" sz="1200" dirty="0" err="1"/>
              <a:t>hadronic</a:t>
            </a:r>
            <a:r>
              <a:rPr lang="de-DE" sz="1200" dirty="0"/>
              <a:t> </a:t>
            </a:r>
            <a:r>
              <a:rPr lang="de-DE" sz="1200" dirty="0" err="1"/>
              <a:t>axion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>
                <a:solidFill>
                  <a:srgbClr val="5BC5F1"/>
                </a:solidFill>
              </a:rPr>
              <a:t>heavy </a:t>
            </a:r>
            <a:r>
              <a:rPr lang="de-DE" sz="1200" dirty="0" err="1">
                <a:solidFill>
                  <a:srgbClr val="5BC5F1"/>
                </a:solidFill>
              </a:rPr>
              <a:t>magnetic</a:t>
            </a:r>
            <a:r>
              <a:rPr lang="de-DE" sz="1200" dirty="0">
                <a:solidFill>
                  <a:srgbClr val="5BC5F1"/>
                </a:solidFill>
              </a:rPr>
              <a:t> </a:t>
            </a:r>
            <a:r>
              <a:rPr lang="de-DE" sz="1200" dirty="0" err="1">
                <a:solidFill>
                  <a:srgbClr val="5BC5F1"/>
                </a:solidFill>
              </a:rPr>
              <a:t>monopoles</a:t>
            </a:r>
            <a:r>
              <a:rPr lang="de-DE" sz="1200" dirty="0"/>
              <a:t>. </a:t>
            </a:r>
            <a:br>
              <a:rPr lang="de-DE" sz="1200" dirty="0"/>
            </a:br>
            <a:r>
              <a:rPr lang="de-DE" sz="1200" i="1" dirty="0"/>
              <a:t>J. High </a:t>
            </a:r>
            <a:r>
              <a:rPr lang="de-DE" sz="1200" i="1" dirty="0" err="1"/>
              <a:t>Energ</a:t>
            </a:r>
            <a:r>
              <a:rPr lang="de-DE" sz="1200" i="1" dirty="0"/>
              <a:t>. Phys.</a:t>
            </a:r>
            <a:r>
              <a:rPr lang="de-DE" sz="1200" dirty="0"/>
              <a:t> </a:t>
            </a:r>
            <a:r>
              <a:rPr lang="de-DE" sz="1200" b="1" dirty="0"/>
              <a:t>2021, </a:t>
            </a:r>
            <a:r>
              <a:rPr lang="de-DE" sz="1200" dirty="0"/>
              <a:t>123 (2021).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FD0B75-683C-4972-BC48-C9EE04AC56EA}"/>
              </a:ext>
            </a:extLst>
          </p:cNvPr>
          <p:cNvSpPr txBox="1"/>
          <p:nvPr/>
        </p:nvSpPr>
        <p:spPr>
          <a:xfrm>
            <a:off x="7259150" y="578885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Germany is very strong in axion theory,</a:t>
            </a:r>
            <a:br>
              <a:rPr lang="en-US" sz="1600" dirty="0"/>
            </a:br>
            <a:r>
              <a:rPr lang="en-US" sz="1600" dirty="0"/>
              <a:t>not addressed here.</a:t>
            </a:r>
          </a:p>
        </p:txBody>
      </p:sp>
    </p:spTree>
    <p:extLst>
      <p:ext uri="{BB962C8B-B14F-4D97-AF65-F5344CB8AC3E}">
        <p14:creationId xmlns:p14="http://schemas.microsoft.com/office/powerpoint/2010/main" val="11278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 / WISP experiments: a selection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presentation:</a:t>
            </a:r>
          </a:p>
          <a:p>
            <a:r>
              <a:rPr lang="en-US" dirty="0"/>
              <a:t>“Larger scale” experiments requiring some planning reliability.</a:t>
            </a:r>
          </a:p>
          <a:p>
            <a:r>
              <a:rPr lang="en-US" dirty="0"/>
              <a:t>Key contributions from German participants.</a:t>
            </a:r>
          </a:p>
          <a:p>
            <a:r>
              <a:rPr lang="en-US" dirty="0"/>
              <a:t>Significant contributions / interest from international partners.</a:t>
            </a:r>
          </a:p>
          <a:p>
            <a:r>
              <a:rPr lang="en-US" dirty="0"/>
              <a:t>Targeting directly WISP dark matter or WISP dark matter candidates:</a:t>
            </a:r>
          </a:p>
          <a:p>
            <a:pPr lvl="1"/>
            <a:r>
              <a:rPr lang="en-US" dirty="0"/>
              <a:t>BSM physics energy scales roughly 10</a:t>
            </a:r>
            <a:r>
              <a:rPr lang="en-US" baseline="30000" dirty="0"/>
              <a:t>4</a:t>
            </a:r>
            <a:r>
              <a:rPr lang="en-US" dirty="0"/>
              <a:t> to beyond 10</a:t>
            </a:r>
            <a:r>
              <a:rPr lang="en-US" baseline="30000" dirty="0"/>
              <a:t>9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accelerator based / beam-dump experiments.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Subjective criteria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EF3089-6301-4D8E-BC0E-C924D7A80011}"/>
              </a:ext>
            </a:extLst>
          </p:cNvPr>
          <p:cNvSpPr txBox="1"/>
          <p:nvPr/>
        </p:nvSpPr>
        <p:spPr>
          <a:xfrm>
            <a:off x="8040216" y="4941168"/>
            <a:ext cx="4015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Remark 2:</a:t>
            </a:r>
          </a:p>
          <a:p>
            <a:r>
              <a:rPr lang="en-US" sz="1600" dirty="0"/>
              <a:t>I am not aware of an abroad WISP-experiment with strong (several institutes) German participation / interest.</a:t>
            </a:r>
            <a:br>
              <a:rPr lang="en-US" sz="1600" dirty="0"/>
            </a:br>
            <a:r>
              <a:rPr lang="en-US" sz="1600" dirty="0"/>
              <a:t>Germany has the potential to become an attractor in experimental axion physics.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98F7D4-1343-4039-9D4D-17D908DF2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" y="5502016"/>
            <a:ext cx="1504950" cy="81915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358BFFB-75A8-469B-BA35-88B3891EEBEA}"/>
              </a:ext>
            </a:extLst>
          </p:cNvPr>
          <p:cNvGrpSpPr/>
          <p:nvPr/>
        </p:nvGrpSpPr>
        <p:grpSpPr>
          <a:xfrm>
            <a:off x="4423197" y="4526169"/>
            <a:ext cx="1023041" cy="1346430"/>
            <a:chOff x="5656816" y="4191323"/>
            <a:chExt cx="1454516" cy="156966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544178F-F700-464D-A902-38516B85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0FA3B52-6530-4F0C-B9E7-D9144DCA3EC7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C956C44-0D18-43A1-9618-6F82AB2FD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52" y="4725337"/>
            <a:ext cx="2225087" cy="743179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A8A059D-AF4D-4A03-A404-3C6F03E18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165" y="5857713"/>
            <a:ext cx="1775549" cy="632615"/>
          </a:xfrm>
          <a:prstGeom prst="rect">
            <a:avLst/>
          </a:prstGeom>
        </p:spPr>
      </p:pic>
      <p:pic>
        <p:nvPicPr>
          <p:cNvPr id="16" name="Google Shape;450;p37">
            <a:extLst>
              <a:ext uri="{FF2B5EF4-FFF2-40B4-BE49-F238E27FC236}">
                <a16:creationId xmlns:a16="http://schemas.microsoft.com/office/drawing/2014/main" id="{D8C4B6CC-0899-4CF7-B6C7-9F1F90DF5C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238" y="5814358"/>
            <a:ext cx="1851592" cy="63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1A80990-C290-4D10-A410-1CD34A594700}"/>
              </a:ext>
            </a:extLst>
          </p:cNvPr>
          <p:cNvSpPr txBox="1"/>
          <p:nvPr/>
        </p:nvSpPr>
        <p:spPr>
          <a:xfrm>
            <a:off x="1752273" y="5868561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(Baby)</a:t>
            </a:r>
          </a:p>
        </p:txBody>
      </p:sp>
    </p:spTree>
    <p:extLst>
      <p:ext uri="{BB962C8B-B14F-4D97-AF65-F5344CB8AC3E}">
        <p14:creationId xmlns:p14="http://schemas.microsoft.com/office/powerpoint/2010/main" val="26714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 / WISP experiments: a selection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presentation:</a:t>
            </a:r>
          </a:p>
          <a:p>
            <a:r>
              <a:rPr lang="en-US" dirty="0"/>
              <a:t>“Larger scale” experiments requiring some planning reliability.</a:t>
            </a:r>
          </a:p>
          <a:p>
            <a:r>
              <a:rPr lang="en-US" dirty="0"/>
              <a:t>Key contributions from German participants.</a:t>
            </a:r>
          </a:p>
          <a:p>
            <a:r>
              <a:rPr lang="en-US" dirty="0"/>
              <a:t>Significant contributions / interest from international partners.</a:t>
            </a:r>
          </a:p>
          <a:p>
            <a:r>
              <a:rPr lang="en-US" dirty="0"/>
              <a:t>Targeting directly WISP dark matter or WISP dark matter candidates:</a:t>
            </a:r>
          </a:p>
          <a:p>
            <a:pPr lvl="1"/>
            <a:r>
              <a:rPr lang="en-US" dirty="0"/>
              <a:t>BSM physics energy scales roughly 10</a:t>
            </a:r>
            <a:r>
              <a:rPr lang="en-US" baseline="30000" dirty="0"/>
              <a:t>4</a:t>
            </a:r>
            <a:r>
              <a:rPr lang="en-US" dirty="0"/>
              <a:t> to beyond 10</a:t>
            </a:r>
            <a:r>
              <a:rPr lang="en-US" baseline="30000" dirty="0"/>
              <a:t>9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accelerator based / beam-dump experiments.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Subjective criteria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EF3089-6301-4D8E-BC0E-C924D7A80011}"/>
              </a:ext>
            </a:extLst>
          </p:cNvPr>
          <p:cNvSpPr txBox="1"/>
          <p:nvPr/>
        </p:nvSpPr>
        <p:spPr>
          <a:xfrm>
            <a:off x="8040216" y="4941168"/>
            <a:ext cx="401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Remark 3:</a:t>
            </a:r>
          </a:p>
          <a:p>
            <a:r>
              <a:rPr lang="en-US" sz="1600" dirty="0"/>
              <a:t>I am a member of the collaborations</a:t>
            </a:r>
          </a:p>
          <a:p>
            <a:r>
              <a:rPr lang="en-US" sz="1600" dirty="0"/>
              <a:t>MADMAX, IAXO and ALPS II.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9D31F5-4DAA-4D09-8231-896C5C39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" y="5502016"/>
            <a:ext cx="1504950" cy="81915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1C2303F-26FC-4FC5-8D73-173F70EF3CC5}"/>
              </a:ext>
            </a:extLst>
          </p:cNvPr>
          <p:cNvGrpSpPr/>
          <p:nvPr/>
        </p:nvGrpSpPr>
        <p:grpSpPr>
          <a:xfrm>
            <a:off x="4423197" y="4526169"/>
            <a:ext cx="1023041" cy="1346430"/>
            <a:chOff x="5656816" y="4191323"/>
            <a:chExt cx="1454516" cy="156966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CB6DF9E-3F34-4A96-9759-DD163B1A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B4DCA72-7C48-4BFD-A6BE-F4AA4CCFDAE3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722453AB-EBC9-4B05-A0A4-ECA38A0D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52" y="4725337"/>
            <a:ext cx="2225087" cy="743179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D37880B7-0A1E-43FF-890E-F21C3651F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165" y="5857713"/>
            <a:ext cx="1775549" cy="632615"/>
          </a:xfrm>
          <a:prstGeom prst="rect">
            <a:avLst/>
          </a:prstGeom>
        </p:spPr>
      </p:pic>
      <p:pic>
        <p:nvPicPr>
          <p:cNvPr id="15" name="Google Shape;450;p37">
            <a:extLst>
              <a:ext uri="{FF2B5EF4-FFF2-40B4-BE49-F238E27FC236}">
                <a16:creationId xmlns:a16="http://schemas.microsoft.com/office/drawing/2014/main" id="{447F16C4-5680-4A10-BED6-D2B6194FBDB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6238" y="5814358"/>
            <a:ext cx="1851592" cy="63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2568540-19D1-43B2-B01E-83E661D92882}"/>
              </a:ext>
            </a:extLst>
          </p:cNvPr>
          <p:cNvSpPr txBox="1"/>
          <p:nvPr/>
        </p:nvSpPr>
        <p:spPr>
          <a:xfrm>
            <a:off x="1752273" y="5868561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(Baby)</a:t>
            </a:r>
          </a:p>
        </p:txBody>
      </p:sp>
    </p:spTree>
    <p:extLst>
      <p:ext uri="{BB962C8B-B14F-4D97-AF65-F5344CB8AC3E}">
        <p14:creationId xmlns:p14="http://schemas.microsoft.com/office/powerpoint/2010/main" val="420111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 err="1"/>
              <a:t>J</a:t>
            </a:r>
            <a:r>
              <a:rPr lang="en-US" dirty="0" err="1">
                <a:solidFill>
                  <a:schemeClr val="tx1"/>
                </a:solidFill>
              </a:rPr>
              <a:t>ülich</a:t>
            </a:r>
            <a:r>
              <a:rPr lang="en-US" dirty="0"/>
              <a:t> E</a:t>
            </a:r>
            <a:r>
              <a:rPr lang="en-US" dirty="0">
                <a:solidFill>
                  <a:schemeClr val="tx1"/>
                </a:solidFill>
              </a:rPr>
              <a:t>lectric</a:t>
            </a:r>
            <a:r>
              <a:rPr lang="en-US" dirty="0"/>
              <a:t> D</a:t>
            </a:r>
            <a:r>
              <a:rPr lang="en-US" dirty="0">
                <a:solidFill>
                  <a:schemeClr val="tx1"/>
                </a:solidFill>
              </a:rPr>
              <a:t>ipole</a:t>
            </a:r>
            <a:r>
              <a:rPr lang="en-US" dirty="0"/>
              <a:t> I</a:t>
            </a:r>
            <a:r>
              <a:rPr lang="en-US" dirty="0">
                <a:solidFill>
                  <a:schemeClr val="tx1"/>
                </a:solidFill>
              </a:rPr>
              <a:t>nvestigations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Dedicate storage ring to search for EDMs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FCC77E-006A-47FE-8908-44B69CFF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>
                <a:solidFill>
                  <a:schemeClr val="tx1"/>
                </a:solidFill>
              </a:rPr>
              <a:t>harge</a:t>
            </a:r>
            <a:r>
              <a:rPr lang="en-US" dirty="0"/>
              <a:t> P</a:t>
            </a:r>
            <a:r>
              <a:rPr lang="en-US" dirty="0">
                <a:solidFill>
                  <a:schemeClr val="tx1"/>
                </a:solidFill>
              </a:rPr>
              <a:t>article</a:t>
            </a:r>
            <a:r>
              <a:rPr lang="en-US" dirty="0"/>
              <a:t> E</a:t>
            </a:r>
            <a:r>
              <a:rPr lang="en-US" dirty="0">
                <a:solidFill>
                  <a:schemeClr val="tx1"/>
                </a:solidFill>
              </a:rPr>
              <a:t>lectric</a:t>
            </a:r>
            <a:r>
              <a:rPr lang="en-US" dirty="0"/>
              <a:t> D</a:t>
            </a:r>
            <a:r>
              <a:rPr lang="en-US" dirty="0">
                <a:solidFill>
                  <a:schemeClr val="tx1"/>
                </a:solidFill>
              </a:rPr>
              <a:t>ipole</a:t>
            </a:r>
            <a:r>
              <a:rPr lang="en-US" dirty="0"/>
              <a:t> M</a:t>
            </a:r>
            <a:r>
              <a:rPr lang="en-US" dirty="0">
                <a:solidFill>
                  <a:schemeClr val="tx1"/>
                </a:solidFill>
              </a:rPr>
              <a:t>oment</a:t>
            </a:r>
            <a:r>
              <a:rPr lang="en-US" dirty="0"/>
              <a:t>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Dedicate storage ring to search for EDMs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0669FC-F6B0-4237-BA2B-B39DE1C2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95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1A7FBA-ED60-4A24-BB26-A937E623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608" y="2908081"/>
            <a:ext cx="5312544" cy="3905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JEDI / CPEDM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Static EDMs of p, d as a signature of BSM physics.</a:t>
            </a:r>
          </a:p>
          <a:p>
            <a:r>
              <a:rPr lang="en-US" dirty="0"/>
              <a:t>Oscillating EDMs as a signature of dark matter axions.</a:t>
            </a:r>
            <a:br>
              <a:rPr lang="en-US" dirty="0"/>
            </a:br>
            <a:r>
              <a:rPr lang="en-US" dirty="0"/>
              <a:t>Axion-gluon coupling!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Dedicate storage ring to search for EDMs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9ADD27-517F-44AF-85D1-BF0C7B01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64" y="1241678"/>
            <a:ext cx="4590199" cy="25433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88C4BA-9147-4D3D-9483-5345C3E9F44C}"/>
              </a:ext>
            </a:extLst>
          </p:cNvPr>
          <p:cNvSpPr txBox="1"/>
          <p:nvPr/>
        </p:nvSpPr>
        <p:spPr>
          <a:xfrm>
            <a:off x="10206446" y="3790005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H. </a:t>
            </a:r>
            <a:r>
              <a:rPr lang="en-US" sz="1400" dirty="0" err="1"/>
              <a:t>Stroeher</a:t>
            </a:r>
            <a:endParaRPr lang="en-US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215A6B-BE4D-4470-A317-EEC541C48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170D76D-1AD4-4555-9248-5CCFB7264326}"/>
              </a:ext>
            </a:extLst>
          </p:cNvPr>
          <p:cNvSpPr/>
          <p:nvPr/>
        </p:nvSpPr>
        <p:spPr>
          <a:xfrm>
            <a:off x="-34824" y="5886611"/>
            <a:ext cx="2744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 	arXiv:1710.05271 [</a:t>
            </a:r>
            <a:r>
              <a:rPr lang="de-DE" sz="1400" dirty="0" err="1"/>
              <a:t>hep</a:t>
            </a:r>
            <a:r>
              <a:rPr lang="de-DE" sz="1400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250275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JEDI / CPEDM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Static EDMs of p, d as a signature of BSM physics.</a:t>
            </a:r>
          </a:p>
          <a:p>
            <a:r>
              <a:rPr lang="en-US" dirty="0"/>
              <a:t>Oscillating EDMs as a signature of dark matter axions.</a:t>
            </a:r>
            <a:br>
              <a:rPr lang="en-US" dirty="0"/>
            </a:br>
            <a:r>
              <a:rPr lang="en-US" dirty="0"/>
              <a:t>Axion-gluon coupling!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Dedicated storage ring.</a:t>
            </a:r>
          </a:p>
          <a:p>
            <a:pPr lvl="1"/>
            <a:r>
              <a:rPr lang="en-US" dirty="0"/>
              <a:t>30 m diameter, MeV momentum range.</a:t>
            </a:r>
          </a:p>
          <a:p>
            <a:pPr lvl="1"/>
            <a:r>
              <a:rPr lang="en-US" dirty="0"/>
              <a:t>Polarization, store 10</a:t>
            </a:r>
            <a:r>
              <a:rPr lang="en-US" baseline="30000" dirty="0"/>
              <a:t>10</a:t>
            </a:r>
            <a:r>
              <a:rPr lang="en-US" dirty="0"/>
              <a:t> particles for 1000 s.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Dedicate storage ring to search for EDMs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3A4B58-912C-4A17-B192-2B044170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09" y="2770791"/>
            <a:ext cx="6672064" cy="3494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88C4BA-9147-4D3D-9483-5345C3E9F44C}"/>
              </a:ext>
            </a:extLst>
          </p:cNvPr>
          <p:cNvSpPr txBox="1"/>
          <p:nvPr/>
        </p:nvSpPr>
        <p:spPr>
          <a:xfrm rot="19845446">
            <a:off x="5352256" y="3051217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J. </a:t>
            </a:r>
            <a:r>
              <a:rPr lang="en-US" sz="1400" dirty="0" err="1"/>
              <a:t>Pretz</a:t>
            </a:r>
            <a:endParaRPr lang="en-US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B158037-AC03-4E99-9C33-F6F03232E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151" y="1489739"/>
            <a:ext cx="1944216" cy="10772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FEACBBD-C1F4-4B3B-9197-FDBC74FF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1AB009C-8C98-419C-8577-2C771FB85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98" y="1487034"/>
            <a:ext cx="1465437" cy="1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3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0400"/>
            <a:ext cx="11376024" cy="451098"/>
          </a:xfrm>
        </p:spPr>
        <p:txBody>
          <a:bodyPr/>
          <a:lstStyle/>
          <a:p>
            <a:r>
              <a:rPr lang="en-US" dirty="0"/>
              <a:t>JEDI / CPEDM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Static EDMs of p, d as a signature of BSM physics.</a:t>
            </a:r>
          </a:p>
          <a:p>
            <a:r>
              <a:rPr lang="en-US" dirty="0"/>
              <a:t>Oscillating EDMs as a signature of dark matter axions.</a:t>
            </a:r>
            <a:br>
              <a:rPr lang="en-US" dirty="0"/>
            </a:br>
            <a:r>
              <a:rPr lang="en-US" dirty="0"/>
              <a:t>Axion-gluon coupling!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Dedicated storage ring.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 </a:t>
            </a:r>
            <a:r>
              <a:rPr lang="en-US" dirty="0"/>
              <a:t>30 m diameter, MeV momentum range.</a:t>
            </a:r>
          </a:p>
          <a:p>
            <a:pPr lvl="1"/>
            <a:r>
              <a:rPr lang="en-US" dirty="0"/>
              <a:t>Polarization, store 10</a:t>
            </a:r>
            <a:r>
              <a:rPr lang="en-US" baseline="30000" dirty="0"/>
              <a:t>10</a:t>
            </a:r>
            <a:r>
              <a:rPr lang="en-US" dirty="0"/>
              <a:t> particles for 1000 s.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Who:</a:t>
            </a:r>
          </a:p>
          <a:p>
            <a:r>
              <a:rPr lang="en-US" dirty="0"/>
              <a:t>FZJ, GSI, RWTH Aachen</a:t>
            </a:r>
          </a:p>
          <a:p>
            <a:r>
              <a:rPr lang="en-US" dirty="0"/>
              <a:t>&gt;= 8 international partners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Dedicate storage ring to search for EDMs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251EA2-0EF6-459A-BFAE-D07A9E50F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269" y="3444743"/>
            <a:ext cx="3132304" cy="1640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08ABE67-4199-4C10-92E7-6A8358D93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F18D4D-F124-4DFF-8056-593F04E46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151" y="1489739"/>
            <a:ext cx="1944216" cy="10772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A806082-A679-45E2-AB8A-8DCDD28F2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98" y="1487034"/>
            <a:ext cx="1465437" cy="1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9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JEDI / CPEDM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Status:</a:t>
            </a:r>
          </a:p>
          <a:p>
            <a:r>
              <a:rPr lang="en-US" dirty="0"/>
              <a:t>Successful tests at COSY: arXiv:2208.07293 [hep-ex]</a:t>
            </a:r>
          </a:p>
          <a:p>
            <a:r>
              <a:rPr lang="en-US" dirty="0"/>
              <a:t>Moving from FZJ to GSI / FAIR:</a:t>
            </a:r>
            <a:br>
              <a:rPr lang="en-US" dirty="0"/>
            </a:br>
            <a:r>
              <a:rPr lang="en-US" dirty="0" err="1"/>
              <a:t>LoI</a:t>
            </a:r>
            <a:r>
              <a:rPr lang="en-US" dirty="0"/>
              <a:t> “Towards experiments with polarized beams and targets at the GSI/FAIR storage rings”.</a:t>
            </a:r>
          </a:p>
          <a:p>
            <a:r>
              <a:rPr lang="en-US" dirty="0"/>
              <a:t>Research Infrastructure Concept Development proposal submitted to EU:</a:t>
            </a:r>
            <a:br>
              <a:rPr lang="en-US" dirty="0"/>
            </a:br>
            <a:r>
              <a:rPr lang="en-US" dirty="0"/>
              <a:t>“Pathfinder Facility for a new Class of </a:t>
            </a:r>
            <a:r>
              <a:rPr lang="en-US" b="1" dirty="0"/>
              <a:t>Pre</a:t>
            </a:r>
            <a:r>
              <a:rPr lang="en-US" dirty="0"/>
              <a:t>cision Physics </a:t>
            </a:r>
            <a:r>
              <a:rPr lang="en-US" b="1" dirty="0"/>
              <a:t>Sto</a:t>
            </a:r>
            <a:r>
              <a:rPr lang="en-US" dirty="0"/>
              <a:t>rage Rings (PRESTO)”.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Next steps:</a:t>
            </a:r>
          </a:p>
          <a:p>
            <a:r>
              <a:rPr lang="en-US" dirty="0"/>
              <a:t>Prototype all-electric storage ring within the next 5 years (supported by CERN-PBC).</a:t>
            </a:r>
          </a:p>
          <a:p>
            <a:r>
              <a:rPr lang="en-US" dirty="0"/>
              <a:t>Establish Germany as the site for a dedicated storage ring?</a:t>
            </a:r>
          </a:p>
          <a:p>
            <a:r>
              <a:rPr lang="en-US" dirty="0"/>
              <a:t>Clear commitment by (at least) one Helmholtz center?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Dedicate storage ring to search for EDMs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E75458-498A-497D-BE17-635B8420A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0" y="137450"/>
            <a:ext cx="1504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1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09AF39E-44D0-4696-ADE6-6E04AF84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924960"/>
            <a:ext cx="2954414" cy="587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GNOME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Search for topological defect dark matter by monitoring </a:t>
            </a:r>
            <a:br>
              <a:rPr lang="en-US" dirty="0"/>
            </a:br>
            <a:r>
              <a:rPr lang="en-US" dirty="0"/>
              <a:t>transient events like domain walls passing earth.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Global Network of Optical Magnetometers for Exotic physics searches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65293E3-20DE-46CC-B2D5-BCEBD109B236}"/>
              </a:ext>
            </a:extLst>
          </p:cNvPr>
          <p:cNvGrpSpPr/>
          <p:nvPr/>
        </p:nvGrpSpPr>
        <p:grpSpPr>
          <a:xfrm>
            <a:off x="10794765" y="99359"/>
            <a:ext cx="1023041" cy="1346430"/>
            <a:chOff x="5656816" y="4191323"/>
            <a:chExt cx="1454516" cy="156966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6D4AB0C-DA14-44EB-B442-CB435DAD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04A8D56-A873-4161-9A99-0237A951060E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225D909-871B-4B81-A3AB-B98C8C12BF02}"/>
              </a:ext>
            </a:extLst>
          </p:cNvPr>
          <p:cNvSpPr/>
          <p:nvPr/>
        </p:nvSpPr>
        <p:spPr>
          <a:xfrm rot="16200000">
            <a:off x="8613720" y="4405277"/>
            <a:ext cx="4362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Nature Physics volume 17, pages 1396–1401 (2021)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302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GNOME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Search for topological defect dark matter by monitoring </a:t>
            </a:r>
            <a:br>
              <a:rPr lang="en-US" dirty="0"/>
            </a:br>
            <a:r>
              <a:rPr lang="en-US" dirty="0"/>
              <a:t>transient events like domain walls passing earth.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Distributed network of sensors:</a:t>
            </a:r>
          </a:p>
          <a:p>
            <a:pPr lvl="1"/>
            <a:r>
              <a:rPr lang="en-US" dirty="0"/>
              <a:t>Magnetometers</a:t>
            </a:r>
          </a:p>
          <a:p>
            <a:pPr lvl="1"/>
            <a:r>
              <a:rPr lang="en-US" dirty="0"/>
              <a:t>Atomic clocks</a:t>
            </a:r>
          </a:p>
          <a:p>
            <a:pPr lvl="1"/>
            <a:r>
              <a:rPr lang="en-US" dirty="0"/>
              <a:t>Atom interferometers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Global Network of Optical Magnetometers for Exotic physics searches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77034AF-AA7D-4D91-A10C-BDC3A2D92815}"/>
              </a:ext>
            </a:extLst>
          </p:cNvPr>
          <p:cNvGrpSpPr/>
          <p:nvPr/>
        </p:nvGrpSpPr>
        <p:grpSpPr>
          <a:xfrm>
            <a:off x="10794765" y="99359"/>
            <a:ext cx="1023041" cy="1346430"/>
            <a:chOff x="5656816" y="4191323"/>
            <a:chExt cx="1454516" cy="156966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F3795EA-D473-40B5-9035-E722A9E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E37AABE-429C-4B72-8789-F51B98BA54E4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42CBE0D-0A95-4CA7-8FBA-D7B9D02A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564904"/>
            <a:ext cx="7898935" cy="3672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8B0BAAC-DAC3-4CA6-A0BB-B4C2215C77D6}"/>
              </a:ext>
            </a:extLst>
          </p:cNvPr>
          <p:cNvSpPr/>
          <p:nvPr/>
        </p:nvSpPr>
        <p:spPr>
          <a:xfrm>
            <a:off x="4079776" y="2564904"/>
            <a:ext cx="2978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hlinkClick r:id="rId4"/>
              </a:rPr>
              <a:t>https://budker.uni-mainz.de/gnome/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1376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7615-6DDC-4202-848C-BCAE136AD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6800" y="349250"/>
            <a:ext cx="11376025" cy="45085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856435-4E59-4E27-85D1-746753B46843}"/>
              </a:ext>
            </a:extLst>
          </p:cNvPr>
          <p:cNvSpPr txBox="1"/>
          <p:nvPr/>
        </p:nvSpPr>
        <p:spPr>
          <a:xfrm>
            <a:off x="2711624" y="1196752"/>
            <a:ext cx="7128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Axions: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very brief motivation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  <a:latin typeface="Arial"/>
              </a:rPr>
              <a:t>Experimental axion searches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subjective selection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466737-5FB3-43ED-8A86-EC88E6B6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 Strategy 2022 | Axions | 19 Nov. 2022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076421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GNOME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r>
              <a:rPr lang="en-US" dirty="0"/>
              <a:t>Search for topological defect dark matter by monitoring </a:t>
            </a:r>
            <a:br>
              <a:rPr lang="en-US" dirty="0"/>
            </a:br>
            <a:r>
              <a:rPr lang="en-US" dirty="0"/>
              <a:t>transient events like domain walls passing earth.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Distributed network of sensors:</a:t>
            </a:r>
          </a:p>
          <a:p>
            <a:pPr lvl="1"/>
            <a:r>
              <a:rPr lang="en-US" dirty="0"/>
              <a:t>Magnetometers</a:t>
            </a:r>
          </a:p>
          <a:p>
            <a:pPr lvl="1"/>
            <a:r>
              <a:rPr lang="en-US" dirty="0"/>
              <a:t>Atomic clocks</a:t>
            </a:r>
          </a:p>
          <a:p>
            <a:pPr lvl="1"/>
            <a:r>
              <a:rPr lang="en-US" dirty="0"/>
              <a:t>Atom interferometers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Who:</a:t>
            </a:r>
          </a:p>
          <a:p>
            <a:r>
              <a:rPr lang="en-US" dirty="0"/>
              <a:t>JGU Mainz, HI Mainz-GSI, TUM, Leibniz Institute of Photonic Technology (Jena)</a:t>
            </a:r>
          </a:p>
          <a:p>
            <a:r>
              <a:rPr lang="en-US" dirty="0"/>
              <a:t>&gt; 10 international partners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Global Network of Optical Magnetometers for Exotic physics searches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77034AF-AA7D-4D91-A10C-BDC3A2D92815}"/>
              </a:ext>
            </a:extLst>
          </p:cNvPr>
          <p:cNvGrpSpPr/>
          <p:nvPr/>
        </p:nvGrpSpPr>
        <p:grpSpPr>
          <a:xfrm>
            <a:off x="10794765" y="99359"/>
            <a:ext cx="1023041" cy="1346430"/>
            <a:chOff x="5656816" y="4191323"/>
            <a:chExt cx="1454516" cy="156966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F3795EA-D473-40B5-9035-E722A9E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E37AABE-429C-4B72-8789-F51B98BA54E4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42CBE0D-0A95-4CA7-8FBA-D7B9D02A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780928"/>
            <a:ext cx="3504107" cy="1629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0493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GNOME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Status:</a:t>
            </a:r>
          </a:p>
          <a:p>
            <a:r>
              <a:rPr lang="en-US" dirty="0"/>
              <a:t>Network is up and (in principle) running.</a:t>
            </a:r>
          </a:p>
          <a:p>
            <a:r>
              <a:rPr lang="en-US" dirty="0"/>
              <a:t>First data have been published in Nature Physics volume 17, pages 1396–1401 (2021)</a:t>
            </a:r>
            <a:br>
              <a:rPr lang="en-US" dirty="0"/>
            </a:br>
            <a:r>
              <a:rPr lang="en-US" dirty="0"/>
              <a:t>(data run 29 November to 22 December 2017).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Next steps:</a:t>
            </a:r>
          </a:p>
          <a:p>
            <a:r>
              <a:rPr lang="en-US" dirty="0"/>
              <a:t>Secure operation: data taking, data storage / handling and (timely) data analyses.</a:t>
            </a:r>
          </a:p>
          <a:p>
            <a:r>
              <a:rPr lang="en-US" dirty="0"/>
              <a:t>Further expand network.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Global Network of Optical Magnetometers for Exotic physics searches 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DE6F0E2-3D51-46CF-B54D-B5DEA8267F72}"/>
              </a:ext>
            </a:extLst>
          </p:cNvPr>
          <p:cNvGrpSpPr/>
          <p:nvPr/>
        </p:nvGrpSpPr>
        <p:grpSpPr>
          <a:xfrm>
            <a:off x="10794765" y="99359"/>
            <a:ext cx="1023041" cy="1346430"/>
            <a:chOff x="5656816" y="4191323"/>
            <a:chExt cx="1454516" cy="156966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E538882-F5A9-4067-9C8E-D3412AB3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14" y="4191323"/>
              <a:ext cx="1429218" cy="1569661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D55F23B-1A4E-4B37-9902-73186ECF3EA2}"/>
                </a:ext>
              </a:extLst>
            </p:cNvPr>
            <p:cNvSpPr txBox="1"/>
            <p:nvPr/>
          </p:nvSpPr>
          <p:spPr>
            <a:xfrm>
              <a:off x="5656816" y="4212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GNOME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3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CE7A97-BB1C-49C7-91AC-86B2DFB95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715968"/>
            <a:ext cx="5201780" cy="3280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 err="1"/>
              <a:t>MA</a:t>
            </a:r>
            <a:r>
              <a:rPr lang="en-US" dirty="0" err="1">
                <a:solidFill>
                  <a:schemeClr val="tx1"/>
                </a:solidFill>
              </a:rPr>
              <a:t>gnetized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D</a:t>
            </a:r>
            <a:r>
              <a:rPr lang="en-US" dirty="0">
                <a:solidFill>
                  <a:schemeClr val="tx1"/>
                </a:solidFill>
              </a:rPr>
              <a:t>isc and </a:t>
            </a:r>
            <a:r>
              <a:rPr lang="en-US" dirty="0"/>
              <a:t>M</a:t>
            </a:r>
            <a:r>
              <a:rPr lang="en-US" dirty="0">
                <a:solidFill>
                  <a:schemeClr val="tx1"/>
                </a:solidFill>
              </a:rPr>
              <a:t>irror</a:t>
            </a:r>
            <a:r>
              <a:rPr lang="en-US" dirty="0"/>
              <a:t> A</a:t>
            </a:r>
            <a:r>
              <a:rPr lang="en-US" dirty="0">
                <a:solidFill>
                  <a:schemeClr val="tx1"/>
                </a:solidFill>
              </a:rPr>
              <a:t>xion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dirty="0" err="1"/>
              <a:t>X</a:t>
            </a:r>
            <a:r>
              <a:rPr lang="en-US" dirty="0" err="1">
                <a:solidFill>
                  <a:schemeClr val="tx1"/>
                </a:solidFill>
              </a:rPr>
              <a:t>periment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Axion dark matter in the 100 µeV mass range, post-inflation </a:t>
            </a:r>
            <a:br>
              <a:rPr lang="en-US" dirty="0"/>
            </a:br>
            <a:r>
              <a:rPr lang="en-US" dirty="0"/>
              <a:t>models and high mass region of pre-inflation models.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Direct axion dark matter search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8C08CA-DF79-4727-A9AC-B7680F7D7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36" y="104397"/>
            <a:ext cx="2160240" cy="72152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6FC7D9E-38AE-4126-BFF9-8517E95C54AB}"/>
              </a:ext>
            </a:extLst>
          </p:cNvPr>
          <p:cNvSpPr/>
          <p:nvPr/>
        </p:nvSpPr>
        <p:spPr>
          <a:xfrm>
            <a:off x="7248128" y="5046774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EPJC, </a:t>
            </a:r>
            <a:r>
              <a:rPr lang="de-DE" sz="1400" dirty="0" err="1"/>
              <a:t>volume</a:t>
            </a:r>
            <a:r>
              <a:rPr lang="de-DE" sz="1400" dirty="0"/>
              <a:t> 79, </a:t>
            </a:r>
            <a:r>
              <a:rPr lang="de-DE" sz="1400" dirty="0" err="1"/>
              <a:t>Article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: 186 (2019)</a:t>
            </a:r>
          </a:p>
        </p:txBody>
      </p:sp>
    </p:spTree>
    <p:extLst>
      <p:ext uri="{BB962C8B-B14F-4D97-AF65-F5344CB8AC3E}">
        <p14:creationId xmlns:p14="http://schemas.microsoft.com/office/powerpoint/2010/main" val="30175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 err="1"/>
              <a:t>MA</a:t>
            </a:r>
            <a:r>
              <a:rPr lang="en-US" dirty="0" err="1">
                <a:solidFill>
                  <a:schemeClr val="tx1"/>
                </a:solidFill>
              </a:rPr>
              <a:t>gnetized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D</a:t>
            </a:r>
            <a:r>
              <a:rPr lang="en-US" dirty="0">
                <a:solidFill>
                  <a:schemeClr val="tx1"/>
                </a:solidFill>
              </a:rPr>
              <a:t>isc and </a:t>
            </a:r>
            <a:r>
              <a:rPr lang="en-US" dirty="0"/>
              <a:t>M</a:t>
            </a:r>
            <a:r>
              <a:rPr lang="en-US" dirty="0">
                <a:solidFill>
                  <a:schemeClr val="tx1"/>
                </a:solidFill>
              </a:rPr>
              <a:t>irror</a:t>
            </a:r>
            <a:r>
              <a:rPr lang="en-US" dirty="0"/>
              <a:t> A</a:t>
            </a:r>
            <a:r>
              <a:rPr lang="en-US" dirty="0">
                <a:solidFill>
                  <a:schemeClr val="tx1"/>
                </a:solidFill>
              </a:rPr>
              <a:t>xion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dirty="0" err="1"/>
              <a:t>X</a:t>
            </a:r>
            <a:r>
              <a:rPr lang="en-US" dirty="0" err="1">
                <a:solidFill>
                  <a:schemeClr val="tx1"/>
                </a:solidFill>
              </a:rPr>
              <a:t>periment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Axion dark matter in the 100 µeV mass range, post-inflation </a:t>
            </a:r>
            <a:br>
              <a:rPr lang="en-US" dirty="0"/>
            </a:br>
            <a:r>
              <a:rPr lang="en-US" dirty="0"/>
              <a:t>models and high mass region of pre-inflation models. 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Axion-photon conversion.</a:t>
            </a:r>
          </a:p>
          <a:p>
            <a:r>
              <a:rPr lang="en-US" dirty="0"/>
              <a:t>Dielectric booster of movable discs inside</a:t>
            </a:r>
            <a:br>
              <a:rPr lang="en-US" dirty="0"/>
            </a:br>
            <a:r>
              <a:rPr lang="en-US" dirty="0"/>
              <a:t>a dedicate 10 T dipole magnet with 1m aperture,</a:t>
            </a:r>
          </a:p>
          <a:p>
            <a:r>
              <a:rPr lang="en-US" dirty="0"/>
              <a:t>to be placed in the H1 iron yoke at DESY in Hamburg.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Direct axion dark matter search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8C08CA-DF79-4727-A9AC-B7680F7D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36" y="104397"/>
            <a:ext cx="2160240" cy="72152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BC69E0-2EBA-490F-A498-031B889D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77" y="2885627"/>
            <a:ext cx="2726189" cy="180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66156756-731B-4783-81B1-DE88CD499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925" y="3986952"/>
            <a:ext cx="2535180" cy="22514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8E6FAD5-626D-4FBF-9BE7-584F35E67DF1}"/>
              </a:ext>
            </a:extLst>
          </p:cNvPr>
          <p:cNvSpPr/>
          <p:nvPr/>
        </p:nvSpPr>
        <p:spPr>
          <a:xfrm>
            <a:off x="9119711" y="3679175"/>
            <a:ext cx="1866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JCAP 10 (2021) 034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80AEDFD-FA2C-4D21-97B3-6EBF577F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4893219"/>
            <a:ext cx="3344334" cy="185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CE7A97-BB1C-49C7-91AC-86B2DFB95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400549"/>
            <a:ext cx="2859871" cy="18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88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MA</a:t>
            </a:r>
            <a:r>
              <a:rPr lang="en-US">
                <a:solidFill>
                  <a:schemeClr val="tx1"/>
                </a:solidFill>
              </a:rPr>
              <a:t>gnetized </a:t>
            </a:r>
            <a:r>
              <a:rPr lang="en-US"/>
              <a:t>D</a:t>
            </a:r>
            <a:r>
              <a:rPr lang="en-US">
                <a:solidFill>
                  <a:schemeClr val="tx1"/>
                </a:solidFill>
              </a:rPr>
              <a:t>isc and </a:t>
            </a:r>
            <a:r>
              <a:rPr lang="en-US"/>
              <a:t>M</a:t>
            </a:r>
            <a:r>
              <a:rPr lang="en-US">
                <a:solidFill>
                  <a:schemeClr val="tx1"/>
                </a:solidFill>
              </a:rPr>
              <a:t>irror</a:t>
            </a:r>
            <a:r>
              <a:rPr lang="en-US"/>
              <a:t> A</a:t>
            </a:r>
            <a:r>
              <a:rPr lang="en-US">
                <a:solidFill>
                  <a:schemeClr val="tx1"/>
                </a:solidFill>
              </a:rPr>
              <a:t>xion e</a:t>
            </a:r>
            <a:r>
              <a:rPr lang="en-US"/>
              <a:t>X</a:t>
            </a:r>
            <a:r>
              <a:rPr lang="en-US">
                <a:solidFill>
                  <a:schemeClr val="tx1"/>
                </a:solidFill>
              </a:rPr>
              <a:t>periment</a:t>
            </a:r>
            <a:endParaRPr lang="en-US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Axion dark matter in the 100 µeV mass range, post-inflation </a:t>
            </a:r>
            <a:br>
              <a:rPr lang="en-US" dirty="0"/>
            </a:br>
            <a:r>
              <a:rPr lang="en-US" dirty="0"/>
              <a:t>models and high mass region of pre-inflation models.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Axion-photon conversion.</a:t>
            </a:r>
          </a:p>
          <a:p>
            <a:r>
              <a:rPr lang="en-US" dirty="0"/>
              <a:t>Dielectric booster of movable discs inside</a:t>
            </a:r>
            <a:br>
              <a:rPr lang="en-US" dirty="0"/>
            </a:br>
            <a:r>
              <a:rPr lang="en-US" dirty="0"/>
              <a:t>a dedicate 10 T dipole magnet with 1m aperture</a:t>
            </a:r>
          </a:p>
          <a:p>
            <a:r>
              <a:rPr lang="en-US" dirty="0"/>
              <a:t>to be placed in the H1 iron yoke at DESY in Hamburg.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Who:</a:t>
            </a:r>
          </a:p>
          <a:p>
            <a:r>
              <a:rPr lang="en-US" dirty="0"/>
              <a:t>RWTH Aachen, universities Hamburg and Tübingen, MPP, </a:t>
            </a:r>
            <a:r>
              <a:rPr lang="en-US" dirty="0" err="1"/>
              <a:t>MPIfR</a:t>
            </a:r>
            <a:r>
              <a:rPr lang="en-US" dirty="0"/>
              <a:t> and DESY.</a:t>
            </a:r>
          </a:p>
          <a:p>
            <a:r>
              <a:rPr lang="en-US" dirty="0"/>
              <a:t>French partners, support by CERN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Direct axion dark matter search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8C08CA-DF79-4727-A9AC-B7680F7D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36" y="104397"/>
            <a:ext cx="2160240" cy="7215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CE7A97-BB1C-49C7-91AC-86B2DFB95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400549"/>
            <a:ext cx="2859871" cy="18037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BC69E0-2EBA-490F-A498-031B889D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447187"/>
            <a:ext cx="1707744" cy="112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66156756-731B-4783-81B1-DE88CD499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758" y="3429000"/>
            <a:ext cx="1460086" cy="129668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B396FDC-5ACF-44B2-9761-F4878C82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978" y="3447187"/>
            <a:ext cx="1998368" cy="110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43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 err="1"/>
              <a:t>MA</a:t>
            </a:r>
            <a:r>
              <a:rPr lang="en-US" dirty="0" err="1">
                <a:solidFill>
                  <a:schemeClr val="tx1"/>
                </a:solidFill>
              </a:rPr>
              <a:t>gnetized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D</a:t>
            </a:r>
            <a:r>
              <a:rPr lang="en-US" dirty="0">
                <a:solidFill>
                  <a:schemeClr val="tx1"/>
                </a:solidFill>
              </a:rPr>
              <a:t>isc and </a:t>
            </a:r>
            <a:r>
              <a:rPr lang="en-US" dirty="0"/>
              <a:t>M</a:t>
            </a:r>
            <a:r>
              <a:rPr lang="en-US" dirty="0">
                <a:solidFill>
                  <a:schemeClr val="tx1"/>
                </a:solidFill>
              </a:rPr>
              <a:t>irror</a:t>
            </a:r>
            <a:r>
              <a:rPr lang="en-US" dirty="0"/>
              <a:t> A</a:t>
            </a:r>
            <a:r>
              <a:rPr lang="en-US" dirty="0">
                <a:solidFill>
                  <a:schemeClr val="tx1"/>
                </a:solidFill>
              </a:rPr>
              <a:t>xion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dirty="0" err="1"/>
              <a:t>X</a:t>
            </a:r>
            <a:r>
              <a:rPr lang="en-US" dirty="0" err="1">
                <a:solidFill>
                  <a:schemeClr val="tx1"/>
                </a:solidFill>
              </a:rPr>
              <a:t>periment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Status:</a:t>
            </a:r>
          </a:p>
          <a:p>
            <a:r>
              <a:rPr lang="en-US" dirty="0"/>
              <a:t>Very substantial progress in the prototyping phase:</a:t>
            </a:r>
          </a:p>
          <a:p>
            <a:pPr lvl="1"/>
            <a:r>
              <a:rPr lang="en-US" dirty="0"/>
              <a:t>Magnet (</a:t>
            </a:r>
            <a:r>
              <a:rPr lang="en-US" dirty="0" err="1"/>
              <a:t>Saclay</a:t>
            </a:r>
            <a:r>
              <a:rPr lang="en-US" dirty="0"/>
              <a:t>),</a:t>
            </a:r>
          </a:p>
          <a:p>
            <a:pPr lvl="1"/>
            <a:r>
              <a:rPr lang="en-US" dirty="0"/>
              <a:t>Booster prototype tests (Munich, CERN, U. Hamburg, DESY),</a:t>
            </a:r>
          </a:p>
          <a:p>
            <a:pPr lvl="1"/>
            <a:r>
              <a:rPr lang="en-US" dirty="0"/>
              <a:t>Calibration procedure developed.</a:t>
            </a:r>
          </a:p>
          <a:p>
            <a:r>
              <a:rPr lang="en-US" dirty="0"/>
              <a:t>CERN site qualified for dark matter search with prototype.</a:t>
            </a:r>
          </a:p>
          <a:p>
            <a:r>
              <a:rPr lang="en-US" dirty="0"/>
              <a:t>“</a:t>
            </a:r>
            <a:r>
              <a:rPr lang="en-US" dirty="0" err="1"/>
              <a:t>Cryoplatform</a:t>
            </a:r>
            <a:r>
              <a:rPr lang="en-US" dirty="0"/>
              <a:t>” at DESY to operate MADMAX (and other experiments) will be ready in 2025.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Next steps:</a:t>
            </a:r>
          </a:p>
          <a:p>
            <a:r>
              <a:rPr lang="en-US" dirty="0"/>
              <a:t>Secure prototyping phase beyond 2023.</a:t>
            </a:r>
          </a:p>
          <a:p>
            <a:r>
              <a:rPr lang="en-US" dirty="0"/>
              <a:t>Finalize magnet and booster design.</a:t>
            </a:r>
          </a:p>
          <a:p>
            <a:r>
              <a:rPr lang="en-US" dirty="0"/>
              <a:t>Prepare for start of construction in about 2026.</a:t>
            </a:r>
          </a:p>
          <a:p>
            <a:pPr lvl="1"/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Direct axion dark matter search 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8C08CA-DF79-4727-A9AC-B7680F7D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36" y="104397"/>
            <a:ext cx="2160240" cy="7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0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(Baby) I</a:t>
            </a:r>
            <a:r>
              <a:rPr lang="en-US" dirty="0">
                <a:solidFill>
                  <a:schemeClr val="tx1"/>
                </a:solidFill>
              </a:rPr>
              <a:t>nternational</a:t>
            </a:r>
            <a:r>
              <a:rPr lang="en-US" dirty="0"/>
              <a:t> </a:t>
            </a:r>
            <a:r>
              <a:rPr lang="en-US" dirty="0" err="1"/>
              <a:t>AX</a:t>
            </a:r>
            <a:r>
              <a:rPr lang="en-US" dirty="0" err="1">
                <a:solidFill>
                  <a:schemeClr val="tx1"/>
                </a:solidFill>
              </a:rPr>
              <a:t>ion</a:t>
            </a:r>
            <a:r>
              <a:rPr lang="en-US" dirty="0"/>
              <a:t> O</a:t>
            </a:r>
            <a:r>
              <a:rPr lang="en-US" dirty="0">
                <a:solidFill>
                  <a:schemeClr val="tx1"/>
                </a:solidFill>
              </a:rPr>
              <a:t>bservatory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Looking for solar axions produced by axion-photon,</a:t>
            </a:r>
            <a:br>
              <a:rPr lang="en-US" dirty="0"/>
            </a:br>
            <a:r>
              <a:rPr lang="en-US" dirty="0"/>
              <a:t>axion-electron, axion-nucleon couplings.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Looking for solar axions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KET Strategy 2022 | Axions | 19 Nov. 2022 | Axel Lindner</a:t>
            </a:r>
          </a:p>
        </p:txBody>
      </p:sp>
      <p:pic>
        <p:nvPicPr>
          <p:cNvPr id="14" name="Imagen 3">
            <a:extLst>
              <a:ext uri="{FF2B5EF4-FFF2-40B4-BE49-F238E27FC236}">
                <a16:creationId xmlns:a16="http://schemas.microsoft.com/office/drawing/2014/main" id="{D2811FAC-6566-418B-8C35-D0046C2A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978" y="159487"/>
            <a:ext cx="1775549" cy="6326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EA9CE71-B103-4C25-81DC-BE5EC805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354" y="2728101"/>
            <a:ext cx="4869398" cy="385251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CC81D3B-6207-4ABD-A633-C3CDBEFE49CF}"/>
              </a:ext>
            </a:extLst>
          </p:cNvPr>
          <p:cNvSpPr txBox="1"/>
          <p:nvPr/>
        </p:nvSpPr>
        <p:spPr>
          <a:xfrm rot="16200000">
            <a:off x="9157122" y="3949756"/>
            <a:ext cx="42224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“Distinguishing Axion Models with IAXO” </a:t>
            </a:r>
          </a:p>
          <a:p>
            <a:r>
              <a:rPr lang="en-US" sz="1400" dirty="0"/>
              <a:t>J. Jaeckel, L.J. Thormaehlen, JCAP 03 (2019), 039</a:t>
            </a:r>
            <a:endParaRPr lang="en-US" sz="16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F315DA6-A120-480A-977F-0B63B4D1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1619" y="1029275"/>
            <a:ext cx="4060868" cy="169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74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(Baby) I</a:t>
            </a:r>
            <a:r>
              <a:rPr lang="en-US">
                <a:solidFill>
                  <a:schemeClr val="tx1"/>
                </a:solidFill>
              </a:rPr>
              <a:t>nternational</a:t>
            </a:r>
            <a:r>
              <a:rPr lang="en-US"/>
              <a:t> AX</a:t>
            </a:r>
            <a:r>
              <a:rPr lang="en-US">
                <a:solidFill>
                  <a:schemeClr val="tx1"/>
                </a:solidFill>
              </a:rPr>
              <a:t>ion</a:t>
            </a:r>
            <a:r>
              <a:rPr lang="en-US"/>
              <a:t> O</a:t>
            </a:r>
            <a:r>
              <a:rPr lang="en-US">
                <a:solidFill>
                  <a:schemeClr val="tx1"/>
                </a:solidFill>
              </a:rPr>
              <a:t>bservatory</a:t>
            </a:r>
            <a:endParaRPr lang="en-US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Looking for solar axions produced by axion-photon,</a:t>
            </a:r>
            <a:br>
              <a:rPr lang="en-US" dirty="0"/>
            </a:br>
            <a:r>
              <a:rPr lang="en-US" dirty="0"/>
              <a:t>axion-electron, axion-nucleon couplings. 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 err="1"/>
              <a:t>BabyIAXO</a:t>
            </a:r>
            <a:r>
              <a:rPr lang="en-US" dirty="0"/>
              <a:t> as a prototype stage with </a:t>
            </a:r>
            <a:br>
              <a:rPr lang="en-US" dirty="0"/>
            </a:br>
            <a:r>
              <a:rPr lang="en-US" dirty="0"/>
              <a:t>axion-photon coupling sensitivity </a:t>
            </a:r>
            <a:r>
              <a:rPr lang="en-US" dirty="0">
                <a:sym typeface="Symbol" panose="05050102010706020507" pitchFamily="18" charset="2"/>
              </a:rPr>
              <a:t> 4 times CAST.</a:t>
            </a:r>
            <a:endParaRPr lang="en-US" dirty="0"/>
          </a:p>
          <a:p>
            <a:r>
              <a:rPr lang="en-US" dirty="0"/>
              <a:t>to be placed in the HERA South hall at DESY in Hamburg.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Looking for solar axions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4" name="Imagen 3">
            <a:extLst>
              <a:ext uri="{FF2B5EF4-FFF2-40B4-BE49-F238E27FC236}">
                <a16:creationId xmlns:a16="http://schemas.microsoft.com/office/drawing/2014/main" id="{D2811FAC-6566-418B-8C35-D0046C2A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978" y="159487"/>
            <a:ext cx="1775549" cy="6326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0A5958E-3761-4029-93A0-3C6530EA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1628800"/>
            <a:ext cx="2922311" cy="122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0656B63-51BA-4AD5-805C-AF633782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810" y="3015913"/>
            <a:ext cx="4577717" cy="24659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D18E6D-31BE-4C62-8F2E-752AD6750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4681291"/>
            <a:ext cx="2753688" cy="20863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A2BD2BC-EF9D-4E57-B3A3-F50B4D7AD2E6}"/>
              </a:ext>
            </a:extLst>
          </p:cNvPr>
          <p:cNvSpPr txBox="1"/>
          <p:nvPr/>
        </p:nvSpPr>
        <p:spPr>
          <a:xfrm>
            <a:off x="10680414" y="4388903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120 tons, </a:t>
            </a:r>
            <a:br>
              <a:rPr lang="en-US" sz="1600"/>
            </a:br>
            <a:r>
              <a:rPr lang="en-US" sz="1600"/>
              <a:t>21m long</a:t>
            </a:r>
          </a:p>
        </p:txBody>
      </p:sp>
    </p:spTree>
    <p:extLst>
      <p:ext uri="{BB962C8B-B14F-4D97-AF65-F5344CB8AC3E}">
        <p14:creationId xmlns:p14="http://schemas.microsoft.com/office/powerpoint/2010/main" val="289412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(Baby) I</a:t>
            </a:r>
            <a:r>
              <a:rPr lang="en-US">
                <a:solidFill>
                  <a:schemeClr val="tx1"/>
                </a:solidFill>
              </a:rPr>
              <a:t>nternational</a:t>
            </a:r>
            <a:r>
              <a:rPr lang="en-US"/>
              <a:t> AX</a:t>
            </a:r>
            <a:r>
              <a:rPr lang="en-US">
                <a:solidFill>
                  <a:schemeClr val="tx1"/>
                </a:solidFill>
              </a:rPr>
              <a:t>ion</a:t>
            </a:r>
            <a:r>
              <a:rPr lang="en-US"/>
              <a:t> O</a:t>
            </a:r>
            <a:r>
              <a:rPr lang="en-US">
                <a:solidFill>
                  <a:schemeClr val="tx1"/>
                </a:solidFill>
              </a:rPr>
              <a:t>bservatory</a:t>
            </a:r>
            <a:endParaRPr lang="en-US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Looking for solar axions produced by axion-photon,</a:t>
            </a:r>
            <a:br>
              <a:rPr lang="en-US" dirty="0"/>
            </a:br>
            <a:r>
              <a:rPr lang="en-US" dirty="0"/>
              <a:t>axion-electron, axion-nucleon couplings. 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 err="1"/>
              <a:t>BabyIAXO</a:t>
            </a:r>
            <a:r>
              <a:rPr lang="en-US" dirty="0"/>
              <a:t> as a prototype stage with </a:t>
            </a:r>
            <a:br>
              <a:rPr lang="en-US" dirty="0"/>
            </a:br>
            <a:r>
              <a:rPr lang="en-US" dirty="0"/>
              <a:t>axion-photon coupling sensitivity </a:t>
            </a:r>
            <a:r>
              <a:rPr lang="en-US" dirty="0">
                <a:sym typeface="Symbol" panose="05050102010706020507" pitchFamily="18" charset="2"/>
              </a:rPr>
              <a:t> 4 times CAST.</a:t>
            </a:r>
            <a:endParaRPr lang="en-US" dirty="0"/>
          </a:p>
          <a:p>
            <a:r>
              <a:rPr lang="en-US" dirty="0"/>
              <a:t>to be placed in the HERA South hall at DESY in Hamburg.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Who:</a:t>
            </a:r>
          </a:p>
          <a:p>
            <a:r>
              <a:rPr lang="en-US" dirty="0"/>
              <a:t>Universities Bonn, Hamburg, Heidelberg, Mainz, Siegen, TUM</a:t>
            </a:r>
            <a:br>
              <a:rPr lang="en-US" dirty="0"/>
            </a:br>
            <a:r>
              <a:rPr lang="en-US" dirty="0"/>
              <a:t>DESY, MPE (coming), CERN</a:t>
            </a:r>
          </a:p>
          <a:p>
            <a:r>
              <a:rPr lang="en-US" dirty="0"/>
              <a:t>&gt;12  international partners.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Looking for solar axions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4" name="Imagen 3">
            <a:extLst>
              <a:ext uri="{FF2B5EF4-FFF2-40B4-BE49-F238E27FC236}">
                <a16:creationId xmlns:a16="http://schemas.microsoft.com/office/drawing/2014/main" id="{D2811FAC-6566-418B-8C35-D0046C2A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978" y="159487"/>
            <a:ext cx="1775549" cy="6326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0A5958E-3761-4029-93A0-3C6530EA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1628800"/>
            <a:ext cx="2922311" cy="122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013195B-3940-4FD7-BE32-C3EC24ACC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3079508"/>
            <a:ext cx="2340259" cy="12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(Baby) I</a:t>
            </a:r>
            <a:r>
              <a:rPr lang="en-US">
                <a:solidFill>
                  <a:schemeClr val="tx1"/>
                </a:solidFill>
              </a:rPr>
              <a:t>nternational</a:t>
            </a:r>
            <a:r>
              <a:rPr lang="en-US"/>
              <a:t> AX</a:t>
            </a:r>
            <a:r>
              <a:rPr lang="en-US">
                <a:solidFill>
                  <a:schemeClr val="tx1"/>
                </a:solidFill>
              </a:rPr>
              <a:t>ion</a:t>
            </a:r>
            <a:r>
              <a:rPr lang="en-US"/>
              <a:t> O</a:t>
            </a:r>
            <a:r>
              <a:rPr lang="en-US">
                <a:solidFill>
                  <a:schemeClr val="tx1"/>
                </a:solidFill>
              </a:rPr>
              <a:t>bservatory</a:t>
            </a:r>
            <a:endParaRPr lang="en-US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Status of </a:t>
            </a:r>
            <a:r>
              <a:rPr lang="en-US" dirty="0" err="1"/>
              <a:t>BabyIAXO</a:t>
            </a:r>
            <a:r>
              <a:rPr lang="en-US" dirty="0"/>
              <a:t>:</a:t>
            </a:r>
          </a:p>
          <a:p>
            <a:r>
              <a:rPr lang="en-US" dirty="0"/>
              <a:t>Structure and drive system: design close to be finished, re-use positioner of CTA prototype telescope.</a:t>
            </a:r>
          </a:p>
          <a:p>
            <a:r>
              <a:rPr lang="en-US" dirty="0"/>
              <a:t>X-ray optics: one bore with XMM-Newton flight spare (loan from ESA), one custom-made.</a:t>
            </a:r>
          </a:p>
          <a:p>
            <a:r>
              <a:rPr lang="en-US" dirty="0"/>
              <a:t>Low-background detector: final tests of 1</a:t>
            </a:r>
            <a:r>
              <a:rPr lang="en-US" baseline="30000" dirty="0"/>
              <a:t>st</a:t>
            </a:r>
            <a:r>
              <a:rPr lang="en-US" dirty="0"/>
              <a:t> detector generation (</a:t>
            </a:r>
            <a:r>
              <a:rPr lang="en-US" dirty="0" err="1"/>
              <a:t>MicroMegas</a:t>
            </a:r>
            <a:r>
              <a:rPr lang="en-US" dirty="0"/>
              <a:t>), other options in preparation. </a:t>
            </a:r>
          </a:p>
          <a:p>
            <a:r>
              <a:rPr lang="en-US" dirty="0"/>
              <a:t>Magnet: first conceptual design exist, CERN committed to further detail the layout, </a:t>
            </a:r>
            <a:br>
              <a:rPr lang="en-US" dirty="0"/>
            </a:br>
            <a:r>
              <a:rPr lang="en-US" dirty="0"/>
              <a:t>but no Al-stabilized cable supplier available since Russian invasion in the Ukraine.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Next steps towards </a:t>
            </a:r>
            <a:r>
              <a:rPr lang="en-US" dirty="0" err="1"/>
              <a:t>BabyIAXO</a:t>
            </a:r>
            <a:r>
              <a:rPr lang="en-US" dirty="0"/>
              <a:t>:</a:t>
            </a:r>
          </a:p>
          <a:p>
            <a:r>
              <a:rPr lang="en-US" dirty="0"/>
              <a:t>CERN needs to finish magnet conceptual design.</a:t>
            </a:r>
            <a:br>
              <a:rPr lang="en-US" dirty="0"/>
            </a:br>
            <a:r>
              <a:rPr lang="en-US" dirty="0"/>
              <a:t>CERN is looking for alternative cable providers (crucial also for many future detector magnets).</a:t>
            </a:r>
            <a:br>
              <a:rPr lang="en-US" dirty="0"/>
            </a:br>
            <a:r>
              <a:rPr lang="en-US" dirty="0"/>
              <a:t>Re-work magnet timeline, magnet costs and funding.</a:t>
            </a:r>
          </a:p>
          <a:p>
            <a:r>
              <a:rPr lang="en-US" dirty="0"/>
              <a:t>Start construction as soon as a magnet timeline is available. </a:t>
            </a:r>
            <a:br>
              <a:rPr lang="en-US" dirty="0"/>
            </a:br>
            <a:r>
              <a:rPr lang="en-US" dirty="0"/>
              <a:t>International funds, ERC funds and DESY funds approved already.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Looking for solar axions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4" name="Imagen 3">
            <a:extLst>
              <a:ext uri="{FF2B5EF4-FFF2-40B4-BE49-F238E27FC236}">
                <a16:creationId xmlns:a16="http://schemas.microsoft.com/office/drawing/2014/main" id="{D2811FAC-6566-418B-8C35-D0046C2A7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978" y="159487"/>
            <a:ext cx="1775549" cy="6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7615-6DDC-4202-848C-BCAE136AD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6800" y="349250"/>
            <a:ext cx="11376025" cy="45085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856435-4E59-4E27-85D1-746753B46843}"/>
              </a:ext>
            </a:extLst>
          </p:cNvPr>
          <p:cNvSpPr txBox="1"/>
          <p:nvPr/>
        </p:nvSpPr>
        <p:spPr>
          <a:xfrm>
            <a:off x="2711624" y="1196752"/>
            <a:ext cx="7128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Axions: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very brief motivation</a:t>
            </a: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See Jörg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Jäckel’s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presentation yesterday: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466737-5FB3-43ED-8A86-EC88E6B6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 Strategy 2022 | Axions | 19 Nov. 2022 | Axel Lindner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DD2AB1-D462-4C2C-947D-CAB1AA6A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2830725"/>
            <a:ext cx="5256584" cy="3936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4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ny</a:t>
            </a:r>
            <a:r>
              <a:rPr lang="en-US" dirty="0"/>
              <a:t> L</a:t>
            </a:r>
            <a:r>
              <a:rPr lang="en-US" dirty="0">
                <a:solidFill>
                  <a:schemeClr val="tx1"/>
                </a:solidFill>
              </a:rPr>
              <a:t>ight</a:t>
            </a:r>
            <a:r>
              <a:rPr lang="en-US" dirty="0"/>
              <a:t> P</a:t>
            </a:r>
            <a:r>
              <a:rPr lang="en-US" dirty="0">
                <a:solidFill>
                  <a:schemeClr val="tx1"/>
                </a:solidFill>
              </a:rPr>
              <a:t>article</a:t>
            </a:r>
            <a:r>
              <a:rPr lang="en-US" dirty="0"/>
              <a:t> S</a:t>
            </a:r>
            <a:r>
              <a:rPr lang="en-US" dirty="0">
                <a:solidFill>
                  <a:schemeClr val="tx1"/>
                </a:solidFill>
              </a:rPr>
              <a:t>earch</a:t>
            </a:r>
            <a:r>
              <a:rPr lang="en-US" dirty="0"/>
              <a:t> II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Shining-light-through-a-wall via axion      photon mixing.</a:t>
            </a:r>
          </a:p>
          <a:p>
            <a:pPr marL="285750" indent="-285750"/>
            <a:r>
              <a:rPr lang="en-US" dirty="0"/>
              <a:t>Probe for axions motivated by astrophysics without </a:t>
            </a:r>
            <a:br>
              <a:rPr lang="en-US" dirty="0"/>
            </a:br>
            <a:r>
              <a:rPr lang="en-US" dirty="0"/>
              <a:t>astrophysical and cosmological uncertainties.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Generate and detect axions in the lab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AD0FF0CA-02AC-4CDA-A7F1-33257E33CA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4392" y="230717"/>
            <a:ext cx="1851592" cy="632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BED5168-48C0-4F42-8BB0-771A23F93DEE}"/>
              </a:ext>
            </a:extLst>
          </p:cNvPr>
          <p:cNvCxnSpPr/>
          <p:nvPr/>
        </p:nvCxnSpPr>
        <p:spPr>
          <a:xfrm>
            <a:off x="4464000" y="2016000"/>
            <a:ext cx="360040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C2329F49-73B7-4F33-9400-19D7B552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" y="3336498"/>
            <a:ext cx="7217539" cy="20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F3D0404-2209-4B31-8A6F-DF5C81A84A0E}"/>
              </a:ext>
            </a:extLst>
          </p:cNvPr>
          <p:cNvSpPr txBox="1"/>
          <p:nvPr/>
        </p:nvSpPr>
        <p:spPr>
          <a:xfrm>
            <a:off x="10056440" y="272822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EAE1871-BED5-46E9-AFBE-243F40982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875" y="2093070"/>
            <a:ext cx="4824536" cy="395989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7B5633A-809F-43E0-B380-45CDA367A844}"/>
              </a:ext>
            </a:extLst>
          </p:cNvPr>
          <p:cNvSpPr/>
          <p:nvPr/>
        </p:nvSpPr>
        <p:spPr>
          <a:xfrm>
            <a:off x="10056440" y="2897498"/>
            <a:ext cx="639919" cy="439000"/>
          </a:xfrm>
          <a:prstGeom prst="ellipse">
            <a:avLst/>
          </a:prstGeom>
          <a:noFill/>
          <a:ln w="69850">
            <a:solidFill>
              <a:srgbClr val="5BC5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3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ny</a:t>
            </a:r>
            <a:r>
              <a:rPr lang="en-US" dirty="0"/>
              <a:t> L</a:t>
            </a:r>
            <a:r>
              <a:rPr lang="en-US" dirty="0">
                <a:solidFill>
                  <a:schemeClr val="tx1"/>
                </a:solidFill>
              </a:rPr>
              <a:t>ight</a:t>
            </a:r>
            <a:r>
              <a:rPr lang="en-US" dirty="0"/>
              <a:t> P</a:t>
            </a:r>
            <a:r>
              <a:rPr lang="en-US" dirty="0">
                <a:solidFill>
                  <a:schemeClr val="tx1"/>
                </a:solidFill>
              </a:rPr>
              <a:t>article</a:t>
            </a:r>
            <a:r>
              <a:rPr lang="en-US" dirty="0"/>
              <a:t> S</a:t>
            </a:r>
            <a:r>
              <a:rPr lang="en-US" dirty="0">
                <a:solidFill>
                  <a:schemeClr val="tx1"/>
                </a:solidFill>
              </a:rPr>
              <a:t>earch</a:t>
            </a:r>
            <a:r>
              <a:rPr lang="en-US" dirty="0"/>
              <a:t> II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Shining-light-through-a-wall via axion      photon mixing.</a:t>
            </a:r>
          </a:p>
          <a:p>
            <a:pPr marL="285750" indent="-285750"/>
            <a:r>
              <a:rPr lang="en-US" dirty="0"/>
              <a:t>Probe for axions motivated by astrophysics without </a:t>
            </a:r>
            <a:br>
              <a:rPr lang="en-US" dirty="0"/>
            </a:br>
            <a:r>
              <a:rPr lang="en-US" dirty="0"/>
              <a:t>astrophysical and cosmological uncertainties.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24 HERA dipole magnets and long-baseline precision</a:t>
            </a:r>
            <a:br>
              <a:rPr lang="en-US" dirty="0"/>
            </a:br>
            <a:r>
              <a:rPr lang="en-US" dirty="0"/>
              <a:t>interferometry to reach an axion-photon coupling sensitivity </a:t>
            </a:r>
            <a:br>
              <a:rPr lang="en-US" dirty="0"/>
            </a:br>
            <a:r>
              <a:rPr lang="en-US" dirty="0">
                <a:sym typeface="Symbol" panose="05050102010706020507" pitchFamily="18" charset="2"/>
              </a:rPr>
              <a:t> 1000 times OSQAR / ALPS I.</a:t>
            </a:r>
            <a:endParaRPr lang="en-US" dirty="0"/>
          </a:p>
          <a:p>
            <a:r>
              <a:rPr lang="en-US" dirty="0"/>
              <a:t>located in the HERA North area at DESY in Hamburg.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Generate and detect axions in the lab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AD0FF0CA-02AC-4CDA-A7F1-33257E33CA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4392" y="230717"/>
            <a:ext cx="1851592" cy="632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BED5168-48C0-4F42-8BB0-771A23F93DEE}"/>
              </a:ext>
            </a:extLst>
          </p:cNvPr>
          <p:cNvCxnSpPr/>
          <p:nvPr/>
        </p:nvCxnSpPr>
        <p:spPr>
          <a:xfrm>
            <a:off x="4464000" y="2016000"/>
            <a:ext cx="360040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C2329F49-73B7-4F33-9400-19D7B552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74" y="1429558"/>
            <a:ext cx="4584636" cy="12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A6E4BD-B05C-4374-BB05-A9F5967C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56" y="4438953"/>
            <a:ext cx="2403069" cy="180230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2AA890-A868-4EF6-8B6C-160BACA0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02" y="2663627"/>
            <a:ext cx="2823179" cy="158848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85BD641-7E3E-48F9-81B7-047DC3748B4A}"/>
              </a:ext>
            </a:extLst>
          </p:cNvPr>
          <p:cNvSpPr txBox="1"/>
          <p:nvPr/>
        </p:nvSpPr>
        <p:spPr>
          <a:xfrm>
            <a:off x="10056440" y="272822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10/2020</a:t>
            </a:r>
          </a:p>
        </p:txBody>
      </p:sp>
    </p:spTree>
    <p:extLst>
      <p:ext uri="{BB962C8B-B14F-4D97-AF65-F5344CB8AC3E}">
        <p14:creationId xmlns:p14="http://schemas.microsoft.com/office/powerpoint/2010/main" val="1133153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ny</a:t>
            </a:r>
            <a:r>
              <a:rPr lang="en-US" dirty="0"/>
              <a:t> L</a:t>
            </a:r>
            <a:r>
              <a:rPr lang="en-US" dirty="0">
                <a:solidFill>
                  <a:schemeClr val="tx1"/>
                </a:solidFill>
              </a:rPr>
              <a:t>ight</a:t>
            </a:r>
            <a:r>
              <a:rPr lang="en-US" dirty="0"/>
              <a:t> P</a:t>
            </a:r>
            <a:r>
              <a:rPr lang="en-US" dirty="0">
                <a:solidFill>
                  <a:schemeClr val="tx1"/>
                </a:solidFill>
              </a:rPr>
              <a:t>article</a:t>
            </a:r>
            <a:r>
              <a:rPr lang="en-US" dirty="0"/>
              <a:t> S</a:t>
            </a:r>
            <a:r>
              <a:rPr lang="en-US" dirty="0">
                <a:solidFill>
                  <a:schemeClr val="tx1"/>
                </a:solidFill>
              </a:rPr>
              <a:t>earch</a:t>
            </a:r>
            <a:r>
              <a:rPr lang="en-US" dirty="0"/>
              <a:t> II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What:</a:t>
            </a:r>
          </a:p>
          <a:p>
            <a:pPr marL="285750" indent="-285750"/>
            <a:r>
              <a:rPr lang="en-US" dirty="0"/>
              <a:t>Shining-light-through-a-wall via axion      photon mixing.</a:t>
            </a:r>
          </a:p>
          <a:p>
            <a:pPr marL="285750" indent="-285750"/>
            <a:r>
              <a:rPr lang="en-US" dirty="0"/>
              <a:t>Probe for axions motivated by astrophysics without </a:t>
            </a:r>
            <a:br>
              <a:rPr lang="en-US" dirty="0"/>
            </a:br>
            <a:r>
              <a:rPr lang="en-US" dirty="0"/>
              <a:t>astrophysical and cosmological uncertainties. </a:t>
            </a:r>
          </a:p>
          <a:p>
            <a:pPr marL="0" indent="0">
              <a:buNone/>
            </a:pPr>
            <a:r>
              <a:rPr lang="en-US" dirty="0"/>
              <a:t>How:</a:t>
            </a:r>
          </a:p>
          <a:p>
            <a:r>
              <a:rPr lang="en-US" dirty="0"/>
              <a:t>24 HERA dipole magnets and long-baseline precision</a:t>
            </a:r>
            <a:br>
              <a:rPr lang="en-US" dirty="0"/>
            </a:br>
            <a:r>
              <a:rPr lang="en-US" dirty="0"/>
              <a:t>interferometry to reach an axion-photon coupling sensitivity </a:t>
            </a:r>
            <a:br>
              <a:rPr lang="en-US" dirty="0"/>
            </a:br>
            <a:r>
              <a:rPr lang="en-US" dirty="0">
                <a:sym typeface="Symbol" panose="05050102010706020507" pitchFamily="18" charset="2"/>
              </a:rPr>
              <a:t> 1000 times OSQAR / ALPS I.</a:t>
            </a:r>
            <a:endParaRPr lang="en-US" dirty="0"/>
          </a:p>
          <a:p>
            <a:r>
              <a:rPr lang="en-US" dirty="0"/>
              <a:t>located in the HERA North area at DESY in Hamburg.</a:t>
            </a:r>
          </a:p>
          <a:p>
            <a:pPr marL="0" indent="0">
              <a:buNone/>
            </a:pPr>
            <a:r>
              <a:rPr lang="en-US" dirty="0"/>
              <a:t>Who:</a:t>
            </a:r>
          </a:p>
          <a:p>
            <a:r>
              <a:rPr lang="en-US" dirty="0"/>
              <a:t>Universities Hamburg, Hanover, Mainz, DESY, AEI Hanover</a:t>
            </a:r>
          </a:p>
          <a:p>
            <a:r>
              <a:rPr lang="en-US" dirty="0"/>
              <a:t>Universities of Cardiff and Florida (Gainesville).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Generate and detect axions in the lab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AD0FF0CA-02AC-4CDA-A7F1-33257E33CA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4392" y="230717"/>
            <a:ext cx="1851592" cy="632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BED5168-48C0-4F42-8BB0-771A23F93DEE}"/>
              </a:ext>
            </a:extLst>
          </p:cNvPr>
          <p:cNvCxnSpPr/>
          <p:nvPr/>
        </p:nvCxnSpPr>
        <p:spPr>
          <a:xfrm>
            <a:off x="4464000" y="2016000"/>
            <a:ext cx="360040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C2329F49-73B7-4F33-9400-19D7B552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74" y="1429558"/>
            <a:ext cx="4584636" cy="12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11E350-3BC6-44DC-A282-0ADF93DCA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56" y="4438953"/>
            <a:ext cx="2403069" cy="18023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EAD1976-2C79-4DA1-BDA1-EC32E03C3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02" y="2663627"/>
            <a:ext cx="2823179" cy="15884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89D54E6-E808-4645-87B1-19849B2DC8D9}"/>
              </a:ext>
            </a:extLst>
          </p:cNvPr>
          <p:cNvSpPr txBox="1"/>
          <p:nvPr/>
        </p:nvSpPr>
        <p:spPr>
          <a:xfrm>
            <a:off x="10056440" y="272822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10/2020</a:t>
            </a:r>
          </a:p>
        </p:txBody>
      </p:sp>
    </p:spTree>
    <p:extLst>
      <p:ext uri="{BB962C8B-B14F-4D97-AF65-F5344CB8AC3E}">
        <p14:creationId xmlns:p14="http://schemas.microsoft.com/office/powerpoint/2010/main" val="2354187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ny</a:t>
            </a:r>
            <a:r>
              <a:rPr lang="en-US" dirty="0"/>
              <a:t> L</a:t>
            </a:r>
            <a:r>
              <a:rPr lang="en-US" dirty="0">
                <a:solidFill>
                  <a:schemeClr val="tx1"/>
                </a:solidFill>
              </a:rPr>
              <a:t>ight</a:t>
            </a:r>
            <a:r>
              <a:rPr lang="en-US" dirty="0"/>
              <a:t> P</a:t>
            </a:r>
            <a:r>
              <a:rPr lang="en-US" dirty="0">
                <a:solidFill>
                  <a:schemeClr val="tx1"/>
                </a:solidFill>
              </a:rPr>
              <a:t>article</a:t>
            </a:r>
            <a:r>
              <a:rPr lang="en-US" dirty="0"/>
              <a:t> S</a:t>
            </a:r>
            <a:r>
              <a:rPr lang="en-US" dirty="0">
                <a:solidFill>
                  <a:schemeClr val="tx1"/>
                </a:solidFill>
              </a:rPr>
              <a:t>earch</a:t>
            </a:r>
            <a:r>
              <a:rPr lang="en-US" dirty="0"/>
              <a:t> II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Status:</a:t>
            </a:r>
          </a:p>
          <a:p>
            <a:pPr marL="285750" indent="-285750"/>
            <a:r>
              <a:rPr lang="en-US" dirty="0"/>
              <a:t>Installation completed, all systems operational.</a:t>
            </a:r>
          </a:p>
          <a:p>
            <a:pPr marL="285750" indent="-285750"/>
            <a:r>
              <a:rPr lang="en-US" dirty="0"/>
              <a:t>Magnet string test operation very successful in 03/2022.</a:t>
            </a:r>
          </a:p>
          <a:p>
            <a:pPr marL="285750" indent="-285750"/>
            <a:r>
              <a:rPr lang="en-US" dirty="0"/>
              <a:t>Optics commissioning progressing very smoothly</a:t>
            </a:r>
            <a:br>
              <a:rPr lang="en-US" dirty="0"/>
            </a:br>
            <a:r>
              <a:rPr lang="en-US" sz="1600" dirty="0"/>
              <a:t>(including a word-record)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Next steps:</a:t>
            </a:r>
          </a:p>
          <a:p>
            <a:r>
              <a:rPr lang="en-US" dirty="0"/>
              <a:t>Secure operation phase:</a:t>
            </a:r>
          </a:p>
          <a:p>
            <a:pPr lvl="1"/>
            <a:r>
              <a:rPr lang="en-US" dirty="0"/>
              <a:t>Initial science run in early 2023.</a:t>
            </a:r>
          </a:p>
          <a:p>
            <a:pPr lvl="1"/>
            <a:r>
              <a:rPr lang="en-US" dirty="0"/>
              <a:t>Science run with full optical system in late 2023.</a:t>
            </a:r>
          </a:p>
          <a:p>
            <a:pPr lvl="1"/>
            <a:r>
              <a:rPr lang="en-US" dirty="0"/>
              <a:t>Science run with upgraded optics in 2024.</a:t>
            </a:r>
          </a:p>
          <a:p>
            <a:r>
              <a:rPr lang="en-US" dirty="0"/>
              <a:t>Secure longer-term exploitation:</a:t>
            </a:r>
          </a:p>
          <a:p>
            <a:pPr lvl="1"/>
            <a:r>
              <a:rPr lang="en-US" dirty="0"/>
              <a:t>Photon-counting science run, VMB, gravitational wave searches.</a:t>
            </a:r>
          </a:p>
          <a:p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Generate and detect axions in the lab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AD0FF0CA-02AC-4CDA-A7F1-33257E33CA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4392" y="230717"/>
            <a:ext cx="1851592" cy="63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A0B543-C091-4BCF-BF9A-51EDDA3DD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844823"/>
            <a:ext cx="5248777" cy="187220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94257B0-0731-40DE-80F5-BCABB0BEF0C4}"/>
              </a:ext>
            </a:extLst>
          </p:cNvPr>
          <p:cNvSpPr txBox="1"/>
          <p:nvPr/>
        </p:nvSpPr>
        <p:spPr>
          <a:xfrm>
            <a:off x="10903485" y="3259723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09/2022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6BD7B3-4012-4662-8D07-640520AC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790456"/>
            <a:ext cx="3610036" cy="2977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3841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Infrastructure at DESY in Hamburg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Re-using HERA</a:t>
            </a:r>
          </a:p>
          <a:p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695400" y="6525344"/>
            <a:ext cx="9991716" cy="186841"/>
          </a:xfrm>
        </p:spPr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sp>
        <p:nvSpPr>
          <p:cNvPr id="18" name="AutoShape 8" descr="Universität Hamburg - der Forschung, der Lehre, der Bildung, zur Homep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DAEDFC-E88B-4DC4-BC6D-293E3C0E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219958"/>
            <a:ext cx="6858000" cy="49560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124F38B-3699-4891-956E-79B80EF6D522}"/>
              </a:ext>
            </a:extLst>
          </p:cNvPr>
          <p:cNvSpPr txBox="1"/>
          <p:nvPr/>
        </p:nvSpPr>
        <p:spPr>
          <a:xfrm>
            <a:off x="5231904" y="1376814"/>
            <a:ext cx="376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DESY in about 2000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HERA experiments in about 2028</a:t>
            </a:r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1D1FC1B3-5520-4580-9A0B-43C151A32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91" y="2870679"/>
            <a:ext cx="726761" cy="64542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E9E03C5-1BAE-4EA9-AAEB-9139F9BF2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658">
            <a:off x="2248854" y="2391898"/>
            <a:ext cx="1541886" cy="5003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F571324-C20B-471F-8776-117B24952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528" y="3166875"/>
            <a:ext cx="889444" cy="4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15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 Technologies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4511872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Cross-disciplinary:</a:t>
            </a:r>
          </a:p>
          <a:p>
            <a:pPr marL="285750" indent="-285750"/>
            <a:r>
              <a:rPr lang="en-US"/>
              <a:t>Magnetometry.</a:t>
            </a:r>
            <a:endParaRPr lang="en-US" dirty="0"/>
          </a:p>
          <a:p>
            <a:pPr marL="285750" indent="-285750"/>
            <a:r>
              <a:rPr lang="en-US" dirty="0"/>
              <a:t>Hyperpolarization.</a:t>
            </a:r>
          </a:p>
          <a:p>
            <a:pPr marL="285750" indent="-285750"/>
            <a:r>
              <a:rPr lang="en-US" dirty="0"/>
              <a:t>X-ray optics.</a:t>
            </a:r>
          </a:p>
          <a:p>
            <a:pPr marL="285750" indent="-285750"/>
            <a:r>
              <a:rPr lang="en-US" dirty="0"/>
              <a:t>High precision interferometry.</a:t>
            </a:r>
          </a:p>
          <a:p>
            <a:pPr marL="285750" indent="-285750"/>
            <a:r>
              <a:rPr lang="en-US" dirty="0"/>
              <a:t>Accelerator and detector developments</a:t>
            </a:r>
          </a:p>
          <a:p>
            <a:pPr marL="285750" indent="-285750"/>
            <a:r>
              <a:rPr lang="en-US" dirty="0"/>
              <a:t>Piezo-drive developments.</a:t>
            </a:r>
          </a:p>
          <a:p>
            <a:pPr marL="285750" indent="-285750"/>
            <a:r>
              <a:rPr lang="en-US" dirty="0"/>
              <a:t>New materials.</a:t>
            </a:r>
          </a:p>
          <a:p>
            <a:pPr marL="285750" indent="-285750"/>
            <a:r>
              <a:rPr lang="en-US" dirty="0"/>
              <a:t>Magnets!</a:t>
            </a:r>
          </a:p>
          <a:p>
            <a:pPr marL="285750" indent="-285750"/>
            <a:r>
              <a:rPr lang="en-US" dirty="0"/>
              <a:t>…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Examples, not exhaustive!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F4296DB0-6B32-4899-AFF3-2D77402B785A}"/>
              </a:ext>
            </a:extLst>
          </p:cNvPr>
          <p:cNvSpPr txBox="1">
            <a:spLocks/>
          </p:cNvSpPr>
          <p:nvPr/>
        </p:nvSpPr>
        <p:spPr>
          <a:xfrm>
            <a:off x="5472560" y="1412776"/>
            <a:ext cx="6312072" cy="49934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Quantum sensing:</a:t>
            </a:r>
          </a:p>
          <a:p>
            <a:r>
              <a:rPr lang="en-US" dirty="0"/>
              <a:t>Single photon counting.</a:t>
            </a:r>
          </a:p>
          <a:p>
            <a:r>
              <a:rPr lang="en-US" dirty="0"/>
              <a:t>Quantum-limited signal amplification.</a:t>
            </a:r>
          </a:p>
          <a:p>
            <a:r>
              <a:rPr lang="en-US" dirty="0"/>
              <a:t>Sub-</a:t>
            </a:r>
            <a:r>
              <a:rPr lang="en-US" dirty="0" err="1"/>
              <a:t>shotnoise</a:t>
            </a:r>
            <a:r>
              <a:rPr lang="en-US" dirty="0"/>
              <a:t> signal amplification.</a:t>
            </a:r>
          </a:p>
          <a:p>
            <a:r>
              <a:rPr lang="en-US" dirty="0"/>
              <a:t>Cryogenic micro-calorimeters.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18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7615-6DDC-4202-848C-BCAE136AD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6800" y="349250"/>
            <a:ext cx="11376025" cy="45085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856435-4E59-4E27-85D1-746753B46843}"/>
              </a:ext>
            </a:extLst>
          </p:cNvPr>
          <p:cNvSpPr txBox="1"/>
          <p:nvPr/>
        </p:nvSpPr>
        <p:spPr>
          <a:xfrm>
            <a:off x="2711624" y="1196752"/>
            <a:ext cx="7128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Axions: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very brief motivation.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Experimental axion searches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subjective selection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466737-5FB3-43ED-8A86-EC88E6B6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KET Strategy 2022 | Axions | 19 Nov. 2022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924404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00549"/>
            <a:ext cx="11568656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Physics case:</a:t>
            </a:r>
          </a:p>
          <a:p>
            <a:pPr marL="285750" indent="-285750"/>
            <a:r>
              <a:rPr lang="en-US" dirty="0"/>
              <a:t>Multifaceted, but rather simple from an experimentalist’s point of view: just one axion might be the answer.</a:t>
            </a:r>
          </a:p>
          <a:p>
            <a:pPr marL="285750" indent="-285750"/>
            <a:r>
              <a:rPr lang="en-US" dirty="0"/>
              <a:t>One of the best BSM scenario in reach of experimental tests.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Experiments in Germany:</a:t>
            </a:r>
          </a:p>
          <a:p>
            <a:r>
              <a:rPr lang="en-US" dirty="0"/>
              <a:t>World-leading, very diverse. The experiments presented require a somewhat strategic planning.</a:t>
            </a:r>
          </a:p>
          <a:p>
            <a:r>
              <a:rPr lang="en-US" dirty="0"/>
              <a:t>Cutting-edge technologies, partly combined with existing infrastructures and equipment.</a:t>
            </a:r>
          </a:p>
          <a:p>
            <a:r>
              <a:rPr lang="en-US" dirty="0"/>
              <a:t>Lot’s of enthusiasm by young (and older) physicists as well as in media.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We need to:</a:t>
            </a:r>
          </a:p>
          <a:p>
            <a:r>
              <a:rPr lang="en-US" b="1" dirty="0">
                <a:solidFill>
                  <a:srgbClr val="00B0F0"/>
                </a:solidFill>
              </a:rPr>
              <a:t>Secure construction and operation phases.</a:t>
            </a:r>
          </a:p>
          <a:p>
            <a:r>
              <a:rPr lang="en-US" b="1" dirty="0">
                <a:solidFill>
                  <a:srgbClr val="00B0F0"/>
                </a:solidFill>
              </a:rPr>
              <a:t>Secure participation of German university groups.  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Axions: a unique opportunity within the next 5-10 years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KET Strategy 2022 | Axions | 19 Nov. 2022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236339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LUXE Experiment</a:t>
            </a:r>
            <a:endParaRPr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KET Jahrestreffen &amp; Strategie-Workshop 2022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 bwMode="auto">
          <a:xfrm>
            <a:off x="407987" y="4221088"/>
            <a:ext cx="11369549" cy="700373"/>
          </a:xfrm>
        </p:spPr>
        <p:txBody>
          <a:bodyPr/>
          <a:lstStyle/>
          <a:p>
            <a:pPr>
              <a:defRPr/>
            </a:pPr>
            <a:r>
              <a:rPr lang="de-DE" dirty="0"/>
              <a:t>T. Behnke, T. Ferber, B. Heinemann, R. Jacobs, J. List</a:t>
            </a:r>
          </a:p>
          <a:p>
            <a:pPr>
              <a:defRPr/>
            </a:pPr>
            <a:r>
              <a:rPr lang="de-DE" dirty="0"/>
              <a:t>08.11.2022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 bwMode="auto">
          <a:xfrm>
            <a:off x="839416" y="3356992"/>
            <a:ext cx="5056129" cy="3266200"/>
            <a:chOff x="5773717" y="2852936"/>
            <a:chExt cx="5914467" cy="36380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773717" y="2852936"/>
              <a:ext cx="5914467" cy="363805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 bwMode="auto">
            <a:xfrm>
              <a:off x="6384032" y="2996952"/>
              <a:ext cx="4667145" cy="3055505"/>
              <a:chOff x="6566263" y="3126377"/>
              <a:chExt cx="4484914" cy="2926080"/>
            </a:xfrm>
          </p:grpSpPr>
          <p:cxnSp>
            <p:nvCxnSpPr>
              <p:cNvPr id="29" name="Straight Connector 28"/>
              <p:cNvCxnSpPr>
                <a:cxnSpLocks/>
              </p:cNvCxnSpPr>
              <p:nvPr/>
            </p:nvCxnSpPr>
            <p:spPr bwMode="auto">
              <a:xfrm>
                <a:off x="6566263" y="3126377"/>
                <a:ext cx="1776548" cy="114082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cxnSpLocks/>
              </p:cNvCxnSpPr>
              <p:nvPr/>
            </p:nvCxnSpPr>
            <p:spPr bwMode="auto">
              <a:xfrm>
                <a:off x="8928087" y="4663729"/>
                <a:ext cx="2123090" cy="13887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 bwMode="auto">
            <a:xfrm>
              <a:off x="6384031" y="4124698"/>
              <a:ext cx="2385789" cy="178978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The LUXE Experiment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 bwMode="auto">
          <a:xfrm>
            <a:off x="479377" y="787854"/>
            <a:ext cx="6288456" cy="3266200"/>
          </a:xfrm>
        </p:spPr>
        <p:txBody>
          <a:bodyPr/>
          <a:lstStyle/>
          <a:p>
            <a:pPr marL="196446" indent="-196446" defTabSz="80464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1400">
                <a:solidFill>
                  <a:srgbClr val="000000"/>
                </a:solidFill>
                <a:latin typeface="Arial"/>
                <a:cs typeface="Arial"/>
              </a:rPr>
              <a:t>Study QED in new regime of strong fields, where </a:t>
            </a:r>
            <a:br>
              <a:rPr lang="de-DE" sz="14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de-DE" sz="1400">
                <a:latin typeface="Arial"/>
                <a:cs typeface="Arial"/>
              </a:rPr>
              <a:t>it becomes non-perturbative (Schwinger-Limit)</a:t>
            </a:r>
            <a:endParaRPr/>
          </a:p>
          <a:p>
            <a:pPr marL="196446" indent="-196446" defTabSz="80464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1400">
                <a:latin typeface="Arial"/>
                <a:cs typeface="Arial"/>
              </a:rPr>
              <a:t>Vacuum becomes unstable, “decays“ into e</a:t>
            </a:r>
            <a:r>
              <a:rPr lang="de-DE" sz="1400" baseline="30000">
                <a:latin typeface="Arial"/>
                <a:cs typeface="Arial"/>
              </a:rPr>
              <a:t>+</a:t>
            </a:r>
            <a:r>
              <a:rPr lang="de-DE" sz="1400">
                <a:latin typeface="Arial"/>
                <a:cs typeface="Arial"/>
              </a:rPr>
              <a:t>-e</a:t>
            </a:r>
            <a:r>
              <a:rPr lang="de-DE" sz="1400" baseline="30000">
                <a:latin typeface="Arial"/>
                <a:cs typeface="Arial"/>
              </a:rPr>
              <a:t>-</a:t>
            </a:r>
            <a:r>
              <a:rPr lang="de-DE" sz="1400">
                <a:latin typeface="Arial"/>
                <a:cs typeface="Arial"/>
              </a:rPr>
              <a:t>-pairs</a:t>
            </a:r>
            <a:br>
              <a:rPr lang="de-DE" sz="1400">
                <a:latin typeface="Arial"/>
                <a:cs typeface="Arial"/>
              </a:rPr>
            </a:br>
            <a:r>
              <a:rPr lang="de-DE" sz="1400">
                <a:solidFill>
                  <a:schemeClr val="accent1"/>
                </a:solidFill>
                <a:latin typeface="Arial"/>
                <a:cs typeface="Arial"/>
              </a:rPr>
              <a:t>→ very interesting theoretically, never measured experimentally! </a:t>
            </a:r>
            <a:endParaRPr/>
          </a:p>
          <a:p>
            <a:pPr marL="196446" indent="-196446" defTabSz="80464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1400">
                <a:latin typeface="Arial"/>
                <a:cs typeface="Arial"/>
              </a:rPr>
              <a:t>LUXE: </a:t>
            </a:r>
            <a:r>
              <a:rPr lang="en-US" sz="1400"/>
              <a:t>interact high intensity laser beam with Eu.XFEL high energy</a:t>
            </a:r>
            <a:br>
              <a:rPr lang="en-US" sz="1400"/>
            </a:br>
            <a:r>
              <a:rPr lang="en-US" sz="1400"/>
              <a:t> electron beam or secondary GeV photon beam </a:t>
            </a:r>
            <a:endParaRPr/>
          </a:p>
          <a:p>
            <a:pPr marL="196446" indent="-196446" defTabSz="80464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1400"/>
              <a:t>U</a:t>
            </a:r>
            <a:r>
              <a:rPr lang="en-US" sz="1400"/>
              <a:t>nique features of LUXE: </a:t>
            </a:r>
            <a:endParaRPr/>
          </a:p>
          <a:p>
            <a:pPr marL="742950" lvl="1" indent="-285750">
              <a:defRPr/>
            </a:pPr>
            <a:r>
              <a:rPr lang="de-DE" sz="1400"/>
              <a:t>precision mapping of SFQED parameter space </a:t>
            </a:r>
            <a:endParaRPr/>
          </a:p>
          <a:p>
            <a:pPr marL="742950" lvl="1" indent="-285750">
              <a:defRPr/>
            </a:pPr>
            <a:r>
              <a:rPr lang="de-DE" sz="1400"/>
              <a:t>direct acces to non-linear pair production in photon-Laser collisions</a:t>
            </a:r>
          </a:p>
          <a:p>
            <a:pPr marL="196446" indent="-196446" defTabSz="80464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/>
          </a:p>
        </p:txBody>
      </p:sp>
      <p:sp>
        <p:nvSpPr>
          <p:cNvPr id="223" name="Textplatzhalter 7"/>
          <p:cNvSpPr/>
          <p:nvPr/>
        </p:nvSpPr>
        <p:spPr bwMode="auto">
          <a:xfrm>
            <a:off x="407986" y="1235645"/>
            <a:ext cx="8900935" cy="7510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196446" indent="-196446" defTabSz="804643">
              <a:lnSpc>
                <a:spcPct val="110000"/>
              </a:lnSpc>
              <a:spcBef>
                <a:spcPts val="1055"/>
              </a:spcBef>
              <a:buSzPct val="100000"/>
              <a:buFont typeface="Arial"/>
              <a:buChar char="•"/>
              <a:tabLst>
                <a:tab pos="312528" algn="l"/>
              </a:tabLst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sz="1500">
              <a:solidFill>
                <a:srgbClr val="009FDF"/>
              </a:solidFill>
              <a:latin typeface="Arial"/>
              <a:cs typeface="Arial"/>
            </a:endParaRPr>
          </a:p>
        </p:txBody>
      </p:sp>
      <p:pic>
        <p:nvPicPr>
          <p:cNvPr id="59" name="feyn_strongpairprod.png" descr="feyn_strongpairpro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08235" y="820100"/>
            <a:ext cx="2864950" cy="13174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0" name="feyn_strongbrem.png" descr="feyn_strongbrem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02995" y="749832"/>
            <a:ext cx="3038108" cy="13971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Non-linear Compton Scattering:"/>
              <p:cNvSpPr txBox="1"/>
              <p:nvPr/>
            </p:nvSpPr>
            <p:spPr bwMode="auto">
              <a:xfrm>
                <a:off x="5644581" y="2164923"/>
                <a:ext cx="3619771" cy="47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defRPr sz="2400" b="1">
                    <a:solidFill>
                      <a:srgbClr val="000000"/>
                    </a:solidFill>
                  </a:defRPr>
                </a:pPr>
                <a:r>
                  <a:rPr sz="1200"/>
                  <a:t>Non-linear Compton Scattering</a:t>
                </a:r>
                <a:br>
                  <a:rPr lang="de-DE" sz="1200"/>
                </a:b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br>
                  <a:rPr lang="de-DE" sz="1600"/>
                </a:br>
                <a:endParaRPr sz="1600"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63" name="Non-linear Compton Scattering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4581" y="2164923"/>
                <a:ext cx="3619771" cy="4719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Non-linear Breit-Wheeler pair production :"/>
              <p:cNvSpPr txBox="1"/>
              <p:nvPr/>
            </p:nvSpPr>
            <p:spPr bwMode="auto">
              <a:xfrm>
                <a:off x="9282304" y="2164951"/>
                <a:ext cx="2493461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defRPr sz="2400" b="1">
                    <a:solidFill>
                      <a:srgbClr val="000000"/>
                    </a:solidFill>
                  </a:defRPr>
                </a:pPr>
                <a:r>
                  <a:rPr sz="1200"/>
                  <a:t>Breit-Wheeler pair production</a:t>
                </a:r>
                <a:endParaRPr lang="de-DE" sz="1200"/>
              </a:p>
              <a:p>
                <a:pPr algn="ctr">
                  <a:defRPr sz="2400" b="1">
                    <a:solidFill>
                      <a:srgbClr val="000000"/>
                    </a:solidFill>
                  </a:defRPr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sz="1200"/>
              </a:p>
            </p:txBody>
          </p:sp>
        </mc:Choice>
        <mc:Fallback xmlns="">
          <p:sp>
            <p:nvSpPr>
              <p:cNvPr id="64" name="Non-linear Breit-Wheeler pair production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2304" y="2164951"/>
                <a:ext cx="2493461" cy="471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57983" y="3037404"/>
            <a:ext cx="4772253" cy="343865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10029195" y="4554890"/>
            <a:ext cx="1040349" cy="47192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1733930">
              <a:defRPr/>
            </a:pPr>
            <a:r>
              <a:rPr lang="de-DE" sz="1200">
                <a:solidFill>
                  <a:srgbClr val="0070C0"/>
                </a:solidFill>
              </a:rPr>
              <a:t>Breit-Wheeler</a:t>
            </a:r>
            <a:endParaRPr/>
          </a:p>
          <a:p>
            <a:pPr algn="ctr" defTabSz="1733930">
              <a:defRPr/>
            </a:pPr>
            <a:r>
              <a:rPr lang="de-DE" sz="1200">
                <a:solidFill>
                  <a:srgbClr val="0070C0"/>
                </a:solidFill>
              </a:rPr>
              <a:t>Positron rate</a:t>
            </a:r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-218118" y="6417778"/>
            <a:ext cx="12628236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492"/>
              </a:spcBef>
              <a:buSzPct val="123000"/>
              <a:defRPr sz="2000">
                <a:solidFill>
                  <a:srgbClr val="000000"/>
                </a:solidFill>
              </a:defRPr>
            </a:pPr>
            <a:r>
              <a:rPr lang="en-US" sz="1600" b="1">
                <a:solidFill>
                  <a:schemeClr val="accent2"/>
                </a:solidFill>
              </a:rPr>
              <a:t>LUXE physics goal: Precision study of transition from perturbative </a:t>
            </a:r>
            <a:r>
              <a:rPr lang="en-US" sz="1600" b="1">
                <a:solidFill>
                  <a:schemeClr val="accent2"/>
                </a:solidFill>
                <a:latin typeface="Arial"/>
                <a:cs typeface="Arial"/>
              </a:rPr>
              <a:t>to</a:t>
            </a:r>
            <a:r>
              <a:rPr lang="en-US" sz="1600" b="1">
                <a:solidFill>
                  <a:schemeClr val="accent2"/>
                </a:solidFill>
              </a:rPr>
              <a:t> non-perturbative QED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3896770" y="3464390"/>
            <a:ext cx="2070783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/>
              <a:t>ξ = “laser intensity parameter”</a:t>
            </a:r>
            <a:br>
              <a:rPr lang="en-US" sz="1100"/>
            </a:br>
            <a:r>
              <a:rPr lang="en-US" sz="1100"/>
              <a:t>χ = “non-linearity parameter”</a:t>
            </a:r>
            <a:br>
              <a:rPr lang="en-US" sz="1100"/>
            </a:br>
            <a:r>
              <a:rPr lang="el-GR" sz="1100"/>
              <a:t>η</a:t>
            </a:r>
            <a:r>
              <a:rPr lang="en-US" sz="1100"/>
              <a:t> = energy of the collision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 …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are dark matter candidates,				lifetime &gt; age of the universe</a:t>
            </a:r>
          </a:p>
          <a:p>
            <a:r>
              <a:rPr lang="en-US" dirty="0"/>
              <a:t>and / or explain some puzzles from astrophysics,		mass &lt; keV</a:t>
            </a:r>
          </a:p>
          <a:p>
            <a:r>
              <a:rPr lang="en-US" dirty="0"/>
              <a:t>and / or solve the CP-problem in QCD.			mass &lt; keV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Disclaimer:</a:t>
            </a:r>
          </a:p>
          <a:p>
            <a:pPr marL="0" indent="0">
              <a:buNone/>
            </a:pPr>
            <a:r>
              <a:rPr lang="en-US" dirty="0"/>
              <a:t>I will not always strictly distinguish between </a:t>
            </a:r>
          </a:p>
          <a:p>
            <a:r>
              <a:rPr lang="en-US" dirty="0"/>
              <a:t>axions (solving the CP-problem in QCD) and</a:t>
            </a:r>
          </a:p>
          <a:p>
            <a:r>
              <a:rPr lang="en-US" dirty="0"/>
              <a:t>axion-like-particles (ALPs).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Maybe a bit confusing:</a:t>
            </a:r>
          </a:p>
          <a:p>
            <a:r>
              <a:rPr lang="en-US" dirty="0"/>
              <a:t>ALPS is an experiment searching (also) for ALPs.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(a subjective selection)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0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8286" y="4014236"/>
            <a:ext cx="2591669" cy="2437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90565" y="4598083"/>
            <a:ext cx="4324636" cy="178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7987" y="223102"/>
            <a:ext cx="11376024" cy="451098"/>
          </a:xfrm>
        </p:spPr>
        <p:txBody>
          <a:bodyPr/>
          <a:lstStyle/>
          <a:p>
            <a:pPr>
              <a:defRPr/>
            </a:pPr>
            <a:r>
              <a:rPr lang="de-DE"/>
              <a:t>LUXE Particle Detectors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407986" y="681820"/>
            <a:ext cx="11376025" cy="5010249"/>
          </a:xfrm>
        </p:spPr>
        <p:txBody>
          <a:bodyPr/>
          <a:lstStyle/>
          <a:p>
            <a:pPr marL="317500" lvl="1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>
                <a:solidFill>
                  <a:srgbClr val="303030"/>
                </a:solidFill>
              </a:defRPr>
            </a:pPr>
            <a:r>
              <a:rPr lang="en-US" sz="1400"/>
              <a:t>Goal: Detection of electrons, positrons and photon </a:t>
            </a:r>
            <a:br>
              <a:rPr lang="en-US" sz="1400"/>
            </a:br>
            <a:r>
              <a:rPr lang="en-US" sz="1400"/>
              <a:t>fluxes and energy spectra</a:t>
            </a:r>
            <a:endParaRPr lang="en-US" sz="1400">
              <a:solidFill>
                <a:srgbClr val="4472C4"/>
              </a:solidFill>
            </a:endParaRPr>
          </a:p>
          <a:p>
            <a:pPr marL="317500" lvl="1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>
                <a:solidFill>
                  <a:srgbClr val="303030"/>
                </a:solidFill>
              </a:defRPr>
            </a:pPr>
            <a:r>
              <a:rPr lang="en-US" sz="1400"/>
              <a:t>Particle fluxes: ~0.01 e</a:t>
            </a:r>
            <a:r>
              <a:rPr lang="en-US" sz="1400" baseline="30000"/>
              <a:t>+</a:t>
            </a:r>
            <a:r>
              <a:rPr lang="en-US" sz="1400"/>
              <a:t> up to 10</a:t>
            </a:r>
            <a:r>
              <a:rPr lang="en-US" sz="1400" baseline="30000"/>
              <a:t>9</a:t>
            </a:r>
            <a:r>
              <a:rPr lang="en-US" sz="1400"/>
              <a:t> (e</a:t>
            </a:r>
            <a:r>
              <a:rPr lang="en-US" sz="1400" baseline="30000"/>
              <a:t>-</a:t>
            </a:r>
            <a:r>
              <a:rPr lang="en-US" sz="1400"/>
              <a:t> and ɣ)  per laser collision!</a:t>
            </a:r>
            <a:endParaRPr lang="en-US" sz="1400">
              <a:solidFill>
                <a:srgbClr val="4472C4"/>
              </a:solidFill>
            </a:endParaRPr>
          </a:p>
          <a:p>
            <a:pPr marL="317500" lvl="1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b="0">
                <a:solidFill>
                  <a:srgbClr val="303030"/>
                </a:solidFill>
              </a:defRPr>
            </a:pPr>
            <a:r>
              <a:rPr lang="en-US" sz="1400"/>
              <a:t>technologies in each location adapted to expected signal </a:t>
            </a:r>
            <a:br>
              <a:rPr lang="en-US" sz="1400"/>
            </a:br>
            <a:r>
              <a:rPr lang="en-US" sz="1400"/>
              <a:t>and background rates:</a:t>
            </a:r>
            <a:endParaRPr/>
          </a:p>
          <a:p>
            <a:pPr marL="584200" lvl="2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defRPr b="0">
                <a:solidFill>
                  <a:srgbClr val="303030"/>
                </a:solidFill>
              </a:defRPr>
            </a:pPr>
            <a:r>
              <a:rPr lang="de-DE" sz="1400"/>
              <a:t>e</a:t>
            </a:r>
            <a:r>
              <a:rPr lang="en-US" sz="1400" baseline="30000"/>
              <a:t>+</a:t>
            </a:r>
            <a:r>
              <a:rPr lang="en-US" sz="1400"/>
              <a:t>: Pixel Tracker (Alpide technology),</a:t>
            </a:r>
            <a:br>
              <a:rPr lang="en-US" sz="1400"/>
            </a:br>
            <a:r>
              <a:rPr lang="en-US" sz="1400"/>
              <a:t>     High-granularity GaAs-W Calorimeter</a:t>
            </a:r>
            <a:endParaRPr/>
          </a:p>
          <a:p>
            <a:pPr marL="584200" lvl="2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defRPr b="0">
                <a:solidFill>
                  <a:srgbClr val="303030"/>
                </a:solidFill>
              </a:defRPr>
            </a:pPr>
            <a:r>
              <a:rPr lang="de-DE" sz="1400"/>
              <a:t>e</a:t>
            </a:r>
            <a:r>
              <a:rPr lang="de-DE" sz="1400" baseline="30000"/>
              <a:t>-</a:t>
            </a:r>
            <a:r>
              <a:rPr lang="de-DE" sz="1400"/>
              <a:t>: Scintillation Screen &amp; Camera system,</a:t>
            </a:r>
            <a:br>
              <a:rPr lang="de-DE" sz="1400"/>
            </a:br>
            <a:r>
              <a:rPr lang="de-DE" sz="1400"/>
              <a:t>     Cherenkov Detectors</a:t>
            </a:r>
          </a:p>
          <a:p>
            <a:pPr marL="584200" lvl="2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defRPr b="0">
                <a:solidFill>
                  <a:srgbClr val="303030"/>
                </a:solidFill>
              </a:defRPr>
            </a:pPr>
            <a:r>
              <a:rPr lang="el-GR" sz="1400"/>
              <a:t>γ</a:t>
            </a:r>
            <a:r>
              <a:rPr lang="de-DE" sz="1400"/>
              <a:t>: Sapphire strip beam profiler,</a:t>
            </a:r>
            <a:br>
              <a:rPr lang="de-DE" sz="1400"/>
            </a:br>
            <a:r>
              <a:rPr lang="de-DE" sz="1400"/>
              <a:t>    Conversion spectrometer (Screen &amp; amp. Camera),</a:t>
            </a:r>
            <a:br>
              <a:rPr lang="de-DE" sz="1400"/>
            </a:br>
            <a:r>
              <a:rPr lang="de-DE" sz="1400"/>
              <a:t>    Lead-glass flux monitors</a:t>
            </a:r>
          </a:p>
          <a:p>
            <a:pPr marL="317500" lvl="1" indent="-31750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defRPr b="0">
                <a:solidFill>
                  <a:srgbClr val="303030"/>
                </a:solidFill>
              </a:defRPr>
            </a:pPr>
            <a:r>
              <a:rPr lang="de-DE" sz="1400"/>
              <a:t>Foreseen reconstruction software: Key4HEP </a:t>
            </a:r>
            <a:br>
              <a:rPr lang="de-DE" sz="1400"/>
            </a:br>
            <a:r>
              <a:rPr lang="de-DE" sz="1400"/>
              <a:t>(developed for future colliders)</a:t>
            </a:r>
            <a:endParaRPr/>
          </a:p>
          <a:p>
            <a:pPr marL="266700" lvl="2" indent="0" algn="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0">
                <a:solidFill>
                  <a:srgbClr val="303030"/>
                </a:solidFill>
              </a:defRPr>
            </a:pPr>
            <a:endParaRPr lang="en-US" sz="14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40013" y="151440"/>
            <a:ext cx="4912139" cy="2174147"/>
          </a:xfrm>
          <a:prstGeom prst="rect">
            <a:avLst/>
          </a:prstGeom>
        </p:spPr>
      </p:pic>
      <p:pic>
        <p:nvPicPr>
          <p:cNvPr id="19" name="Image" descr="Imag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02595" y="2290650"/>
            <a:ext cx="5538020" cy="227669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ensitivity could be competitive with other experiments ongoing and in planning"/>
          <p:cNvSpPr txBox="1"/>
          <p:nvPr/>
        </p:nvSpPr>
        <p:spPr bwMode="auto">
          <a:xfrm>
            <a:off x="1204440" y="6482679"/>
            <a:ext cx="10102125" cy="33759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defTabSz="1300480">
              <a:lnSpc>
                <a:spcPct val="110000"/>
              </a:lnSpc>
              <a:tabLst>
                <a:tab pos="495300" algn="l"/>
              </a:tabLst>
              <a:defRPr sz="2400" b="1">
                <a:solidFill>
                  <a:srgbClr val="F18F1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 sz="1700">
                <a:solidFill>
                  <a:schemeClr val="accent2"/>
                </a:solidFill>
              </a:rPr>
              <a:t>LUXE: interesting near-term application for detector technologies &amp; software for future colliders!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l="5044" t="6442" r="5119" b="2149"/>
          <a:stretch/>
        </p:blipFill>
        <p:spPr bwMode="auto">
          <a:xfrm>
            <a:off x="7683665" y="4668700"/>
            <a:ext cx="3951274" cy="1783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20133" y="6321139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 i="1"/>
              <a:t>Gamma Beam Profiler</a:t>
            </a:r>
            <a:endParaRPr lang="en-US" sz="1100" i="1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376879" y="6237312"/>
            <a:ext cx="1935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 i="1"/>
              <a:t>High-granularity ECAL layer</a:t>
            </a:r>
            <a:endParaRPr lang="en-US" sz="1100" i="1"/>
          </a:p>
        </p:txBody>
      </p:sp>
      <p:sp>
        <p:nvSpPr>
          <p:cNvPr id="22" name="TextBox 21"/>
          <p:cNvSpPr txBox="1"/>
          <p:nvPr/>
        </p:nvSpPr>
        <p:spPr bwMode="auto">
          <a:xfrm>
            <a:off x="9138643" y="6093296"/>
            <a:ext cx="21419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 i="1"/>
              <a:t>ALPIDE tracking detector stave</a:t>
            </a:r>
            <a:endParaRPr lang="en-US" sz="1100" i="1"/>
          </a:p>
        </p:txBody>
      </p:sp>
      <p:sp>
        <p:nvSpPr>
          <p:cNvPr id="24" name="TextBox 23"/>
          <p:cNvSpPr txBox="1"/>
          <p:nvPr/>
        </p:nvSpPr>
        <p:spPr bwMode="auto">
          <a:xfrm>
            <a:off x="7915201" y="4281521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 i="1"/>
              <a:t>LUXE IP detectors</a:t>
            </a:r>
            <a:endParaRPr lang="en-US" sz="1100" i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60096" y="2135393"/>
            <a:ext cx="4699157" cy="4275543"/>
          </a:xfrm>
          <a:prstGeom prst="rect">
            <a:avLst/>
          </a:prstGeom>
        </p:spPr>
      </p:pic>
      <p:sp>
        <p:nvSpPr>
          <p:cNvPr id="502" name="Titel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LUXE New Physics Search (LUXE-NPOD)</a:t>
            </a:r>
            <a:endParaRPr/>
          </a:p>
        </p:txBody>
      </p:sp>
      <p:sp>
        <p:nvSpPr>
          <p:cNvPr id="510" name="LUXE will produce a high-intensity photon beam → produce ALPs or milli-charged particles (MCP)  in photon beam-dump"/>
          <p:cNvSpPr txBox="1"/>
          <p:nvPr/>
        </p:nvSpPr>
        <p:spPr bwMode="auto">
          <a:xfrm>
            <a:off x="407988" y="887397"/>
            <a:ext cx="8403211" cy="2252571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/>
          <a:p>
            <a:pPr marL="178587" lvl="1" indent="-178587" defTabSz="642915">
              <a:lnSpc>
                <a:spcPct val="110000"/>
              </a:lnSpc>
              <a:spcBef>
                <a:spcPts val="1195"/>
              </a:spcBef>
              <a:buClr>
                <a:srgbClr val="000000"/>
              </a:buClr>
              <a:buSzPct val="93000"/>
              <a:buFont typeface="Arial"/>
              <a:buChar char="•"/>
              <a:defRPr sz="2400">
                <a:solidFill>
                  <a:srgbClr val="303030"/>
                </a:solidFill>
                <a:latin typeface="Arial"/>
                <a:ea typeface="Arial"/>
                <a:cs typeface="Arial"/>
              </a:defRPr>
            </a:pPr>
            <a:r>
              <a:rPr sz="1600" dirty="0"/>
              <a:t>LUXE will produce a high-intensity photon beam</a:t>
            </a:r>
            <a:r>
              <a:rPr lang="de-DE" sz="1600" dirty="0"/>
              <a:t> </a:t>
            </a:r>
            <a:r>
              <a:rPr lang="de-DE" sz="1600" dirty="0" err="1"/>
              <a:t>through</a:t>
            </a:r>
            <a:r>
              <a:rPr lang="de-DE" sz="1600" dirty="0"/>
              <a:t> Compton </a:t>
            </a:r>
            <a:r>
              <a:rPr lang="de-DE" sz="1600" dirty="0" err="1"/>
              <a:t>Scattering</a:t>
            </a:r>
            <a:br>
              <a:rPr sz="1600" dirty="0"/>
            </a:br>
            <a:r>
              <a:rPr sz="1600" dirty="0"/>
              <a:t>→ produce e.g.</a:t>
            </a:r>
            <a:r>
              <a:rPr lang="de-DE" sz="1600" dirty="0"/>
              <a:t> </a:t>
            </a:r>
            <a:r>
              <a:rPr lang="de-DE" sz="1600" dirty="0" err="1"/>
              <a:t>axion</a:t>
            </a:r>
            <a:r>
              <a:rPr lang="de-DE" sz="1600" dirty="0"/>
              <a:t>-like</a:t>
            </a:r>
            <a:r>
              <a:rPr sz="1600" dirty="0"/>
              <a:t> </a:t>
            </a:r>
            <a:r>
              <a:rPr lang="de-DE" sz="1600" dirty="0"/>
              <a:t>(</a:t>
            </a:r>
            <a:r>
              <a:rPr sz="1600" dirty="0"/>
              <a:t>ALPs</a:t>
            </a:r>
            <a:r>
              <a:rPr lang="de-DE" sz="1600" dirty="0"/>
              <a:t>)</a:t>
            </a:r>
            <a:r>
              <a:rPr sz="1600" dirty="0"/>
              <a:t>  in photon beam-dump</a:t>
            </a:r>
            <a:br>
              <a:rPr lang="de-DE" sz="1600" dirty="0"/>
            </a:br>
            <a:r>
              <a:rPr lang="en-US" sz="1600" dirty="0"/>
              <a:t>→ </a:t>
            </a:r>
            <a:r>
              <a:rPr lang="de-DE" sz="1600" dirty="0" err="1"/>
              <a:t>detect</a:t>
            </a:r>
            <a:r>
              <a:rPr lang="de-DE" sz="1600" dirty="0"/>
              <a:t> via </a:t>
            </a:r>
            <a:r>
              <a:rPr lang="de-DE" sz="1600" dirty="0" err="1"/>
              <a:t>new</a:t>
            </a:r>
            <a:r>
              <a:rPr lang="de-DE" sz="1600" dirty="0"/>
              <a:t> 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decay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dirty="0" err="1"/>
              <a:t>photons</a:t>
            </a:r>
            <a:endParaRPr lang="de-DE" sz="1600" dirty="0"/>
          </a:p>
          <a:p>
            <a:pPr marL="178587" lvl="1" indent="-178587" defTabSz="642915">
              <a:lnSpc>
                <a:spcPct val="110000"/>
              </a:lnSpc>
              <a:spcBef>
                <a:spcPts val="1195"/>
              </a:spcBef>
              <a:buClr>
                <a:srgbClr val="000000"/>
              </a:buClr>
              <a:buSzPct val="93000"/>
              <a:buFont typeface="Arial"/>
              <a:buChar char="•"/>
              <a:defRPr sz="2400">
                <a:solidFill>
                  <a:srgbClr val="303030"/>
                </a:solidFill>
                <a:latin typeface="Arial"/>
                <a:ea typeface="Arial"/>
                <a:cs typeface="Arial"/>
              </a:defRPr>
            </a:pPr>
            <a:r>
              <a:rPr lang="de-DE" sz="1600" dirty="0" err="1"/>
              <a:t>Production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r>
              <a:rPr lang="de-DE" sz="1600" dirty="0"/>
              <a:t> also possible in </a:t>
            </a:r>
            <a:r>
              <a:rPr lang="de-DE" sz="1600" dirty="0" err="1"/>
              <a:t>primary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/LASER </a:t>
            </a:r>
            <a:r>
              <a:rPr lang="de-DE" sz="1600" dirty="0" err="1"/>
              <a:t>interaction</a:t>
            </a:r>
            <a:endParaRPr lang="de-DE" sz="1600" dirty="0"/>
          </a:p>
          <a:p>
            <a:pPr marL="178587" lvl="1" indent="-178587" defTabSz="642915">
              <a:lnSpc>
                <a:spcPct val="110000"/>
              </a:lnSpc>
              <a:spcBef>
                <a:spcPts val="1195"/>
              </a:spcBef>
              <a:buClr>
                <a:srgbClr val="000000"/>
              </a:buClr>
              <a:buSzPct val="93000"/>
              <a:buFont typeface="Arial"/>
              <a:buChar char="•"/>
              <a:defRPr sz="2400">
                <a:solidFill>
                  <a:srgbClr val="303030"/>
                </a:solidFill>
                <a:latin typeface="Arial"/>
                <a:ea typeface="Arial"/>
                <a:cs typeface="Arial"/>
              </a:defRPr>
            </a:pPr>
            <a:r>
              <a:rPr lang="de-DE" sz="1600" dirty="0" err="1"/>
              <a:t>Conceptual</a:t>
            </a:r>
            <a:r>
              <a:rPr lang="de-DE" sz="1600" dirty="0"/>
              <a:t> design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/>
              <a:t>photon</a:t>
            </a:r>
            <a:r>
              <a:rPr lang="de-DE" sz="1600" dirty="0"/>
              <a:t> </a:t>
            </a:r>
            <a:r>
              <a:rPr lang="de-DE" sz="1600" dirty="0" err="1"/>
              <a:t>detector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pointing</a:t>
            </a:r>
            <a:r>
              <a:rPr lang="de-DE" sz="1600" dirty="0"/>
              <a:t> </a:t>
            </a:r>
            <a:r>
              <a:rPr lang="de-DE" sz="1600" dirty="0" err="1"/>
              <a:t>capabilities</a:t>
            </a:r>
            <a:r>
              <a:rPr lang="de-DE" sz="1600" dirty="0"/>
              <a:t> </a:t>
            </a:r>
            <a:r>
              <a:rPr lang="de-DE" sz="1600" dirty="0" err="1"/>
              <a:t>ongoing</a:t>
            </a:r>
            <a:br>
              <a:rPr lang="de-DE" sz="1600" dirty="0"/>
            </a:br>
            <a:r>
              <a:rPr lang="de-DE" sz="1600" dirty="0">
                <a:latin typeface="Arial"/>
                <a:cs typeface="Arial"/>
              </a:rPr>
              <a:t>→ </a:t>
            </a:r>
            <a:r>
              <a:rPr lang="de-DE" sz="1600" dirty="0" err="1">
                <a:latin typeface="Arial"/>
                <a:cs typeface="Arial"/>
              </a:rPr>
              <a:t>similar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technologies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applicable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as</a:t>
            </a:r>
            <a:r>
              <a:rPr lang="de-DE" sz="1600" dirty="0">
                <a:latin typeface="Arial"/>
                <a:cs typeface="Arial"/>
              </a:rPr>
              <a:t> e.g. in </a:t>
            </a:r>
            <a:r>
              <a:rPr lang="de-DE" sz="1600" dirty="0" err="1">
                <a:latin typeface="Arial"/>
                <a:cs typeface="Arial"/>
              </a:rPr>
              <a:t>SHiP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518" name="Sensitivity could be competitive with other experiments ongoing and in planning"/>
          <p:cNvSpPr txBox="1"/>
          <p:nvPr/>
        </p:nvSpPr>
        <p:spPr bwMode="auto">
          <a:xfrm>
            <a:off x="842959" y="6291043"/>
            <a:ext cx="10506082" cy="335606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defTabSz="1300480">
              <a:lnSpc>
                <a:spcPct val="110000"/>
              </a:lnSpc>
              <a:tabLst>
                <a:tab pos="495300" algn="l"/>
              </a:tabLst>
              <a:defRPr sz="2400" b="1">
                <a:solidFill>
                  <a:srgbClr val="F18F1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 sz="1700">
                <a:solidFill>
                  <a:schemeClr val="accent2"/>
                </a:solidFill>
              </a:rPr>
              <a:t>LUXE-NPOD s</a:t>
            </a:r>
            <a:r>
              <a:rPr sz="1700">
                <a:solidFill>
                  <a:schemeClr val="accent2"/>
                </a:solidFill>
              </a:rPr>
              <a:t>ensitivity</a:t>
            </a:r>
            <a:r>
              <a:rPr lang="de-DE" sz="1700">
                <a:solidFill>
                  <a:schemeClr val="accent2"/>
                </a:solidFill>
              </a:rPr>
              <a:t> to sub-GeV ALPs</a:t>
            </a:r>
            <a:r>
              <a:rPr sz="1700">
                <a:solidFill>
                  <a:schemeClr val="accent2"/>
                </a:solidFill>
              </a:rPr>
              <a:t> competitive with other experiments ongoing and in planning</a:t>
            </a:r>
            <a:endParaRPr/>
          </a:p>
        </p:txBody>
      </p:sp>
      <p:pic>
        <p:nvPicPr>
          <p:cNvPr id="21" name="feyn_strongbrem.png" descr="feyn_strongbrem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89260" y="447064"/>
            <a:ext cx="2773469" cy="127542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Non-linear Compton Scattering:"/>
              <p:cNvSpPr txBox="1"/>
              <p:nvPr/>
            </p:nvSpPr>
            <p:spPr bwMode="auto">
              <a:xfrm>
                <a:off x="8197085" y="1622322"/>
                <a:ext cx="3304465" cy="47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defRPr sz="2400" b="1">
                    <a:solidFill>
                      <a:srgbClr val="000000"/>
                    </a:solidFill>
                  </a:defRPr>
                </a:pPr>
                <a:r>
                  <a:rPr sz="1200"/>
                  <a:t>Non-linear Compton Scattering</a:t>
                </a:r>
                <a:br>
                  <a:rPr lang="de-DE" sz="1200"/>
                </a:b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ar-AE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ar-AE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sz="1200" i="1">
                                  <a:solidFill>
                                    <a:srgbClr val="ED220B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br>
                  <a:rPr lang="de-DE" sz="1600"/>
                </a:br>
                <a:endParaRPr sz="1600"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22" name="Non-linear Compton Scattering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7085" y="1622322"/>
                <a:ext cx="3304465" cy="4719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5360" y="2990177"/>
            <a:ext cx="6965500" cy="2959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0042769" y="11518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u="sng">
                <a:solidFill>
                  <a:schemeClr val="accent1"/>
                </a:solidFill>
                <a:hlinkClick r:id="rId6" tooltip="https://arxiv.org/pdf/2107.13554.pdf"/>
              </a:rPr>
              <a:t>arXiv:2107.13554</a:t>
            </a:r>
            <a:endParaRPr lang="en-US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54055" y="781659"/>
            <a:ext cx="5683324" cy="3196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LUXE Status &amp; Planning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191344" y="836712"/>
            <a:ext cx="741682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/>
              <a:t>LUXE initiated in 2017 (A. Ringwald, B. Heinemann)</a:t>
            </a:r>
            <a:endParaRPr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err="1"/>
              <a:t>LoI</a:t>
            </a:r>
            <a:r>
              <a:rPr lang="en-US" sz="1400" dirty="0"/>
              <a:t> in 2019, CDR in 2021</a:t>
            </a:r>
            <a:endParaRPr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/>
              <a:t>2022: international collaboration with ~20 institutional members,</a:t>
            </a:r>
            <a:br>
              <a:rPr lang="en-US" sz="1400" dirty="0"/>
            </a:br>
            <a:r>
              <a:rPr lang="en-US" sz="1400" dirty="0"/>
              <a:t>significant contributions to the experiment by external partners envisioned</a:t>
            </a:r>
            <a:endParaRPr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/>
              <a:t>At DESY, LUXE has been recognized as an opportunity and well aligned</a:t>
            </a:r>
            <a:br>
              <a:rPr lang="en-US" sz="1400" dirty="0"/>
            </a:br>
            <a:r>
              <a:rPr lang="en-US" sz="1400" dirty="0"/>
              <a:t>with DESY’s mission</a:t>
            </a:r>
            <a:endParaRPr dirty="0"/>
          </a:p>
          <a:p>
            <a:pPr marL="742950" lvl="1" indent="-285750">
              <a:buFont typeface="Arial"/>
              <a:buChar char="•"/>
              <a:defRPr/>
            </a:pPr>
            <a:r>
              <a:rPr lang="en-US" sz="1400" dirty="0"/>
              <a:t>Very positive scientific review by international committee in Spring 2022</a:t>
            </a:r>
            <a:endParaRPr dirty="0"/>
          </a:p>
          <a:p>
            <a:pPr marL="742950" lvl="1" indent="-285750">
              <a:buFont typeface="Arial"/>
              <a:buChar char="•"/>
              <a:defRPr/>
            </a:pPr>
            <a:r>
              <a:rPr lang="en-US" sz="1400" dirty="0"/>
              <a:t>DESY critical decision process is being followed up for a </a:t>
            </a:r>
            <a:r>
              <a:rPr lang="en-US" sz="1400"/>
              <a:t>full approval,</a:t>
            </a:r>
            <a:br>
              <a:rPr lang="en-US" sz="1400" dirty="0"/>
            </a:br>
            <a:r>
              <a:rPr lang="en-US" sz="1400" dirty="0"/>
              <a:t>CD 1 on 18/11/2022.</a:t>
            </a:r>
            <a:endParaRPr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de-DE" sz="1400" dirty="0"/>
              <a:t>L</a:t>
            </a:r>
            <a:r>
              <a:rPr lang="en-US" sz="1400" dirty="0"/>
              <a:t>UXE Schedule constraints from </a:t>
            </a:r>
            <a:r>
              <a:rPr lang="en-US" sz="1400" dirty="0" err="1"/>
              <a:t>Eu.XFEL</a:t>
            </a:r>
            <a:r>
              <a:rPr lang="en-US" sz="1400" dirty="0"/>
              <a:t>:</a:t>
            </a:r>
            <a:endParaRPr dirty="0"/>
          </a:p>
          <a:p>
            <a:pPr marL="742950" lvl="1" indent="-285750">
              <a:buFont typeface="Arial"/>
              <a:buChar char="•"/>
              <a:defRPr/>
            </a:pPr>
            <a:r>
              <a:rPr lang="de-DE" sz="1400" dirty="0"/>
              <a:t>Main </a:t>
            </a:r>
            <a:r>
              <a:rPr lang="de-DE" sz="1400" dirty="0" err="1"/>
              <a:t>experiment</a:t>
            </a:r>
            <a:r>
              <a:rPr lang="de-DE" sz="1400" dirty="0"/>
              <a:t> </a:t>
            </a:r>
            <a:r>
              <a:rPr lang="de-DE" sz="1400" dirty="0" err="1"/>
              <a:t>installation</a:t>
            </a:r>
            <a:r>
              <a:rPr lang="de-DE" sz="1400" dirty="0"/>
              <a:t> in </a:t>
            </a:r>
            <a:r>
              <a:rPr lang="de-DE" sz="1400" dirty="0" err="1"/>
              <a:t>EuXFEL</a:t>
            </a:r>
            <a:r>
              <a:rPr lang="de-DE" sz="1400" dirty="0"/>
              <a:t> </a:t>
            </a:r>
            <a:r>
              <a:rPr lang="de-DE" sz="1400" dirty="0" err="1"/>
              <a:t>shutdowns</a:t>
            </a:r>
            <a:endParaRPr lang="de-DE" sz="1400" dirty="0"/>
          </a:p>
          <a:p>
            <a:pPr marL="742950" lvl="1" indent="-285750">
              <a:buFont typeface="Arial"/>
              <a:buChar char="•"/>
              <a:defRPr/>
            </a:pPr>
            <a:r>
              <a:rPr lang="de-DE" sz="1400" dirty="0"/>
              <a:t>LUXE tunnel-</a:t>
            </a:r>
            <a:r>
              <a:rPr lang="de-DE" sz="1400" dirty="0" err="1"/>
              <a:t>usage</a:t>
            </a:r>
            <a:r>
              <a:rPr lang="de-DE" sz="1400" dirty="0"/>
              <a:t> limited </a:t>
            </a:r>
            <a:r>
              <a:rPr lang="de-DE" sz="1400" dirty="0" err="1"/>
              <a:t>by</a:t>
            </a:r>
            <a:r>
              <a:rPr lang="de-DE" sz="1400" dirty="0"/>
              <a:t> 2</a:t>
            </a:r>
            <a:r>
              <a:rPr lang="de-DE" sz="1400" baseline="30000" dirty="0"/>
              <a:t>nd</a:t>
            </a:r>
            <a:r>
              <a:rPr lang="de-DE" sz="1400" dirty="0"/>
              <a:t> fan </a:t>
            </a:r>
            <a:r>
              <a:rPr lang="de-DE" sz="1400" dirty="0" err="1"/>
              <a:t>construction</a:t>
            </a:r>
            <a:r>
              <a:rPr lang="de-DE" sz="1400" dirty="0"/>
              <a:t> </a:t>
            </a:r>
            <a:r>
              <a:rPr lang="de-DE" sz="1400" dirty="0" err="1"/>
              <a:t>start</a:t>
            </a:r>
            <a:r>
              <a:rPr lang="de-DE" sz="1400" dirty="0"/>
              <a:t> (~mid-2030‘s)</a:t>
            </a:r>
            <a:endParaRPr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de-DE" sz="1400" dirty="0" err="1"/>
              <a:t>Foresee</a:t>
            </a:r>
            <a:r>
              <a:rPr lang="de-DE" sz="1400" dirty="0"/>
              <a:t> </a:t>
            </a:r>
            <a:r>
              <a:rPr lang="de-DE" sz="1400" dirty="0" err="1"/>
              <a:t>four-year</a:t>
            </a:r>
            <a:r>
              <a:rPr lang="de-DE" sz="1400" dirty="0"/>
              <a:t> </a:t>
            </a:r>
            <a:r>
              <a:rPr lang="de-DE" sz="1400" dirty="0" err="1"/>
              <a:t>construction</a:t>
            </a:r>
            <a:r>
              <a:rPr lang="de-DE" sz="1400" dirty="0"/>
              <a:t> </a:t>
            </a:r>
            <a:r>
              <a:rPr lang="de-DE" sz="1400" dirty="0" err="1"/>
              <a:t>period</a:t>
            </a:r>
            <a:r>
              <a:rPr lang="de-DE" sz="1400" dirty="0"/>
              <a:t>, after </a:t>
            </a:r>
            <a:r>
              <a:rPr lang="de-DE" sz="1400" dirty="0" err="1"/>
              <a:t>which</a:t>
            </a:r>
            <a:r>
              <a:rPr lang="de-DE" sz="1400" dirty="0"/>
              <a:t> </a:t>
            </a:r>
            <a:r>
              <a:rPr lang="de-DE" sz="1400" dirty="0" err="1"/>
              <a:t>data-taking</a:t>
            </a:r>
            <a:r>
              <a:rPr lang="de-DE" sz="1400" dirty="0"/>
              <a:t> </a:t>
            </a:r>
            <a:r>
              <a:rPr lang="de-DE" sz="1400" dirty="0" err="1"/>
              <a:t>could</a:t>
            </a:r>
            <a:r>
              <a:rPr lang="de-DE" sz="1400" dirty="0"/>
              <a:t> </a:t>
            </a:r>
            <a:r>
              <a:rPr lang="de-DE" sz="1400" dirty="0" err="1"/>
              <a:t>start</a:t>
            </a:r>
            <a:br>
              <a:rPr lang="de-DE" sz="1400" dirty="0"/>
            </a:br>
            <a:r>
              <a:rPr lang="de-DE" sz="1400" dirty="0">
                <a:latin typeface="Arial"/>
                <a:cs typeface="Arial"/>
              </a:rPr>
              <a:t>→ </a:t>
            </a:r>
            <a:r>
              <a:rPr lang="de-DE" sz="1400" dirty="0" err="1">
                <a:latin typeface="Arial"/>
                <a:cs typeface="Arial"/>
              </a:rPr>
              <a:t>depending</a:t>
            </a:r>
            <a:r>
              <a:rPr lang="de-DE" sz="1400" dirty="0">
                <a:latin typeface="Arial"/>
                <a:cs typeface="Arial"/>
              </a:rPr>
              <a:t> on </a:t>
            </a:r>
            <a:r>
              <a:rPr lang="de-DE" sz="1400" dirty="0" err="1">
                <a:latin typeface="Arial"/>
                <a:cs typeface="Arial"/>
              </a:rPr>
              <a:t>approval</a:t>
            </a:r>
            <a:r>
              <a:rPr lang="de-DE" sz="1400" dirty="0">
                <a:latin typeface="Arial"/>
                <a:cs typeface="Arial"/>
              </a:rPr>
              <a:t> time-</a:t>
            </a:r>
            <a:r>
              <a:rPr lang="de-DE" sz="1400" dirty="0" err="1">
                <a:latin typeface="Arial"/>
                <a:cs typeface="Arial"/>
              </a:rPr>
              <a:t>scale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this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could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be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as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early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as</a:t>
            </a:r>
            <a:r>
              <a:rPr lang="de-DE" sz="1400" dirty="0">
                <a:latin typeface="Arial"/>
                <a:cs typeface="Arial"/>
              </a:rPr>
              <a:t> 2026</a:t>
            </a:r>
            <a:endParaRPr lang="en-US" sz="1400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/>
              <a:t>Extensive Material on detailed design and planning available, to be turned into TDR by end of 2022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27448" y="5096347"/>
            <a:ext cx="9603939" cy="979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6816079" y="4863018"/>
            <a:ext cx="3667992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de-DE" sz="1100" i="1"/>
              <a:t>Note: Schedule shifts relative to time of project approval</a:t>
            </a:r>
            <a:endParaRPr lang="en-US" sz="1100" i="1"/>
          </a:p>
        </p:txBody>
      </p:sp>
      <p:sp>
        <p:nvSpPr>
          <p:cNvPr id="12" name="Sensitivity could be competitive with other experiments ongoing and in planning"/>
          <p:cNvSpPr txBox="1"/>
          <p:nvPr/>
        </p:nvSpPr>
        <p:spPr bwMode="auto">
          <a:xfrm>
            <a:off x="1381769" y="6086730"/>
            <a:ext cx="8965596" cy="62536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defTabSz="1300480">
              <a:lnSpc>
                <a:spcPct val="110000"/>
              </a:lnSpc>
              <a:tabLst>
                <a:tab pos="495300" algn="l"/>
              </a:tabLst>
              <a:defRPr sz="2400" b="1">
                <a:solidFill>
                  <a:srgbClr val="F18F1F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 sz="1700">
                <a:solidFill>
                  <a:schemeClr val="accent2"/>
                </a:solidFill>
              </a:rPr>
              <a:t>LUXE: exciting window of opportunity for a near-term new particle physics experiment</a:t>
            </a:r>
          </a:p>
          <a:p>
            <a:pPr algn="ctr">
              <a:defRPr/>
            </a:pPr>
            <a:r>
              <a:rPr lang="de-DE" sz="1700">
                <a:solidFill>
                  <a:schemeClr val="accent2"/>
                </a:solidFill>
              </a:rPr>
              <a:t>Open to new collaborators!</a:t>
            </a:r>
            <a:endParaRPr sz="170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573053" y="63670"/>
            <a:ext cx="3607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u="sng">
                <a:solidFill>
                  <a:schemeClr val="accent1"/>
                </a:solidFill>
                <a:hlinkClick r:id="rId4" tooltip="https://doi.org/10.1140/epjs/s11734-021-00249-z"/>
              </a:rPr>
              <a:t>CDR: </a:t>
            </a:r>
            <a:r>
              <a:rPr lang="en-US" sz="1600" i="1" u="sng">
                <a:solidFill>
                  <a:schemeClr val="accent1"/>
                </a:solidFill>
                <a:hlinkClick r:id="rId4" tooltip="https://doi.org/10.1140/epjs/s11734-021-00249-z"/>
              </a:rPr>
              <a:t>EPJST.</a:t>
            </a:r>
            <a:r>
              <a:rPr lang="en-US" sz="1600" u="sng">
                <a:solidFill>
                  <a:schemeClr val="accent1"/>
                </a:solidFill>
                <a:hlinkClick r:id="rId4" tooltip="https://doi.org/10.1140/epjs/s11734-021-00249-z"/>
              </a:rPr>
              <a:t> </a:t>
            </a:r>
            <a:r>
              <a:rPr lang="en-US" sz="1600" b="1" u="sng">
                <a:solidFill>
                  <a:schemeClr val="accent1"/>
                </a:solidFill>
                <a:hlinkClick r:id="rId4" tooltip="https://doi.org/10.1140/epjs/s11734-021-00249-z"/>
              </a:rPr>
              <a:t>230</a:t>
            </a:r>
            <a:r>
              <a:rPr lang="en-US" sz="1600" u="sng">
                <a:solidFill>
                  <a:schemeClr val="accent1"/>
                </a:solidFill>
                <a:hlinkClick r:id="rId4" tooltip="https://doi.org/10.1140/epjs/s11734-021-00249-z"/>
              </a:rPr>
              <a:t>, 2445–2560 (2021)</a:t>
            </a:r>
            <a:endParaRPr lang="en-US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 or</a:t>
            </a:r>
            <a:br>
              <a:rPr lang="en-US" dirty="0"/>
            </a:br>
            <a:r>
              <a:rPr lang="en-US" dirty="0"/>
              <a:t>                                                    the missing static electric dipole moments (EDM) of </a:t>
            </a:r>
            <a:r>
              <a:rPr lang="en-US" dirty="0" err="1"/>
              <a:t>nucelons</a:t>
            </a:r>
            <a:r>
              <a:rPr lang="en-US" dirty="0"/>
              <a:t>.    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C37C22B-7813-4DEE-A7D2-03ABCE27C322}"/>
              </a:ext>
            </a:extLst>
          </p:cNvPr>
          <p:cNvSpPr txBox="1">
            <a:spLocks/>
          </p:cNvSpPr>
          <p:nvPr/>
        </p:nvSpPr>
        <p:spPr>
          <a:xfrm>
            <a:off x="4439816" y="2996952"/>
            <a:ext cx="6840760" cy="2592288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Experiments: </a:t>
            </a:r>
            <a:r>
              <a:rPr lang="en-US" dirty="0" err="1">
                <a:sym typeface="Symbol"/>
              </a:rPr>
              <a:t>EDM</a:t>
            </a:r>
            <a:r>
              <a:rPr lang="en-US" baseline="-25000" dirty="0" err="1"/>
              <a:t>neutron</a:t>
            </a:r>
            <a:r>
              <a:rPr lang="en-US" baseline="-25000" dirty="0"/>
              <a:t> </a:t>
            </a:r>
            <a:r>
              <a:rPr lang="en-US" dirty="0"/>
              <a:t> &lt; </a:t>
            </a:r>
            <a:r>
              <a:rPr lang="en-US" dirty="0">
                <a:sym typeface="Symbol"/>
              </a:rPr>
              <a:t>310</a:t>
            </a:r>
            <a:r>
              <a:rPr lang="en-US" baseline="30000" dirty="0">
                <a:sym typeface="Symbol"/>
              </a:rPr>
              <a:t>-26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ecm</a:t>
            </a:r>
            <a:r>
              <a:rPr lang="en-US" dirty="0">
                <a:sym typeface="Symbol"/>
              </a:rPr>
              <a:t>; </a:t>
            </a:r>
            <a:r>
              <a:rPr lang="en-US" dirty="0">
                <a:solidFill>
                  <a:sysClr val="windowText" lastClr="000000"/>
                </a:solidFill>
              </a:rPr>
              <a:t>θ </a:t>
            </a:r>
            <a:r>
              <a:rPr lang="en-US" dirty="0">
                <a:sym typeface="Symbol"/>
              </a:rPr>
              <a:t>&lt; 10</a:t>
            </a:r>
            <a:r>
              <a:rPr lang="en-US" baseline="30000" dirty="0">
                <a:sym typeface="Symbol"/>
              </a:rPr>
              <a:t>-10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sym typeface="Symbol"/>
              </a:rPr>
              <a:t>QCD conserves CP!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2AA93BB-3DA6-4482-87D5-4684FB37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039435"/>
            <a:ext cx="3193400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4B738F4-DC18-4FF0-8E51-AA16DC069A96}"/>
              </a:ext>
            </a:extLst>
          </p:cNvPr>
          <p:cNvSpPr txBox="1">
            <a:spLocks/>
          </p:cNvSpPr>
          <p:nvPr/>
        </p:nvSpPr>
        <p:spPr>
          <a:xfrm>
            <a:off x="4439816" y="2996952"/>
            <a:ext cx="6840760" cy="2592288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r>
              <a:rPr lang="en-US" dirty="0">
                <a:sym typeface="Symbol"/>
              </a:rPr>
              <a:t>Experiments: </a:t>
            </a:r>
            <a:r>
              <a:rPr lang="en-US" dirty="0" err="1">
                <a:sym typeface="Symbol"/>
              </a:rPr>
              <a:t>EDM</a:t>
            </a:r>
            <a:r>
              <a:rPr lang="en-US" baseline="-25000" dirty="0" err="1"/>
              <a:t>neutron</a:t>
            </a:r>
            <a:r>
              <a:rPr lang="en-US" baseline="-25000" dirty="0"/>
              <a:t> </a:t>
            </a:r>
            <a:r>
              <a:rPr lang="en-US" dirty="0"/>
              <a:t> &lt; </a:t>
            </a:r>
            <a:r>
              <a:rPr lang="en-US" dirty="0">
                <a:sym typeface="Symbol"/>
              </a:rPr>
              <a:t>310</a:t>
            </a:r>
            <a:r>
              <a:rPr lang="en-US" baseline="30000" dirty="0">
                <a:sym typeface="Symbol"/>
              </a:rPr>
              <a:t>-26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ecm</a:t>
            </a:r>
            <a:r>
              <a:rPr lang="en-US" dirty="0">
                <a:sym typeface="Symbol"/>
              </a:rPr>
              <a:t>; </a:t>
            </a:r>
            <a:r>
              <a:rPr lang="en-US" dirty="0">
                <a:solidFill>
                  <a:sysClr val="windowText" lastClr="000000"/>
                </a:solidFill>
              </a:rPr>
              <a:t>θ </a:t>
            </a:r>
            <a:r>
              <a:rPr lang="en-US" dirty="0">
                <a:sym typeface="Symbol"/>
              </a:rPr>
              <a:t>&lt; 10</a:t>
            </a:r>
            <a:r>
              <a:rPr lang="en-US" baseline="30000" dirty="0">
                <a:sym typeface="Symbol"/>
              </a:rPr>
              <a:t>-10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sym typeface="Symbol"/>
              </a:rPr>
              <a:t>QCD conserves T symmetry! </a:t>
            </a:r>
            <a:br>
              <a:rPr lang="en-US" dirty="0">
                <a:solidFill>
                  <a:srgbClr val="00B0F0"/>
                </a:solidFill>
                <a:sym typeface="Symbol"/>
              </a:rPr>
            </a:br>
            <a:br>
              <a:rPr lang="en-US" dirty="0">
                <a:solidFill>
                  <a:srgbClr val="00B0F0"/>
                </a:solidFill>
                <a:sym typeface="Symbol"/>
              </a:rPr>
            </a:br>
            <a:r>
              <a:rPr lang="en-US" dirty="0">
                <a:sym typeface="Symbol"/>
              </a:rPr>
              <a:t>The three quarks are perfectly aligned!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 and other WISPs in this presentation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r>
              <a:rPr lang="en-US" dirty="0"/>
              <a:t>Axions to solve the riddle of CP-conservation in QCD or</a:t>
            </a:r>
            <a:br>
              <a:rPr lang="en-US" dirty="0"/>
            </a:br>
            <a:r>
              <a:rPr lang="en-US" dirty="0"/>
              <a:t>                                                    the missing static electric dipole moments (EDM) of </a:t>
            </a:r>
            <a:r>
              <a:rPr lang="en-US" dirty="0" err="1"/>
              <a:t>nucelons</a:t>
            </a:r>
            <a:r>
              <a:rPr lang="en-US" dirty="0"/>
              <a:t>. 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Physics motivation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2AA93BB-3DA6-4482-87D5-4684FB37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039435"/>
            <a:ext cx="3193400" cy="259228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F4E539-5C6D-486C-8307-45CC6DDE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107" y="3839635"/>
            <a:ext cx="2573908" cy="261946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63CC228-F82E-4304-BDA8-FFE4BA90514E}"/>
              </a:ext>
            </a:extLst>
          </p:cNvPr>
          <p:cNvSpPr/>
          <p:nvPr/>
        </p:nvSpPr>
        <p:spPr>
          <a:xfrm>
            <a:off x="335360" y="2204864"/>
            <a:ext cx="3816424" cy="297374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0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/>
              <a:t>Axions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Axions are a consequence of the </a:t>
            </a:r>
            <a:br>
              <a:rPr lang="en-US"/>
            </a:br>
            <a:r>
              <a:rPr lang="en-US"/>
              <a:t>Peccei-Quinn symmetry to explain </a:t>
            </a:r>
            <a:r>
              <a:rPr lang="en-US">
                <a:sym typeface="Symbol"/>
              </a:rPr>
              <a:t> </a:t>
            </a:r>
            <a:r>
              <a:rPr lang="en-US">
                <a:solidFill>
                  <a:sysClr val="windowText" lastClr="000000"/>
                </a:solidFill>
              </a:rPr>
              <a:t>θ=0.</a:t>
            </a:r>
            <a:r>
              <a:rPr lang="en-US"/>
              <a:t>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/>
              <a:t>Couplings to the SM</a:t>
            </a:r>
          </a:p>
          <a:p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532080-2FAD-447D-80E2-01BC66D9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325705"/>
            <a:ext cx="6840760" cy="51494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7E09F20-24EE-4723-8F37-14674E08573C}"/>
              </a:ext>
            </a:extLst>
          </p:cNvPr>
          <p:cNvSpPr/>
          <p:nvPr/>
        </p:nvSpPr>
        <p:spPr>
          <a:xfrm>
            <a:off x="4943872" y="2942843"/>
            <a:ext cx="6840760" cy="35567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AAFEF84-7DB5-484F-846A-F8CB9A3F50AC}"/>
              </a:ext>
            </a:extLst>
          </p:cNvPr>
          <p:cNvSpPr txBox="1"/>
          <p:nvPr/>
        </p:nvSpPr>
        <p:spPr>
          <a:xfrm rot="16200000">
            <a:off x="9453834" y="3670744"/>
            <a:ext cx="496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A. Mirizzi, Next Frontiers in the Search for Dark Matter, 2019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F2C36E-585A-4BDF-A799-1C56F97EF8E2}"/>
              </a:ext>
            </a:extLst>
          </p:cNvPr>
          <p:cNvSpPr txBox="1"/>
          <p:nvPr/>
        </p:nvSpPr>
        <p:spPr>
          <a:xfrm>
            <a:off x="6843779" y="3090446"/>
            <a:ext cx="4076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a</a:t>
            </a:r>
            <a:r>
              <a:rPr lang="en-US" sz="1600" dirty="0"/>
              <a:t>: energy scale of PQ symmetry breaking</a:t>
            </a:r>
          </a:p>
        </p:txBody>
      </p:sp>
    </p:spTree>
    <p:extLst>
      <p:ext uri="{BB962C8B-B14F-4D97-AF65-F5344CB8AC3E}">
        <p14:creationId xmlns:p14="http://schemas.microsoft.com/office/powerpoint/2010/main" val="286906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21476"/>
            <a:ext cx="11376024" cy="451098"/>
          </a:xfrm>
        </p:spPr>
        <p:txBody>
          <a:bodyPr/>
          <a:lstStyle/>
          <a:p>
            <a:r>
              <a:rPr lang="en-US" dirty="0"/>
              <a:t>Axions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07988" y="1400549"/>
            <a:ext cx="11232628" cy="4993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Axions are a consequence of the </a:t>
            </a:r>
            <a:br>
              <a:rPr lang="en-US" dirty="0"/>
            </a:br>
            <a:r>
              <a:rPr lang="en-US" dirty="0"/>
              <a:t>Peccei-Quinn symmetry to explain </a:t>
            </a:r>
            <a:r>
              <a:rPr lang="en-US" dirty="0">
                <a:sym typeface="Symbol"/>
              </a:rPr>
              <a:t> </a:t>
            </a:r>
            <a:r>
              <a:rPr lang="en-US" dirty="0">
                <a:solidFill>
                  <a:sysClr val="windowText" lastClr="000000"/>
                </a:solidFill>
              </a:rPr>
              <a:t>θ=0.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might be more couplings to</a:t>
            </a:r>
            <a:br>
              <a:rPr lang="en-US" dirty="0"/>
            </a:br>
            <a:r>
              <a:rPr lang="en-US" dirty="0"/>
              <a:t>Standard Model constituents.</a:t>
            </a:r>
          </a:p>
          <a:p>
            <a:pPr marL="0" indent="0">
              <a:buNone/>
            </a:pPr>
            <a:r>
              <a:rPr lang="en-US" dirty="0"/>
              <a:t>These couplings depend on the </a:t>
            </a:r>
            <a:br>
              <a:rPr lang="en-US" dirty="0"/>
            </a:br>
            <a:r>
              <a:rPr lang="en-US" dirty="0"/>
              <a:t>BSM models incorporating an </a:t>
            </a:r>
            <a:br>
              <a:rPr lang="en-US" dirty="0"/>
            </a:br>
            <a:r>
              <a:rPr lang="en-US" dirty="0"/>
              <a:t>“invisible axion”.</a:t>
            </a:r>
          </a:p>
          <a:p>
            <a:pPr marL="0" indent="0">
              <a:buNone/>
            </a:pPr>
            <a:r>
              <a:rPr lang="en-US" dirty="0"/>
              <a:t>Traditional benchmarks:</a:t>
            </a:r>
          </a:p>
          <a:p>
            <a:r>
              <a:rPr lang="en-US" sz="1600" dirty="0"/>
              <a:t>DFSZ (Dine, </a:t>
            </a:r>
            <a:r>
              <a:rPr lang="en-US" sz="1600" dirty="0" err="1"/>
              <a:t>Fischler</a:t>
            </a:r>
            <a:r>
              <a:rPr lang="en-US" sz="1600" dirty="0"/>
              <a:t>, </a:t>
            </a:r>
            <a:r>
              <a:rPr lang="en-US" sz="1600" dirty="0" err="1"/>
              <a:t>Srednicki</a:t>
            </a:r>
            <a:r>
              <a:rPr lang="en-US" sz="1600" dirty="0"/>
              <a:t>, </a:t>
            </a:r>
            <a:r>
              <a:rPr lang="en-US" sz="1600" dirty="0" err="1"/>
              <a:t>Zhitniskii</a:t>
            </a:r>
            <a:r>
              <a:rPr lang="en-US" sz="1600" dirty="0"/>
              <a:t>):</a:t>
            </a:r>
            <a:br>
              <a:rPr lang="en-US" sz="1600" dirty="0"/>
            </a:br>
            <a:r>
              <a:rPr lang="en-US" sz="1600" dirty="0"/>
              <a:t>axions couple to fermions. </a:t>
            </a:r>
            <a:r>
              <a:rPr lang="en-US" sz="1600" dirty="0">
                <a:solidFill>
                  <a:srgbClr val="FF0000"/>
                </a:solidFill>
              </a:rPr>
              <a:t>E/N = 8/3</a:t>
            </a:r>
          </a:p>
          <a:p>
            <a:r>
              <a:rPr lang="en-US" sz="1600" dirty="0"/>
              <a:t>KSVZ (Kim, </a:t>
            </a:r>
            <a:r>
              <a:rPr lang="en-US" sz="1600" dirty="0" err="1"/>
              <a:t>Shifman</a:t>
            </a:r>
            <a:r>
              <a:rPr lang="en-US" sz="1600" dirty="0"/>
              <a:t>, </a:t>
            </a:r>
            <a:r>
              <a:rPr lang="en-US" sz="1600" dirty="0" err="1"/>
              <a:t>Vainshetein</a:t>
            </a:r>
            <a:r>
              <a:rPr lang="en-US" sz="1600" dirty="0"/>
              <a:t>, </a:t>
            </a:r>
            <a:r>
              <a:rPr lang="en-US" sz="1600" dirty="0" err="1"/>
              <a:t>Zakharov</a:t>
            </a:r>
            <a:r>
              <a:rPr lang="en-US" sz="1600" dirty="0"/>
              <a:t>):</a:t>
            </a:r>
            <a:br>
              <a:rPr lang="en-US" sz="1600" dirty="0"/>
            </a:br>
            <a:r>
              <a:rPr lang="en-US" sz="1600" dirty="0"/>
              <a:t>axions couple to BSM quarks only. </a:t>
            </a:r>
            <a:r>
              <a:rPr lang="en-US" sz="1600" dirty="0">
                <a:solidFill>
                  <a:srgbClr val="FF0000"/>
                </a:solidFill>
              </a:rPr>
              <a:t>E/N = 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368" y="817500"/>
            <a:ext cx="11376024" cy="379252"/>
          </a:xfrm>
        </p:spPr>
        <p:txBody>
          <a:bodyPr/>
          <a:lstStyle/>
          <a:p>
            <a:r>
              <a:rPr lang="en-US" dirty="0"/>
              <a:t>Couplings to the SM</a:t>
            </a:r>
          </a:p>
          <a:p>
            <a:endParaRPr lang="en-US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77CC8D7-0403-4B93-9895-EDBE9B09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Strategy 2022 | Axions | 19 Nov. 2022 | Axel Lindner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532080-2FAD-447D-80E2-01BC66D9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325705"/>
            <a:ext cx="6840760" cy="51494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D75364-13BB-43AF-87AA-6E75C28432B1}"/>
              </a:ext>
            </a:extLst>
          </p:cNvPr>
          <p:cNvSpPr txBox="1"/>
          <p:nvPr/>
        </p:nvSpPr>
        <p:spPr>
          <a:xfrm rot="16200000">
            <a:off x="9453834" y="3670744"/>
            <a:ext cx="496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Mirizzi, Next Frontiers in the Search for Dark Matter, 2019</a:t>
            </a:r>
          </a:p>
        </p:txBody>
      </p:sp>
    </p:spTree>
    <p:extLst>
      <p:ext uri="{BB962C8B-B14F-4D97-AF65-F5344CB8AC3E}">
        <p14:creationId xmlns:p14="http://schemas.microsoft.com/office/powerpoint/2010/main" val="4140674371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4313</Words>
  <Application>Microsoft Office PowerPoint</Application>
  <PresentationFormat>Breitbild</PresentationFormat>
  <Paragraphs>538</Paragraphs>
  <Slides>52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6" baseType="lpstr">
      <vt:lpstr>Arial</vt:lpstr>
      <vt:lpstr>Cambria Math</vt:lpstr>
      <vt:lpstr>Symbol</vt:lpstr>
      <vt:lpstr>DESY_PowerPoint_16x9_en</vt:lpstr>
      <vt:lpstr>Axions + LUXE</vt:lpstr>
      <vt:lpstr>Axions</vt:lpstr>
      <vt:lpstr>Outline</vt:lpstr>
      <vt:lpstr>Outline</vt:lpstr>
      <vt:lpstr>Axions and other WISPs in this presentation …</vt:lpstr>
      <vt:lpstr>Axions and other WISPs in this presentation</vt:lpstr>
      <vt:lpstr>Axions and other WISPs in this presentation</vt:lpstr>
      <vt:lpstr>Axions</vt:lpstr>
      <vt:lpstr>Axions</vt:lpstr>
      <vt:lpstr>Axions</vt:lpstr>
      <vt:lpstr>Axions and other WISPs in this presentation</vt:lpstr>
      <vt:lpstr>Axions and other WISPs in this presentation</vt:lpstr>
      <vt:lpstr>Axions and other WISPs in this presentation</vt:lpstr>
      <vt:lpstr>Axions and other WISPs in this presentation</vt:lpstr>
      <vt:lpstr>Axions and other WISPs in this presentation</vt:lpstr>
      <vt:lpstr>Axions: a huge parameter space to probe</vt:lpstr>
      <vt:lpstr>Outline</vt:lpstr>
      <vt:lpstr>Axion / WISP experiments: a selection</vt:lpstr>
      <vt:lpstr>Axion / WISP experiments: a selection</vt:lpstr>
      <vt:lpstr>Axion / WISP experiments: a selection</vt:lpstr>
      <vt:lpstr>Axion / WISP experiments: a selection</vt:lpstr>
      <vt:lpstr>Jülich Electric Dipole Investigations</vt:lpstr>
      <vt:lpstr>Charge Particle Electric Dipole Moment </vt:lpstr>
      <vt:lpstr>JEDI / CPEDM</vt:lpstr>
      <vt:lpstr>JEDI / CPEDM</vt:lpstr>
      <vt:lpstr>JEDI / CPEDM</vt:lpstr>
      <vt:lpstr>JEDI / CPEDM</vt:lpstr>
      <vt:lpstr>GNOME</vt:lpstr>
      <vt:lpstr>GNOME</vt:lpstr>
      <vt:lpstr>GNOME</vt:lpstr>
      <vt:lpstr>GNOME</vt:lpstr>
      <vt:lpstr>MAgnetized Disc and Mirror Axion eXperiment</vt:lpstr>
      <vt:lpstr>MAgnetized Disc and Mirror Axion eXperiment</vt:lpstr>
      <vt:lpstr>MAgnetized Disc and Mirror Axion eXperiment</vt:lpstr>
      <vt:lpstr>MAgnetized Disc and Mirror Axion eXperiment</vt:lpstr>
      <vt:lpstr>(Baby) International AXion Observatory</vt:lpstr>
      <vt:lpstr>(Baby) International AXion Observatory</vt:lpstr>
      <vt:lpstr>(Baby) International AXion Observatory</vt:lpstr>
      <vt:lpstr>(Baby) International AXion Observatory</vt:lpstr>
      <vt:lpstr>Any Light Particle Search II</vt:lpstr>
      <vt:lpstr>Any Light Particle Search II</vt:lpstr>
      <vt:lpstr>Any Light Particle Search II</vt:lpstr>
      <vt:lpstr>Any Light Particle Search II</vt:lpstr>
      <vt:lpstr>Infrastructure at DESY in Hamburg</vt:lpstr>
      <vt:lpstr>Axion Technologies</vt:lpstr>
      <vt:lpstr>Outline</vt:lpstr>
      <vt:lpstr>Summary</vt:lpstr>
      <vt:lpstr>LUXE Experiment</vt:lpstr>
      <vt:lpstr>The LUXE Experiment</vt:lpstr>
      <vt:lpstr>LUXE Particle Detectors</vt:lpstr>
      <vt:lpstr>LUXE New Physics Search (LUXE-NPOD)</vt:lpstr>
      <vt:lpstr>LUXE Status &amp; Planning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Axel Lindner</dc:creator>
  <cp:lastModifiedBy>Lindner, Axel</cp:lastModifiedBy>
  <cp:revision>1140</cp:revision>
  <dcterms:created xsi:type="dcterms:W3CDTF">2019-05-02T12:38:42Z</dcterms:created>
  <dcterms:modified xsi:type="dcterms:W3CDTF">2022-11-19T12:01:19Z</dcterms:modified>
</cp:coreProperties>
</file>