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_rels/presentation.xml.rels" ContentType="application/vnd.openxmlformats-package.relationships+xml"/>
  <Override PartName="/ppt/media/image12.jpeg" ContentType="image/jpeg"/>
  <Override PartName="/ppt/media/image11.jpeg" ContentType="image/jpeg"/>
  <Override PartName="/ppt/media/image10.jpeg" ContentType="image/jpeg"/>
  <Override PartName="/ppt/media/image9.jpeg" ContentType="image/jpeg"/>
  <Override PartName="/ppt/media/image8.jpeg" ContentType="image/jpeg"/>
  <Override PartName="/ppt/media/image7.jpeg" ContentType="image/jpeg"/>
  <Override PartName="/ppt/media/image13.jpeg" ContentType="image/jpeg"/>
  <Override PartName="/ppt/media/image2.png" ContentType="image/png"/>
  <Override PartName="/ppt/media/image6.jpeg" ContentType="image/jpeg"/>
  <Override PartName="/ppt/media/image1.png" ContentType="image/png"/>
  <Override PartName="/ppt/media/image3.jpeg" ContentType="image/jpeg"/>
  <Override PartName="/ppt/media/image14.png" ContentType="image/png"/>
  <Override PartName="/ppt/media/image4.jpeg" ContentType="image/jpeg"/>
  <Override PartName="/ppt/media/image5.jpeg" ContentType="image/jpeg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2.xml" ContentType="application/vnd.openxmlformats-officedocument.theme+xml"/>
  <Override PartName="/ppt/theme/theme1.xml" ContentType="application/vnd.openxmlformats-officedocument.theme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6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s/_rels/slide7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/>
          <a:p>
            <a:pPr algn="ctr">
              <a:lnSpc>
                <a:spcPct val="90000"/>
              </a:lnSpc>
            </a:pPr>
            <a:r>
              <a:rPr b="0" lang="ru-RU" sz="6000" spc="-1" strike="noStrike">
                <a:solidFill>
                  <a:srgbClr val="000000"/>
                </a:solidFill>
                <a:latin typeface="Calibri Light"/>
              </a:rPr>
              <a:t>Обра</a:t>
            </a:r>
            <a:r>
              <a:rPr b="0" lang="ru-RU" sz="6000" spc="-1" strike="noStrike">
                <a:solidFill>
                  <a:srgbClr val="000000"/>
                </a:solidFill>
                <a:latin typeface="Calibri Light"/>
              </a:rPr>
              <a:t>зец </a:t>
            </a:r>
            <a:r>
              <a:rPr b="0" lang="ru-RU" sz="6000" spc="-1" strike="noStrike">
                <a:solidFill>
                  <a:srgbClr val="000000"/>
                </a:solidFill>
                <a:latin typeface="Calibri Light"/>
              </a:rPr>
              <a:t>заго</a:t>
            </a:r>
            <a:r>
              <a:rPr b="0" lang="ru-RU" sz="6000" spc="-1" strike="noStrike">
                <a:solidFill>
                  <a:srgbClr val="000000"/>
                </a:solidFill>
                <a:latin typeface="Calibri Light"/>
              </a:rPr>
              <a:t>ловк</a:t>
            </a:r>
            <a:r>
              <a:rPr b="0" lang="ru-RU" sz="6000" spc="-1" strike="noStrike">
                <a:solidFill>
                  <a:srgbClr val="000000"/>
                </a:solidFill>
                <a:latin typeface="Calibri Light"/>
              </a:rPr>
              <a:t>а</a:t>
            </a:r>
            <a:endParaRPr b="0" lang="ru-RU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51C7AF3D-CAC2-4F49-BB5E-D0F266A9A1B0}" type="datetime">
              <a:rPr b="0" lang="en-US" sz="1200" spc="-1" strike="noStrike">
                <a:solidFill>
                  <a:srgbClr val="8b8b8b"/>
                </a:solidFill>
                <a:latin typeface="Calibri"/>
              </a:rPr>
              <a:t>9/21/22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6C95F092-F006-48FB-891C-51E3984A00EB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3F2D301E-C043-498B-8D99-9A17267644C9}" type="datetime">
              <a:rPr b="0" lang="en-US" sz="1200" spc="-1" strike="noStrike">
                <a:solidFill>
                  <a:srgbClr val="8b8b8b"/>
                </a:solidFill>
                <a:latin typeface="Calibri"/>
              </a:rPr>
              <a:t>9/21/22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0BC85C0D-355D-4301-B88F-E3FAEA8FA60A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jpeg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Shape 1"/>
          <p:cNvSpPr txBox="1"/>
          <p:nvPr/>
        </p:nvSpPr>
        <p:spPr>
          <a:xfrm>
            <a:off x="1523880" y="1648080"/>
            <a:ext cx="9143640" cy="141120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 algn="ctr">
              <a:lnSpc>
                <a:spcPct val="90000"/>
              </a:lnSpc>
            </a:pPr>
            <a:r>
              <a:rPr b="1" lang="ru-RU" sz="6000" spc="-1" strike="noStrike">
                <a:solidFill>
                  <a:srgbClr val="0070c0"/>
                </a:solidFill>
                <a:latin typeface="Calibri Light"/>
              </a:rPr>
              <a:t>200 channel sensors</a:t>
            </a:r>
            <a:endParaRPr b="0" lang="ru-RU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CustomShape 2"/>
          <p:cNvSpPr/>
          <p:nvPr/>
        </p:nvSpPr>
        <p:spPr>
          <a:xfrm>
            <a:off x="10674000" y="6203880"/>
            <a:ext cx="12236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21.09.2022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84" name="CustomShape 3"/>
          <p:cNvSpPr/>
          <p:nvPr/>
        </p:nvSpPr>
        <p:spPr>
          <a:xfrm>
            <a:off x="320760" y="6203880"/>
            <a:ext cx="13636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INFN Padova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85" name="CustomShape 4"/>
          <p:cNvSpPr/>
          <p:nvPr/>
        </p:nvSpPr>
        <p:spPr>
          <a:xfrm>
            <a:off x="5321880" y="6203880"/>
            <a:ext cx="15480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Sergii Vasiukov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86" name="CustomShape 5"/>
          <p:cNvSpPr/>
          <p:nvPr/>
        </p:nvSpPr>
        <p:spPr>
          <a:xfrm>
            <a:off x="1307880" y="3059640"/>
            <a:ext cx="95767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172b4d"/>
                </a:solidFill>
                <a:latin typeface="-apple-system"/>
              </a:rPr>
              <a:t>The sensor has been bonded in Pisa and arrived in Padova on 19 September 2022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1"/>
          <p:cNvSpPr/>
          <p:nvPr/>
        </p:nvSpPr>
        <p:spPr>
          <a:xfrm>
            <a:off x="2151000" y="275400"/>
            <a:ext cx="788940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4472c4"/>
                </a:solidFill>
                <a:latin typeface="Calibri"/>
              </a:rPr>
              <a:t>The results of a visual test of the condition of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4472c4"/>
                </a:solidFill>
                <a:latin typeface="Calibri"/>
              </a:rPr>
              <a:t>the strips and contacts/bondings using an optical microscope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88" name="CustomShape 2"/>
          <p:cNvSpPr/>
          <p:nvPr/>
        </p:nvSpPr>
        <p:spPr>
          <a:xfrm>
            <a:off x="711720" y="1800720"/>
            <a:ext cx="10768320" cy="252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indent="-216000">
              <a:lnSpc>
                <a:spcPct val="2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The all bindings look well.</a:t>
            </a:r>
            <a:endParaRPr b="0" lang="en-US" sz="2000" spc="-1" strike="noStrike">
              <a:latin typeface="Arial"/>
            </a:endParaRPr>
          </a:p>
          <a:p>
            <a:pPr indent="-216000">
              <a:lnSpc>
                <a:spcPct val="2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A short circuit has been observed between strips number 33 and 34 (from the top of the board label)!</a:t>
            </a:r>
            <a:endParaRPr b="0" lang="en-US" sz="2000" spc="-1" strike="noStrike">
              <a:latin typeface="Arial"/>
            </a:endParaRPr>
          </a:p>
          <a:p>
            <a:pPr indent="-216000">
              <a:lnSpc>
                <a:spcPct val="2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There is a lot of dust and lint on the detector surface.</a:t>
            </a:r>
            <a:endParaRPr b="0" lang="en-US" sz="2000" spc="-1" strike="noStrike">
              <a:latin typeface="Arial"/>
            </a:endParaRPr>
          </a:p>
          <a:p>
            <a:pPr indent="-216000">
              <a:lnSpc>
                <a:spcPct val="2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The backside metallization has irregular thickness.</a:t>
            </a:r>
            <a:endParaRPr b="0" lang="en-US" sz="2000" spc="-1" strike="noStrike">
              <a:latin typeface="Arial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Рисунок 1" descr=""/>
          <p:cNvPicPr/>
          <p:nvPr/>
        </p:nvPicPr>
        <p:blipFill>
          <a:blip r:embed="rId1"/>
          <a:srcRect l="2692" t="5995" r="772" b="11030"/>
          <a:stretch/>
        </p:blipFill>
        <p:spPr>
          <a:xfrm>
            <a:off x="1113480" y="938160"/>
            <a:ext cx="3850920" cy="3309840"/>
          </a:xfrm>
          <a:prstGeom prst="rect">
            <a:avLst/>
          </a:prstGeom>
          <a:ln>
            <a:noFill/>
          </a:ln>
        </p:spPr>
      </p:pic>
      <p:pic>
        <p:nvPicPr>
          <p:cNvPr id="90" name="Рисунок 2" descr=""/>
          <p:cNvPicPr/>
          <p:nvPr/>
        </p:nvPicPr>
        <p:blipFill>
          <a:blip r:embed="rId2"/>
          <a:stretch/>
        </p:blipFill>
        <p:spPr>
          <a:xfrm>
            <a:off x="7186320" y="938160"/>
            <a:ext cx="3891600" cy="3309840"/>
          </a:xfrm>
          <a:prstGeom prst="rect">
            <a:avLst/>
          </a:prstGeom>
          <a:ln>
            <a:noFill/>
          </a:ln>
        </p:spPr>
      </p:pic>
      <p:sp>
        <p:nvSpPr>
          <p:cNvPr id="91" name="CustomShape 1"/>
          <p:cNvSpPr/>
          <p:nvPr/>
        </p:nvSpPr>
        <p:spPr>
          <a:xfrm>
            <a:off x="2456640" y="568800"/>
            <a:ext cx="11883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4472c4"/>
                </a:solidFill>
                <a:latin typeface="Calibri"/>
              </a:rPr>
              <a:t>Front view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92" name="CustomShape 2"/>
          <p:cNvSpPr/>
          <p:nvPr/>
        </p:nvSpPr>
        <p:spPr>
          <a:xfrm>
            <a:off x="8609040" y="568800"/>
            <a:ext cx="10648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4472c4"/>
                </a:solidFill>
                <a:latin typeface="Calibri"/>
              </a:rPr>
              <a:t>Back side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Рисунок 8" descr=""/>
          <p:cNvPicPr/>
          <p:nvPr/>
        </p:nvPicPr>
        <p:blipFill>
          <a:blip r:embed="rId1"/>
          <a:srcRect l="0" t="2460" r="0" b="0"/>
          <a:stretch/>
        </p:blipFill>
        <p:spPr>
          <a:xfrm>
            <a:off x="1113480" y="938160"/>
            <a:ext cx="3850920" cy="4395240"/>
          </a:xfrm>
          <a:prstGeom prst="rect">
            <a:avLst/>
          </a:prstGeom>
          <a:ln>
            <a:noFill/>
          </a:ln>
        </p:spPr>
      </p:pic>
      <p:sp>
        <p:nvSpPr>
          <p:cNvPr id="94" name="CustomShape 1"/>
          <p:cNvSpPr/>
          <p:nvPr/>
        </p:nvSpPr>
        <p:spPr>
          <a:xfrm>
            <a:off x="1561320" y="568800"/>
            <a:ext cx="30218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4472c4"/>
                </a:solidFill>
                <a:latin typeface="Calibri"/>
              </a:rPr>
              <a:t>Front view (back illumination)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95" name="CustomShape 2"/>
          <p:cNvSpPr/>
          <p:nvPr/>
        </p:nvSpPr>
        <p:spPr>
          <a:xfrm>
            <a:off x="7714800" y="568800"/>
            <a:ext cx="28983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4472c4"/>
                </a:solidFill>
                <a:latin typeface="Calibri"/>
              </a:rPr>
              <a:t>Back side (back illumination)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96" name="Рисунок 9" descr=""/>
          <p:cNvPicPr/>
          <p:nvPr/>
        </p:nvPicPr>
        <p:blipFill>
          <a:blip r:embed="rId2"/>
          <a:srcRect l="0" t="0" r="1219" b="533"/>
          <a:stretch/>
        </p:blipFill>
        <p:spPr>
          <a:xfrm>
            <a:off x="6627960" y="938160"/>
            <a:ext cx="5008320" cy="4395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Рисунок 12" descr=""/>
          <p:cNvPicPr/>
          <p:nvPr/>
        </p:nvPicPr>
        <p:blipFill>
          <a:blip r:embed="rId1"/>
          <a:srcRect l="22122" t="0" r="36065" b="0"/>
          <a:stretch/>
        </p:blipFill>
        <p:spPr>
          <a:xfrm>
            <a:off x="7528680" y="648360"/>
            <a:ext cx="1805760" cy="2879640"/>
          </a:xfrm>
          <a:prstGeom prst="rect">
            <a:avLst/>
          </a:prstGeom>
          <a:ln>
            <a:noFill/>
          </a:ln>
        </p:spPr>
      </p:pic>
      <p:pic>
        <p:nvPicPr>
          <p:cNvPr id="98" name="Рисунок 14" descr=""/>
          <p:cNvPicPr/>
          <p:nvPr/>
        </p:nvPicPr>
        <p:blipFill>
          <a:blip r:embed="rId2"/>
          <a:srcRect l="22118" t="0" r="36065" b="0"/>
          <a:stretch/>
        </p:blipFill>
        <p:spPr>
          <a:xfrm>
            <a:off x="7528680" y="3799080"/>
            <a:ext cx="1805760" cy="2879640"/>
          </a:xfrm>
          <a:prstGeom prst="rect">
            <a:avLst/>
          </a:prstGeom>
          <a:ln>
            <a:noFill/>
          </a:ln>
        </p:spPr>
      </p:pic>
      <p:pic>
        <p:nvPicPr>
          <p:cNvPr id="99" name="Рисунок 16" descr=""/>
          <p:cNvPicPr/>
          <p:nvPr/>
        </p:nvPicPr>
        <p:blipFill>
          <a:blip r:embed="rId3"/>
          <a:srcRect l="29094" t="0" r="29094" b="0"/>
          <a:stretch/>
        </p:blipFill>
        <p:spPr>
          <a:xfrm>
            <a:off x="9573840" y="3799080"/>
            <a:ext cx="1805760" cy="2879640"/>
          </a:xfrm>
          <a:prstGeom prst="rect">
            <a:avLst/>
          </a:prstGeom>
          <a:ln>
            <a:noFill/>
          </a:ln>
        </p:spPr>
      </p:pic>
      <p:pic>
        <p:nvPicPr>
          <p:cNvPr id="100" name="Рисунок 18" descr=""/>
          <p:cNvPicPr/>
          <p:nvPr/>
        </p:nvPicPr>
        <p:blipFill>
          <a:blip r:embed="rId4"/>
          <a:srcRect l="29094" t="0" r="29094" b="0"/>
          <a:stretch/>
        </p:blipFill>
        <p:spPr>
          <a:xfrm>
            <a:off x="9573840" y="648360"/>
            <a:ext cx="1805760" cy="2879640"/>
          </a:xfrm>
          <a:prstGeom prst="rect">
            <a:avLst/>
          </a:prstGeom>
          <a:ln>
            <a:noFill/>
          </a:ln>
        </p:spPr>
      </p:pic>
      <p:pic>
        <p:nvPicPr>
          <p:cNvPr id="101" name="Рисунок 20" descr=""/>
          <p:cNvPicPr/>
          <p:nvPr/>
        </p:nvPicPr>
        <p:blipFill>
          <a:blip r:embed="rId5"/>
          <a:stretch/>
        </p:blipFill>
        <p:spPr>
          <a:xfrm>
            <a:off x="297720" y="1242000"/>
            <a:ext cx="6859080" cy="4572360"/>
          </a:xfrm>
          <a:prstGeom prst="rect">
            <a:avLst/>
          </a:prstGeom>
          <a:ln>
            <a:noFill/>
          </a:ln>
        </p:spPr>
      </p:pic>
      <p:sp>
        <p:nvSpPr>
          <p:cNvPr id="102" name="CustomShape 1"/>
          <p:cNvSpPr/>
          <p:nvPr/>
        </p:nvSpPr>
        <p:spPr>
          <a:xfrm>
            <a:off x="2626920" y="858600"/>
            <a:ext cx="22003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4472c4"/>
                </a:solidFill>
                <a:latin typeface="Calibri"/>
              </a:rPr>
              <a:t>Sapphire - Front view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03" name="CustomShape 2"/>
          <p:cNvSpPr/>
          <p:nvPr/>
        </p:nvSpPr>
        <p:spPr>
          <a:xfrm>
            <a:off x="7838640" y="189000"/>
            <a:ext cx="32306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4472c4"/>
                </a:solidFill>
                <a:latin typeface="Calibri"/>
              </a:rPr>
              <a:t>Output wires and strips bonding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Рисунок 4" descr=""/>
          <p:cNvPicPr/>
          <p:nvPr/>
        </p:nvPicPr>
        <p:blipFill>
          <a:blip r:embed="rId1"/>
          <a:stretch/>
        </p:blipFill>
        <p:spPr>
          <a:xfrm>
            <a:off x="1929960" y="956520"/>
            <a:ext cx="8331840" cy="5554440"/>
          </a:xfrm>
          <a:prstGeom prst="rect">
            <a:avLst/>
          </a:prstGeom>
          <a:ln>
            <a:noFill/>
          </a:ln>
        </p:spPr>
      </p:pic>
      <p:sp>
        <p:nvSpPr>
          <p:cNvPr id="105" name="CustomShape 1"/>
          <p:cNvSpPr/>
          <p:nvPr/>
        </p:nvSpPr>
        <p:spPr>
          <a:xfrm>
            <a:off x="4584960" y="587160"/>
            <a:ext cx="30218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4472c4"/>
                </a:solidFill>
                <a:latin typeface="Calibri"/>
              </a:rPr>
              <a:t>Front view (back illumination)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Рисунок 2" descr=""/>
          <p:cNvPicPr/>
          <p:nvPr/>
        </p:nvPicPr>
        <p:blipFill>
          <a:blip r:embed="rId1"/>
          <a:stretch/>
        </p:blipFill>
        <p:spPr>
          <a:xfrm>
            <a:off x="3018240" y="1275840"/>
            <a:ext cx="2966040" cy="3748680"/>
          </a:xfrm>
          <a:prstGeom prst="rect">
            <a:avLst/>
          </a:prstGeom>
          <a:ln>
            <a:noFill/>
          </a:ln>
        </p:spPr>
      </p:pic>
      <p:pic>
        <p:nvPicPr>
          <p:cNvPr id="107" name="Рисунок 4" descr=""/>
          <p:cNvPicPr/>
          <p:nvPr/>
        </p:nvPicPr>
        <p:blipFill>
          <a:blip r:embed="rId2"/>
          <a:stretch/>
        </p:blipFill>
        <p:spPr>
          <a:xfrm>
            <a:off x="300600" y="1275840"/>
            <a:ext cx="2499120" cy="3748680"/>
          </a:xfrm>
          <a:prstGeom prst="rect">
            <a:avLst/>
          </a:prstGeom>
          <a:ln>
            <a:noFill/>
          </a:ln>
        </p:spPr>
      </p:pic>
      <p:pic>
        <p:nvPicPr>
          <p:cNvPr id="108" name="Рисунок 10" descr=""/>
          <p:cNvPicPr/>
          <p:nvPr/>
        </p:nvPicPr>
        <p:blipFill>
          <a:blip r:embed="rId3"/>
          <a:stretch/>
        </p:blipFill>
        <p:spPr>
          <a:xfrm>
            <a:off x="6202800" y="1262160"/>
            <a:ext cx="2499120" cy="3748680"/>
          </a:xfrm>
          <a:prstGeom prst="rect">
            <a:avLst/>
          </a:prstGeom>
          <a:ln>
            <a:noFill/>
          </a:ln>
        </p:spPr>
      </p:pic>
      <p:sp>
        <p:nvSpPr>
          <p:cNvPr id="109" name="CustomShape 1"/>
          <p:cNvSpPr/>
          <p:nvPr/>
        </p:nvSpPr>
        <p:spPr>
          <a:xfrm>
            <a:off x="4737240" y="568800"/>
            <a:ext cx="27702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4472c4"/>
                </a:solidFill>
                <a:latin typeface="Calibri"/>
              </a:rPr>
              <a:t>Plugs and electric elements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10" name="Рисунок 13" descr=""/>
          <p:cNvPicPr/>
          <p:nvPr/>
        </p:nvPicPr>
        <p:blipFill>
          <a:blip r:embed="rId4"/>
          <a:srcRect l="28419" t="14154" r="12588" b="9272"/>
          <a:stretch/>
        </p:blipFill>
        <p:spPr>
          <a:xfrm>
            <a:off x="8920080" y="1262160"/>
            <a:ext cx="2887920" cy="3748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</TotalTime>
  <Application>LibreOffice/6.0.7.3$Linux_X86_64 LibreOffice_project/00m0$Build-3</Application>
  <Words>125</Words>
  <Paragraphs>19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2022-09-21T00:56:57Z</dcterms:created>
  <dc:creator>Vasiukov</dc:creator>
  <dc:description/>
  <dc:language>en-GB</dc:language>
  <cp:lastModifiedBy>Vasiukov</cp:lastModifiedBy>
  <dcterms:modified xsi:type="dcterms:W3CDTF">2022-09-21T08:39:54Z</dcterms:modified>
  <cp:revision>2</cp:revision>
  <dc:subject/>
  <dc:title>200 channel sensors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Широкоэкранный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7</vt:i4>
  </property>
</Properties>
</file>