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.jpeg" ContentType="image/jpeg"/>
  <Override PartName="/ppt/media/hdphoto2.wdp" ContentType="image/vnd.ms-photo"/>
  <Override PartName="/ppt/media/hdphoto1.wdp" ContentType="image/vnd.ms-photo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6.png" ContentType="image/png"/>
  <Override PartName="/ppt/media/image8.wmf" ContentType="image/x-wmf"/>
  <Override PartName="/ppt/media/image7.wmf" ContentType="image/x-wmf"/>
  <Override PartName="/ppt/media/image17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0.png" ContentType="image/png"/>
  <Override PartName="/ppt/media/image9.jpeg" ContentType="image/jpeg"/>
  <Override PartName="/ppt/media/image12.png" ContentType="image/png"/>
  <Override PartName="/ppt/media/image11.png" ContentType="image/png"/>
  <Override PartName="/ppt/media/image1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</a:t>
            </a: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раз</a:t>
            </a: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ец </a:t>
            </a: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заг</a:t>
            </a: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оло</a:t>
            </a: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7545F35-B89D-4819-BF09-3A0B95DE289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9/21/22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14C12BB-BEA8-425D-BB48-FEF032564CF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б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ц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EE2C97A-0508-4A0F-995A-288BF7FB824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9/21/22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82C1E3-78A3-4131-89C6-0422E650428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microsoft.com/office/2007/relationships/hdphoto" Target="../media/hdphoto2.wdp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2017440"/>
            <a:ext cx="9143640" cy="1411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6000" spc="-1" strike="noStrike">
                <a:solidFill>
                  <a:srgbClr val="0070c0"/>
                </a:solidFill>
                <a:latin typeface="Calibri Light"/>
              </a:rPr>
              <a:t>Power Supply Tests</a:t>
            </a:r>
            <a:br/>
            <a:r>
              <a:rPr b="1" lang="ru-RU" sz="6000" spc="-1" strike="noStrike">
                <a:solidFill>
                  <a:srgbClr val="0070c0"/>
                </a:solidFill>
                <a:latin typeface="Calibri Light"/>
              </a:rPr>
              <a:t>for LUXE Gamma Beam Profiler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674000" y="620388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21.09.2022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20760" y="6203880"/>
            <a:ext cx="136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INFN Padova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5321880" y="6203880"/>
            <a:ext cx="154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Sergii Vasiukov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/>
          <p:cNvGrpSpPr/>
          <p:nvPr/>
        </p:nvGrpSpPr>
        <p:grpSpPr>
          <a:xfrm>
            <a:off x="6726240" y="959400"/>
            <a:ext cx="4067640" cy="2837880"/>
            <a:chOff x="6726240" y="959400"/>
            <a:chExt cx="4067640" cy="2837880"/>
          </a:xfrm>
        </p:grpSpPr>
        <p:pic>
          <p:nvPicPr>
            <p:cNvPr id="87" name="Рисунок 4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21924" t="0" r="13807" b="0"/>
            <a:stretch/>
          </p:blipFill>
          <p:spPr>
            <a:xfrm>
              <a:off x="6744960" y="959400"/>
              <a:ext cx="4048920" cy="283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8" name="CustomShape 2"/>
            <p:cNvSpPr/>
            <p:nvPr/>
          </p:nvSpPr>
          <p:spPr>
            <a:xfrm>
              <a:off x="6726240" y="3432600"/>
              <a:ext cx="1081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70c0"/>
                  </a:solidFill>
                  <a:latin typeface="Calibri"/>
                </a:rPr>
                <a:t>top view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89" name="Group 3"/>
          <p:cNvGrpSpPr/>
          <p:nvPr/>
        </p:nvGrpSpPr>
        <p:grpSpPr>
          <a:xfrm>
            <a:off x="6726240" y="4431240"/>
            <a:ext cx="4096440" cy="2244960"/>
            <a:chOff x="6726240" y="4431240"/>
            <a:chExt cx="4096440" cy="2244960"/>
          </a:xfrm>
        </p:grpSpPr>
        <p:pic>
          <p:nvPicPr>
            <p:cNvPr id="90" name="Рисунок 6" descr="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0107" t="11622" r="19522" b="2278"/>
            <a:stretch/>
          </p:blipFill>
          <p:spPr>
            <a:xfrm>
              <a:off x="6744960" y="4431240"/>
              <a:ext cx="4077720" cy="224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1" name="CustomShape 4"/>
            <p:cNvSpPr/>
            <p:nvPr/>
          </p:nvSpPr>
          <p:spPr>
            <a:xfrm>
              <a:off x="6726240" y="6310440"/>
              <a:ext cx="1081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70c0"/>
                  </a:solidFill>
                  <a:latin typeface="Calibri"/>
                </a:rPr>
                <a:t>side view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92" name="CustomShape 5"/>
          <p:cNvSpPr/>
          <p:nvPr/>
        </p:nvSpPr>
        <p:spPr>
          <a:xfrm flipH="1">
            <a:off x="10457280" y="4486320"/>
            <a:ext cx="489600" cy="32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2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6"/>
          <p:cNvSpPr/>
          <p:nvPr/>
        </p:nvSpPr>
        <p:spPr>
          <a:xfrm flipH="1">
            <a:off x="10372680" y="4486320"/>
            <a:ext cx="573840" cy="88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2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7"/>
          <p:cNvSpPr/>
          <p:nvPr/>
        </p:nvSpPr>
        <p:spPr>
          <a:xfrm flipH="1">
            <a:off x="10372680" y="4486320"/>
            <a:ext cx="573840" cy="153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2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8"/>
          <p:cNvSpPr/>
          <p:nvPr/>
        </p:nvSpPr>
        <p:spPr>
          <a:xfrm>
            <a:off x="7359480" y="3905280"/>
            <a:ext cx="1776960" cy="364680"/>
          </a:xfrm>
          <a:prstGeom prst="rect">
            <a:avLst/>
          </a:prstGeom>
          <a:solidFill>
            <a:schemeClr val="bg1"/>
          </a:solidFill>
          <a:ln w="28440">
            <a:solidFill>
              <a:schemeClr val="accent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Output Channels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" name="CustomShape 9"/>
          <p:cNvSpPr/>
          <p:nvPr/>
        </p:nvSpPr>
        <p:spPr>
          <a:xfrm flipH="1" flipV="1">
            <a:off x="9548640" y="3546720"/>
            <a:ext cx="1398240" cy="93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d7d31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0"/>
          <p:cNvSpPr/>
          <p:nvPr/>
        </p:nvSpPr>
        <p:spPr>
          <a:xfrm flipV="1">
            <a:off x="8219880" y="3318480"/>
            <a:ext cx="360" cy="56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1">
                <a:lumMod val="75000"/>
              </a:schemeClr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1"/>
          <p:cNvSpPr/>
          <p:nvPr/>
        </p:nvSpPr>
        <p:spPr>
          <a:xfrm>
            <a:off x="7725240" y="4273560"/>
            <a:ext cx="360" cy="49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1">
                <a:lumMod val="75000"/>
              </a:schemeClr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2"/>
          <p:cNvSpPr/>
          <p:nvPr/>
        </p:nvSpPr>
        <p:spPr>
          <a:xfrm>
            <a:off x="8074440" y="4273560"/>
            <a:ext cx="360" cy="49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1">
                <a:lumMod val="75000"/>
              </a:schemeClr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3"/>
          <p:cNvSpPr/>
          <p:nvPr/>
        </p:nvSpPr>
        <p:spPr>
          <a:xfrm>
            <a:off x="8395920" y="4273560"/>
            <a:ext cx="360" cy="49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1">
                <a:lumMod val="75000"/>
              </a:schemeClr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4"/>
          <p:cNvSpPr/>
          <p:nvPr/>
        </p:nvSpPr>
        <p:spPr>
          <a:xfrm>
            <a:off x="8688960" y="4273560"/>
            <a:ext cx="360" cy="49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1">
                <a:lumMod val="75000"/>
              </a:schemeClr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5"/>
          <p:cNvSpPr/>
          <p:nvPr/>
        </p:nvSpPr>
        <p:spPr>
          <a:xfrm>
            <a:off x="4308840" y="4387680"/>
            <a:ext cx="1785240" cy="364680"/>
          </a:xfrm>
          <a:prstGeom prst="rect">
            <a:avLst/>
          </a:prstGeom>
          <a:noFill/>
          <a:ln w="28440">
            <a:solidFill>
              <a:schemeClr val="accent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Sapphire Sensors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3" name="CustomShape 16"/>
          <p:cNvSpPr/>
          <p:nvPr/>
        </p:nvSpPr>
        <p:spPr>
          <a:xfrm>
            <a:off x="4532400" y="6021720"/>
            <a:ext cx="1337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Monocrystal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CustomShape 17"/>
          <p:cNvSpPr/>
          <p:nvPr/>
        </p:nvSpPr>
        <p:spPr>
          <a:xfrm>
            <a:off x="4645080" y="5424840"/>
            <a:ext cx="111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University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CustomShape 18"/>
          <p:cNvSpPr/>
          <p:nvPr/>
        </p:nvSpPr>
        <p:spPr>
          <a:xfrm>
            <a:off x="4617720" y="4813920"/>
            <a:ext cx="1167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Wuppertal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CustomShape 19"/>
          <p:cNvSpPr/>
          <p:nvPr/>
        </p:nvSpPr>
        <p:spPr>
          <a:xfrm>
            <a:off x="5835600" y="5014080"/>
            <a:ext cx="119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6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0"/>
          <p:cNvSpPr/>
          <p:nvPr/>
        </p:nvSpPr>
        <p:spPr>
          <a:xfrm>
            <a:off x="5877720" y="5628600"/>
            <a:ext cx="119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6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1"/>
          <p:cNvSpPr/>
          <p:nvPr/>
        </p:nvSpPr>
        <p:spPr>
          <a:xfrm>
            <a:off x="5877720" y="6210000"/>
            <a:ext cx="119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6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2"/>
          <p:cNvSpPr/>
          <p:nvPr/>
        </p:nvSpPr>
        <p:spPr>
          <a:xfrm>
            <a:off x="331200" y="178200"/>
            <a:ext cx="48002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Gamma beam profiler as a load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Detector box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0" name="CustomShape 23"/>
          <p:cNvSpPr/>
          <p:nvPr/>
        </p:nvSpPr>
        <p:spPr>
          <a:xfrm>
            <a:off x="2559240" y="2060640"/>
            <a:ext cx="38210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device contains the three different types of sapphire sensors: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 - “Wuppertal”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 - “University wafers”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 - “Monocrystal”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11" name="Group 24"/>
          <p:cNvGrpSpPr/>
          <p:nvPr/>
        </p:nvGrpSpPr>
        <p:grpSpPr>
          <a:xfrm>
            <a:off x="7850520" y="197640"/>
            <a:ext cx="712800" cy="2361600"/>
            <a:chOff x="7850520" y="197640"/>
            <a:chExt cx="712800" cy="2361600"/>
          </a:xfrm>
        </p:grpSpPr>
        <p:sp>
          <p:nvSpPr>
            <p:cNvPr id="112" name="CustomShape 25"/>
            <p:cNvSpPr/>
            <p:nvPr/>
          </p:nvSpPr>
          <p:spPr>
            <a:xfrm>
              <a:off x="8060400" y="576360"/>
              <a:ext cx="269640" cy="19828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60000"/>
                <a:lumOff val="40000"/>
                <a:alpha val="7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" name="CustomShape 26"/>
            <p:cNvSpPr/>
            <p:nvPr/>
          </p:nvSpPr>
          <p:spPr>
            <a:xfrm>
              <a:off x="7850520" y="197640"/>
              <a:ext cx="712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bf9000"/>
                  </a:solidFill>
                  <a:latin typeface="Calibri"/>
                </a:rPr>
                <a:t>Beam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14" name="CustomShape 27"/>
          <p:cNvSpPr/>
          <p:nvPr/>
        </p:nvSpPr>
        <p:spPr>
          <a:xfrm>
            <a:off x="10947240" y="4301640"/>
            <a:ext cx="1053360" cy="364680"/>
          </a:xfrm>
          <a:prstGeom prst="rect">
            <a:avLst/>
          </a:prstGeom>
          <a:solidFill>
            <a:schemeClr val="bg1"/>
          </a:solidFill>
          <a:ln w="28440">
            <a:solidFill>
              <a:srgbClr val="ed7d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HV plugs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15" name="Group 28"/>
          <p:cNvGrpSpPr/>
          <p:nvPr/>
        </p:nvGrpSpPr>
        <p:grpSpPr>
          <a:xfrm>
            <a:off x="603000" y="4311360"/>
            <a:ext cx="2838240" cy="2003760"/>
            <a:chOff x="603000" y="4311360"/>
            <a:chExt cx="2838240" cy="2003760"/>
          </a:xfrm>
        </p:grpSpPr>
        <p:sp>
          <p:nvSpPr>
            <p:cNvPr id="116" name="CustomShape 29"/>
            <p:cNvSpPr/>
            <p:nvPr/>
          </p:nvSpPr>
          <p:spPr>
            <a:xfrm>
              <a:off x="605520" y="4311360"/>
              <a:ext cx="28357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</a:rPr>
                <a:t>4-channel GBP prototype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17" name="CustomShape 30"/>
            <p:cNvSpPr/>
            <p:nvPr/>
          </p:nvSpPr>
          <p:spPr>
            <a:xfrm>
              <a:off x="603000" y="5919840"/>
              <a:ext cx="27187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</a:rPr>
                <a:t>200-channel GBP device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18" name="CustomShape 31"/>
            <p:cNvSpPr/>
            <p:nvPr/>
          </p:nvSpPr>
          <p:spPr>
            <a:xfrm>
              <a:off x="1720080" y="4958640"/>
              <a:ext cx="484200" cy="745560"/>
            </a:xfrm>
            <a:prstGeom prst="down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9" name="CustomShape 32"/>
          <p:cNvSpPr/>
          <p:nvPr/>
        </p:nvSpPr>
        <p:spPr>
          <a:xfrm>
            <a:off x="3340440" y="1091160"/>
            <a:ext cx="2136240" cy="639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Assembly of three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detectors in one box.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0" name="CustomShape 33"/>
          <p:cNvSpPr/>
          <p:nvPr/>
        </p:nvSpPr>
        <p:spPr>
          <a:xfrm>
            <a:off x="5488560" y="1414440"/>
            <a:ext cx="1579680" cy="42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"/>
          <p:cNvGrpSpPr/>
          <p:nvPr/>
        </p:nvGrpSpPr>
        <p:grpSpPr>
          <a:xfrm>
            <a:off x="6720120" y="2414520"/>
            <a:ext cx="5031720" cy="4448520"/>
            <a:chOff x="6720120" y="2414520"/>
            <a:chExt cx="5031720" cy="4448520"/>
          </a:xfrm>
        </p:grpSpPr>
        <p:sp>
          <p:nvSpPr>
            <p:cNvPr id="122" name="CustomShape 2"/>
            <p:cNvSpPr/>
            <p:nvPr/>
          </p:nvSpPr>
          <p:spPr>
            <a:xfrm>
              <a:off x="9034200" y="3142440"/>
              <a:ext cx="749160" cy="18576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3" name="CustomShape 3"/>
            <p:cNvSpPr/>
            <p:nvPr/>
          </p:nvSpPr>
          <p:spPr>
            <a:xfrm>
              <a:off x="9049320" y="3095280"/>
              <a:ext cx="718920" cy="4716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24" name="CustomShape 4"/>
            <p:cNvSpPr/>
            <p:nvPr/>
          </p:nvSpPr>
          <p:spPr>
            <a:xfrm>
              <a:off x="9049320" y="3333240"/>
              <a:ext cx="143640" cy="4716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125" name="CustomShape 5"/>
            <p:cNvSpPr/>
            <p:nvPr/>
          </p:nvSpPr>
          <p:spPr>
            <a:xfrm>
              <a:off x="9243000" y="3333240"/>
              <a:ext cx="143640" cy="4716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126" name="CustomShape 6"/>
            <p:cNvSpPr/>
            <p:nvPr/>
          </p:nvSpPr>
          <p:spPr>
            <a:xfrm>
              <a:off x="9436680" y="3333240"/>
              <a:ext cx="143640" cy="4716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</p:sp>
        <p:sp>
          <p:nvSpPr>
            <p:cNvPr id="127" name="CustomShape 7"/>
            <p:cNvSpPr/>
            <p:nvPr/>
          </p:nvSpPr>
          <p:spPr>
            <a:xfrm>
              <a:off x="9630360" y="3333240"/>
              <a:ext cx="143640" cy="4716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</p:sp>
        <p:grpSp>
          <p:nvGrpSpPr>
            <p:cNvPr id="128" name="Group 8"/>
            <p:cNvGrpSpPr/>
            <p:nvPr/>
          </p:nvGrpSpPr>
          <p:grpSpPr>
            <a:xfrm>
              <a:off x="10976760" y="3652560"/>
              <a:ext cx="209160" cy="542520"/>
              <a:chOff x="10976760" y="3652560"/>
              <a:chExt cx="209160" cy="542520"/>
            </a:xfrm>
          </p:grpSpPr>
          <p:sp>
            <p:nvSpPr>
              <p:cNvPr id="129" name="CustomShape 9"/>
              <p:cNvSpPr/>
              <p:nvPr/>
            </p:nvSpPr>
            <p:spPr>
              <a:xfrm>
                <a:off x="10976760" y="3652560"/>
                <a:ext cx="209160" cy="20916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30" name="CustomShape 10"/>
              <p:cNvSpPr/>
              <p:nvPr/>
            </p:nvSpPr>
            <p:spPr>
              <a:xfrm>
                <a:off x="11057760" y="3733560"/>
                <a:ext cx="47160" cy="4716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131" name="CustomShape 11"/>
              <p:cNvSpPr/>
              <p:nvPr/>
            </p:nvSpPr>
            <p:spPr>
              <a:xfrm>
                <a:off x="11081520" y="386208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  <p:grpSp>
          <p:nvGrpSpPr>
            <p:cNvPr id="132" name="Group 12"/>
            <p:cNvGrpSpPr/>
            <p:nvPr/>
          </p:nvGrpSpPr>
          <p:grpSpPr>
            <a:xfrm>
              <a:off x="9742680" y="5814720"/>
              <a:ext cx="1015920" cy="780840"/>
              <a:chOff x="9742680" y="5814720"/>
              <a:chExt cx="1015920" cy="780840"/>
            </a:xfrm>
          </p:grpSpPr>
          <p:sp>
            <p:nvSpPr>
              <p:cNvPr id="133" name="CustomShape 13"/>
              <p:cNvSpPr/>
              <p:nvPr/>
            </p:nvSpPr>
            <p:spPr>
              <a:xfrm>
                <a:off x="9821160" y="626256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34" name="CustomShape 14"/>
              <p:cNvSpPr/>
              <p:nvPr/>
            </p:nvSpPr>
            <p:spPr>
              <a:xfrm>
                <a:off x="9742680" y="5814720"/>
                <a:ext cx="156960" cy="4474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  <p:txBody>
              <a:bodyPr lIns="36000" rIns="36000" tIns="72000" bIns="72000" anchor="ctr" vert="vert270" rot="16200000"/>
              <a:p>
                <a:pPr algn="ctr">
                  <a:lnSpc>
                    <a:spcPct val="100000"/>
                  </a:lnSpc>
                </a:pPr>
                <a:r>
                  <a:rPr b="1" lang="en-US" sz="700" spc="-1" strike="noStrike">
                    <a:solidFill>
                      <a:srgbClr val="000000"/>
                    </a:solidFill>
                    <a:latin typeface="Calibri"/>
                  </a:rPr>
                  <a:t>1M Ohm</a:t>
                </a:r>
                <a:endParaRPr b="0" lang="en-US" sz="700" spc="-1" strike="noStrike">
                  <a:latin typeface="Arial"/>
                </a:endParaRPr>
              </a:p>
            </p:txBody>
          </p:sp>
          <p:sp>
            <p:nvSpPr>
              <p:cNvPr id="135" name="CustomShape 15"/>
              <p:cNvSpPr/>
              <p:nvPr/>
            </p:nvSpPr>
            <p:spPr>
              <a:xfrm>
                <a:off x="10098000" y="626256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36" name="CustomShape 16"/>
              <p:cNvSpPr/>
              <p:nvPr/>
            </p:nvSpPr>
            <p:spPr>
              <a:xfrm>
                <a:off x="10019520" y="5814720"/>
                <a:ext cx="156960" cy="4474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  <p:txBody>
              <a:bodyPr lIns="36000" rIns="36000" tIns="72000" bIns="72000" anchor="ctr" vert="vert270" rot="16200000"/>
              <a:p>
                <a:pPr algn="ctr">
                  <a:lnSpc>
                    <a:spcPct val="100000"/>
                  </a:lnSpc>
                </a:pPr>
                <a:r>
                  <a:rPr b="1" lang="en-US" sz="700" spc="-1" strike="noStrike">
                    <a:solidFill>
                      <a:srgbClr val="000000"/>
                    </a:solidFill>
                    <a:latin typeface="Calibri"/>
                  </a:rPr>
                  <a:t>1M Ohm</a:t>
                </a:r>
                <a:endParaRPr b="0" lang="en-US" sz="700" spc="-1" strike="noStrike">
                  <a:latin typeface="Arial"/>
                </a:endParaRPr>
              </a:p>
            </p:txBody>
          </p:sp>
          <p:sp>
            <p:nvSpPr>
              <p:cNvPr id="137" name="CustomShape 17"/>
              <p:cNvSpPr/>
              <p:nvPr/>
            </p:nvSpPr>
            <p:spPr>
              <a:xfrm>
                <a:off x="10393920" y="626256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38" name="CustomShape 18"/>
              <p:cNvSpPr/>
              <p:nvPr/>
            </p:nvSpPr>
            <p:spPr>
              <a:xfrm>
                <a:off x="10315440" y="5814720"/>
                <a:ext cx="156960" cy="4474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  <p:txBody>
              <a:bodyPr lIns="36000" rIns="36000" tIns="72000" bIns="72000" anchor="ctr" vert="vert270" rot="16200000"/>
              <a:p>
                <a:pPr algn="ctr">
                  <a:lnSpc>
                    <a:spcPct val="100000"/>
                  </a:lnSpc>
                </a:pPr>
                <a:r>
                  <a:rPr b="1" lang="en-US" sz="700" spc="-1" strike="noStrike">
                    <a:solidFill>
                      <a:srgbClr val="000000"/>
                    </a:solidFill>
                    <a:latin typeface="Calibri"/>
                  </a:rPr>
                  <a:t>1M Ohm</a:t>
                </a:r>
                <a:endParaRPr b="0" lang="en-US" sz="700" spc="-1" strike="noStrike">
                  <a:latin typeface="Arial"/>
                </a:endParaRPr>
              </a:p>
            </p:txBody>
          </p:sp>
          <p:sp>
            <p:nvSpPr>
              <p:cNvPr id="139" name="CustomShape 19"/>
              <p:cNvSpPr/>
              <p:nvPr/>
            </p:nvSpPr>
            <p:spPr>
              <a:xfrm>
                <a:off x="10680480" y="626256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40" name="CustomShape 20"/>
              <p:cNvSpPr/>
              <p:nvPr/>
            </p:nvSpPr>
            <p:spPr>
              <a:xfrm>
                <a:off x="10601640" y="5814720"/>
                <a:ext cx="156960" cy="4474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  <p:txBody>
              <a:bodyPr lIns="36000" rIns="36000" tIns="72000" bIns="72000" anchor="ctr" vert="vert270" rot="16200000"/>
              <a:p>
                <a:pPr algn="ctr">
                  <a:lnSpc>
                    <a:spcPct val="100000"/>
                  </a:lnSpc>
                </a:pPr>
                <a:r>
                  <a:rPr b="1" lang="en-US" sz="700" spc="-1" strike="noStrike">
                    <a:solidFill>
                      <a:srgbClr val="000000"/>
                    </a:solidFill>
                    <a:latin typeface="Calibri"/>
                  </a:rPr>
                  <a:t>1M Ohm</a:t>
                </a:r>
                <a:endParaRPr b="0" lang="en-US" sz="700" spc="-1" strike="noStrike">
                  <a:latin typeface="Arial"/>
                </a:endParaRPr>
              </a:p>
            </p:txBody>
          </p:sp>
        </p:grpSp>
        <p:sp>
          <p:nvSpPr>
            <p:cNvPr id="141" name="CustomShape 21"/>
            <p:cNvSpPr/>
            <p:nvPr/>
          </p:nvSpPr>
          <p:spPr>
            <a:xfrm>
              <a:off x="9800280" y="3740760"/>
              <a:ext cx="35640" cy="356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2" name="CustomShape 22"/>
            <p:cNvSpPr/>
            <p:nvPr/>
          </p:nvSpPr>
          <p:spPr>
            <a:xfrm flipV="1" rot="16200000">
              <a:off x="8800920" y="4794120"/>
              <a:ext cx="2037600" cy="252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3" name="CustomShape 23"/>
            <p:cNvSpPr/>
            <p:nvPr/>
          </p:nvSpPr>
          <p:spPr>
            <a:xfrm flipV="1" rot="10800000">
              <a:off x="11057760" y="3758040"/>
              <a:ext cx="1221120" cy="108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4" name="CustomShape 24"/>
            <p:cNvSpPr/>
            <p:nvPr/>
          </p:nvSpPr>
          <p:spPr>
            <a:xfrm rot="10800000">
              <a:off x="9702720" y="3381120"/>
              <a:ext cx="97920" cy="377640"/>
            </a:xfrm>
            <a:prstGeom prst="bentConnector2">
              <a:avLst/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5" name="CustomShape 25"/>
            <p:cNvSpPr/>
            <p:nvPr/>
          </p:nvSpPr>
          <p:spPr>
            <a:xfrm flipV="1" rot="16200000">
              <a:off x="8760240" y="2446200"/>
              <a:ext cx="365040" cy="932040"/>
            </a:xfrm>
            <a:prstGeom prst="bentConnector2">
              <a:avLst/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6" name="CustomShape 26"/>
            <p:cNvSpPr/>
            <p:nvPr/>
          </p:nvSpPr>
          <p:spPr>
            <a:xfrm flipH="1" flipV="1" rot="5400000">
              <a:off x="9403920" y="5117760"/>
              <a:ext cx="1389960" cy="180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7" name="CustomShape 27"/>
            <p:cNvSpPr/>
            <p:nvPr/>
          </p:nvSpPr>
          <p:spPr>
            <a:xfrm flipH="1" flipV="1" rot="5400000">
              <a:off x="10020240" y="5437080"/>
              <a:ext cx="749880" cy="324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8" name="CustomShape 28"/>
            <p:cNvSpPr/>
            <p:nvPr/>
          </p:nvSpPr>
          <p:spPr>
            <a:xfrm flipV="1" rot="16200000">
              <a:off x="10617480" y="5750640"/>
              <a:ext cx="124920" cy="72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49" name="CustomShape 29"/>
            <p:cNvSpPr/>
            <p:nvPr/>
          </p:nvSpPr>
          <p:spPr>
            <a:xfrm>
              <a:off x="10082520" y="4388400"/>
              <a:ext cx="35640" cy="356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50" name="CustomShape 30"/>
            <p:cNvSpPr/>
            <p:nvPr/>
          </p:nvSpPr>
          <p:spPr>
            <a:xfrm>
              <a:off x="10379520" y="5028480"/>
              <a:ext cx="35640" cy="356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51" name="CustomShape 31"/>
            <p:cNvSpPr/>
            <p:nvPr/>
          </p:nvSpPr>
          <p:spPr>
            <a:xfrm>
              <a:off x="10661400" y="5653440"/>
              <a:ext cx="35640" cy="356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grpSp>
          <p:nvGrpSpPr>
            <p:cNvPr id="152" name="Group 32"/>
            <p:cNvGrpSpPr/>
            <p:nvPr/>
          </p:nvGrpSpPr>
          <p:grpSpPr>
            <a:xfrm>
              <a:off x="10981440" y="4302720"/>
              <a:ext cx="209160" cy="542520"/>
              <a:chOff x="10981440" y="4302720"/>
              <a:chExt cx="209160" cy="542520"/>
            </a:xfrm>
          </p:grpSpPr>
          <p:sp>
            <p:nvSpPr>
              <p:cNvPr id="153" name="CustomShape 33"/>
              <p:cNvSpPr/>
              <p:nvPr/>
            </p:nvSpPr>
            <p:spPr>
              <a:xfrm>
                <a:off x="10981440" y="4302720"/>
                <a:ext cx="209160" cy="20916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54" name="CustomShape 34"/>
              <p:cNvSpPr/>
              <p:nvPr/>
            </p:nvSpPr>
            <p:spPr>
              <a:xfrm>
                <a:off x="11062440" y="4383720"/>
                <a:ext cx="47160" cy="4716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155" name="CustomShape 35"/>
              <p:cNvSpPr/>
              <p:nvPr/>
            </p:nvSpPr>
            <p:spPr>
              <a:xfrm>
                <a:off x="11086200" y="451224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  <p:grpSp>
          <p:nvGrpSpPr>
            <p:cNvPr id="156" name="Group 36"/>
            <p:cNvGrpSpPr/>
            <p:nvPr/>
          </p:nvGrpSpPr>
          <p:grpSpPr>
            <a:xfrm>
              <a:off x="10976760" y="4939920"/>
              <a:ext cx="209160" cy="542880"/>
              <a:chOff x="10976760" y="4939920"/>
              <a:chExt cx="209160" cy="542880"/>
            </a:xfrm>
          </p:grpSpPr>
          <p:sp>
            <p:nvSpPr>
              <p:cNvPr id="157" name="CustomShape 37"/>
              <p:cNvSpPr/>
              <p:nvPr/>
            </p:nvSpPr>
            <p:spPr>
              <a:xfrm>
                <a:off x="10976760" y="4939920"/>
                <a:ext cx="209160" cy="20916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58" name="CustomShape 38"/>
              <p:cNvSpPr/>
              <p:nvPr/>
            </p:nvSpPr>
            <p:spPr>
              <a:xfrm>
                <a:off x="11057760" y="5020920"/>
                <a:ext cx="47160" cy="4716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159" name="CustomShape 39"/>
              <p:cNvSpPr/>
              <p:nvPr/>
            </p:nvSpPr>
            <p:spPr>
              <a:xfrm>
                <a:off x="11081520" y="514980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  <p:grpSp>
          <p:nvGrpSpPr>
            <p:cNvPr id="160" name="Group 40"/>
            <p:cNvGrpSpPr/>
            <p:nvPr/>
          </p:nvGrpSpPr>
          <p:grpSpPr>
            <a:xfrm>
              <a:off x="10981800" y="5563800"/>
              <a:ext cx="209160" cy="542880"/>
              <a:chOff x="10981800" y="5563800"/>
              <a:chExt cx="209160" cy="542880"/>
            </a:xfrm>
          </p:grpSpPr>
          <p:sp>
            <p:nvSpPr>
              <p:cNvPr id="161" name="CustomShape 41"/>
              <p:cNvSpPr/>
              <p:nvPr/>
            </p:nvSpPr>
            <p:spPr>
              <a:xfrm>
                <a:off x="10981800" y="5563800"/>
                <a:ext cx="209160" cy="20916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162" name="CustomShape 42"/>
              <p:cNvSpPr/>
              <p:nvPr/>
            </p:nvSpPr>
            <p:spPr>
              <a:xfrm>
                <a:off x="11062440" y="5644800"/>
                <a:ext cx="47160" cy="4716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163" name="CustomShape 43"/>
              <p:cNvSpPr/>
              <p:nvPr/>
            </p:nvSpPr>
            <p:spPr>
              <a:xfrm>
                <a:off x="11086560" y="5773680"/>
                <a:ext cx="360" cy="333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tailEnd len="med" type="triangle" w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  <p:sp>
          <p:nvSpPr>
            <p:cNvPr id="164" name="CustomShape 44"/>
            <p:cNvSpPr/>
            <p:nvPr/>
          </p:nvSpPr>
          <p:spPr>
            <a:xfrm rot="10800000">
              <a:off x="10118880" y="4406760"/>
              <a:ext cx="943560" cy="72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65" name="CustomShape 45"/>
            <p:cNvSpPr/>
            <p:nvPr/>
          </p:nvSpPr>
          <p:spPr>
            <a:xfrm rot="10800000">
              <a:off x="9509040" y="3381120"/>
              <a:ext cx="573480" cy="1025280"/>
            </a:xfrm>
            <a:prstGeom prst="bentConnector2">
              <a:avLst/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66" name="CustomShape 46"/>
            <p:cNvSpPr/>
            <p:nvPr/>
          </p:nvSpPr>
          <p:spPr>
            <a:xfrm rot="10800000">
              <a:off x="9315360" y="3381120"/>
              <a:ext cx="1064160" cy="1665360"/>
            </a:xfrm>
            <a:prstGeom prst="bentConnector2">
              <a:avLst/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67" name="CustomShape 47"/>
            <p:cNvSpPr/>
            <p:nvPr/>
          </p:nvSpPr>
          <p:spPr>
            <a:xfrm rot="10800000">
              <a:off x="9121320" y="3381120"/>
              <a:ext cx="1540080" cy="2290320"/>
            </a:xfrm>
            <a:prstGeom prst="bentConnector2">
              <a:avLst/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68" name="CustomShape 48"/>
            <p:cNvSpPr/>
            <p:nvPr/>
          </p:nvSpPr>
          <p:spPr>
            <a:xfrm flipV="1" rot="10800000">
              <a:off x="11057760" y="5045760"/>
              <a:ext cx="641880" cy="108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69" name="CustomShape 49"/>
            <p:cNvSpPr/>
            <p:nvPr/>
          </p:nvSpPr>
          <p:spPr>
            <a:xfrm flipV="1" rot="10800000">
              <a:off x="11062440" y="5671440"/>
              <a:ext cx="364680" cy="216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grpSp>
          <p:nvGrpSpPr>
            <p:cNvPr id="170" name="Group 50"/>
            <p:cNvGrpSpPr/>
            <p:nvPr/>
          </p:nvGrpSpPr>
          <p:grpSpPr>
            <a:xfrm>
              <a:off x="8348760" y="2984760"/>
              <a:ext cx="223560" cy="89280"/>
              <a:chOff x="8348760" y="2984760"/>
              <a:chExt cx="223560" cy="89280"/>
            </a:xfrm>
          </p:grpSpPr>
          <p:sp>
            <p:nvSpPr>
              <p:cNvPr id="171" name="CustomShape 51"/>
              <p:cNvSpPr/>
              <p:nvPr/>
            </p:nvSpPr>
            <p:spPr>
              <a:xfrm>
                <a:off x="8348760" y="2984760"/>
                <a:ext cx="223560" cy="1764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72" name="CustomShape 52"/>
              <p:cNvSpPr/>
              <p:nvPr/>
            </p:nvSpPr>
            <p:spPr>
              <a:xfrm>
                <a:off x="8348760" y="3056400"/>
                <a:ext cx="223560" cy="1764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</p:sp>
        </p:grpSp>
        <p:sp>
          <p:nvSpPr>
            <p:cNvPr id="173" name="CustomShape 53"/>
            <p:cNvSpPr/>
            <p:nvPr/>
          </p:nvSpPr>
          <p:spPr>
            <a:xfrm>
              <a:off x="8458560" y="3068280"/>
              <a:ext cx="360" cy="333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tailEnd len="med" type="triangle" w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74" name="CustomShape 54"/>
            <p:cNvSpPr/>
            <p:nvPr/>
          </p:nvSpPr>
          <p:spPr>
            <a:xfrm>
              <a:off x="8440560" y="2711880"/>
              <a:ext cx="35640" cy="356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75" name="CustomShape 55"/>
            <p:cNvSpPr/>
            <p:nvPr/>
          </p:nvSpPr>
          <p:spPr>
            <a:xfrm flipV="1" rot="16200000">
              <a:off x="8341560" y="2864520"/>
              <a:ext cx="236520" cy="180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76" name="CustomShape 56"/>
            <p:cNvSpPr/>
            <p:nvPr/>
          </p:nvSpPr>
          <p:spPr>
            <a:xfrm>
              <a:off x="7897320" y="2903040"/>
              <a:ext cx="48888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200" spc="-1" strike="noStrike">
                  <a:solidFill>
                    <a:srgbClr val="000000"/>
                  </a:solidFill>
                  <a:latin typeface="Calibri"/>
                </a:rPr>
                <a:t>10nF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77" name="CustomShape 57"/>
            <p:cNvSpPr/>
            <p:nvPr/>
          </p:nvSpPr>
          <p:spPr>
            <a:xfrm rot="5400000">
              <a:off x="7653240" y="2508120"/>
              <a:ext cx="156960" cy="4474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36000" rIns="36000" tIns="72000" bIns="72000" anchor="ctr" vert="vert270" rot="16200000"/>
            <a:p>
              <a:pPr algn="ctr">
                <a:lnSpc>
                  <a:spcPct val="100000"/>
                </a:lnSpc>
              </a:pPr>
              <a:r>
                <a:rPr b="1" lang="en-US" sz="700" spc="-1" strike="noStrike">
                  <a:solidFill>
                    <a:srgbClr val="000000"/>
                  </a:solidFill>
                  <a:latin typeface="Calibri"/>
                </a:rPr>
                <a:t>1M Ohm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178" name="CustomShape 58"/>
            <p:cNvSpPr/>
            <p:nvPr/>
          </p:nvSpPr>
          <p:spPr>
            <a:xfrm flipV="1" rot="10800000">
              <a:off x="8440560" y="2732400"/>
              <a:ext cx="484560" cy="2160"/>
            </a:xfrm>
            <a:prstGeom prst="bentConnector3">
              <a:avLst>
                <a:gd name="adj1" fmla="val 50000"/>
              </a:avLst>
            </a:prstGeom>
            <a:noFill/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79" name="CustomShape 59"/>
            <p:cNvSpPr/>
            <p:nvPr/>
          </p:nvSpPr>
          <p:spPr>
            <a:xfrm rot="5400000">
              <a:off x="7341120" y="2563920"/>
              <a:ext cx="360" cy="333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tailEnd len="lg" type="stealth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80" name="CustomShape 60"/>
            <p:cNvSpPr/>
            <p:nvPr/>
          </p:nvSpPr>
          <p:spPr>
            <a:xfrm>
              <a:off x="6720120" y="2713320"/>
              <a:ext cx="4525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HV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81" name="CustomShape 61"/>
            <p:cNvSpPr/>
            <p:nvPr/>
          </p:nvSpPr>
          <p:spPr>
            <a:xfrm>
              <a:off x="7363440" y="2414520"/>
              <a:ext cx="73584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200" spc="-1" strike="noStrike">
                  <a:solidFill>
                    <a:srgbClr val="000000"/>
                  </a:solidFill>
                  <a:latin typeface="Calibri"/>
                </a:rPr>
                <a:t>1M Ohm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82" name="CustomShape 62"/>
            <p:cNvSpPr/>
            <p:nvPr/>
          </p:nvSpPr>
          <p:spPr>
            <a:xfrm>
              <a:off x="10665720" y="6207840"/>
              <a:ext cx="73584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200" spc="-1" strike="noStrike">
                  <a:solidFill>
                    <a:srgbClr val="000000"/>
                  </a:solidFill>
                  <a:latin typeface="Calibri"/>
                </a:rPr>
                <a:t>1M Ohm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83" name="CustomShape 63"/>
            <p:cNvSpPr/>
            <p:nvPr/>
          </p:nvSpPr>
          <p:spPr>
            <a:xfrm flipH="1">
              <a:off x="7173720" y="3057840"/>
              <a:ext cx="556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tailEnd len="lg" type="stealth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84" name="CustomShape 64"/>
            <p:cNvSpPr/>
            <p:nvPr/>
          </p:nvSpPr>
          <p:spPr>
            <a:xfrm>
              <a:off x="7731720" y="3056400"/>
              <a:ext cx="360" cy="345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tailEnd len="med" type="triangle" w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85" name="CustomShape 65"/>
            <p:cNvSpPr/>
            <p:nvPr/>
          </p:nvSpPr>
          <p:spPr>
            <a:xfrm>
              <a:off x="7068960" y="2527200"/>
              <a:ext cx="261360" cy="25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+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186" name="CustomShape 66"/>
            <p:cNvSpPr/>
            <p:nvPr/>
          </p:nvSpPr>
          <p:spPr>
            <a:xfrm>
              <a:off x="11252880" y="3592080"/>
              <a:ext cx="4982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Ch 1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87" name="CustomShape 67"/>
            <p:cNvSpPr/>
            <p:nvPr/>
          </p:nvSpPr>
          <p:spPr>
            <a:xfrm>
              <a:off x="11253600" y="4221720"/>
              <a:ext cx="4982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Ch 2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88" name="CustomShape 68"/>
            <p:cNvSpPr/>
            <p:nvPr/>
          </p:nvSpPr>
          <p:spPr>
            <a:xfrm>
              <a:off x="11252880" y="4885200"/>
              <a:ext cx="4982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Ch 3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89" name="CustomShape 69"/>
            <p:cNvSpPr/>
            <p:nvPr/>
          </p:nvSpPr>
          <p:spPr>
            <a:xfrm>
              <a:off x="11252880" y="5504760"/>
              <a:ext cx="4982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Ch 4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90" name="CustomShape 70"/>
            <p:cNvSpPr/>
            <p:nvPr/>
          </p:nvSpPr>
          <p:spPr>
            <a:xfrm>
              <a:off x="9802800" y="3078000"/>
              <a:ext cx="816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2f5597"/>
                  </a:solidFill>
                  <a:latin typeface="Calibri"/>
                </a:rPr>
                <a:t>Sapphire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91" name="CustomShape 71"/>
            <p:cNvSpPr/>
            <p:nvPr/>
          </p:nvSpPr>
          <p:spPr>
            <a:xfrm>
              <a:off x="9705240" y="3355920"/>
              <a:ext cx="5896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548235"/>
                  </a:solidFill>
                  <a:latin typeface="Calibri"/>
                </a:rPr>
                <a:t>Strips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92" name="CustomShape 72"/>
            <p:cNvSpPr/>
            <p:nvPr/>
          </p:nvSpPr>
          <p:spPr>
            <a:xfrm>
              <a:off x="9402480" y="2840040"/>
              <a:ext cx="1126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c55a11"/>
                  </a:solidFill>
                  <a:latin typeface="Calibri"/>
                </a:rPr>
                <a:t>Metallization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93" name="CustomShape 73"/>
            <p:cNvSpPr/>
            <p:nvPr/>
          </p:nvSpPr>
          <p:spPr>
            <a:xfrm>
              <a:off x="8509680" y="2432520"/>
              <a:ext cx="10436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Bias voltage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94" name="CustomShape 74"/>
            <p:cNvSpPr/>
            <p:nvPr/>
          </p:nvSpPr>
          <p:spPr>
            <a:xfrm>
              <a:off x="7543800" y="3470400"/>
              <a:ext cx="3729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95" name="CustomShape 75"/>
            <p:cNvSpPr/>
            <p:nvPr/>
          </p:nvSpPr>
          <p:spPr>
            <a:xfrm>
              <a:off x="8257680" y="3464280"/>
              <a:ext cx="3729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96" name="CustomShape 76"/>
            <p:cNvSpPr/>
            <p:nvPr/>
          </p:nvSpPr>
          <p:spPr>
            <a:xfrm>
              <a:off x="11066760" y="4071960"/>
              <a:ext cx="3729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97" name="CustomShape 77"/>
            <p:cNvSpPr/>
            <p:nvPr/>
          </p:nvSpPr>
          <p:spPr>
            <a:xfrm>
              <a:off x="11092320" y="471096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98" name="CustomShape 78"/>
            <p:cNvSpPr/>
            <p:nvPr/>
          </p:nvSpPr>
          <p:spPr>
            <a:xfrm>
              <a:off x="11095920" y="534492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199" name="CustomShape 79"/>
            <p:cNvSpPr/>
            <p:nvPr/>
          </p:nvSpPr>
          <p:spPr>
            <a:xfrm>
              <a:off x="11095920" y="601128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200" name="CustomShape 80"/>
            <p:cNvSpPr/>
            <p:nvPr/>
          </p:nvSpPr>
          <p:spPr>
            <a:xfrm>
              <a:off x="9613800" y="665100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201" name="CustomShape 81"/>
            <p:cNvSpPr/>
            <p:nvPr/>
          </p:nvSpPr>
          <p:spPr>
            <a:xfrm>
              <a:off x="9909360" y="665100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202" name="CustomShape 82"/>
            <p:cNvSpPr/>
            <p:nvPr/>
          </p:nvSpPr>
          <p:spPr>
            <a:xfrm>
              <a:off x="10193040" y="665100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203" name="CustomShape 83"/>
            <p:cNvSpPr/>
            <p:nvPr/>
          </p:nvSpPr>
          <p:spPr>
            <a:xfrm>
              <a:off x="10495440" y="6651000"/>
              <a:ext cx="376560" cy="21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000000"/>
                  </a:solidFill>
                  <a:latin typeface="Calibri"/>
                </a:rPr>
                <a:t>GND</a:t>
              </a:r>
              <a:endParaRPr b="0" lang="en-US" sz="800" spc="-1" strike="noStrike">
                <a:latin typeface="Arial"/>
              </a:endParaRPr>
            </a:p>
          </p:txBody>
        </p:sp>
      </p:grpSp>
      <p:sp>
        <p:nvSpPr>
          <p:cNvPr id="204" name="CustomShape 84"/>
          <p:cNvSpPr/>
          <p:nvPr/>
        </p:nvSpPr>
        <p:spPr>
          <a:xfrm>
            <a:off x="331200" y="178200"/>
            <a:ext cx="48002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Gamma beam profiler as a load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Scheme and principle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05" name="Group 85"/>
          <p:cNvGrpSpPr/>
          <p:nvPr/>
        </p:nvGrpSpPr>
        <p:grpSpPr>
          <a:xfrm>
            <a:off x="6067800" y="3843360"/>
            <a:ext cx="2496240" cy="2932560"/>
            <a:chOff x="6067800" y="3843360"/>
            <a:chExt cx="2496240" cy="2932560"/>
          </a:xfrm>
        </p:grpSpPr>
        <p:pic>
          <p:nvPicPr>
            <p:cNvPr id="206" name="Рисунок 141" descr=""/>
            <p:cNvPicPr/>
            <p:nvPr/>
          </p:nvPicPr>
          <p:blipFill>
            <a:blip r:embed="rId1"/>
            <a:srcRect l="0" t="25652" r="0" b="30791"/>
            <a:stretch/>
          </p:blipFill>
          <p:spPr>
            <a:xfrm>
              <a:off x="6067800" y="3843360"/>
              <a:ext cx="2496240" cy="2412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7" name="CustomShape 86"/>
            <p:cNvSpPr/>
            <p:nvPr/>
          </p:nvSpPr>
          <p:spPr>
            <a:xfrm flipV="1">
              <a:off x="7232400" y="3816360"/>
              <a:ext cx="270000" cy="1367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60000"/>
                <a:lumOff val="40000"/>
                <a:alpha val="7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CustomShape 87"/>
            <p:cNvSpPr/>
            <p:nvPr/>
          </p:nvSpPr>
          <p:spPr>
            <a:xfrm>
              <a:off x="7537320" y="6411240"/>
              <a:ext cx="712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bf9000"/>
                  </a:solidFill>
                  <a:latin typeface="Calibri"/>
                </a:rPr>
                <a:t>Beam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09" name="Group 88"/>
          <p:cNvGrpSpPr/>
          <p:nvPr/>
        </p:nvGrpSpPr>
        <p:grpSpPr>
          <a:xfrm>
            <a:off x="1067760" y="5845680"/>
            <a:ext cx="3326760" cy="775080"/>
            <a:chOff x="1067760" y="5845680"/>
            <a:chExt cx="3326760" cy="775080"/>
          </a:xfrm>
        </p:grpSpPr>
        <p:sp>
          <p:nvSpPr>
            <p:cNvPr id="210" name="CustomShape 89"/>
            <p:cNvSpPr/>
            <p:nvPr/>
          </p:nvSpPr>
          <p:spPr>
            <a:xfrm>
              <a:off x="1067760" y="6287040"/>
              <a:ext cx="332676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</a:rPr>
                <a:t>Sapphire-trips are non-ohmic contacts</a:t>
              </a:r>
              <a:endParaRPr b="0" lang="en-US" sz="1600" spc="-1" strike="noStrike">
                <a:latin typeface="Arial"/>
              </a:endParaRPr>
            </a:p>
          </p:txBody>
        </p:sp>
        <p:grpSp>
          <p:nvGrpSpPr>
            <p:cNvPr id="211" name="Group 90"/>
            <p:cNvGrpSpPr/>
            <p:nvPr/>
          </p:nvGrpSpPr>
          <p:grpSpPr>
            <a:xfrm>
              <a:off x="1831320" y="5845680"/>
              <a:ext cx="1800000" cy="323640"/>
              <a:chOff x="1831320" y="5845680"/>
              <a:chExt cx="1800000" cy="323640"/>
            </a:xfrm>
          </p:grpSpPr>
          <p:sp>
            <p:nvSpPr>
              <p:cNvPr id="212" name="CustomShape 91"/>
              <p:cNvSpPr/>
              <p:nvPr/>
            </p:nvSpPr>
            <p:spPr>
              <a:xfrm>
                <a:off x="2537640" y="5939280"/>
                <a:ext cx="387000" cy="136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/>
            </p:style>
          </p:sp>
          <p:grpSp>
            <p:nvGrpSpPr>
              <p:cNvPr id="213" name="Group 92"/>
              <p:cNvGrpSpPr/>
              <p:nvPr/>
            </p:nvGrpSpPr>
            <p:grpSpPr>
              <a:xfrm>
                <a:off x="3126960" y="5845680"/>
                <a:ext cx="302040" cy="323640"/>
                <a:chOff x="3126960" y="5845680"/>
                <a:chExt cx="302040" cy="323640"/>
              </a:xfrm>
            </p:grpSpPr>
            <p:sp>
              <p:nvSpPr>
                <p:cNvPr id="214" name="CustomShape 93"/>
                <p:cNvSpPr/>
                <p:nvPr/>
              </p:nvSpPr>
              <p:spPr>
                <a:xfrm flipH="1">
                  <a:off x="3126600" y="5845680"/>
                  <a:ext cx="302040" cy="323640"/>
                </a:xfrm>
                <a:prstGeom prst="homePlate">
                  <a:avLst>
                    <a:gd name="adj" fmla="val 100000"/>
                  </a:avLst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215" name="CustomShape 94"/>
                <p:cNvSpPr/>
                <p:nvPr/>
              </p:nvSpPr>
              <p:spPr>
                <a:xfrm>
                  <a:off x="3130560" y="5845680"/>
                  <a:ext cx="17640" cy="32364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grpSp>
            <p:nvGrpSpPr>
              <p:cNvPr id="216" name="Group 95"/>
              <p:cNvGrpSpPr/>
              <p:nvPr/>
            </p:nvGrpSpPr>
            <p:grpSpPr>
              <a:xfrm>
                <a:off x="2033640" y="5845680"/>
                <a:ext cx="302040" cy="323640"/>
                <a:chOff x="2033640" y="5845680"/>
                <a:chExt cx="302040" cy="323640"/>
              </a:xfrm>
            </p:grpSpPr>
            <p:sp>
              <p:nvSpPr>
                <p:cNvPr id="217" name="CustomShape 96"/>
                <p:cNvSpPr/>
                <p:nvPr/>
              </p:nvSpPr>
              <p:spPr>
                <a:xfrm>
                  <a:off x="2033640" y="5845680"/>
                  <a:ext cx="302040" cy="323640"/>
                </a:xfrm>
                <a:prstGeom prst="homePlate">
                  <a:avLst>
                    <a:gd name="adj" fmla="val 100000"/>
                  </a:avLst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218" name="CustomShape 97"/>
                <p:cNvSpPr/>
                <p:nvPr/>
              </p:nvSpPr>
              <p:spPr>
                <a:xfrm flipH="1">
                  <a:off x="2313720" y="5845680"/>
                  <a:ext cx="17640" cy="32364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sp>
            <p:nvSpPr>
              <p:cNvPr id="219" name="Line 98"/>
              <p:cNvSpPr/>
              <p:nvPr/>
            </p:nvSpPr>
            <p:spPr>
              <a:xfrm>
                <a:off x="2335680" y="6007680"/>
                <a:ext cx="201960" cy="3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20" name="Line 99"/>
              <p:cNvSpPr/>
              <p:nvPr/>
            </p:nvSpPr>
            <p:spPr>
              <a:xfrm>
                <a:off x="2925000" y="6007680"/>
                <a:ext cx="201960" cy="3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21" name="Line 100"/>
              <p:cNvSpPr/>
              <p:nvPr/>
            </p:nvSpPr>
            <p:spPr>
              <a:xfrm>
                <a:off x="1831320" y="6006600"/>
                <a:ext cx="201960" cy="3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22" name="Line 101"/>
              <p:cNvSpPr/>
              <p:nvPr/>
            </p:nvSpPr>
            <p:spPr>
              <a:xfrm>
                <a:off x="3429360" y="6006600"/>
                <a:ext cx="201960" cy="3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</p:grpSp>
      <p:sp>
        <p:nvSpPr>
          <p:cNvPr id="223" name="CustomShape 102"/>
          <p:cNvSpPr/>
          <p:nvPr/>
        </p:nvSpPr>
        <p:spPr>
          <a:xfrm>
            <a:off x="5631120" y="332640"/>
            <a:ext cx="6003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Under ionizing radiation, a small current flows in the circuit at a bias voltage. The current gives information about the integral value of the radiation intensity. The signal in each channel gives the cross-section distribution of the beam intensity in the vertical or horizontal direction.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4" name="Рисунок 25" descr=""/>
          <p:cNvPicPr/>
          <p:nvPr/>
        </p:nvPicPr>
        <p:blipFill>
          <a:blip r:embed="rId2"/>
          <a:srcRect l="0" t="11128" r="38366" b="15555"/>
          <a:stretch/>
        </p:blipFill>
        <p:spPr>
          <a:xfrm>
            <a:off x="695160" y="1754280"/>
            <a:ext cx="4502520" cy="3817800"/>
          </a:xfrm>
          <a:prstGeom prst="rect">
            <a:avLst/>
          </a:prstGeom>
          <a:ln>
            <a:noFill/>
          </a:ln>
        </p:spPr>
      </p:pic>
      <p:sp>
        <p:nvSpPr>
          <p:cNvPr id="225" name="CustomShape 103"/>
          <p:cNvSpPr/>
          <p:nvPr/>
        </p:nvSpPr>
        <p:spPr>
          <a:xfrm>
            <a:off x="5631120" y="1947600"/>
            <a:ext cx="6003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The goal is to reconstruct the beam profile and parameters.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55800" y="1477080"/>
            <a:ext cx="9146160" cy="328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bias voltage from 0 to 1.5 kV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standard Ethernet or USB connections and protocols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accuracy and stability of bias voltage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accuracy and reliability of voltage and current monitors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800" spc="-1" strike="noStrike" u="sng">
                <a:solidFill>
                  <a:srgbClr val="ff0000"/>
                </a:solidFill>
                <a:uFillTx/>
                <a:latin typeface="Calibri"/>
              </a:rPr>
              <a:t>More ???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18960" y="178200"/>
            <a:ext cx="4087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The minimum requests list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253520" y="1218240"/>
            <a:ext cx="310716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A1561H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12 Channel 6 kV/20 µA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Common Floating Return Board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LAN/Ethernet interface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S/N 19804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1"/>
          <a:srcRect l="34554" t="0" r="48642" b="0"/>
          <a:stretch/>
        </p:blipFill>
        <p:spPr>
          <a:xfrm>
            <a:off x="300240" y="1218240"/>
            <a:ext cx="590040" cy="35092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21120" y="178200"/>
            <a:ext cx="3899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HV power supply module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231" name="Table 3"/>
          <p:cNvGraphicFramePr/>
          <p:nvPr/>
        </p:nvGraphicFramePr>
        <p:xfrm>
          <a:off x="460800" y="5006160"/>
          <a:ext cx="7562160" cy="1112040"/>
        </p:xfrm>
        <a:graphic>
          <a:graphicData uri="http://schemas.openxmlformats.org/drawingml/2006/table">
            <a:tbl>
              <a:tblPr/>
              <a:tblGrid>
                <a:gridCol w="989280"/>
                <a:gridCol w="1041840"/>
                <a:gridCol w="1311120"/>
                <a:gridCol w="1311120"/>
                <a:gridCol w="1373400"/>
                <a:gridCol w="1535400"/>
              </a:tblGrid>
              <a:tr h="1237320"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Model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Channels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Number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Max Output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V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Max Output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V</a:t>
                      </a:r>
                      <a:r>
                        <a:rPr b="0" lang="en-US" sz="1800" spc="-1" strike="noStrike" baseline="-25000">
                          <a:solidFill>
                            <a:srgbClr val="ffffff"/>
                          </a:solidFill>
                          <a:latin typeface="Gotham"/>
                        </a:rPr>
                        <a:t>set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/V</a:t>
                      </a:r>
                      <a:r>
                        <a:rPr b="0" lang="en-US" sz="1800" spc="-1" strike="noStrike" baseline="-25000">
                          <a:solidFill>
                            <a:srgbClr val="ffffff"/>
                          </a:solidFill>
                          <a:latin typeface="Gotham"/>
                        </a:rPr>
                        <a:t>mon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Resolution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9840" rIns="69840" tIns="69840" bIns="698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I</a:t>
                      </a:r>
                      <a:r>
                        <a:rPr b="0" lang="en-US" sz="1800" spc="-1" strike="noStrike" baseline="-25000">
                          <a:solidFill>
                            <a:srgbClr val="ffffff"/>
                          </a:solidFill>
                          <a:latin typeface="Gotham"/>
                        </a:rPr>
                        <a:t>set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/I</a:t>
                      </a:r>
                      <a:r>
                        <a:rPr b="0" lang="en-US" sz="1800" spc="-1" strike="noStrike" baseline="-25000">
                          <a:solidFill>
                            <a:srgbClr val="ffffff"/>
                          </a:solidFill>
                          <a:latin typeface="Gotham"/>
                        </a:rPr>
                        <a:t>mon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Gotham"/>
                        </a:rPr>
                        <a:t>Resolution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9840" marR="69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A1561H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6000 V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 uA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 / 10 mV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nA / 50 pA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N1471H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5500 V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 uA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 mV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 nA / 50 pA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232" name="CustomShape 4"/>
          <p:cNvSpPr/>
          <p:nvPr/>
        </p:nvSpPr>
        <p:spPr>
          <a:xfrm>
            <a:off x="8578440" y="5006160"/>
            <a:ext cx="3093840" cy="12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V</a:t>
            </a:r>
            <a:r>
              <a:rPr b="1" lang="en-US" sz="2400" spc="-1" strike="noStrike" baseline="-25000">
                <a:solidFill>
                  <a:srgbClr val="ff0000"/>
                </a:solidFill>
                <a:latin typeface="Calibri"/>
              </a:rPr>
              <a:t>mon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I</a:t>
            </a:r>
            <a:r>
              <a:rPr b="1" lang="en-US" sz="2400" spc="-1" strike="noStrike" baseline="-25000">
                <a:solidFill>
                  <a:srgbClr val="ff0000"/>
                </a:solidFill>
                <a:latin typeface="Calibri"/>
              </a:rPr>
              <a:t>mon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are important parameters in our experiment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1248840" y="847080"/>
            <a:ext cx="2299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</a:rPr>
              <a:t>The module under test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34" name="Group 6"/>
          <p:cNvGrpSpPr/>
          <p:nvPr/>
        </p:nvGrpSpPr>
        <p:grpSpPr>
          <a:xfrm>
            <a:off x="6376680" y="829440"/>
            <a:ext cx="5467680" cy="3600360"/>
            <a:chOff x="6376680" y="829440"/>
            <a:chExt cx="5467680" cy="3600360"/>
          </a:xfrm>
        </p:grpSpPr>
        <p:pic>
          <p:nvPicPr>
            <p:cNvPr id="235" name="Рисунок 9" descr=""/>
            <p:cNvPicPr/>
            <p:nvPr/>
          </p:nvPicPr>
          <p:blipFill>
            <a:blip r:embed="rId2"/>
            <a:srcRect l="0" t="0" r="77086" b="0"/>
            <a:stretch/>
          </p:blipFill>
          <p:spPr>
            <a:xfrm>
              <a:off x="6376680" y="1198800"/>
              <a:ext cx="528840" cy="3231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6" name="CustomShape 7"/>
            <p:cNvSpPr/>
            <p:nvPr/>
          </p:nvSpPr>
          <p:spPr>
            <a:xfrm>
              <a:off x="7297920" y="1219680"/>
              <a:ext cx="4347720" cy="1888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N1471H</a:t>
              </a:r>
              <a:endParaRPr b="0" lang="en-US" sz="2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4 Ch Reversible 5.5 kV/20 µA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NIM HV Power Supply High Accuracy Module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Calibri"/>
                </a:rPr>
                <a:t>USB interface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S/N 1021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37" name="CustomShape 8"/>
            <p:cNvSpPr/>
            <p:nvPr/>
          </p:nvSpPr>
          <p:spPr>
            <a:xfrm>
              <a:off x="7271640" y="3127680"/>
              <a:ext cx="457272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The firmware version is 2.01 (an old release of 2013) and </a:t>
              </a:r>
              <a:r>
                <a:rPr b="1" lang="en-US" sz="1800" spc="-1" strike="noStrike">
                  <a:solidFill>
                    <a:srgbClr val="000000"/>
                  </a:solidFill>
                  <a:latin typeface="Calibri"/>
                </a:rPr>
                <a:t>doesn’t include the current offset 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setting (ZC Detect and ZC Adjust).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38" name="CustomShape 9"/>
            <p:cNvSpPr/>
            <p:nvPr/>
          </p:nvSpPr>
          <p:spPr>
            <a:xfrm>
              <a:off x="7291800" y="829440"/>
              <a:ext cx="3373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4472c4"/>
                  </a:solidFill>
                  <a:latin typeface="Calibri"/>
                </a:rPr>
                <a:t>Standard module (for comparison)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9" descr=""/>
          <p:cNvPicPr/>
          <p:nvPr/>
        </p:nvPicPr>
        <p:blipFill>
          <a:blip r:embed="rId1"/>
          <a:srcRect l="9594" t="9428" r="13368" b="5326"/>
          <a:stretch/>
        </p:blipFill>
        <p:spPr>
          <a:xfrm>
            <a:off x="268920" y="808560"/>
            <a:ext cx="5087880" cy="431964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496080" y="5498280"/>
            <a:ext cx="5087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Bias voltage affects the current monitor value. The current has never reached zero or negative value.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340560" y="178200"/>
            <a:ext cx="6042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A1561H + SY5527LC test </a:t>
            </a:r>
            <a:r>
              <a:rPr b="1" i="1" lang="en-US" sz="2800" spc="-1" strike="noStrike">
                <a:solidFill>
                  <a:srgbClr val="0070c0"/>
                </a:solidFill>
                <a:latin typeface="Calibri"/>
              </a:rPr>
              <a:t>(no irradiation)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42" name="Group 3"/>
          <p:cNvGrpSpPr/>
          <p:nvPr/>
        </p:nvGrpSpPr>
        <p:grpSpPr>
          <a:xfrm>
            <a:off x="5455800" y="808560"/>
            <a:ext cx="6344280" cy="5877360"/>
            <a:chOff x="5455800" y="808560"/>
            <a:chExt cx="6344280" cy="5877360"/>
          </a:xfrm>
        </p:grpSpPr>
        <p:pic>
          <p:nvPicPr>
            <p:cNvPr id="243" name="Рисунок 10" descr=""/>
            <p:cNvPicPr/>
            <p:nvPr/>
          </p:nvPicPr>
          <p:blipFill>
            <a:blip r:embed="rId2"/>
            <a:srcRect l="7877" t="9440" r="13230" b="5170"/>
            <a:stretch/>
          </p:blipFill>
          <p:spPr>
            <a:xfrm>
              <a:off x="5455800" y="808560"/>
              <a:ext cx="5202000" cy="4319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CustomShape 4"/>
            <p:cNvSpPr/>
            <p:nvPr/>
          </p:nvSpPr>
          <p:spPr>
            <a:xfrm>
              <a:off x="10850040" y="4348800"/>
              <a:ext cx="8334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100 pA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5" name="CustomShape 5"/>
            <p:cNvSpPr/>
            <p:nvPr/>
          </p:nvSpPr>
          <p:spPr>
            <a:xfrm>
              <a:off x="10850760" y="3979440"/>
              <a:ext cx="949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1750 pA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6" name="CustomShape 6"/>
            <p:cNvSpPr/>
            <p:nvPr/>
          </p:nvSpPr>
          <p:spPr>
            <a:xfrm>
              <a:off x="10850760" y="3326040"/>
              <a:ext cx="949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2250 pA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7" name="CustomShape 7"/>
            <p:cNvSpPr/>
            <p:nvPr/>
          </p:nvSpPr>
          <p:spPr>
            <a:xfrm>
              <a:off x="10850760" y="2949480"/>
              <a:ext cx="949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4200 pA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8" name="CustomShape 8"/>
            <p:cNvSpPr/>
            <p:nvPr/>
          </p:nvSpPr>
          <p:spPr>
            <a:xfrm>
              <a:off x="10849680" y="4987800"/>
              <a:ext cx="717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50 pA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9" name="CustomShape 9"/>
            <p:cNvSpPr/>
            <p:nvPr/>
          </p:nvSpPr>
          <p:spPr>
            <a:xfrm>
              <a:off x="8760600" y="4987800"/>
              <a:ext cx="1635120" cy="67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Gotham"/>
                </a:rPr>
                <a:t>I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Gotham"/>
                </a:rPr>
                <a:t>mon</a:t>
              </a:r>
              <a:r>
                <a:rPr b="0" lang="en-US" sz="1800" spc="-1" strike="noStrike">
                  <a:solidFill>
                    <a:srgbClr val="000000"/>
                  </a:solidFill>
                  <a:latin typeface="Gotham"/>
                </a:rPr>
                <a:t> Resolution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0" name="CustomShape 10"/>
            <p:cNvSpPr/>
            <p:nvPr/>
          </p:nvSpPr>
          <p:spPr>
            <a:xfrm flipV="1">
              <a:off x="10297440" y="2682720"/>
              <a:ext cx="547560" cy="451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CustomShape 11"/>
            <p:cNvSpPr/>
            <p:nvPr/>
          </p:nvSpPr>
          <p:spPr>
            <a:xfrm flipV="1">
              <a:off x="10297440" y="3082680"/>
              <a:ext cx="547560" cy="427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12"/>
            <p:cNvSpPr/>
            <p:nvPr/>
          </p:nvSpPr>
          <p:spPr>
            <a:xfrm>
              <a:off x="10320120" y="4045320"/>
              <a:ext cx="524880" cy="118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CustomShape 13"/>
            <p:cNvSpPr/>
            <p:nvPr/>
          </p:nvSpPr>
          <p:spPr>
            <a:xfrm>
              <a:off x="10320120" y="4351680"/>
              <a:ext cx="524880" cy="181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CustomShape 14"/>
            <p:cNvSpPr/>
            <p:nvPr/>
          </p:nvSpPr>
          <p:spPr>
            <a:xfrm>
              <a:off x="10396080" y="5172480"/>
              <a:ext cx="448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" name="CustomShape 15"/>
            <p:cNvSpPr/>
            <p:nvPr/>
          </p:nvSpPr>
          <p:spPr>
            <a:xfrm>
              <a:off x="5990400" y="5498280"/>
              <a:ext cx="554040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just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The current monitor value is close to the advertised accuracy of 50 pA at low bias voltage only.</a:t>
              </a:r>
              <a:endParaRPr b="0" lang="en-US" sz="18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0000"/>
                  </a:solidFill>
                  <a:latin typeface="Calibri"/>
                </a:rPr>
                <a:t>The current offset correction does not completely solve the problem!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56" name="CustomShape 16"/>
          <p:cNvSpPr/>
          <p:nvPr/>
        </p:nvSpPr>
        <p:spPr>
          <a:xfrm>
            <a:off x="3054240" y="2990880"/>
            <a:ext cx="20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 offset correction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46320" y="2216880"/>
            <a:ext cx="1326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A1561H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58" name="Picture 2" descr=""/>
          <p:cNvPicPr/>
          <p:nvPr/>
        </p:nvPicPr>
        <p:blipFill>
          <a:blip r:embed="rId1"/>
          <a:srcRect l="34554" t="0" r="48642" b="0"/>
          <a:stretch/>
        </p:blipFill>
        <p:spPr>
          <a:xfrm>
            <a:off x="300240" y="2216880"/>
            <a:ext cx="590040" cy="350928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334440" y="178200"/>
            <a:ext cx="5603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Power supply module – Feature No 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248840" y="1845720"/>
            <a:ext cx="2299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</a:rPr>
              <a:t>The module under test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1235880" y="2889720"/>
            <a:ext cx="39970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The current slowly decreases even after 10 minutes!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The current reaches a minimum positive value of about a few nano amperes.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The current offset correction does not solve the problem at high bias voltage!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62" name="Group 5"/>
          <p:cNvGrpSpPr/>
          <p:nvPr/>
        </p:nvGrpSpPr>
        <p:grpSpPr>
          <a:xfrm>
            <a:off x="6184080" y="1116000"/>
            <a:ext cx="5660280" cy="4312440"/>
            <a:chOff x="6184080" y="1116000"/>
            <a:chExt cx="5660280" cy="4312440"/>
          </a:xfrm>
        </p:grpSpPr>
        <p:pic>
          <p:nvPicPr>
            <p:cNvPr id="263" name="Рисунок 9" descr=""/>
            <p:cNvPicPr/>
            <p:nvPr/>
          </p:nvPicPr>
          <p:blipFill>
            <a:blip r:embed="rId2"/>
            <a:srcRect l="0" t="0" r="77086" b="0"/>
            <a:stretch/>
          </p:blipFill>
          <p:spPr>
            <a:xfrm>
              <a:off x="6376680" y="2197440"/>
              <a:ext cx="528840" cy="3231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4" name="CustomShape 6"/>
            <p:cNvSpPr/>
            <p:nvPr/>
          </p:nvSpPr>
          <p:spPr>
            <a:xfrm>
              <a:off x="7282440" y="2218320"/>
              <a:ext cx="135000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N1471H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265" name="CustomShape 7"/>
            <p:cNvSpPr/>
            <p:nvPr/>
          </p:nvSpPr>
          <p:spPr>
            <a:xfrm>
              <a:off x="7271640" y="4341240"/>
              <a:ext cx="457272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808080"/>
                  </a:solidFill>
                  <a:latin typeface="Calibri"/>
                </a:rPr>
                <a:t>The firmware doesn’t include the current offset setting (ZC Detect and ZC Adjust).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66" name="CustomShape 8"/>
            <p:cNvSpPr/>
            <p:nvPr/>
          </p:nvSpPr>
          <p:spPr>
            <a:xfrm>
              <a:off x="7291800" y="1828080"/>
              <a:ext cx="3373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4472c4"/>
                  </a:solidFill>
                  <a:latin typeface="Calibri"/>
                </a:rPr>
                <a:t>Standard module (for comparison)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67" name="CustomShape 9"/>
            <p:cNvSpPr/>
            <p:nvPr/>
          </p:nvSpPr>
          <p:spPr>
            <a:xfrm>
              <a:off x="7271640" y="2889720"/>
              <a:ext cx="440424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just"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Calibri"/>
                </a:rPr>
                <a:t>The current drops down to zero in ~10 sec, after reaching the inset HV value.</a:t>
              </a:r>
              <a:endParaRPr b="0" lang="en-US" sz="18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Calibri"/>
                </a:rPr>
                <a:t>Only positive current value was observed.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268" name="Рисунок 14" descr=""/>
            <p:cNvPicPr/>
            <p:nvPr/>
          </p:nvPicPr>
          <p:blipFill>
            <a:blip r:embed="rId3"/>
            <a:stretch/>
          </p:blipFill>
          <p:spPr>
            <a:xfrm>
              <a:off x="6184080" y="1116000"/>
              <a:ext cx="914040" cy="9140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9" name="Рисунок 16" descr=""/>
          <p:cNvPicPr/>
          <p:nvPr/>
        </p:nvPicPr>
        <p:blipFill>
          <a:blip r:embed="rId4"/>
          <a:stretch/>
        </p:blipFill>
        <p:spPr>
          <a:xfrm>
            <a:off x="138240" y="1116000"/>
            <a:ext cx="914040" cy="91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47760" y="178200"/>
            <a:ext cx="7339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Primary module crate for A1561H – Feature No 2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71" name="Picture 2" descr=""/>
          <p:cNvPicPr/>
          <p:nvPr/>
        </p:nvPicPr>
        <p:blipFill>
          <a:blip r:embed="rId1"/>
          <a:srcRect l="34554" t="0" r="48642" b="0"/>
          <a:stretch/>
        </p:blipFill>
        <p:spPr>
          <a:xfrm rot="16200000">
            <a:off x="5545080" y="167400"/>
            <a:ext cx="590040" cy="350928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987800" y="2103120"/>
            <a:ext cx="1704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</a:rPr>
              <a:t>A1561H module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S/N 19804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1919160" y="736560"/>
            <a:ext cx="78422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Calibri"/>
              </a:rPr>
              <a:t>The combination of HV power supply modules and Power Supply System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Calibri"/>
              </a:rPr>
              <a:t>shows different current values for the same detector!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274" name="Group 4"/>
          <p:cNvGrpSpPr/>
          <p:nvPr/>
        </p:nvGrpSpPr>
        <p:grpSpPr>
          <a:xfrm>
            <a:off x="107280" y="1996920"/>
            <a:ext cx="5158440" cy="3018240"/>
            <a:chOff x="107280" y="1996920"/>
            <a:chExt cx="5158440" cy="3018240"/>
          </a:xfrm>
        </p:grpSpPr>
        <p:pic>
          <p:nvPicPr>
            <p:cNvPr id="275" name="Рисунок 3" descr=""/>
            <p:cNvPicPr/>
            <p:nvPr/>
          </p:nvPicPr>
          <p:blipFill>
            <a:blip r:embed="rId2"/>
            <a:srcRect l="0" t="33009" r="0" b="30720"/>
            <a:stretch/>
          </p:blipFill>
          <p:spPr>
            <a:xfrm>
              <a:off x="660960" y="2730600"/>
              <a:ext cx="3869280" cy="1403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6" name="CustomShape 5"/>
            <p:cNvSpPr/>
            <p:nvPr/>
          </p:nvSpPr>
          <p:spPr>
            <a:xfrm>
              <a:off x="1260000" y="1996920"/>
              <a:ext cx="22503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SY 5527 LC (Padova)</a:t>
              </a: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S/N 22458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77" name="CustomShape 6"/>
            <p:cNvSpPr/>
            <p:nvPr/>
          </p:nvSpPr>
          <p:spPr>
            <a:xfrm rot="3294000">
              <a:off x="3582720" y="2018880"/>
              <a:ext cx="295200" cy="689040"/>
            </a:xfrm>
            <a:prstGeom prst="down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CustomShape 7"/>
            <p:cNvSpPr/>
            <p:nvPr/>
          </p:nvSpPr>
          <p:spPr>
            <a:xfrm>
              <a:off x="107280" y="4281120"/>
              <a:ext cx="51584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The current has never reached zero or negative value.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79" name="CustomShape 8"/>
            <p:cNvSpPr/>
            <p:nvPr/>
          </p:nvSpPr>
          <p:spPr>
            <a:xfrm>
              <a:off x="1673640" y="4650480"/>
              <a:ext cx="1423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0000"/>
                  </a:solidFill>
                  <a:latin typeface="Calibri"/>
                </a:rPr>
                <a:t>Only positive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80" name="Group 9"/>
          <p:cNvGrpSpPr/>
          <p:nvPr/>
        </p:nvGrpSpPr>
        <p:grpSpPr>
          <a:xfrm>
            <a:off x="3577320" y="5092920"/>
            <a:ext cx="4792680" cy="1597320"/>
            <a:chOff x="3577320" y="5092920"/>
            <a:chExt cx="4792680" cy="1597320"/>
          </a:xfrm>
        </p:grpSpPr>
        <p:pic>
          <p:nvPicPr>
            <p:cNvPr id="281" name="Рисунок 16" descr=""/>
            <p:cNvPicPr/>
            <p:nvPr/>
          </p:nvPicPr>
          <p:blipFill>
            <a:blip r:embed="rId3"/>
            <a:srcRect l="0" t="0" r="77086" b="0"/>
            <a:stretch/>
          </p:blipFill>
          <p:spPr>
            <a:xfrm rot="16200000">
              <a:off x="5696640" y="4024800"/>
              <a:ext cx="554400" cy="3386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10"/>
            <p:cNvSpPr/>
            <p:nvPr/>
          </p:nvSpPr>
          <p:spPr>
            <a:xfrm>
              <a:off x="4660920" y="5092920"/>
              <a:ext cx="2625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70c0"/>
                  </a:solidFill>
                  <a:latin typeface="Calibri"/>
                </a:rPr>
                <a:t>N1471H module 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S/N 1021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83" name="CustomShape 11"/>
            <p:cNvSpPr/>
            <p:nvPr/>
          </p:nvSpPr>
          <p:spPr>
            <a:xfrm>
              <a:off x="3577320" y="6017040"/>
              <a:ext cx="47926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Calibri"/>
                </a:rPr>
                <a:t>Only positive current value or zero were observed.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84" name="CustomShape 12"/>
            <p:cNvSpPr/>
            <p:nvPr/>
          </p:nvSpPr>
          <p:spPr>
            <a:xfrm>
              <a:off x="5130360" y="6325560"/>
              <a:ext cx="1790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0000"/>
                  </a:solidFill>
                  <a:latin typeface="Calibri"/>
                </a:rPr>
                <a:t>Positive and zero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85" name="Group 13"/>
          <p:cNvGrpSpPr/>
          <p:nvPr/>
        </p:nvGrpSpPr>
        <p:grpSpPr>
          <a:xfrm>
            <a:off x="6731640" y="1993680"/>
            <a:ext cx="5501520" cy="3021480"/>
            <a:chOff x="6731640" y="1993680"/>
            <a:chExt cx="5501520" cy="3021480"/>
          </a:xfrm>
        </p:grpSpPr>
        <p:pic>
          <p:nvPicPr>
            <p:cNvPr id="286" name="Рисунок 8" descr=""/>
            <p:cNvPicPr/>
            <p:nvPr/>
          </p:nvPicPr>
          <p:blipFill>
            <a:blip r:embed="rId4"/>
            <a:srcRect l="0" t="20540" r="0" b="0"/>
            <a:stretch/>
          </p:blipFill>
          <p:spPr>
            <a:xfrm>
              <a:off x="7299720" y="2646720"/>
              <a:ext cx="3987360" cy="1619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7" name="CustomShape 14"/>
            <p:cNvSpPr/>
            <p:nvPr/>
          </p:nvSpPr>
          <p:spPr>
            <a:xfrm>
              <a:off x="8274240" y="1996920"/>
              <a:ext cx="16030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SY 5527 (CERN)</a:t>
              </a: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S/N 0398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88" name="CustomShape 15"/>
            <p:cNvSpPr/>
            <p:nvPr/>
          </p:nvSpPr>
          <p:spPr>
            <a:xfrm>
              <a:off x="6731640" y="4281120"/>
              <a:ext cx="55015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Both positive and negative current values were observed.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89" name="CustomShape 16"/>
            <p:cNvSpPr/>
            <p:nvPr/>
          </p:nvSpPr>
          <p:spPr>
            <a:xfrm>
              <a:off x="8689680" y="4650480"/>
              <a:ext cx="21974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0000"/>
                  </a:solidFill>
                  <a:latin typeface="Calibri"/>
                </a:rPr>
                <a:t>Positive and negative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0" name="CustomShape 17"/>
            <p:cNvSpPr/>
            <p:nvPr/>
          </p:nvSpPr>
          <p:spPr>
            <a:xfrm flipH="1" rot="18306000">
              <a:off x="7801920" y="1967760"/>
              <a:ext cx="295200" cy="689040"/>
            </a:xfrm>
            <a:prstGeom prst="down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91" name="Рисунок 25" descr=""/>
          <p:cNvPicPr/>
          <p:nvPr/>
        </p:nvPicPr>
        <p:blipFill>
          <a:blip r:embed="rId5"/>
          <a:stretch/>
        </p:blipFill>
        <p:spPr>
          <a:xfrm>
            <a:off x="5383080" y="3957120"/>
            <a:ext cx="914040" cy="91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15000" y="178200"/>
            <a:ext cx="2175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alibri"/>
              </a:rPr>
              <a:t>Questions list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863640" y="801720"/>
            <a:ext cx="1046448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How to measure the exact and real value of voltage and current?</a:t>
            </a:r>
            <a:endParaRPr b="0" lang="en-US" sz="2000" spc="-1" strike="noStrike"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How to make current and voltage measurements independent of other factors and settings?</a:t>
            </a:r>
            <a:endParaRPr b="0" lang="en-US" sz="2000" spc="-1" strike="noStrike"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What setting can guarantee measurement accuracy regardless of a module, crate, software, etc.?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Application>LibreOffice/6.0.7.3$Linux_X86_64 LibreOffice_project/00m0$Build-3</Application>
  <Words>678</Words>
  <Paragraphs>146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2022-08-24T00:59:02Z</dcterms:created>
  <dc:creator>Vasiukov</dc:creator>
  <dc:description/>
  <dc:language>en-GB</dc:language>
  <cp:lastModifiedBy>Vasiukov</cp:lastModifiedBy>
  <dcterms:modified xsi:type="dcterms:W3CDTF">2022-09-21T08:57:37Z</dcterms:modified>
  <cp:revision>22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