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1" r:id="rId2"/>
    <p:sldId id="302" r:id="rId3"/>
    <p:sldId id="303" r:id="rId4"/>
    <p:sldId id="304" r:id="rId5"/>
    <p:sldId id="305" r:id="rId6"/>
    <p:sldId id="306" r:id="rId7"/>
    <p:sldId id="300" r:id="rId8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0000"/>
    <a:srgbClr val="FFFF99"/>
    <a:srgbClr val="FFFF00"/>
    <a:srgbClr val="FFFFCC"/>
    <a:srgbClr val="FFFFFF"/>
    <a:srgbClr val="9C9E9F"/>
    <a:srgbClr val="DDDDDD"/>
    <a:srgbClr val="00A5E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78013" autoAdjust="0"/>
  </p:normalViewPr>
  <p:slideViewPr>
    <p:cSldViewPr snapToGrid="0">
      <p:cViewPr varScale="1">
        <p:scale>
          <a:sx n="43" d="100"/>
          <a:sy n="43" d="100"/>
        </p:scale>
        <p:origin x="1104" y="4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298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39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20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399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107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8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6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2425" y="962025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8" name="Picture 25" descr="CMS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 smtClean="0">
                <a:solidFill>
                  <a:schemeClr val="bg2"/>
                </a:solidFill>
              </a:rPr>
              <a:t>29.09.2022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24.06.2014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16066" y="1691014"/>
            <a:ext cx="6050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Test-beam 2022 Analysis</a:t>
            </a:r>
            <a:endParaRPr lang="de-DE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718148" y="3020524"/>
            <a:ext cx="3670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Ideas and proposals</a:t>
            </a:r>
            <a:endParaRPr lang="de-DE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16066" y="4371584"/>
            <a:ext cx="561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Wolfgang Lohmann, DESY, BTU and RWTH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5914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88099" y="1240077"/>
            <a:ext cx="7089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we have many data, we should set priorities, 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o get some results soon, others later</a:t>
            </a:r>
            <a:endParaRPr lang="de-DE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89347" y="2279737"/>
            <a:ext cx="58872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 smtClean="0"/>
              <a:t>Verify the readout. Urgent!</a:t>
            </a:r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 err="1" smtClean="0"/>
              <a:t>Analyse</a:t>
            </a:r>
            <a:r>
              <a:rPr lang="en-US" sz="2000" dirty="0" smtClean="0"/>
              <a:t> GaAs data with 5 GeV electron beam.</a:t>
            </a:r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 err="1" smtClean="0"/>
              <a:t>Analyse</a:t>
            </a:r>
            <a:r>
              <a:rPr lang="en-US" sz="2000" dirty="0" smtClean="0"/>
              <a:t> </a:t>
            </a:r>
            <a:r>
              <a:rPr lang="en-US" sz="2000" dirty="0" err="1" smtClean="0"/>
              <a:t>Calice</a:t>
            </a:r>
            <a:r>
              <a:rPr lang="en-US" sz="2000" dirty="0" smtClean="0"/>
              <a:t> data with 5 GeV electron beam.</a:t>
            </a:r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 err="1" smtClean="0"/>
              <a:t>Analyse</a:t>
            </a:r>
            <a:r>
              <a:rPr lang="en-US" sz="2000" dirty="0" smtClean="0"/>
              <a:t> data with tungsten absorber.</a:t>
            </a:r>
            <a:endParaRPr lang="de-D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4817" y="300625"/>
            <a:ext cx="702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Strategy for data analysis</a:t>
            </a:r>
            <a:endParaRPr lang="de-DE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3085" y="4735169"/>
            <a:ext cx="7490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Prerequisites: </a:t>
            </a:r>
          </a:p>
          <a:p>
            <a:endParaRPr lang="en-US" dirty="0" smtClean="0"/>
          </a:p>
          <a:p>
            <a:pPr marL="285750" indent="-285750">
              <a:buClr>
                <a:srgbClr val="002060"/>
              </a:buClr>
              <a:buSzPct val="142000"/>
              <a:buFont typeface="Arial" panose="020B0604020202020204" pitchFamily="34" charset="0"/>
              <a:buChar char="•"/>
            </a:pPr>
            <a:r>
              <a:rPr lang="en-US" dirty="0" smtClean="0"/>
              <a:t>telescope track reconstruction works</a:t>
            </a:r>
          </a:p>
          <a:p>
            <a:pPr marL="285750" indent="-285750">
              <a:buClr>
                <a:srgbClr val="002060"/>
              </a:buClr>
              <a:buSzPct val="142000"/>
              <a:buFont typeface="Arial" panose="020B0604020202020204" pitchFamily="34" charset="0"/>
              <a:buChar char="•"/>
            </a:pPr>
            <a:r>
              <a:rPr lang="en-US" dirty="0" smtClean="0"/>
              <a:t>Alignment done, residuals checked</a:t>
            </a:r>
          </a:p>
          <a:p>
            <a:pPr marL="285750" indent="-285750">
              <a:buClr>
                <a:srgbClr val="002060"/>
              </a:buClr>
              <a:buSzPct val="142000"/>
              <a:buFont typeface="Arial" panose="020B0604020202020204" pitchFamily="34" charset="0"/>
              <a:buChar char="•"/>
            </a:pPr>
            <a:r>
              <a:rPr lang="en-US" dirty="0" smtClean="0"/>
              <a:t>Track quality </a:t>
            </a:r>
            <a:r>
              <a:rPr lang="en-US" dirty="0" err="1" smtClean="0"/>
              <a:t>creteria</a:t>
            </a:r>
            <a:r>
              <a:rPr lang="en-US" dirty="0" smtClean="0"/>
              <a:t> established</a:t>
            </a:r>
            <a:endParaRPr lang="en-US" dirty="0"/>
          </a:p>
          <a:p>
            <a:r>
              <a:rPr lang="en-US" dirty="0" smtClean="0"/>
              <a:t>             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09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14817" y="300625"/>
            <a:ext cx="702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Strategy for data analysis</a:t>
            </a:r>
            <a:endParaRPr lang="de-DE" sz="24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473" y="1251053"/>
            <a:ext cx="78430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Verify the read out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Check communication with TLU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Check synchronization with telescope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Align the sensor with respect to the telescope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Make pad structure visible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Analysis of raw data (full read-out, without data reduction), measure S/N, emulate deconvolution.</a:t>
            </a:r>
            <a:endParaRPr lang="de-DE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335" y="2516002"/>
            <a:ext cx="2821012" cy="20986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3123" y="4965559"/>
            <a:ext cx="2718224" cy="189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14817" y="300625"/>
            <a:ext cx="702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Strategy for data analysis</a:t>
            </a:r>
            <a:endParaRPr lang="de-DE" sz="2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724" y="1062915"/>
            <a:ext cx="70271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Analysis of GaAs data with 5 GeV beam</a:t>
            </a:r>
          </a:p>
          <a:p>
            <a:endParaRPr lang="en-US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smtClean="0"/>
              <a:t>Precise alignment of telescope and sensor</a:t>
            </a:r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smtClean="0"/>
              <a:t>Make pad structure visible</a:t>
            </a:r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smtClean="0"/>
              <a:t>Measure signal size as function of the (absolute and relative) position over pads</a:t>
            </a:r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smtClean="0"/>
              <a:t>Measure signal size in the border regions and between pads</a:t>
            </a:r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smtClean="0"/>
              <a:t>Measure signal size in the area of the aluminum strips</a:t>
            </a:r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en-US" sz="2000" dirty="0" err="1" smtClean="0"/>
              <a:t>Analyse</a:t>
            </a:r>
            <a:r>
              <a:rPr lang="en-US" sz="2000" dirty="0" smtClean="0"/>
              <a:t> cross talk </a:t>
            </a:r>
            <a:endParaRPr lang="de-D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88724" y="5934698"/>
            <a:ext cx="3613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Potential publication !</a:t>
            </a:r>
            <a:endParaRPr lang="de-DE" sz="20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568" y="1200738"/>
            <a:ext cx="2964796" cy="17586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909" y="2959424"/>
            <a:ext cx="1941485" cy="17565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254" y="5108736"/>
            <a:ext cx="3219140" cy="165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3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14817" y="300625"/>
            <a:ext cx="702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Strategy for data analysis</a:t>
            </a:r>
            <a:endParaRPr lang="de-DE" sz="2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4817" y="1778696"/>
            <a:ext cx="75281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Analysis of </a:t>
            </a:r>
            <a:r>
              <a:rPr lang="en-US" sz="2400" dirty="0" err="1" smtClean="0"/>
              <a:t>Calice</a:t>
            </a:r>
            <a:r>
              <a:rPr lang="en-US" sz="2400" dirty="0" smtClean="0"/>
              <a:t> sensors with 5 GeV beam</a:t>
            </a:r>
          </a:p>
          <a:p>
            <a:endParaRPr lang="en-US" dirty="0"/>
          </a:p>
          <a:p>
            <a:r>
              <a:rPr lang="en-US" sz="2000" dirty="0" smtClean="0"/>
              <a:t>Same program as for GaAs sensors, with </a:t>
            </a:r>
            <a:r>
              <a:rPr lang="en-US" sz="2000" dirty="0" err="1" smtClean="0"/>
              <a:t>emphazise</a:t>
            </a:r>
            <a:r>
              <a:rPr lang="en-US" sz="2000" dirty="0" smtClean="0"/>
              <a:t> on response </a:t>
            </a:r>
            <a:r>
              <a:rPr lang="en-US" sz="2000" dirty="0" err="1" smtClean="0"/>
              <a:t>homogeeity</a:t>
            </a:r>
            <a:endParaRPr lang="de-DE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14817" y="3792747"/>
            <a:ext cx="702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Important for LUXE ! At least a technical note for LUXE.</a:t>
            </a:r>
            <a:endParaRPr lang="de-DE" sz="20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888" y="4321863"/>
            <a:ext cx="4233600" cy="217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817" y="4432513"/>
            <a:ext cx="3058112" cy="227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14817" y="300625"/>
            <a:ext cx="702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Strategy for data analysis</a:t>
            </a:r>
            <a:endParaRPr lang="de-DE" sz="24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0113" y="1340285"/>
            <a:ext cx="790568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Analysis of data with tungsten absorber</a:t>
            </a:r>
          </a:p>
          <a:p>
            <a:endParaRPr lang="en-US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Understand the response of the readout to larger signals, potential cross talk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Understand the response for “low gain”, define the overlap in amplitudes</a:t>
            </a:r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Clr>
                <a:srgbClr val="002060"/>
              </a:buClr>
              <a:buSzPct val="149000"/>
              <a:buFont typeface="Arial" panose="020B0604020202020204" pitchFamily="34" charset="0"/>
              <a:buChar char="•"/>
            </a:pPr>
            <a:r>
              <a:rPr lang="en-US" sz="2000" dirty="0" smtClean="0"/>
              <a:t>Illustrate longitudinal and transversal shower profiles, compare with simulation and previous results (our first measurements of the shower tails)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22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 </a:t>
            </a:r>
            <a:endParaRPr lang="de-DE" sz="2800" dirty="0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50792" y="936240"/>
            <a:ext cx="8431469" cy="181588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94000"/>
            </a:pPr>
            <a:r>
              <a:rPr lang="en-US" sz="2400" dirty="0" smtClean="0"/>
              <a:t>4.5 GeV electron beam,</a:t>
            </a:r>
          </a:p>
          <a:p>
            <a:pPr>
              <a:buClr>
                <a:schemeClr val="accent5">
                  <a:lumMod val="25000"/>
                </a:schemeClr>
              </a:buClr>
              <a:buSzPct val="194000"/>
            </a:pPr>
            <a:r>
              <a:rPr lang="en-US" sz="2400" dirty="0" smtClean="0"/>
              <a:t>500 </a:t>
            </a:r>
            <a:r>
              <a:rPr lang="el-GR" sz="2400" dirty="0" smtClean="0"/>
              <a:t>μ</a:t>
            </a:r>
            <a:r>
              <a:rPr lang="de-DE" sz="2400" dirty="0" smtClean="0"/>
              <a:t>m sensor thickness</a:t>
            </a:r>
          </a:p>
          <a:p>
            <a:pPr>
              <a:buClr>
                <a:schemeClr val="accent5">
                  <a:lumMod val="25000"/>
                </a:schemeClr>
              </a:buClr>
              <a:buSzPct val="194000"/>
            </a:pPr>
            <a:r>
              <a:rPr lang="de-DE" sz="2400" dirty="0" smtClean="0"/>
              <a:t>GEANT4 simulation</a:t>
            </a:r>
            <a:r>
              <a:rPr lang="en-US" sz="2400" dirty="0" smtClean="0"/>
              <a:t> </a:t>
            </a:r>
          </a:p>
          <a:p>
            <a:pPr>
              <a:buClr>
                <a:srgbClr val="002060"/>
              </a:buClr>
              <a:buSzPct val="194000"/>
            </a:pPr>
            <a:endParaRPr lang="en-US" sz="2000" dirty="0" smtClean="0"/>
          </a:p>
          <a:p>
            <a:pPr>
              <a:buClr>
                <a:srgbClr val="002060"/>
              </a:buClr>
              <a:buSzPct val="194000"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7472" y="900113"/>
            <a:ext cx="4070977" cy="41338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716" y="5056653"/>
            <a:ext cx="3219300" cy="1281500"/>
          </a:xfrm>
          <a:prstGeom prst="rect">
            <a:avLst/>
          </a:prstGeom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3591007" y="4428791"/>
            <a:ext cx="5068900" cy="193899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94000"/>
            </a:pPr>
            <a:r>
              <a:rPr lang="en-US" sz="2400" dirty="0" smtClean="0"/>
              <a:t>Estimated number of e/h pairs per </a:t>
            </a:r>
            <a:r>
              <a:rPr lang="el-GR" sz="2400" dirty="0" smtClean="0"/>
              <a:t>μ</a:t>
            </a:r>
            <a:r>
              <a:rPr lang="de-DE" sz="2400" dirty="0" smtClean="0"/>
              <a:t>m GaAs for different electron energies,</a:t>
            </a:r>
          </a:p>
          <a:p>
            <a:pPr>
              <a:buClr>
                <a:schemeClr val="accent5">
                  <a:lumMod val="25000"/>
                </a:schemeClr>
              </a:buClr>
              <a:buSzPct val="194000"/>
            </a:pPr>
            <a:r>
              <a:rPr lang="de-DE" sz="2400" dirty="0" smtClean="0"/>
              <a:t>In a 300 </a:t>
            </a:r>
            <a:r>
              <a:rPr lang="el-GR" sz="2400" dirty="0" smtClean="0"/>
              <a:t>μ</a:t>
            </a:r>
            <a:r>
              <a:rPr lang="de-DE" sz="2400" dirty="0" smtClean="0"/>
              <a:t>m thick sensor this corresponds to 25000 electrons</a:t>
            </a:r>
            <a:endParaRPr lang="en-US" sz="2000" dirty="0" smtClean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927412" y="2357718"/>
            <a:ext cx="238461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1558294" y="4790222"/>
            <a:ext cx="2021739" cy="3279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913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338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Wingdings</vt:lpstr>
      <vt:lpstr>PPT-Vorlage_en</vt:lpstr>
      <vt:lpstr>  </vt:lpstr>
      <vt:lpstr>  </vt:lpstr>
      <vt:lpstr>  </vt:lpstr>
      <vt:lpstr>  </vt:lpstr>
      <vt:lpstr>  </vt:lpstr>
      <vt:lpstr>  </vt:lpstr>
      <vt:lpstr>  </vt:lpstr>
    </vt:vector>
  </TitlesOfParts>
  <Company>DESY Zeuthen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253</cp:revision>
  <dcterms:created xsi:type="dcterms:W3CDTF">2012-02-28T14:56:30Z</dcterms:created>
  <dcterms:modified xsi:type="dcterms:W3CDTF">2022-09-29T13:50:26Z</dcterms:modified>
</cp:coreProperties>
</file>