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69" r:id="rId4"/>
    <p:sldId id="272" r:id="rId5"/>
    <p:sldId id="273" r:id="rId6"/>
    <p:sldId id="274" r:id="rId7"/>
    <p:sldId id="261" r:id="rId8"/>
    <p:sldId id="262" r:id="rId9"/>
    <p:sldId id="263" r:id="rId10"/>
    <p:sldId id="265" r:id="rId11"/>
    <p:sldId id="264" r:id="rId12"/>
    <p:sldId id="267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689B8-9588-FD88-76CA-2CF5E8DCD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AFAAE5-1FB4-1012-86DD-77A2FA2D7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13D507-4CCF-417A-91C1-E6D9E2560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A4FB-C1BB-41CD-9A88-2B1FA46658F6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5416A-B2FF-52FF-D779-8150B9220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4358AD-7F98-489D-7B0E-EBCE5655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519C1-2D83-46D5-AA5B-9C65B2BB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16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42416-EC1E-DB5F-01E8-E0E4A73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46DFAB-55F7-F7D1-45A6-6EF7B083E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A9C0CF-8FD4-9296-2DEB-F25FBCC3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A4FB-C1BB-41CD-9A88-2B1FA46658F6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09006E-4425-78A7-5565-A4F86DAF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3B6D2-A6BC-78AE-1ACE-A67CDFF47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519C1-2D83-46D5-AA5B-9C65B2BB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06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15C23B-7C79-776C-5E6E-46FF05793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EEA3DC-7384-9E95-FE66-0859D6268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B48C35-E696-B2A1-A543-BB53EEA6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A4FB-C1BB-41CD-9A88-2B1FA46658F6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0120FF-24AD-76DE-575B-C92AC22A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9F4A8-030D-364E-0D8F-3416AC936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519C1-2D83-46D5-AA5B-9C65B2BB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03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C499F-4C73-83B9-67A2-E0D45E39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5A8154-6912-88B7-1F2E-A523C16BC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DA15E3-7061-3612-5C5A-8043A469E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A4FB-C1BB-41CD-9A88-2B1FA46658F6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5D78D3-502F-5C60-D232-A7129777E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96365-50AB-B2FB-E92B-85C55C81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519C1-2D83-46D5-AA5B-9C65B2BB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14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58A5A-8123-1E9D-B413-234669AE4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C2AE6F-012E-6A4F-8F0E-462C0464F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694A2-2EF5-6B00-B24A-3EA6279B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A4FB-C1BB-41CD-9A88-2B1FA46658F6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12A058-BDE0-12CF-4AC4-D5C89BD10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E5090D-26F4-E28B-585D-B66A015DB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519C1-2D83-46D5-AA5B-9C65B2BB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5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A98BB-8A58-78AE-1DEE-E160A51AD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9EF245-69E5-8913-B681-03A4C0BF4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987FAE-240C-5B1A-0F3D-FEC738339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A5AC8D-BF44-720F-A6FE-FB611FB3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A4FB-C1BB-41CD-9A88-2B1FA46658F6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424D00-0CE5-C012-214B-A27D56141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9A7809-97E8-94A6-B686-9D95F3E31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519C1-2D83-46D5-AA5B-9C65B2BB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14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08E11-44DB-7C8B-294D-2782C0B5F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262305-C49D-7BA9-0F82-651435B7D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005D07-BC4B-51AD-99B7-3A09F4053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E4666B-BDC7-22D4-649B-DC84F168A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1800A1-E7F7-03E1-5246-614A33F4B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F05498-7033-EFCD-9611-B3B057A3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A4FB-C1BB-41CD-9A88-2B1FA46658F6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B8BE7C-FEEF-2D3F-3499-40247027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8F71BF6-22FE-0F65-2BC7-065F8BAB0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519C1-2D83-46D5-AA5B-9C65B2BB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19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453AC-BFAA-329B-AEF9-AB40BE38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49B561-FEB7-13B7-77E3-C8DED9A0E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A4FB-C1BB-41CD-9A88-2B1FA46658F6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96D721-52D0-007E-5B05-D5F0F4A8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94E2B6-8A5A-E33D-2148-5E2C22CF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519C1-2D83-46D5-AA5B-9C65B2BB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018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35EDFC-CA9E-DCA8-7200-54E783494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A4FB-C1BB-41CD-9A88-2B1FA46658F6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290665-C935-FF63-899F-408F416D8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7BBA21-12A0-D9B6-758B-7B911880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519C1-2D83-46D5-AA5B-9C65B2BB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13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2B277-8208-F7D6-6D32-A73072DE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D9AE81-06FC-3591-0A05-3C1E86011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E413D-D980-9A80-2A73-F01840EF4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EC7C9F-CB72-A189-A121-9125AD03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A4FB-C1BB-41CD-9A88-2B1FA46658F6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18B400-2E68-7CBA-D039-3AB005FE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E7D5BB-64E9-AECF-3E62-5DD4048F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519C1-2D83-46D5-AA5B-9C65B2BB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6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80E8F-A682-49BE-268E-88D5B146F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68482F-359D-B485-0365-BFF0FCC6F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5ABAC-F45E-F8ED-9261-89FB61F1E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CE7CBE-59F0-574C-7D01-A41E8C8B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A4FB-C1BB-41CD-9A88-2B1FA46658F6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2E0F81-A7EE-BD3F-D505-EDC944945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33D-8E99-3AF1-9E52-9058E217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519C1-2D83-46D5-AA5B-9C65B2BB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96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F9BB2-83EC-C910-15B9-B2D2D5185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10E08-F94A-8E24-746D-BC090FC92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FCFA0B-ADB1-27C9-207C-EB3EB082C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FA4FB-C1BB-41CD-9A88-2B1FA46658F6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2CF670-7334-ACEC-AD40-FF0A989E9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7F65E2-721F-1D4F-25DE-C715298D3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519C1-2D83-46D5-AA5B-9C65B2BBE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71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eu.mouser.com/new/samtec/samtec-erx6-edgerate-connecto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C0CD1-B2AF-D709-2C97-5697D6923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648170"/>
            <a:ext cx="9144000" cy="14114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200 channel sensors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0310D7-0FD1-B6E8-A247-321AF9E0DF96}"/>
              </a:ext>
            </a:extLst>
          </p:cNvPr>
          <p:cNvSpPr txBox="1"/>
          <p:nvPr/>
        </p:nvSpPr>
        <p:spPr>
          <a:xfrm>
            <a:off x="10668000" y="620385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05.10.2022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50BEF-0523-88CB-6EFB-2691AB16C5CF}"/>
              </a:ext>
            </a:extLst>
          </p:cNvPr>
          <p:cNvSpPr txBox="1"/>
          <p:nvPr/>
        </p:nvSpPr>
        <p:spPr>
          <a:xfrm>
            <a:off x="287764" y="6203853"/>
            <a:ext cx="143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INFN Padova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A2235-06BB-D188-7650-3A55BE5F8CAB}"/>
              </a:ext>
            </a:extLst>
          </p:cNvPr>
          <p:cNvSpPr txBox="1"/>
          <p:nvPr/>
        </p:nvSpPr>
        <p:spPr>
          <a:xfrm>
            <a:off x="5313130" y="6203853"/>
            <a:ext cx="156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Sergii Vasiukov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0D08C-7629-F8A9-BE1C-23FDE6216501}"/>
              </a:ext>
            </a:extLst>
          </p:cNvPr>
          <p:cNvSpPr txBox="1"/>
          <p:nvPr/>
        </p:nvSpPr>
        <p:spPr>
          <a:xfrm>
            <a:off x="4512648" y="3094782"/>
            <a:ext cx="3166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Linux Libertine"/>
              </a:rPr>
              <a:t>Current-voltage characteristic</a:t>
            </a:r>
          </a:p>
          <a:p>
            <a:r>
              <a:rPr lang="en-US" b="0" i="0" dirty="0" err="1">
                <a:solidFill>
                  <a:srgbClr val="000000"/>
                </a:solidFill>
                <a:effectLst/>
                <a:latin typeface="Linux Libertine"/>
              </a:rPr>
              <a:t>Samtec</a:t>
            </a:r>
            <a:r>
              <a:rPr lang="en-US" b="0" i="0" dirty="0">
                <a:solidFill>
                  <a:srgbClr val="000000"/>
                </a:solidFill>
                <a:effectLst/>
                <a:latin typeface="Linux Libertine"/>
              </a:rPr>
              <a:t> -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Linux Libertine"/>
              </a:rPr>
              <a:t>Lemo</a:t>
            </a:r>
            <a:r>
              <a:rPr lang="en-US" b="0" i="0" dirty="0">
                <a:solidFill>
                  <a:srgbClr val="000000"/>
                </a:solidFill>
                <a:effectLst/>
                <a:latin typeface="Linux Libertine"/>
              </a:rPr>
              <a:t> Adaptors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Linux Libertine"/>
              </a:rPr>
              <a:t>X-ray setup</a:t>
            </a:r>
          </a:p>
        </p:txBody>
      </p:sp>
    </p:spTree>
    <p:extLst>
      <p:ext uri="{BB962C8B-B14F-4D97-AF65-F5344CB8AC3E}">
        <p14:creationId xmlns:p14="http://schemas.microsoft.com/office/powerpoint/2010/main" val="1067779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A82E19-06B3-BE2C-EE7A-5D286CF84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"/>
          <a:stretch/>
        </p:blipFill>
        <p:spPr>
          <a:xfrm>
            <a:off x="1113578" y="938063"/>
            <a:ext cx="3851251" cy="4395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D8DE2E-3A99-12DF-222E-7AE7F3BAD807}"/>
              </a:ext>
            </a:extLst>
          </p:cNvPr>
          <p:cNvSpPr txBox="1"/>
          <p:nvPr/>
        </p:nvSpPr>
        <p:spPr>
          <a:xfrm>
            <a:off x="1550398" y="568731"/>
            <a:ext cx="304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Front view (back illumination)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FC61C-B86F-C25E-F614-3F59EAC09E6C}"/>
              </a:ext>
            </a:extLst>
          </p:cNvPr>
          <p:cNvSpPr txBox="1"/>
          <p:nvPr/>
        </p:nvSpPr>
        <p:spPr>
          <a:xfrm>
            <a:off x="7703426" y="568731"/>
            <a:ext cx="292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Back side (back illumination)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524D68-E180-592E-47C0-D8C036902E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" b="535"/>
          <a:stretch/>
        </p:blipFill>
        <p:spPr>
          <a:xfrm>
            <a:off x="6627991" y="938063"/>
            <a:ext cx="5008832" cy="439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3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96C95A-DD94-2457-A9E8-7F602D6D71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r="36067"/>
          <a:stretch/>
        </p:blipFill>
        <p:spPr>
          <a:xfrm>
            <a:off x="7528704" y="648452"/>
            <a:ext cx="1806293" cy="288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F540E6-8B96-EC23-9EFC-F7F4E565C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0" r="36067"/>
          <a:stretch/>
        </p:blipFill>
        <p:spPr>
          <a:xfrm>
            <a:off x="7528704" y="3799135"/>
            <a:ext cx="1806293" cy="288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3C986A-E6B8-5277-9A26-DEC1D5BA70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4" r="29094"/>
          <a:stretch/>
        </p:blipFill>
        <p:spPr>
          <a:xfrm>
            <a:off x="9573868" y="3799135"/>
            <a:ext cx="1806294" cy="288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B1365C-E8CF-632D-C019-4612A26134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4" r="29094"/>
          <a:stretch/>
        </p:blipFill>
        <p:spPr>
          <a:xfrm>
            <a:off x="9573868" y="648452"/>
            <a:ext cx="1806294" cy="288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E9CF1B-D3DA-7A53-DEEF-F1ECC1CE4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2" y="1242027"/>
            <a:ext cx="6859276" cy="45728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B4D62C-A3A8-C310-2D1E-2E47CC807A0C}"/>
              </a:ext>
            </a:extLst>
          </p:cNvPr>
          <p:cNvSpPr txBox="1"/>
          <p:nvPr/>
        </p:nvSpPr>
        <p:spPr>
          <a:xfrm>
            <a:off x="2618132" y="858457"/>
            <a:ext cx="221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Sapphire - Front view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9D521B-8760-9E61-3B21-6AB3A82ABA7E}"/>
              </a:ext>
            </a:extLst>
          </p:cNvPr>
          <p:cNvSpPr txBox="1"/>
          <p:nvPr/>
        </p:nvSpPr>
        <p:spPr>
          <a:xfrm>
            <a:off x="7824756" y="188918"/>
            <a:ext cx="32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Output wires and strips bonding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58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8E526C-DE15-7132-A76B-A902EA420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11" y="956405"/>
            <a:ext cx="8332177" cy="55547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C2FE61-BD3C-186B-6564-ABD49603697D}"/>
              </a:ext>
            </a:extLst>
          </p:cNvPr>
          <p:cNvSpPr txBox="1"/>
          <p:nvPr/>
        </p:nvSpPr>
        <p:spPr>
          <a:xfrm>
            <a:off x="4573082" y="587073"/>
            <a:ext cx="304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Front view (back illumination)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41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F6D78B-2033-0B84-1135-4F63E1A00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2" y="1275919"/>
            <a:ext cx="2966273" cy="37490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28CE4-D598-5875-AAFC-0B807028F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8" y="1275919"/>
            <a:ext cx="2499360" cy="37490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597C87-5A63-0478-4BEF-2F4F61BE8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80" y="1262242"/>
            <a:ext cx="2499360" cy="37490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D8ECDB-E7A4-E590-D52E-59EB317CD1FC}"/>
              </a:ext>
            </a:extLst>
          </p:cNvPr>
          <p:cNvSpPr txBox="1"/>
          <p:nvPr/>
        </p:nvSpPr>
        <p:spPr>
          <a:xfrm>
            <a:off x="4729029" y="568731"/>
            <a:ext cx="278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Plugs and electric elements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058448-BEC5-6447-B880-779BE9CB62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18" t="14154" r="12587" b="9270"/>
          <a:stretch/>
        </p:blipFill>
        <p:spPr>
          <a:xfrm>
            <a:off x="8920205" y="1262242"/>
            <a:ext cx="2888343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66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74CFE3-DC89-4636-8E50-F127A46E4BDB}"/>
              </a:ext>
            </a:extLst>
          </p:cNvPr>
          <p:cNvSpPr txBox="1"/>
          <p:nvPr/>
        </p:nvSpPr>
        <p:spPr>
          <a:xfrm>
            <a:off x="269072" y="358285"/>
            <a:ext cx="5485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Current-voltage characteristic</a:t>
            </a:r>
            <a:r>
              <a:rPr lang="ru-RU" sz="2800" b="1" dirty="0">
                <a:solidFill>
                  <a:srgbClr val="0070C0"/>
                </a:solidFill>
              </a:rPr>
              <a:t> (</a:t>
            </a:r>
            <a:r>
              <a:rPr lang="en-US" sz="2800" b="1" dirty="0">
                <a:solidFill>
                  <a:srgbClr val="0070C0"/>
                </a:solidFill>
              </a:rPr>
              <a:t>CVC</a:t>
            </a:r>
            <a:r>
              <a:rPr lang="ru-RU" sz="2800" b="1" dirty="0">
                <a:solidFill>
                  <a:srgbClr val="0070C0"/>
                </a:solidFill>
              </a:rPr>
              <a:t>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EF7B2F-652F-16AA-BE5C-237012E5C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3" t="9026" r="27278" b="5224"/>
          <a:stretch/>
        </p:blipFill>
        <p:spPr>
          <a:xfrm>
            <a:off x="269072" y="977263"/>
            <a:ext cx="7033846" cy="5880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3F29DF-E460-A8CE-F153-50CC992C1AC7}"/>
              </a:ext>
            </a:extLst>
          </p:cNvPr>
          <p:cNvSpPr txBox="1"/>
          <p:nvPr/>
        </p:nvSpPr>
        <p:spPr>
          <a:xfrm>
            <a:off x="7423054" y="1251395"/>
            <a:ext cx="44998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Linear CVC dependence from -1.5 to +1.5 kV.</a:t>
            </a:r>
          </a:p>
          <a:p>
            <a:pPr>
              <a:spcBef>
                <a:spcPts val="600"/>
              </a:spcBef>
            </a:pPr>
            <a:endParaRPr lang="en-US" sz="2000" b="1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High internal resistance R ~ 1.6 T</a:t>
            </a:r>
            <a:r>
              <a:rPr lang="el-GR" sz="2000" b="1" dirty="0">
                <a:solidFill>
                  <a:schemeClr val="accent1"/>
                </a:solidFill>
              </a:rPr>
              <a:t>Ω</a:t>
            </a:r>
            <a:r>
              <a:rPr lang="en-US" sz="2000" b="1" dirty="0">
                <a:solidFill>
                  <a:schemeClr val="accent1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endParaRPr lang="en-US" sz="2000" b="1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The electrical capacitance determines the inertia of the response.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A39B0-1DEE-F4C4-C855-7C99E10F0F8F}"/>
              </a:ext>
            </a:extLst>
          </p:cNvPr>
          <p:cNvSpPr txBox="1"/>
          <p:nvPr/>
        </p:nvSpPr>
        <p:spPr>
          <a:xfrm>
            <a:off x="7423054" y="4417254"/>
            <a:ext cx="4224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do list: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the CVC of 4 channel detectors (W, U, M).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Determine the time constant for charging/discharging the capacitance.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544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E01617-3E75-3619-368D-A50AFF7ACFEF}"/>
              </a:ext>
            </a:extLst>
          </p:cNvPr>
          <p:cNvSpPr txBox="1"/>
          <p:nvPr/>
        </p:nvSpPr>
        <p:spPr>
          <a:xfrm>
            <a:off x="6503969" y="5991391"/>
            <a:ext cx="5432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 err="1">
                <a:effectLst/>
              </a:rPr>
              <a:t>Samtec</a:t>
            </a:r>
            <a:r>
              <a:rPr lang="en-US" sz="1400" b="1" i="0" dirty="0">
                <a:effectLst/>
              </a:rPr>
              <a:t> ERx6 Edge Rate Connectors</a:t>
            </a:r>
            <a:endParaRPr lang="en-US" sz="1400" b="1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https://eu.mouser.com/new/samtec/samtec-erx6-edgerate-connectors/</a:t>
            </a:r>
            <a:endParaRPr lang="en-US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9F30DA-3CAD-7D4D-FECF-3E1A8875D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0" t="11807" r="17589" b="11298"/>
          <a:stretch/>
        </p:blipFill>
        <p:spPr>
          <a:xfrm>
            <a:off x="4936494" y="5643787"/>
            <a:ext cx="1417474" cy="12142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44003A-47B0-5A4B-2317-28F601067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097420" y="-1200371"/>
            <a:ext cx="3997160" cy="88825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8D6AB-8BCC-457C-7EFF-11CBED3D4BFA}"/>
              </a:ext>
            </a:extLst>
          </p:cNvPr>
          <p:cNvSpPr txBox="1"/>
          <p:nvPr/>
        </p:nvSpPr>
        <p:spPr>
          <a:xfrm>
            <a:off x="269072" y="358285"/>
            <a:ext cx="3806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Samtec</a:t>
            </a:r>
            <a:r>
              <a:rPr lang="en-US" sz="2800" b="1" dirty="0">
                <a:solidFill>
                  <a:srgbClr val="0070C0"/>
                </a:solidFill>
              </a:rPr>
              <a:t> - </a:t>
            </a:r>
            <a:r>
              <a:rPr lang="en-US" sz="2800" b="1" dirty="0" err="1">
                <a:solidFill>
                  <a:srgbClr val="0070C0"/>
                </a:solidFill>
              </a:rPr>
              <a:t>Lemo</a:t>
            </a:r>
            <a:r>
              <a:rPr lang="en-US" sz="2800" b="1" dirty="0">
                <a:solidFill>
                  <a:srgbClr val="0070C0"/>
                </a:solidFill>
              </a:rPr>
              <a:t> Adaptors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8DF3A-B406-AA73-023E-E34491D355F6}"/>
              </a:ext>
            </a:extLst>
          </p:cNvPr>
          <p:cNvSpPr txBox="1"/>
          <p:nvPr/>
        </p:nvSpPr>
        <p:spPr>
          <a:xfrm>
            <a:off x="8461102" y="1433836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channel output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D685DD-9898-15AC-DE9F-0B6C7DA2F9D6}"/>
              </a:ext>
            </a:extLst>
          </p:cNvPr>
          <p:cNvSpPr txBox="1"/>
          <p:nvPr/>
        </p:nvSpPr>
        <p:spPr>
          <a:xfrm>
            <a:off x="1654711" y="1433836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channel output</a:t>
            </a:r>
            <a:endParaRPr lang="ru-RU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139035E-ADE1-48C4-CCB0-B3DA55A1D88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415049" y="1803168"/>
            <a:ext cx="1" cy="739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2EB654CD-247F-06F2-6CDD-341EB929FC9C}"/>
              </a:ext>
            </a:extLst>
          </p:cNvPr>
          <p:cNvCxnSpPr>
            <a:stCxn id="10" idx="2"/>
          </p:cNvCxnSpPr>
          <p:nvPr/>
        </p:nvCxnSpPr>
        <p:spPr>
          <a:xfrm flipH="1">
            <a:off x="2608658" y="1803168"/>
            <a:ext cx="1" cy="739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55A113-8397-B60A-E547-81C3AB3E72B2}"/>
              </a:ext>
            </a:extLst>
          </p:cNvPr>
          <p:cNvSpPr txBox="1"/>
          <p:nvPr/>
        </p:nvSpPr>
        <p:spPr>
          <a:xfrm>
            <a:off x="3418449" y="4698609"/>
            <a:ext cx="108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Switchers</a:t>
            </a:r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3116783-185D-EEBB-5992-339162E3C5E2}"/>
              </a:ext>
            </a:extLst>
          </p:cNvPr>
          <p:cNvCxnSpPr>
            <a:stCxn id="16" idx="0"/>
          </p:cNvCxnSpPr>
          <p:nvPr/>
        </p:nvCxnSpPr>
        <p:spPr>
          <a:xfrm flipV="1">
            <a:off x="3959271" y="3981157"/>
            <a:ext cx="7818" cy="717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8716FBD-16C7-B97B-2ED4-A0E371432F40}"/>
              </a:ext>
            </a:extLst>
          </p:cNvPr>
          <p:cNvSpPr txBox="1"/>
          <p:nvPr/>
        </p:nvSpPr>
        <p:spPr>
          <a:xfrm>
            <a:off x="7691910" y="4718993"/>
            <a:ext cx="108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Switchers</a:t>
            </a:r>
            <a:endParaRPr lang="ru-RU" dirty="0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967F676C-DCB8-31DF-AD96-D50ECBBA0F28}"/>
              </a:ext>
            </a:extLst>
          </p:cNvPr>
          <p:cNvCxnSpPr>
            <a:stCxn id="19" idx="0"/>
          </p:cNvCxnSpPr>
          <p:nvPr/>
        </p:nvCxnSpPr>
        <p:spPr>
          <a:xfrm flipV="1">
            <a:off x="8232732" y="4001541"/>
            <a:ext cx="7818" cy="717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288B5A8-7A20-1DA8-0A6D-DDFCD8F44DD9}"/>
              </a:ext>
            </a:extLst>
          </p:cNvPr>
          <p:cNvSpPr txBox="1"/>
          <p:nvPr/>
        </p:nvSpPr>
        <p:spPr>
          <a:xfrm>
            <a:off x="5505902" y="2173108"/>
            <a:ext cx="11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GBP board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8C5D1A-2CD0-760C-302B-03FB030B17BF}"/>
              </a:ext>
            </a:extLst>
          </p:cNvPr>
          <p:cNvSpPr txBox="1"/>
          <p:nvPr/>
        </p:nvSpPr>
        <p:spPr>
          <a:xfrm>
            <a:off x="1843064" y="381687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adaptor board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0F97D4-A5D9-972A-E2FB-D56D5939F2CF}"/>
              </a:ext>
            </a:extLst>
          </p:cNvPr>
          <p:cNvSpPr txBox="1"/>
          <p:nvPr/>
        </p:nvSpPr>
        <p:spPr>
          <a:xfrm>
            <a:off x="8649455" y="3817553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adaptor board</a:t>
            </a:r>
            <a:endParaRPr lang="ru-RU" dirty="0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AF73188E-13BA-3E9B-8C2B-D7E002C3D596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5420931" y="3307162"/>
            <a:ext cx="224300" cy="23366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33C4774E-13AE-0203-A6F4-3B1F041A322E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5645231" y="3294333"/>
            <a:ext cx="1117642" cy="23494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88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C8D6AB-8BCC-457C-7EFF-11CBED3D4BFA}"/>
              </a:ext>
            </a:extLst>
          </p:cNvPr>
          <p:cNvSpPr txBox="1"/>
          <p:nvPr/>
        </p:nvSpPr>
        <p:spPr>
          <a:xfrm>
            <a:off x="269072" y="358285"/>
            <a:ext cx="3806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Samtec</a:t>
            </a:r>
            <a:r>
              <a:rPr lang="en-US" sz="2800" b="1" dirty="0">
                <a:solidFill>
                  <a:srgbClr val="0070C0"/>
                </a:solidFill>
              </a:rPr>
              <a:t> - </a:t>
            </a:r>
            <a:r>
              <a:rPr lang="en-US" sz="2800" b="1" dirty="0" err="1">
                <a:solidFill>
                  <a:srgbClr val="0070C0"/>
                </a:solidFill>
              </a:rPr>
              <a:t>Lemo</a:t>
            </a:r>
            <a:r>
              <a:rPr lang="en-US" sz="2800" b="1" dirty="0">
                <a:solidFill>
                  <a:srgbClr val="0070C0"/>
                </a:solidFill>
              </a:rPr>
              <a:t> Adaptors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4907AF-CC2C-87C6-150C-A9DA70D49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8" t="5396" b="54095"/>
          <a:stretch/>
        </p:blipFill>
        <p:spPr>
          <a:xfrm>
            <a:off x="962574" y="1735857"/>
            <a:ext cx="2360955" cy="23725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2D6AAE-CB9C-2A12-0728-644C96FBB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408" t="14444" r="8176" b="31197"/>
          <a:stretch/>
        </p:blipFill>
        <p:spPr>
          <a:xfrm rot="16200000">
            <a:off x="8529340" y="1245308"/>
            <a:ext cx="2368391" cy="33494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CF51A4-D932-B2B1-7CCC-A44B46F803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981" t="19670" r="15132" b="29349"/>
          <a:stretch/>
        </p:blipFill>
        <p:spPr>
          <a:xfrm rot="16200000">
            <a:off x="4636287" y="1175134"/>
            <a:ext cx="2368391" cy="34898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DEC733-7DDD-EC97-33E6-16C4B07DAB3F}"/>
              </a:ext>
            </a:extLst>
          </p:cNvPr>
          <p:cNvSpPr txBox="1"/>
          <p:nvPr/>
        </p:nvSpPr>
        <p:spPr>
          <a:xfrm>
            <a:off x="6556023" y="3734917"/>
            <a:ext cx="1009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available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E3EFD8-6017-A4EC-BFC2-639679CA7950}"/>
              </a:ext>
            </a:extLst>
          </p:cNvPr>
          <p:cNvSpPr txBox="1"/>
          <p:nvPr/>
        </p:nvSpPr>
        <p:spPr>
          <a:xfrm>
            <a:off x="10345560" y="3734917"/>
            <a:ext cx="104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expected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B4124B-F36E-EC4B-CD04-CAAE5AE92B8D}"/>
              </a:ext>
            </a:extLst>
          </p:cNvPr>
          <p:cNvSpPr txBox="1"/>
          <p:nvPr/>
        </p:nvSpPr>
        <p:spPr>
          <a:xfrm>
            <a:off x="3087791" y="4773937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0.1 Ohm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06A93B-0D96-103D-AF44-398641DF5D0A}"/>
              </a:ext>
            </a:extLst>
          </p:cNvPr>
          <p:cNvSpPr txBox="1"/>
          <p:nvPr/>
        </p:nvSpPr>
        <p:spPr>
          <a:xfrm>
            <a:off x="3993906" y="1366525"/>
            <a:ext cx="87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Samtec</a:t>
            </a: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9490BE-486E-CE23-7ACA-F8635F2244F1}"/>
              </a:ext>
            </a:extLst>
          </p:cNvPr>
          <p:cNvSpPr txBox="1"/>
          <p:nvPr/>
        </p:nvSpPr>
        <p:spPr>
          <a:xfrm>
            <a:off x="8038790" y="1366525"/>
            <a:ext cx="87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Samtec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2306AE-2D95-13B6-58C7-F855C95218C5}"/>
              </a:ext>
            </a:extLst>
          </p:cNvPr>
          <p:cNvSpPr txBox="1"/>
          <p:nvPr/>
        </p:nvSpPr>
        <p:spPr>
          <a:xfrm>
            <a:off x="9445199" y="1366525"/>
            <a:ext cx="108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Switchers</a:t>
            </a: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074D68-A738-201D-4394-F16F30C23A04}"/>
              </a:ext>
            </a:extLst>
          </p:cNvPr>
          <p:cNvSpPr txBox="1"/>
          <p:nvPr/>
        </p:nvSpPr>
        <p:spPr>
          <a:xfrm>
            <a:off x="5435546" y="1366525"/>
            <a:ext cx="108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Switchers</a:t>
            </a:r>
            <a:endParaRPr lang="ru-RU" dirty="0"/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F86EDFF1-BA0D-EC13-0B0E-B461E3B1D822}"/>
              </a:ext>
            </a:extLst>
          </p:cNvPr>
          <p:cNvCxnSpPr>
            <a:stCxn id="27" idx="0"/>
          </p:cNvCxnSpPr>
          <p:nvPr/>
        </p:nvCxnSpPr>
        <p:spPr>
          <a:xfrm flipV="1">
            <a:off x="3581677" y="3734917"/>
            <a:ext cx="1496760" cy="10390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9C330867-180A-566B-476F-780E82D30954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2084916" y="3615397"/>
            <a:ext cx="1496761" cy="11585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0905A74-8397-9FD1-9699-5BA334AFAC9D}"/>
              </a:ext>
            </a:extLst>
          </p:cNvPr>
          <p:cNvSpPr txBox="1"/>
          <p:nvPr/>
        </p:nvSpPr>
        <p:spPr>
          <a:xfrm>
            <a:off x="882707" y="1366525"/>
            <a:ext cx="87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Samtec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210C0C-E291-B311-0D33-AB9C8A6CDE55}"/>
              </a:ext>
            </a:extLst>
          </p:cNvPr>
          <p:cNvSpPr txBox="1"/>
          <p:nvPr/>
        </p:nvSpPr>
        <p:spPr>
          <a:xfrm>
            <a:off x="2321753" y="1366525"/>
            <a:ext cx="108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Switchers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B2C90E-6E4B-B83E-E36C-29DB1576227F}"/>
              </a:ext>
            </a:extLst>
          </p:cNvPr>
          <p:cNvSpPr txBox="1"/>
          <p:nvPr/>
        </p:nvSpPr>
        <p:spPr>
          <a:xfrm>
            <a:off x="7873522" y="4773937"/>
            <a:ext cx="4224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do list: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Solder shunt resistors between output and ground (done).</a:t>
            </a:r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Adapter test: switches, noise in channels.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57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B5D4C3-C702-C6E8-4D11-1909BBE2A815}"/>
              </a:ext>
            </a:extLst>
          </p:cNvPr>
          <p:cNvSpPr txBox="1"/>
          <p:nvPr/>
        </p:nvSpPr>
        <p:spPr>
          <a:xfrm>
            <a:off x="269072" y="358285"/>
            <a:ext cx="7745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X-ray setup - </a:t>
            </a:r>
            <a:r>
              <a:rPr lang="en-US" sz="2800" dirty="0">
                <a:solidFill>
                  <a:srgbClr val="FF0000"/>
                </a:solidFill>
              </a:rPr>
              <a:t>Delay due to staff being covid positive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D8D832-5D68-A7BE-4D60-F4C7013E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54" b="8513"/>
          <a:stretch/>
        </p:blipFill>
        <p:spPr>
          <a:xfrm>
            <a:off x="269072" y="1219570"/>
            <a:ext cx="3086100" cy="53926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8E0CFE-5873-814E-ABE1-F65CA951B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46" t="18269" r="10690" b="16345"/>
          <a:stretch/>
        </p:blipFill>
        <p:spPr>
          <a:xfrm>
            <a:off x="3668728" y="3024995"/>
            <a:ext cx="4079819" cy="35872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01F818-811B-C35B-9426-F54A5E7AA2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21" b="17248"/>
          <a:stretch/>
        </p:blipFill>
        <p:spPr>
          <a:xfrm rot="16200000">
            <a:off x="4301390" y="586909"/>
            <a:ext cx="2814497" cy="4079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570C4F-3E9D-2A59-3FCC-BDB9582F31AC}"/>
              </a:ext>
            </a:extLst>
          </p:cNvPr>
          <p:cNvSpPr txBox="1"/>
          <p:nvPr/>
        </p:nvSpPr>
        <p:spPr>
          <a:xfrm>
            <a:off x="8014076" y="1219570"/>
            <a:ext cx="39088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do list: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(long) detector box.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 the X-ray machine work table</a:t>
            </a:r>
            <a:br>
              <a:rPr lang="ru-RU" dirty="0"/>
            </a:br>
            <a:r>
              <a:rPr lang="ru-RU" i="1" dirty="0"/>
              <a:t>(</a:t>
            </a:r>
            <a:r>
              <a:rPr lang="en-US" i="1" dirty="0"/>
              <a:t>permission need</a:t>
            </a:r>
            <a:r>
              <a:rPr lang="ru-RU" i="1" dirty="0"/>
              <a:t>)</a:t>
            </a:r>
            <a:endParaRPr lang="en-US" i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NIM crate, oscilloscope and all wires in the safe zone.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Installing the GBP on the table and alignment</a:t>
            </a:r>
            <a:r>
              <a:rPr lang="ru-RU" dirty="0"/>
              <a:t> </a:t>
            </a:r>
            <a:r>
              <a:rPr lang="ru-RU" i="1" dirty="0"/>
              <a:t>(</a:t>
            </a:r>
            <a:r>
              <a:rPr lang="en-US" i="1" dirty="0"/>
              <a:t>permission need</a:t>
            </a:r>
            <a:r>
              <a:rPr lang="ru-RU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4636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615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C0CD1-B2AF-D709-2C97-5697D6923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648170"/>
            <a:ext cx="9144000" cy="14114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200 channel sensors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0310D7-0FD1-B6E8-A247-321AF9E0DF96}"/>
              </a:ext>
            </a:extLst>
          </p:cNvPr>
          <p:cNvSpPr txBox="1"/>
          <p:nvPr/>
        </p:nvSpPr>
        <p:spPr>
          <a:xfrm>
            <a:off x="10668000" y="620385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21.09.2022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50BEF-0523-88CB-6EFB-2691AB16C5CF}"/>
              </a:ext>
            </a:extLst>
          </p:cNvPr>
          <p:cNvSpPr txBox="1"/>
          <p:nvPr/>
        </p:nvSpPr>
        <p:spPr>
          <a:xfrm>
            <a:off x="287764" y="6203853"/>
            <a:ext cx="143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INFN Padova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A2235-06BB-D188-7650-3A55BE5F8CAB}"/>
              </a:ext>
            </a:extLst>
          </p:cNvPr>
          <p:cNvSpPr txBox="1"/>
          <p:nvPr/>
        </p:nvSpPr>
        <p:spPr>
          <a:xfrm>
            <a:off x="5313130" y="6203853"/>
            <a:ext cx="156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Sergii Vasiukov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0D08C-7629-F8A9-BE1C-23FDE6216501}"/>
              </a:ext>
            </a:extLst>
          </p:cNvPr>
          <p:cNvSpPr txBox="1"/>
          <p:nvPr/>
        </p:nvSpPr>
        <p:spPr>
          <a:xfrm>
            <a:off x="2161621" y="3059668"/>
            <a:ext cx="786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172B4D"/>
                </a:solidFill>
                <a:effectLst/>
                <a:latin typeface="-apple-system"/>
              </a:rPr>
              <a:t>The sensor has been bonded in Pisa and arrived in Padova on 19 September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392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0B4149-AA7D-217A-CA76-415D8231E71D}"/>
              </a:ext>
            </a:extLst>
          </p:cNvPr>
          <p:cNvSpPr txBox="1"/>
          <p:nvPr/>
        </p:nvSpPr>
        <p:spPr>
          <a:xfrm>
            <a:off x="2112249" y="275422"/>
            <a:ext cx="7967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The results of a visual test of the condition of</a:t>
            </a:r>
            <a:endParaRPr lang="ru-RU" sz="2400" b="1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the strips and contacts/</a:t>
            </a:r>
            <a:r>
              <a:rPr lang="en-US" sz="2400" b="1" dirty="0" err="1">
                <a:solidFill>
                  <a:schemeClr val="accent1"/>
                </a:solidFill>
              </a:rPr>
              <a:t>bondings</a:t>
            </a:r>
            <a:r>
              <a:rPr lang="en-US" sz="2400" b="1" dirty="0">
                <a:solidFill>
                  <a:schemeClr val="accent1"/>
                </a:solidFill>
              </a:rPr>
              <a:t> using an optical microscope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BF4D5B-4164-3A21-0258-5F85BCEB07C9}"/>
              </a:ext>
            </a:extLst>
          </p:cNvPr>
          <p:cNvSpPr txBox="1"/>
          <p:nvPr/>
        </p:nvSpPr>
        <p:spPr>
          <a:xfrm>
            <a:off x="711673" y="1800665"/>
            <a:ext cx="10768654" cy="2468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all bindings look well.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 short circuit has been observed between strips number 33 and 34</a:t>
            </a:r>
            <a:r>
              <a:rPr lang="ru-RU" sz="2000" dirty="0"/>
              <a:t> </a:t>
            </a:r>
            <a:r>
              <a:rPr lang="en-US" sz="2000" dirty="0"/>
              <a:t>(from the top of the board label)!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There is a lot of dust and lint on the detector surface.</a:t>
            </a:r>
            <a:endParaRPr lang="ru-RU" sz="2000" dirty="0"/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backside metallization has irregular thickness.</a:t>
            </a:r>
          </a:p>
        </p:txBody>
      </p:sp>
    </p:spTree>
    <p:extLst>
      <p:ext uri="{BB962C8B-B14F-4D97-AF65-F5344CB8AC3E}">
        <p14:creationId xmlns:p14="http://schemas.microsoft.com/office/powerpoint/2010/main" val="756778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6C02BD-2B55-5343-B8BF-066E905C3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4" t="5994" r="769" b="11026"/>
          <a:stretch/>
        </p:blipFill>
        <p:spPr>
          <a:xfrm>
            <a:off x="1113578" y="938063"/>
            <a:ext cx="3851251" cy="33103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F48246-AA49-6101-0455-5350D9C42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393" y="938064"/>
            <a:ext cx="3892029" cy="3310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32BC8-8095-0422-9644-2DB3378F3A46}"/>
              </a:ext>
            </a:extLst>
          </p:cNvPr>
          <p:cNvSpPr txBox="1"/>
          <p:nvPr/>
        </p:nvSpPr>
        <p:spPr>
          <a:xfrm>
            <a:off x="2451830" y="568731"/>
            <a:ext cx="119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Front view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476AB7-6375-3C5C-E8F5-74EF19982890}"/>
              </a:ext>
            </a:extLst>
          </p:cNvPr>
          <p:cNvSpPr txBox="1"/>
          <p:nvPr/>
        </p:nvSpPr>
        <p:spPr>
          <a:xfrm>
            <a:off x="8604858" y="56873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Back side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708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336</Words>
  <Application>Microsoft Office PowerPoint</Application>
  <PresentationFormat>Широкоэкранный</PresentationFormat>
  <Paragraphs>69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-apple-system</vt:lpstr>
      <vt:lpstr>Arial</vt:lpstr>
      <vt:lpstr>Calibri</vt:lpstr>
      <vt:lpstr>Calibri Light</vt:lpstr>
      <vt:lpstr>Linux Libertine</vt:lpstr>
      <vt:lpstr>Тема Office</vt:lpstr>
      <vt:lpstr>200 channel sensors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200 channel sensors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 channel sensors</dc:title>
  <dc:creator>Vasiukov</dc:creator>
  <cp:lastModifiedBy>Vasiukov</cp:lastModifiedBy>
  <cp:revision>5</cp:revision>
  <dcterms:created xsi:type="dcterms:W3CDTF">2022-09-21T00:56:57Z</dcterms:created>
  <dcterms:modified xsi:type="dcterms:W3CDTF">2022-10-05T09:02:03Z</dcterms:modified>
</cp:coreProperties>
</file>