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1" r:id="rId3"/>
    <p:sldId id="272" r:id="rId4"/>
    <p:sldId id="258" r:id="rId5"/>
    <p:sldId id="273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321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58BF7-4C21-AC62-3929-A33C82E2DC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42D808-7607-093F-E870-0EBA9F4471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012258-855E-2E29-5E63-055201C6E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D9A0-BF4B-4B27-95AD-D69C3643C386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351F1E-3970-E889-8DA6-6D5677DA3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773836-090D-C6B1-C997-BE4DE234A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E1435-0A1F-451E-98A5-9F584A706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517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B53DD-7129-8112-FE17-A7D53A654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3CF113-1B61-D3BF-C581-2B58D29FF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99D508-6CB2-E71C-EE50-4C2CAAA26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D9A0-BF4B-4B27-95AD-D69C3643C386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2D088A-2A13-4670-5F67-4A4433F31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CE3FC3-9DBA-A238-8DF2-F2F7A396F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E1435-0A1F-451E-98A5-9F584A706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754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A134C31-39CB-5957-B7B7-6258405B96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F75384-833D-8B89-7F4D-16F1F8708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BC8799-6AE0-7E9E-A472-2CC2A0E38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D9A0-BF4B-4B27-95AD-D69C3643C386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A09C5F-F059-C77F-422A-55563D920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B69C86-C6B9-DDF2-EE9C-5070638F8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E1435-0A1F-451E-98A5-9F584A706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19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25FD20-58D3-22EF-06AC-0B5A0874A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14CC6E-B46C-3F55-D834-561EBF166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C86399-E1E7-A815-D282-9010EE94A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D9A0-BF4B-4B27-95AD-D69C3643C386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A7AA6-5C27-884D-A626-1E1CFB60A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85B60F-8B55-38D3-4D91-E102CEB8A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E1435-0A1F-451E-98A5-9F584A706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02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79EDB5-BE2A-7034-941B-ECEE8D362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74E18B-8DB2-D1B5-AF48-8E4D8F0FA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36D72-77D1-82D8-795F-B53B706AB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D9A0-BF4B-4B27-95AD-D69C3643C386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8E3F2B-C346-09D2-44CA-8B85DE407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081798-9CC5-362A-DACC-421A3848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E1435-0A1F-451E-98A5-9F584A706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93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F6CBD7-6657-BFFE-B5AB-02FCED0B3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6995A3-EF27-50C2-21EF-72BC4CBB0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9FE371-8592-22B6-746E-9A1ABF75E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69856B-0503-14AC-CE98-EFB624D8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D9A0-BF4B-4B27-95AD-D69C3643C386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D54A0B-FDD0-1552-750F-0FB64783D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E2BCE4-181B-EFCA-20D1-FADC0C02E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E1435-0A1F-451E-98A5-9F584A706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158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9A4FB5-D12D-1B47-AFCB-C9D1ADEC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E3AB89-D7D2-895C-5E36-644876AF1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22E59E-C625-EF86-EDF6-D31CDCC73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FEDE8A-6D61-2372-FEC4-E3DFA8F92D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1936D96-194A-427F-C7A8-7AFCA2C086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BE3A518-AA9A-FC7E-D4AA-9A9937470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D9A0-BF4B-4B27-95AD-D69C3643C386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32C8192-84D7-85B7-C72D-EE268455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DD13C2C-D0F5-20C3-1550-D488AF728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E1435-0A1F-451E-98A5-9F584A706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31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889917-3A74-543C-E0F1-D12D2902E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9A6C7C-62AF-D7AD-A801-E08CC71F9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D9A0-BF4B-4B27-95AD-D69C3643C386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BD6734-DBCC-F3D5-1736-08EE21439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E98171D-81DE-0143-187B-F597946FA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E1435-0A1F-451E-98A5-9F584A706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33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F888FA8-C126-6776-4FE4-8502AFA91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D9A0-BF4B-4B27-95AD-D69C3643C386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02F7B0D-0FBC-2094-6E91-F5D5A31C5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9B9343D-4B21-E3ED-1030-270FD33C7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E1435-0A1F-451E-98A5-9F584A706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182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B61613-1553-A9C0-4BA3-D3050CF6D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D2389C-98C2-F973-7AB7-319BF2D8D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D0E4E1-800E-20C5-46AC-8A23A895D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10FB9F-1510-36D4-B1AA-7A2BDBB57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D9A0-BF4B-4B27-95AD-D69C3643C386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DE2E85-0434-89E8-F4C0-70971E3C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2DBF58-53FD-770C-4403-C00BA2B05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E1435-0A1F-451E-98A5-9F584A706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459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DD75E-F040-D3DE-88A4-F26B3C2DF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15B3F98-4EB8-4DC0-3610-F94F1A844D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BB065E-541C-9FE7-D7FE-8B633D145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67C684-1C31-C15E-7792-B95608F3D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D9A0-BF4B-4B27-95AD-D69C3643C386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92B6CD-59B3-0C72-5573-17C3D6D7F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B92B65-2D66-ABFA-FB77-6E6443C25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E1435-0A1F-451E-98A5-9F584A706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107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B32EE-7595-E67D-1537-A2B88559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983892-E41A-2F92-FBAF-30B16BD12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AD4031-6C84-1AA9-5D21-A0D86D84B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4D9A0-BF4B-4B27-95AD-D69C3643C386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AD79F2-1937-C501-2275-88839D2B27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9B9C62-37FE-467E-41A3-F0F70FF3A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E1435-0A1F-451E-98A5-9F584A706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71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1C0CD1-B2AF-D709-2C97-5697D6923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17502"/>
            <a:ext cx="9144000" cy="141149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Power Supply Tests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sz="3600" i="1" dirty="0">
                <a:solidFill>
                  <a:srgbClr val="0070C0"/>
                </a:solidFill>
              </a:rPr>
              <a:t>(A1561HDP has been fixed by CAEN experts)</a:t>
            </a:r>
            <a:endParaRPr lang="ru-RU" sz="3600" i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0310D7-0FD1-B6E8-A247-321AF9E0DF96}"/>
              </a:ext>
            </a:extLst>
          </p:cNvPr>
          <p:cNvSpPr txBox="1"/>
          <p:nvPr/>
        </p:nvSpPr>
        <p:spPr>
          <a:xfrm>
            <a:off x="10668000" y="6203853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12.10.2022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750BEF-0523-88CB-6EFB-2691AB16C5CF}"/>
              </a:ext>
            </a:extLst>
          </p:cNvPr>
          <p:cNvSpPr txBox="1"/>
          <p:nvPr/>
        </p:nvSpPr>
        <p:spPr>
          <a:xfrm>
            <a:off x="287764" y="6203853"/>
            <a:ext cx="1430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INFN Padova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AA2235-06BB-D188-7650-3A55BE5F8CAB}"/>
              </a:ext>
            </a:extLst>
          </p:cNvPr>
          <p:cNvSpPr txBox="1"/>
          <p:nvPr/>
        </p:nvSpPr>
        <p:spPr>
          <a:xfrm>
            <a:off x="5313130" y="6203853"/>
            <a:ext cx="1565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Sergii Vasiukov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9392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EF7B2F-652F-16AA-BE5C-237012E5CF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53" t="9026" r="27278" b="5224"/>
          <a:stretch/>
        </p:blipFill>
        <p:spPr>
          <a:xfrm>
            <a:off x="269072" y="977263"/>
            <a:ext cx="7033846" cy="58807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3F29DF-E460-A8CE-F153-50CC992C1AC7}"/>
              </a:ext>
            </a:extLst>
          </p:cNvPr>
          <p:cNvSpPr txBox="1"/>
          <p:nvPr/>
        </p:nvSpPr>
        <p:spPr>
          <a:xfrm>
            <a:off x="7423054" y="1251395"/>
            <a:ext cx="449987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</a:rPr>
              <a:t>Linear CVC dependence from -1.5 to +1.5 kV.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</a:rPr>
              <a:t>High internal resistance R ~ 1.6 T</a:t>
            </a:r>
            <a:r>
              <a:rPr lang="el-GR" sz="2000" b="1" dirty="0">
                <a:solidFill>
                  <a:schemeClr val="accent1"/>
                </a:solidFill>
              </a:rPr>
              <a:t>Ω</a:t>
            </a:r>
            <a:r>
              <a:rPr lang="en-US" sz="2000" b="1" dirty="0">
                <a:solidFill>
                  <a:schemeClr val="accent1"/>
                </a:solidFill>
              </a:rPr>
              <a:t>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</a:rPr>
              <a:t>The electrical capacitance determines the inertia of the response.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CA39B0-1DEE-F4C4-C855-7C99E10F0F8F}"/>
              </a:ext>
            </a:extLst>
          </p:cNvPr>
          <p:cNvSpPr txBox="1"/>
          <p:nvPr/>
        </p:nvSpPr>
        <p:spPr>
          <a:xfrm>
            <a:off x="7423054" y="3263259"/>
            <a:ext cx="4499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Request</a:t>
            </a:r>
          </a:p>
          <a:p>
            <a:r>
              <a:rPr lang="en-US" b="1" u="sng" dirty="0"/>
              <a:t>Check the CVC by KEITHLEY </a:t>
            </a:r>
            <a:r>
              <a:rPr lang="en-US" b="1" u="sng" dirty="0" err="1"/>
              <a:t>Picoammeter</a:t>
            </a:r>
            <a:endParaRPr lang="ru-RU" b="1" u="sng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DEB1F1-4D01-37DF-4E6E-3349175EF4AB}"/>
              </a:ext>
            </a:extLst>
          </p:cNvPr>
          <p:cNvSpPr txBox="1"/>
          <p:nvPr/>
        </p:nvSpPr>
        <p:spPr>
          <a:xfrm>
            <a:off x="300169" y="178249"/>
            <a:ext cx="9149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Current – Voltage Characteristic of the 200CH GBP – N1471H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D9308B-CD2D-5446-FAFF-722AF9E4947E}"/>
              </a:ext>
            </a:extLst>
          </p:cNvPr>
          <p:cNvSpPr txBox="1"/>
          <p:nvPr/>
        </p:nvSpPr>
        <p:spPr>
          <a:xfrm>
            <a:off x="7423054" y="4581562"/>
            <a:ext cx="4499874" cy="14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script for automatic I–V measurement is being developed: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checking the linearity of the dependence of V(t) ramp-up/down;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test with a reference resistor.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544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2650A23-764F-431A-8B9F-05023D24D7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8" t="9082" r="29007" b="5477"/>
          <a:stretch/>
        </p:blipFill>
        <p:spPr>
          <a:xfrm>
            <a:off x="583246" y="1146078"/>
            <a:ext cx="6705603" cy="56787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2F51F0-6FDB-3A4B-C525-65C2E36A9C48}"/>
              </a:ext>
            </a:extLst>
          </p:cNvPr>
          <p:cNvSpPr txBox="1"/>
          <p:nvPr/>
        </p:nvSpPr>
        <p:spPr>
          <a:xfrm>
            <a:off x="300169" y="178249"/>
            <a:ext cx="9235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Current – Voltage Characteristic of the 200CH GBP - KEITHLEY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768487-C2B7-40D4-7E66-EABDBD23A3B8}"/>
              </a:ext>
            </a:extLst>
          </p:cNvPr>
          <p:cNvSpPr txBox="1"/>
          <p:nvPr/>
        </p:nvSpPr>
        <p:spPr>
          <a:xfrm>
            <a:off x="1282795" y="1498550"/>
            <a:ext cx="3180871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200 Channel GBP</a:t>
            </a:r>
          </a:p>
          <a:p>
            <a:pPr algn="ctr"/>
            <a:r>
              <a:rPr lang="en-US" sz="2000" dirty="0"/>
              <a:t>KEITHLEY 6487 </a:t>
            </a:r>
            <a:r>
              <a:rPr lang="en-US" sz="2000" dirty="0" err="1"/>
              <a:t>Picoammeter</a:t>
            </a:r>
            <a:endParaRPr lang="en-US" sz="2000" dirty="0"/>
          </a:p>
          <a:p>
            <a:pPr algn="ctr"/>
            <a:r>
              <a:rPr lang="en-US" sz="2000" dirty="0"/>
              <a:t>R = cot(slope) ~ 0.2 T</a:t>
            </a:r>
            <a:r>
              <a:rPr lang="el-GR" sz="2000" dirty="0"/>
              <a:t>Ω</a:t>
            </a:r>
            <a:endParaRPr lang="ru-RU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4184C4-B2D5-80EC-CF13-51EE01127D25}"/>
              </a:ext>
            </a:extLst>
          </p:cNvPr>
          <p:cNvSpPr txBox="1"/>
          <p:nvPr/>
        </p:nvSpPr>
        <p:spPr>
          <a:xfrm>
            <a:off x="7423054" y="1251395"/>
            <a:ext cx="449987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</a:rPr>
              <a:t>Linear CVC dependence from -500 to +500 V.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High internal resistance R ~ 0.2 T</a:t>
            </a:r>
            <a:r>
              <a:rPr lang="el-GR" sz="2000" dirty="0">
                <a:solidFill>
                  <a:schemeClr val="accent1"/>
                </a:solidFill>
              </a:rPr>
              <a:t>Ω</a:t>
            </a:r>
            <a:r>
              <a:rPr lang="en-US" sz="2000" dirty="0">
                <a:solidFill>
                  <a:schemeClr val="accent1"/>
                </a:solidFill>
              </a:rPr>
              <a:t>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The different slope of the CVC may be due to the instability of the reference compensation of the </a:t>
            </a:r>
            <a:r>
              <a:rPr lang="en-US" sz="2000" dirty="0" err="1">
                <a:solidFill>
                  <a:schemeClr val="accent1"/>
                </a:solidFill>
              </a:rPr>
              <a:t>picoammeter</a:t>
            </a:r>
            <a:r>
              <a:rPr lang="en-US" sz="2000" dirty="0">
                <a:solidFill>
                  <a:schemeClr val="accent1"/>
                </a:solidFill>
              </a:rPr>
              <a:t>.</a:t>
            </a:r>
            <a:endParaRPr lang="ru-RU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458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282B47-E3B0-B8F5-8101-2EFD53FECF58}"/>
              </a:ext>
            </a:extLst>
          </p:cNvPr>
          <p:cNvSpPr txBox="1"/>
          <p:nvPr/>
        </p:nvSpPr>
        <p:spPr>
          <a:xfrm>
            <a:off x="300169" y="178249"/>
            <a:ext cx="6011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A1561HDP – the notes of CAEN experts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EA7DF3F-E796-666F-613D-47E465E425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17" t="7880" r="32792" b="14618"/>
          <a:stretch/>
        </p:blipFill>
        <p:spPr>
          <a:xfrm rot="16200000">
            <a:off x="5351130" y="-461787"/>
            <a:ext cx="1489739" cy="670068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7099835-96C3-F21E-81D0-39DF4BCC795D}"/>
              </a:ext>
            </a:extLst>
          </p:cNvPr>
          <p:cNvSpPr txBox="1"/>
          <p:nvPr/>
        </p:nvSpPr>
        <p:spPr>
          <a:xfrm>
            <a:off x="2817083" y="1137568"/>
            <a:ext cx="6700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Module modified</a:t>
            </a:r>
          </a:p>
          <a:p>
            <a:r>
              <a:rPr lang="en-US" dirty="0"/>
              <a:t>Each channel coupled output stage has been differently modified in order to find the best hatching configuration with the detector.</a:t>
            </a:r>
            <a:endParaRPr lang="ru-RU" dirty="0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55373CF-2D58-F99D-CC8D-C7881202B8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163" r="50273"/>
          <a:stretch/>
        </p:blipFill>
        <p:spPr>
          <a:xfrm rot="16200000">
            <a:off x="5668016" y="2641219"/>
            <a:ext cx="998826" cy="6858000"/>
          </a:xfrm>
          <a:prstGeom prst="rect">
            <a:avLst/>
          </a:prstGeom>
        </p:spPr>
      </p:pic>
      <p:graphicFrame>
        <p:nvGraphicFramePr>
          <p:cNvPr id="37" name="Таблица 39">
            <a:extLst>
              <a:ext uri="{FF2B5EF4-FFF2-40B4-BE49-F238E27FC236}">
                <a16:creationId xmlns:a16="http://schemas.microsoft.com/office/drawing/2014/main" id="{0703B836-90E8-692B-BA4B-F61C9CC928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839045"/>
              </p:ext>
            </p:extLst>
          </p:nvPr>
        </p:nvGraphicFramePr>
        <p:xfrm>
          <a:off x="2934968" y="4304724"/>
          <a:ext cx="6322062" cy="731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11580">
                  <a:extLst>
                    <a:ext uri="{9D8B030D-6E8A-4147-A177-3AD203B41FA5}">
                      <a16:colId xmlns:a16="http://schemas.microsoft.com/office/drawing/2014/main" val="635087427"/>
                    </a:ext>
                  </a:extLst>
                </a:gridCol>
                <a:gridCol w="984568">
                  <a:extLst>
                    <a:ext uri="{9D8B030D-6E8A-4147-A177-3AD203B41FA5}">
                      <a16:colId xmlns:a16="http://schemas.microsoft.com/office/drawing/2014/main" val="2960988217"/>
                    </a:ext>
                  </a:extLst>
                </a:gridCol>
                <a:gridCol w="984568">
                  <a:extLst>
                    <a:ext uri="{9D8B030D-6E8A-4147-A177-3AD203B41FA5}">
                      <a16:colId xmlns:a16="http://schemas.microsoft.com/office/drawing/2014/main" val="450942238"/>
                    </a:ext>
                  </a:extLst>
                </a:gridCol>
                <a:gridCol w="984568">
                  <a:extLst>
                    <a:ext uri="{9D8B030D-6E8A-4147-A177-3AD203B41FA5}">
                      <a16:colId xmlns:a16="http://schemas.microsoft.com/office/drawing/2014/main" val="3803753044"/>
                    </a:ext>
                  </a:extLst>
                </a:gridCol>
                <a:gridCol w="991235">
                  <a:extLst>
                    <a:ext uri="{9D8B030D-6E8A-4147-A177-3AD203B41FA5}">
                      <a16:colId xmlns:a16="http://schemas.microsoft.com/office/drawing/2014/main" val="2191750480"/>
                    </a:ext>
                  </a:extLst>
                </a:gridCol>
                <a:gridCol w="1165543">
                  <a:extLst>
                    <a:ext uri="{9D8B030D-6E8A-4147-A177-3AD203B41FA5}">
                      <a16:colId xmlns:a16="http://schemas.microsoft.com/office/drawing/2014/main" val="348626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CH0 – CH1</a:t>
                      </a:r>
                    </a:p>
                    <a:p>
                      <a:r>
                        <a:rPr lang="en-US" sz="1400" dirty="0"/>
                        <a:t>Not Modified</a:t>
                      </a:r>
                    </a:p>
                    <a:p>
                      <a:r>
                        <a:rPr lang="en-US" sz="1400" dirty="0"/>
                        <a:t>Reference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CH2 – CH3</a:t>
                      </a:r>
                    </a:p>
                    <a:p>
                      <a:r>
                        <a:rPr lang="en-US" sz="1400" dirty="0"/>
                        <a:t>Group “A”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CH4 – CH5</a:t>
                      </a:r>
                    </a:p>
                    <a:p>
                      <a:r>
                        <a:rPr lang="en-US" sz="1400" dirty="0"/>
                        <a:t>Group “B”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CH6 – CH7</a:t>
                      </a:r>
                    </a:p>
                    <a:p>
                      <a:r>
                        <a:rPr lang="en-US" sz="1400" dirty="0"/>
                        <a:t>Group “C”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CH8 – CH9</a:t>
                      </a:r>
                    </a:p>
                    <a:p>
                      <a:r>
                        <a:rPr lang="en-US" sz="1400" dirty="0"/>
                        <a:t>Group “D”</a:t>
                      </a:r>
                      <a:endParaRPr lang="ru-RU" sz="1400" dirty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CH10 – CH11</a:t>
                      </a:r>
                    </a:p>
                    <a:p>
                      <a:r>
                        <a:rPr lang="en-US" sz="1400" dirty="0"/>
                        <a:t>Group “E”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985351"/>
                  </a:ext>
                </a:extLst>
              </a:tr>
            </a:tbl>
          </a:graphicData>
        </a:graphic>
      </p:graphicFrame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D62C7470-98EF-8B37-0005-8CD52E6E18F9}"/>
              </a:ext>
            </a:extLst>
          </p:cNvPr>
          <p:cNvSpPr/>
          <p:nvPr/>
        </p:nvSpPr>
        <p:spPr>
          <a:xfrm>
            <a:off x="3305908" y="5570807"/>
            <a:ext cx="886264" cy="900332"/>
          </a:xfrm>
          <a:prstGeom prst="rect">
            <a:avLst/>
          </a:prstGeom>
          <a:noFill/>
          <a:ln w="571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9B425152-E7F8-DB54-ABEE-B360B33BAB90}"/>
              </a:ext>
            </a:extLst>
          </p:cNvPr>
          <p:cNvCxnSpPr>
            <a:endCxn id="43" idx="0"/>
          </p:cNvCxnSpPr>
          <p:nvPr/>
        </p:nvCxnSpPr>
        <p:spPr>
          <a:xfrm>
            <a:off x="3545058" y="5036244"/>
            <a:ext cx="203982" cy="534563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938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1383BD-33C9-0CE8-7DFA-986C12F7CEF8}"/>
              </a:ext>
            </a:extLst>
          </p:cNvPr>
          <p:cNvSpPr txBox="1"/>
          <p:nvPr/>
        </p:nvSpPr>
        <p:spPr>
          <a:xfrm>
            <a:off x="300169" y="178249"/>
            <a:ext cx="11192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Current – Voltage Characteristic of the 200CH GBP – A1561HDP (modified)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22E07B-D0D1-0F3E-F04C-142668D8BD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25" t="8017" r="13722" b="5438"/>
          <a:stretch/>
        </p:blipFill>
        <p:spPr>
          <a:xfrm>
            <a:off x="300169" y="560792"/>
            <a:ext cx="3686366" cy="3240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30C14F-6B35-0A01-B288-6247EEBD5A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20" t="8197" r="13522" b="5737"/>
          <a:stretch/>
        </p:blipFill>
        <p:spPr>
          <a:xfrm>
            <a:off x="4070626" y="560792"/>
            <a:ext cx="3741429" cy="324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5B3F80-F587-A997-F48F-C424BB3B47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80" t="8428" r="13407" b="6056"/>
          <a:stretch/>
        </p:blipFill>
        <p:spPr>
          <a:xfrm>
            <a:off x="7896146" y="560792"/>
            <a:ext cx="3792981" cy="324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B77AF8-E80A-32AD-BF07-83EE2155C8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377" t="8169" r="12685" b="5941"/>
          <a:stretch/>
        </p:blipFill>
        <p:spPr>
          <a:xfrm>
            <a:off x="252089" y="3618000"/>
            <a:ext cx="3782525" cy="324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B840E92-48DF-671D-F7BB-0BF9196B567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675" t="8156" r="12822" b="5680"/>
          <a:stretch/>
        </p:blipFill>
        <p:spPr>
          <a:xfrm>
            <a:off x="4104925" y="3618000"/>
            <a:ext cx="3749175" cy="324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FA74869-3EB9-7855-2037-357E27D44D0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718" t="8172" r="13004" b="5892"/>
          <a:stretch/>
        </p:blipFill>
        <p:spPr>
          <a:xfrm>
            <a:off x="7891887" y="3618000"/>
            <a:ext cx="3797240" cy="324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5F4683-51BE-0D11-3A44-041917F05E33}"/>
              </a:ext>
            </a:extLst>
          </p:cNvPr>
          <p:cNvSpPr txBox="1"/>
          <p:nvPr/>
        </p:nvSpPr>
        <p:spPr>
          <a:xfrm>
            <a:off x="2681753" y="2870668"/>
            <a:ext cx="11267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Reference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140D70-732D-5239-DE07-19714B439A4F}"/>
              </a:ext>
            </a:extLst>
          </p:cNvPr>
          <p:cNvSpPr txBox="1"/>
          <p:nvPr/>
        </p:nvSpPr>
        <p:spPr>
          <a:xfrm>
            <a:off x="6591561" y="2870668"/>
            <a:ext cx="9584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Group A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43E485-0A4E-CC3B-017B-1A338AF9BBBC}"/>
              </a:ext>
            </a:extLst>
          </p:cNvPr>
          <p:cNvSpPr txBox="1"/>
          <p:nvPr/>
        </p:nvSpPr>
        <p:spPr>
          <a:xfrm>
            <a:off x="10392558" y="2870668"/>
            <a:ext cx="9503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Group B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B3FBF8-609E-E76A-ADFA-8A24B3C3A3B0}"/>
              </a:ext>
            </a:extLst>
          </p:cNvPr>
          <p:cNvSpPr txBox="1"/>
          <p:nvPr/>
        </p:nvSpPr>
        <p:spPr>
          <a:xfrm>
            <a:off x="2798580" y="5980630"/>
            <a:ext cx="9487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Group C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B19867-E008-6333-AF95-89C8AFE503FA}"/>
              </a:ext>
            </a:extLst>
          </p:cNvPr>
          <p:cNvSpPr txBox="1"/>
          <p:nvPr/>
        </p:nvSpPr>
        <p:spPr>
          <a:xfrm>
            <a:off x="6599577" y="5980630"/>
            <a:ext cx="9680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Group D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548250-8E2F-68DE-9514-93FBF7862079}"/>
              </a:ext>
            </a:extLst>
          </p:cNvPr>
          <p:cNvSpPr txBox="1"/>
          <p:nvPr/>
        </p:nvSpPr>
        <p:spPr>
          <a:xfrm>
            <a:off x="10405382" y="5980630"/>
            <a:ext cx="9375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Group E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6159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</TotalTime>
  <Words>259</Words>
  <Application>Microsoft Office PowerPoint</Application>
  <PresentationFormat>Широкоэкранный</PresentationFormat>
  <Paragraphs>43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Power Supply Tests (A1561HDP has been fixed by CAEN experts)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Vasiukov</dc:creator>
  <cp:lastModifiedBy>Vasiukov</cp:lastModifiedBy>
  <cp:revision>26</cp:revision>
  <dcterms:created xsi:type="dcterms:W3CDTF">2022-08-24T00:59:02Z</dcterms:created>
  <dcterms:modified xsi:type="dcterms:W3CDTF">2022-10-12T09:46:54Z</dcterms:modified>
</cp:coreProperties>
</file>