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7" r:id="rId2"/>
    <p:sldId id="268" r:id="rId3"/>
    <p:sldId id="276" r:id="rId4"/>
    <p:sldId id="277" r:id="rId5"/>
    <p:sldId id="278" r:id="rId6"/>
    <p:sldId id="279" r:id="rId7"/>
    <p:sldId id="275" r:id="rId8"/>
    <p:sldId id="26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  <a:srgbClr val="97C3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20" autoAdjust="0"/>
    <p:restoredTop sz="96327" autoAdjust="0"/>
  </p:normalViewPr>
  <p:slideViewPr>
    <p:cSldViewPr showGuides="1">
      <p:cViewPr varScale="1">
        <p:scale>
          <a:sx n="127" d="100"/>
          <a:sy n="127" d="100"/>
        </p:scale>
        <p:origin x="1016" y="176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10.10.22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10.10.22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10.10.2022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10.10.2022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10.10.2022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10.10.2022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10.10.2022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10.10.2022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10.10.2022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10.10.2022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10.10.2022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10.10.2022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10.10.2022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10.10.2022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10.10.2022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| ARES Operation Meeting | 10.10.2022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‹Nr.›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ARES Operation Meeting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Summary of week 40 / 2022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Frank Mayet</a:t>
            </a:r>
            <a:r>
              <a:rPr lang="en-US" dirty="0"/>
              <a:t>, on behalf of the ARES crew</a:t>
            </a:r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6983-9D0C-CA47-ABF6-7132C0F03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69590"/>
            <a:ext cx="11376024" cy="451098"/>
          </a:xfrm>
        </p:spPr>
        <p:txBody>
          <a:bodyPr/>
          <a:lstStyle/>
          <a:p>
            <a:r>
              <a:rPr lang="en-US" dirty="0"/>
              <a:t>Summary of week 40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74E62B-7FDC-D844-A97B-361C24F51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10.10.2022</a:t>
            </a:r>
            <a:endParaRPr lang="en-US" noProof="0" dirty="0"/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18133723-89A3-AC43-BAD4-5C7FC2B7B3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270960"/>
              </p:ext>
            </p:extLst>
          </p:nvPr>
        </p:nvGraphicFramePr>
        <p:xfrm>
          <a:off x="624632" y="697036"/>
          <a:ext cx="11159380" cy="5756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876">
                  <a:extLst>
                    <a:ext uri="{9D8B030D-6E8A-4147-A177-3AD203B41FA5}">
                      <a16:colId xmlns:a16="http://schemas.microsoft.com/office/drawing/2014/main" val="3689221004"/>
                    </a:ext>
                  </a:extLst>
                </a:gridCol>
                <a:gridCol w="2231876">
                  <a:extLst>
                    <a:ext uri="{9D8B030D-6E8A-4147-A177-3AD203B41FA5}">
                      <a16:colId xmlns:a16="http://schemas.microsoft.com/office/drawing/2014/main" val="659369014"/>
                    </a:ext>
                  </a:extLst>
                </a:gridCol>
                <a:gridCol w="2231876">
                  <a:extLst>
                    <a:ext uri="{9D8B030D-6E8A-4147-A177-3AD203B41FA5}">
                      <a16:colId xmlns:a16="http://schemas.microsoft.com/office/drawing/2014/main" val="1597999574"/>
                    </a:ext>
                  </a:extLst>
                </a:gridCol>
                <a:gridCol w="2231876">
                  <a:extLst>
                    <a:ext uri="{9D8B030D-6E8A-4147-A177-3AD203B41FA5}">
                      <a16:colId xmlns:a16="http://schemas.microsoft.com/office/drawing/2014/main" val="822430712"/>
                    </a:ext>
                  </a:extLst>
                </a:gridCol>
                <a:gridCol w="2231876">
                  <a:extLst>
                    <a:ext uri="{9D8B030D-6E8A-4147-A177-3AD203B41FA5}">
                      <a16:colId xmlns:a16="http://schemas.microsoft.com/office/drawing/2014/main" val="1820145738"/>
                    </a:ext>
                  </a:extLst>
                </a:gridCol>
              </a:tblGrid>
              <a:tr h="53836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Mon. 3</a:t>
                      </a:r>
                      <a:r>
                        <a:rPr lang="en-US" sz="1400" b="1" baseline="30000" dirty="0"/>
                        <a:t>rd</a:t>
                      </a:r>
                      <a:r>
                        <a:rPr lang="en-US" sz="1400" b="1" dirty="0"/>
                        <a:t> October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Tue. 4</a:t>
                      </a:r>
                      <a:r>
                        <a:rPr lang="en-US" sz="1400" b="1" baseline="30000" dirty="0"/>
                        <a:t>th</a:t>
                      </a:r>
                      <a:r>
                        <a:rPr lang="en-US" sz="1400" b="1" dirty="0"/>
                        <a:t> October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Wed. 5</a:t>
                      </a:r>
                      <a:r>
                        <a:rPr lang="en-US" sz="1400" b="1" baseline="30000" dirty="0"/>
                        <a:t>th</a:t>
                      </a:r>
                      <a:r>
                        <a:rPr lang="en-US" sz="1400" b="1" dirty="0"/>
                        <a:t> October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Thu. 6</a:t>
                      </a:r>
                      <a:r>
                        <a:rPr lang="en-US" sz="1400" b="1" baseline="30000" dirty="0"/>
                        <a:t>th</a:t>
                      </a:r>
                      <a:r>
                        <a:rPr lang="en-US" sz="1400" b="1" dirty="0"/>
                        <a:t> October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Fri. 7</a:t>
                      </a:r>
                      <a:r>
                        <a:rPr lang="en-US" sz="1400" b="1" baseline="30000" dirty="0"/>
                        <a:t>th</a:t>
                      </a:r>
                      <a:r>
                        <a:rPr lang="en-US" sz="1400" b="1" dirty="0"/>
                        <a:t> October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028511"/>
                  </a:ext>
                </a:extLst>
              </a:tr>
              <a:tr h="288183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2 µm laser setup upgrade (small breadboard)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ym typeface="Wingdings" pitchFamily="2" charset="2"/>
                        </a:rPr>
                        <a:t> Installed Basler camera with ND filters onto XY translation stage and integrated everything into DOOCS control system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ym typeface="Wingdings" pitchFamily="2" charset="2"/>
                        </a:rPr>
                        <a:t>Hexapod scans to determine the laser beam angle (through the chamber) using the new setup</a:t>
                      </a:r>
                      <a:endParaRPr lang="en-US" sz="11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Installed a remote controllable beam blocker on the small breadboard (incl. DOOCS integration)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ARES ramped up again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STRIDENAS test in air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ACHIP WP restored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Timing scan with the electrons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Laser alignment scans using the fully remote workflow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Timing scan with the 2 µm laser beam (56% pump </a:t>
                      </a:r>
                      <a:r>
                        <a:rPr lang="en-US" sz="1100" dirty="0">
                          <a:sym typeface="Wingdings" pitchFamily="2" charset="2"/>
                        </a:rPr>
                        <a:t> ~500 µJ)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Refined alignment of the spatial alignment of the 2 µm laser beam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Discussing possible reasons and solutions for the timing problem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547191"/>
                  </a:ext>
                </a:extLst>
              </a:tr>
              <a:tr h="143831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i="0" dirty="0">
                        <a:sym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Laser pulse is ~180 µs off in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i="0" dirty="0">
                          <a:sym typeface="Wingdings" pitchFamily="2" charset="2"/>
                        </a:rPr>
                        <a:t>Laser interlock panel next to the ARES entrance shows wrong info on the the interlock state (to be looked at on Monday)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6204"/>
                  </a:ext>
                </a:extLst>
              </a:tr>
              <a:tr h="89778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i="1" dirty="0">
                          <a:solidFill>
                            <a:schemeClr val="tx1"/>
                          </a:solidFill>
                        </a:rPr>
                        <a:t>Public holiday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i="1" dirty="0">
                          <a:solidFill>
                            <a:schemeClr val="tx1"/>
                          </a:solidFill>
                        </a:rPr>
                        <a:t>Timing will be fixed on Monday using x2Timer settings on the laser side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573760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6C374A01-B131-4949-9721-B3DE8D4D54EF}"/>
              </a:ext>
            </a:extLst>
          </p:cNvPr>
          <p:cNvSpPr txBox="1"/>
          <p:nvPr/>
        </p:nvSpPr>
        <p:spPr>
          <a:xfrm rot="16200000">
            <a:off x="-477136" y="2544496"/>
            <a:ext cx="1574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Achievements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72B7B8C-9092-E144-A340-397D67D1263C}"/>
              </a:ext>
            </a:extLst>
          </p:cNvPr>
          <p:cNvSpPr txBox="1"/>
          <p:nvPr/>
        </p:nvSpPr>
        <p:spPr>
          <a:xfrm rot="16200000">
            <a:off x="-308020" y="4729837"/>
            <a:ext cx="1236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Difficulties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9722E93-2694-6C47-92C8-ACF8A2FADB5C}"/>
              </a:ext>
            </a:extLst>
          </p:cNvPr>
          <p:cNvSpPr txBox="1"/>
          <p:nvPr/>
        </p:nvSpPr>
        <p:spPr>
          <a:xfrm rot="16200000">
            <a:off x="-66768" y="5835185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1841653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9662C0-D9E9-A647-D4D6-3DFF56FCA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µm laser setup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EA24D0-71AC-4CB2-A721-9544FB37F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10.10.2022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12E5197-8431-B499-956D-E865096F4A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New elements on the small breadboard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0FE87272-674F-9D41-A286-4BFE637A3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575160"/>
            <a:ext cx="2794620" cy="5589240"/>
          </a:xfrm>
          <a:prstGeom prst="rect">
            <a:avLst/>
          </a:prstGeom>
        </p:spPr>
      </p:pic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5BB40761-91B6-7D47-899C-A028DB2B546A}"/>
              </a:ext>
            </a:extLst>
          </p:cNvPr>
          <p:cNvCxnSpPr>
            <a:cxnSpLocks/>
          </p:cNvCxnSpPr>
          <p:nvPr/>
        </p:nvCxnSpPr>
        <p:spPr>
          <a:xfrm flipH="1">
            <a:off x="7104112" y="1422301"/>
            <a:ext cx="1505012" cy="42252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6AB3A668-334B-7645-B3DC-0465097C9050}"/>
              </a:ext>
            </a:extLst>
          </p:cNvPr>
          <p:cNvSpPr txBox="1"/>
          <p:nvPr/>
        </p:nvSpPr>
        <p:spPr>
          <a:xfrm>
            <a:off x="8688288" y="1199044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Beam blocker on linear stage</a:t>
            </a:r>
          </a:p>
        </p:txBody>
      </p: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8F09CE7E-CE20-524B-836C-BCFC4C741BB3}"/>
              </a:ext>
            </a:extLst>
          </p:cNvPr>
          <p:cNvCxnSpPr>
            <a:cxnSpLocks/>
          </p:cNvCxnSpPr>
          <p:nvPr/>
        </p:nvCxnSpPr>
        <p:spPr>
          <a:xfrm flipH="1">
            <a:off x="6852394" y="3281471"/>
            <a:ext cx="1756730" cy="98899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>
            <a:extLst>
              <a:ext uri="{FF2B5EF4-FFF2-40B4-BE49-F238E27FC236}">
                <a16:creationId xmlns:a16="http://schemas.microsoft.com/office/drawing/2014/main" id="{8A05A066-7D9E-FC4D-B805-E52472922837}"/>
              </a:ext>
            </a:extLst>
          </p:cNvPr>
          <p:cNvSpPr txBox="1"/>
          <p:nvPr/>
        </p:nvSpPr>
        <p:spPr>
          <a:xfrm>
            <a:off x="8515907" y="2785077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Basler camera on XY stage</a:t>
            </a:r>
          </a:p>
        </p:txBody>
      </p: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7162B87A-9ABA-854E-8D76-83AD835385DF}"/>
              </a:ext>
            </a:extLst>
          </p:cNvPr>
          <p:cNvCxnSpPr>
            <a:cxnSpLocks/>
          </p:cNvCxnSpPr>
          <p:nvPr/>
        </p:nvCxnSpPr>
        <p:spPr>
          <a:xfrm flipH="1">
            <a:off x="7856618" y="2070373"/>
            <a:ext cx="1021616" cy="140008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>
            <a:extLst>
              <a:ext uri="{FF2B5EF4-FFF2-40B4-BE49-F238E27FC236}">
                <a16:creationId xmlns:a16="http://schemas.microsoft.com/office/drawing/2014/main" id="{1B3191F7-F6C0-6444-BC8F-75C716EAD85C}"/>
              </a:ext>
            </a:extLst>
          </p:cNvPr>
          <p:cNvSpPr txBox="1"/>
          <p:nvPr/>
        </p:nvSpPr>
        <p:spPr>
          <a:xfrm>
            <a:off x="8878234" y="1878911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Diode for stray light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3F2F69CB-2C8E-8447-8BE8-2A74422D9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395" y="1666367"/>
            <a:ext cx="3178799" cy="4187941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D46D5694-7105-8144-98DC-3E8ABAE1E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9124" y="3591126"/>
            <a:ext cx="3208288" cy="252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33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9662C0-D9E9-A647-D4D6-3DFF56FCA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µm laser alignment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EA24D0-71AC-4CB2-A721-9544FB37F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10.10.2022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12E5197-8431-B499-956D-E865096F4A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Angular alignment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35955CD-148F-DB4B-9E01-184473116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571" y="851439"/>
            <a:ext cx="5507997" cy="540192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1BC5DFB-FAF1-ED45-A178-FDDF98CF4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1562208"/>
            <a:ext cx="4761053" cy="465313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2DA1307-D46A-1347-AFCB-F98F22ACB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576" y="3574392"/>
            <a:ext cx="2613022" cy="284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04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9662C0-D9E9-A647-D4D6-3DFF56FCA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scans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EA24D0-71AC-4CB2-A721-9544FB37F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10.10.2022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12E5197-8431-B499-956D-E865096F4A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100 ns gate pulse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B5D8C61-F9DB-CE4A-9A13-D9DD230AA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88" y="1223353"/>
            <a:ext cx="5650400" cy="552232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F4289E3-96E0-604F-9044-8CC5679A2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514" y="1223353"/>
            <a:ext cx="5672873" cy="554428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ECD1F421-C994-7240-9B83-D0FBC1960A53}"/>
              </a:ext>
            </a:extLst>
          </p:cNvPr>
          <p:cNvSpPr txBox="1"/>
          <p:nvPr/>
        </p:nvSpPr>
        <p:spPr>
          <a:xfrm>
            <a:off x="5231904" y="153733"/>
            <a:ext cx="5223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+820 µs, or -180 µs time difference! (laser at 1 kHz)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D881308-D6C3-D446-B377-EFC4D778B400}"/>
              </a:ext>
            </a:extLst>
          </p:cNvPr>
          <p:cNvSpPr txBox="1"/>
          <p:nvPr/>
        </p:nvSpPr>
        <p:spPr>
          <a:xfrm>
            <a:off x="3600388" y="718634"/>
            <a:ext cx="8486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Signal shape given by the MCP gain ripple (electron and laser pulses are instantaneous in comparison)</a:t>
            </a:r>
          </a:p>
        </p:txBody>
      </p:sp>
    </p:spTree>
    <p:extLst>
      <p:ext uri="{BB962C8B-B14F-4D97-AF65-F5344CB8AC3E}">
        <p14:creationId xmlns:p14="http://schemas.microsoft.com/office/powerpoint/2010/main" val="2980711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9662C0-D9E9-A647-D4D6-3DFF56FCA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STRIDENAS test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EA24D0-71AC-4CB2-A721-9544FB37F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10.10.2022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12E5197-8431-B499-956D-E865096F4A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 air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75B5251-4299-8D4F-BB22-021C142C2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92" y="997846"/>
            <a:ext cx="9629484" cy="548053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6C320CD-F807-BA43-81C5-EC7A9FA4B02A}"/>
              </a:ext>
            </a:extLst>
          </p:cNvPr>
          <p:cNvSpPr txBox="1"/>
          <p:nvPr/>
        </p:nvSpPr>
        <p:spPr>
          <a:xfrm>
            <a:off x="8688288" y="748275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Sensor at 300 V</a:t>
            </a:r>
          </a:p>
        </p:txBody>
      </p:sp>
    </p:spTree>
    <p:extLst>
      <p:ext uri="{BB962C8B-B14F-4D97-AF65-F5344CB8AC3E}">
        <p14:creationId xmlns:p14="http://schemas.microsoft.com/office/powerpoint/2010/main" val="1251849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E0896B-967E-C44E-9F65-ADF4267AF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FA97E29-9D90-024F-9382-E5DC6F88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10.10.2022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B495DD-18F0-CB48-9001-2004993DF7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Week 41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5C14BD6-25EF-074E-8850-12334B4E1290}"/>
              </a:ext>
            </a:extLst>
          </p:cNvPr>
          <p:cNvSpPr txBox="1"/>
          <p:nvPr/>
        </p:nvSpPr>
        <p:spPr>
          <a:xfrm>
            <a:off x="479376" y="1340768"/>
            <a:ext cx="1026113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Monday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Tunnel open </a:t>
            </a:r>
            <a:r>
              <a:rPr lang="en-US" sz="1600" dirty="0">
                <a:sym typeface="Wingdings" pitchFamily="2" charset="2"/>
              </a:rPr>
              <a:t> Maintenance UPS, Cabling MDI+ZM (TDS mover system), MEA3 (laser interlock)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i="1" dirty="0">
                <a:sym typeface="Wingdings" pitchFamily="2" charset="2"/>
              </a:rPr>
              <a:t>Update on the UPS: The electronics “broke” during the maintenance and now we are waiting for a replacement. We do have a work around in place, which allows us to run the machine.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itchFamily="2" charset="2"/>
              </a:rPr>
              <a:t>2 µm laser timing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ym typeface="Wingdings" pitchFamily="2" charset="2"/>
              </a:rPr>
              <a:t>Tuesday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itchFamily="2" charset="2"/>
              </a:rPr>
              <a:t>ARES ramp up and TWS2 phase scan (Thomas) until lunch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itchFamily="2" charset="2"/>
              </a:rPr>
              <a:t>Re-checking of laser alignment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itchFamily="2" charset="2"/>
              </a:rPr>
              <a:t>Optimizing electron beam alignment on the DLA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Wednesday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Timing scans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ym typeface="Wingdings" pitchFamily="2" charset="2"/>
              </a:rPr>
              <a:t>Thursday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itchFamily="2" charset="2"/>
              </a:rPr>
              <a:t>Timing scans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ym typeface="Wingdings" pitchFamily="2" charset="2"/>
              </a:rPr>
              <a:t>Friday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itchFamily="2" charset="2"/>
              </a:rPr>
              <a:t>Timing scans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99341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AAC0A9-9FC6-2F44-91BD-86BFD8CE7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D01DCD-8CBE-B44E-80C2-A091A3754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10.10.2022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AAADFE7-A8C9-BD4D-B81E-3D07AE08D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Week 41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hteck: abgerundete Ecken 2">
            <a:extLst>
              <a:ext uri="{FF2B5EF4-FFF2-40B4-BE49-F238E27FC236}">
                <a16:creationId xmlns:a16="http://schemas.microsoft.com/office/drawing/2014/main" id="{D014A472-30FC-4547-BA11-625D54F48708}"/>
              </a:ext>
            </a:extLst>
          </p:cNvPr>
          <p:cNvSpPr/>
          <p:nvPr/>
        </p:nvSpPr>
        <p:spPr>
          <a:xfrm>
            <a:off x="378658" y="5733256"/>
            <a:ext cx="11405353" cy="377503"/>
          </a:xfrm>
          <a:prstGeom prst="roundRect">
            <a:avLst>
              <a:gd name="adj" fmla="val 8456"/>
            </a:avLst>
          </a:prstGeom>
          <a:solidFill>
            <a:srgbClr val="FFC000"/>
          </a:solidFill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want to learn or join the shift: please give the shift leader a call (BKR 2840 / SINBAD Box 2454)</a:t>
            </a:r>
          </a:p>
        </p:txBody>
      </p:sp>
      <p:graphicFrame>
        <p:nvGraphicFramePr>
          <p:cNvPr id="3" name="Tabelle 7">
            <a:extLst>
              <a:ext uri="{FF2B5EF4-FFF2-40B4-BE49-F238E27FC236}">
                <a16:creationId xmlns:a16="http://schemas.microsoft.com/office/drawing/2014/main" id="{AF2D3251-B2E0-3A4E-A4CD-AA916845DC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564541"/>
              </p:ext>
            </p:extLst>
          </p:nvPr>
        </p:nvGraphicFramePr>
        <p:xfrm>
          <a:off x="407987" y="1347894"/>
          <a:ext cx="4550410" cy="3289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509">
                  <a:extLst>
                    <a:ext uri="{9D8B030D-6E8A-4147-A177-3AD203B41FA5}">
                      <a16:colId xmlns:a16="http://schemas.microsoft.com/office/drawing/2014/main" val="1623781107"/>
                    </a:ext>
                  </a:extLst>
                </a:gridCol>
                <a:gridCol w="3398901">
                  <a:extLst>
                    <a:ext uri="{9D8B030D-6E8A-4147-A177-3AD203B41FA5}">
                      <a16:colId xmlns:a16="http://schemas.microsoft.com/office/drawing/2014/main" val="3472815013"/>
                    </a:ext>
                  </a:extLst>
                </a:gridCol>
              </a:tblGrid>
              <a:tr h="54817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Shift Leader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144729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10.10.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050636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11.10.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Thomas, Frank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362042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12.10.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Hannes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479025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13.10.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Willi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451787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14.10.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Thomas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461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71053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" id="{FF3377BC-8E16-034C-B37F-4D96C015CDA1}" vid="{4C42B158-ADD8-9242-AD54-4E9401BE2496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</Template>
  <TotalTime>0</TotalTime>
  <Words>485</Words>
  <Application>Microsoft Macintosh PowerPoint</Application>
  <PresentationFormat>Breitbild</PresentationFormat>
  <Paragraphs>83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DESY</vt:lpstr>
      <vt:lpstr>ARES Operation Meeting</vt:lpstr>
      <vt:lpstr>Summary of week 40</vt:lpstr>
      <vt:lpstr>2 µm laser setup</vt:lpstr>
      <vt:lpstr>2 µm laser alignment</vt:lpstr>
      <vt:lpstr>Timing scans</vt:lpstr>
      <vt:lpstr>STRIDENAS test</vt:lpstr>
      <vt:lpstr>Plan</vt:lpstr>
      <vt:lpstr>Schedule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ARES Operation Meeting</dc:title>
  <dc:creator>Frank Mayet</dc:creator>
  <cp:lastModifiedBy>Microsoft Office User</cp:lastModifiedBy>
  <cp:revision>346</cp:revision>
  <dcterms:created xsi:type="dcterms:W3CDTF">2021-08-09T09:06:11Z</dcterms:created>
  <dcterms:modified xsi:type="dcterms:W3CDTF">2022-10-10T09:04:40Z</dcterms:modified>
</cp:coreProperties>
</file>