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6e6be63a3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06e6be63a3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f7881c45d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f7881c45d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0f7881c45d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0f7881c45d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f631669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f631669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0f7881c45d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0f7881c45d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0f7881c45d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0f7881c45d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0f7881c45d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0f7881c45d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06e6be63a3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06e6be63a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074ed7a5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074ed7a5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074ed7a52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074ed7a52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044ab4e0c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044ab4e0c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0e7d821eda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0e7d821eda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074ed7a52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074ed7a52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079309dd4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079309dd4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0e7d821eda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0e7d821eda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b6230e4e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b6230e4e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0f4127f4e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0f4127f4e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06e6be63a3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06e6be63a3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06e6be63a3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06e6be63a3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086479159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086479159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08647915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08647915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f7881c45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0f7881c45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06e6be63a3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06e6be63a3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06e6be63a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06e6be63a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06e6be63a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06e6be63a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06e6be63a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06e6be63a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0e5ff0eb81_2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0e5ff0eb81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0e5ff0eb81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0e5ff0eb81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0e5ff0eb81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20e5ff0eb81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0e5ff0eb81_2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20e5ff0eb81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0e7d821eda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0e7d821eda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0f7881c45d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20f7881c45d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06e6be63a3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06e6be63a3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0f7881c45d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0f7881c45d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06e6be63a3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06e6be63a3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e7d821e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e7d821e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0e7d821eda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0e7d821eda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e7d821ed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0e7d821ed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e7d821eda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0e7d821eda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51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19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53.png"/><Relationship Id="rId5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28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Relationship Id="rId5" Type="http://schemas.openxmlformats.org/officeDocument/2006/relationships/image" Target="../media/image30.png"/><Relationship Id="rId6" Type="http://schemas.openxmlformats.org/officeDocument/2006/relationships/image" Target="../media/image42.png"/><Relationship Id="rId7" Type="http://schemas.openxmlformats.org/officeDocument/2006/relationships/image" Target="../media/image50.png"/><Relationship Id="rId8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image" Target="../media/image58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64.png"/><Relationship Id="rId8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52.png"/><Relationship Id="rId6" Type="http://schemas.openxmlformats.org/officeDocument/2006/relationships/image" Target="../media/image45.png"/><Relationship Id="rId7" Type="http://schemas.openxmlformats.org/officeDocument/2006/relationships/image" Target="../media/image40.png"/><Relationship Id="rId8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57.png"/><Relationship Id="rId6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62.png"/><Relationship Id="rId5" Type="http://schemas.openxmlformats.org/officeDocument/2006/relationships/image" Target="../media/image7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7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65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59.png"/><Relationship Id="rId8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Relationship Id="rId6" Type="http://schemas.openxmlformats.org/officeDocument/2006/relationships/image" Target="../media/image61.png"/><Relationship Id="rId7" Type="http://schemas.openxmlformats.org/officeDocument/2006/relationships/image" Target="../media/image76.png"/><Relationship Id="rId8" Type="http://schemas.openxmlformats.org/officeDocument/2006/relationships/image" Target="../media/image63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4.gif"/><Relationship Id="rId10" Type="http://schemas.openxmlformats.org/officeDocument/2006/relationships/image" Target="../media/image71.gif"/><Relationship Id="rId13" Type="http://schemas.openxmlformats.org/officeDocument/2006/relationships/image" Target="../media/image73.gif"/><Relationship Id="rId12" Type="http://schemas.openxmlformats.org/officeDocument/2006/relationships/image" Target="../media/image83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80.png"/><Relationship Id="rId9" Type="http://schemas.openxmlformats.org/officeDocument/2006/relationships/image" Target="../media/image82.gif"/><Relationship Id="rId15" Type="http://schemas.openxmlformats.org/officeDocument/2006/relationships/image" Target="../media/image93.gif"/><Relationship Id="rId14" Type="http://schemas.openxmlformats.org/officeDocument/2006/relationships/image" Target="../media/image87.gif"/><Relationship Id="rId17" Type="http://schemas.openxmlformats.org/officeDocument/2006/relationships/image" Target="../media/image86.png"/><Relationship Id="rId16" Type="http://schemas.openxmlformats.org/officeDocument/2006/relationships/image" Target="../media/image74.png"/><Relationship Id="rId5" Type="http://schemas.openxmlformats.org/officeDocument/2006/relationships/image" Target="../media/image72.gif"/><Relationship Id="rId6" Type="http://schemas.openxmlformats.org/officeDocument/2006/relationships/image" Target="../media/image66.gif"/><Relationship Id="rId18" Type="http://schemas.openxmlformats.org/officeDocument/2006/relationships/image" Target="../media/image78.png"/><Relationship Id="rId7" Type="http://schemas.openxmlformats.org/officeDocument/2006/relationships/image" Target="../media/image75.gif"/><Relationship Id="rId8" Type="http://schemas.openxmlformats.org/officeDocument/2006/relationships/image" Target="../media/image69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77.png"/><Relationship Id="rId5" Type="http://schemas.openxmlformats.org/officeDocument/2006/relationships/image" Target="../media/image8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1.png"/><Relationship Id="rId4" Type="http://schemas.openxmlformats.org/officeDocument/2006/relationships/image" Target="../media/image3.png"/><Relationship Id="rId5" Type="http://schemas.openxmlformats.org/officeDocument/2006/relationships/image" Target="../media/image9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6.png"/><Relationship Id="rId10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104.png"/><Relationship Id="rId9" Type="http://schemas.openxmlformats.org/officeDocument/2006/relationships/image" Target="../media/image100.png"/><Relationship Id="rId5" Type="http://schemas.openxmlformats.org/officeDocument/2006/relationships/image" Target="../media/image88.png"/><Relationship Id="rId6" Type="http://schemas.openxmlformats.org/officeDocument/2006/relationships/image" Target="../media/image118.png"/><Relationship Id="rId7" Type="http://schemas.openxmlformats.org/officeDocument/2006/relationships/image" Target="../media/image105.png"/><Relationship Id="rId8" Type="http://schemas.openxmlformats.org/officeDocument/2006/relationships/image" Target="../media/image10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9.png"/><Relationship Id="rId4" Type="http://schemas.openxmlformats.org/officeDocument/2006/relationships/image" Target="../media/image89.png"/><Relationship Id="rId9" Type="http://schemas.openxmlformats.org/officeDocument/2006/relationships/image" Target="../media/image95.png"/><Relationship Id="rId5" Type="http://schemas.openxmlformats.org/officeDocument/2006/relationships/image" Target="../media/image94.png"/><Relationship Id="rId6" Type="http://schemas.openxmlformats.org/officeDocument/2006/relationships/image" Target="../media/image92.png"/><Relationship Id="rId7" Type="http://schemas.openxmlformats.org/officeDocument/2006/relationships/image" Target="../media/image101.png"/><Relationship Id="rId8" Type="http://schemas.openxmlformats.org/officeDocument/2006/relationships/image" Target="../media/image9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114.png"/><Relationship Id="rId5" Type="http://schemas.openxmlformats.org/officeDocument/2006/relationships/image" Target="../media/image98.png"/><Relationship Id="rId6" Type="http://schemas.openxmlformats.org/officeDocument/2006/relationships/image" Target="../media/image97.png"/><Relationship Id="rId7" Type="http://schemas.openxmlformats.org/officeDocument/2006/relationships/image" Target="../media/image10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1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96.png"/><Relationship Id="rId5" Type="http://schemas.openxmlformats.org/officeDocument/2006/relationships/image" Target="../media/image110.png"/><Relationship Id="rId6" Type="http://schemas.openxmlformats.org/officeDocument/2006/relationships/image" Target="../media/image10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108.png"/><Relationship Id="rId5" Type="http://schemas.openxmlformats.org/officeDocument/2006/relationships/image" Target="../media/image115.png"/><Relationship Id="rId6" Type="http://schemas.openxmlformats.org/officeDocument/2006/relationships/image" Target="../media/image111.png"/><Relationship Id="rId7" Type="http://schemas.openxmlformats.org/officeDocument/2006/relationships/image" Target="../media/image1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1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119.gif"/><Relationship Id="rId5" Type="http://schemas.openxmlformats.org/officeDocument/2006/relationships/image" Target="../media/image10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Relationship Id="rId4" Type="http://schemas.openxmlformats.org/officeDocument/2006/relationships/image" Target="../media/image121.png"/><Relationship Id="rId5" Type="http://schemas.openxmlformats.org/officeDocument/2006/relationships/image" Target="../media/image125.png"/><Relationship Id="rId6" Type="http://schemas.openxmlformats.org/officeDocument/2006/relationships/image" Target="../media/image120.png"/><Relationship Id="rId7" Type="http://schemas.openxmlformats.org/officeDocument/2006/relationships/image" Target="../media/image122.png"/><Relationship Id="rId8" Type="http://schemas.openxmlformats.org/officeDocument/2006/relationships/image" Target="../media/image1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9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solidFill>
                  <a:schemeClr val="dk2"/>
                </a:solidFill>
              </a:rPr>
              <a:t>Internal Smith-Purcell radiation from electron beams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367525"/>
            <a:ext cx="8520600" cy="10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Andrzej Szczepkowicz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 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/>
              <a:t>University of Wroclaw</a:t>
            </a:r>
            <a:endParaRPr sz="17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6156" y="3983425"/>
            <a:ext cx="1226419" cy="43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00" y="440500"/>
            <a:ext cx="3604950" cy="15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3500" y="440500"/>
            <a:ext cx="4435624" cy="433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095525"/>
            <a:ext cx="4148700" cy="2826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0"/>
            <a:ext cx="4005400" cy="19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575" y="1103624"/>
            <a:ext cx="2605225" cy="2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150" y="2571750"/>
            <a:ext cx="1875013" cy="24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3113" y="2736400"/>
            <a:ext cx="6758037" cy="187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9625" y="679174"/>
            <a:ext cx="4224450" cy="17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rgbClr val="434343"/>
                </a:solidFill>
              </a:rPr>
              <a:t>Electron</a:t>
            </a:r>
            <a:r>
              <a:rPr lang="pl" sz="2400">
                <a:solidFill>
                  <a:srgbClr val="0000CD"/>
                </a:solidFill>
              </a:rPr>
              <a:t> </a:t>
            </a:r>
            <a:r>
              <a:rPr lang="pl" sz="2400">
                <a:solidFill>
                  <a:srgbClr val="CC0000"/>
                </a:solidFill>
              </a:rPr>
              <a:t>and light</a:t>
            </a:r>
            <a:r>
              <a:rPr lang="pl" sz="2400">
                <a:solidFill>
                  <a:srgbClr val="0000CD"/>
                </a:solidFill>
              </a:rPr>
              <a:t> </a:t>
            </a:r>
            <a:r>
              <a:rPr lang="pl" sz="2400">
                <a:solidFill>
                  <a:srgbClr val="BF9000"/>
                </a:solidFill>
              </a:rPr>
              <a:t>in a dielectric structure</a:t>
            </a:r>
            <a:endParaRPr sz="24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6168525" y="1627175"/>
            <a:ext cx="260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Inverse Smith–Purcell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effect (optical accelerator)</a:t>
            </a:r>
            <a:endParaRPr sz="1600"/>
          </a:p>
        </p:txBody>
      </p:sp>
      <p:grpSp>
        <p:nvGrpSpPr>
          <p:cNvPr id="175" name="Google Shape;175;p24"/>
          <p:cNvGrpSpPr/>
          <p:nvPr/>
        </p:nvGrpSpPr>
        <p:grpSpPr>
          <a:xfrm>
            <a:off x="6168516" y="3026525"/>
            <a:ext cx="1477347" cy="1357392"/>
            <a:chOff x="547625" y="2325373"/>
            <a:chExt cx="1766950" cy="1619027"/>
          </a:xfrm>
        </p:grpSpPr>
        <p:pic>
          <p:nvPicPr>
            <p:cNvPr id="176" name="Google Shape;17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90625" y="2325373"/>
              <a:ext cx="723900" cy="106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4"/>
            <p:cNvSpPr/>
            <p:nvPr/>
          </p:nvSpPr>
          <p:spPr>
            <a:xfrm rot="10800000">
              <a:off x="1847775" y="2740275"/>
              <a:ext cx="466800" cy="2370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8" name="Google Shape;178;p24"/>
            <p:cNvCxnSpPr/>
            <p:nvPr/>
          </p:nvCxnSpPr>
          <p:spPr>
            <a:xfrm flipH="1" rot="10800000">
              <a:off x="1195375" y="2506325"/>
              <a:ext cx="352500" cy="106080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79" name="Google Shape;179;p24"/>
            <p:cNvSpPr txBox="1"/>
            <p:nvPr/>
          </p:nvSpPr>
          <p:spPr>
            <a:xfrm>
              <a:off x="952400" y="3467100"/>
              <a:ext cx="2430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pl">
                  <a:solidFill>
                    <a:srgbClr val="999999"/>
                  </a:solidFill>
                </a:rPr>
                <a:t>e</a:t>
              </a:r>
              <a:endParaRPr b="1" i="1">
                <a:solidFill>
                  <a:srgbClr val="999999"/>
                </a:solidFill>
              </a:endParaRPr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547625" y="2740275"/>
              <a:ext cx="466800" cy="2370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" name="Google Shape;181;p24"/>
          <p:cNvGrpSpPr/>
          <p:nvPr/>
        </p:nvGrpSpPr>
        <p:grpSpPr>
          <a:xfrm>
            <a:off x="7879069" y="2859409"/>
            <a:ext cx="720823" cy="1585074"/>
            <a:chOff x="3433675" y="2015775"/>
            <a:chExt cx="862125" cy="1890594"/>
          </a:xfrm>
        </p:grpSpPr>
        <p:pic>
          <p:nvPicPr>
            <p:cNvPr id="182" name="Google Shape;182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71900" y="2325373"/>
              <a:ext cx="723900" cy="106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24"/>
            <p:cNvSpPr/>
            <p:nvPr/>
          </p:nvSpPr>
          <p:spPr>
            <a:xfrm rot="5400000">
              <a:off x="3881375" y="2130675"/>
              <a:ext cx="466800" cy="2370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4" name="Google Shape;184;p24"/>
            <p:cNvCxnSpPr/>
            <p:nvPr/>
          </p:nvCxnSpPr>
          <p:spPr>
            <a:xfrm flipH="1" rot="10800000">
              <a:off x="3676650" y="2506325"/>
              <a:ext cx="352500" cy="106080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85" name="Google Shape;185;p24"/>
            <p:cNvSpPr txBox="1"/>
            <p:nvPr/>
          </p:nvSpPr>
          <p:spPr>
            <a:xfrm>
              <a:off x="3433675" y="3429069"/>
              <a:ext cx="2430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pl">
                  <a:solidFill>
                    <a:srgbClr val="999999"/>
                  </a:solidFill>
                </a:rPr>
                <a:t>e</a:t>
              </a:r>
              <a:endParaRPr b="1" i="1">
                <a:solidFill>
                  <a:srgbClr val="999999"/>
                </a:solidFill>
              </a:endParaRPr>
            </a:p>
          </p:txBody>
        </p:sp>
        <p:sp>
          <p:nvSpPr>
            <p:cNvPr id="186" name="Google Shape;186;p24"/>
            <p:cNvSpPr/>
            <p:nvPr/>
          </p:nvSpPr>
          <p:spPr>
            <a:xfrm rot="5400000">
              <a:off x="3500400" y="2130675"/>
              <a:ext cx="466800" cy="2370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7" name="Google Shape;187;p24"/>
          <p:cNvSpPr txBox="1"/>
          <p:nvPr/>
        </p:nvSpPr>
        <p:spPr>
          <a:xfrm>
            <a:off x="3396164" y="1750325"/>
            <a:ext cx="177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Smith–Purcell radiation</a:t>
            </a:r>
            <a:endParaRPr sz="1600"/>
          </a:p>
        </p:txBody>
      </p:sp>
      <p:grpSp>
        <p:nvGrpSpPr>
          <p:cNvPr id="188" name="Google Shape;188;p24"/>
          <p:cNvGrpSpPr/>
          <p:nvPr/>
        </p:nvGrpSpPr>
        <p:grpSpPr>
          <a:xfrm>
            <a:off x="3516608" y="2653453"/>
            <a:ext cx="1477302" cy="1581214"/>
            <a:chOff x="4009979" y="1882054"/>
            <a:chExt cx="1419391" cy="1515009"/>
          </a:xfrm>
        </p:grpSpPr>
        <p:grpSp>
          <p:nvGrpSpPr>
            <p:cNvPr id="189" name="Google Shape;189;p24"/>
            <p:cNvGrpSpPr/>
            <p:nvPr/>
          </p:nvGrpSpPr>
          <p:grpSpPr>
            <a:xfrm>
              <a:off x="4498279" y="2844729"/>
              <a:ext cx="479650" cy="375000"/>
              <a:chOff x="4676779" y="2968529"/>
              <a:chExt cx="479650" cy="375000"/>
            </a:xfrm>
          </p:grpSpPr>
          <p:sp>
            <p:nvSpPr>
              <p:cNvPr id="190" name="Google Shape;190;p24"/>
              <p:cNvSpPr/>
              <p:nvPr/>
            </p:nvSpPr>
            <p:spPr>
              <a:xfrm rot="5400000">
                <a:off x="4873679" y="3060779"/>
                <a:ext cx="375000" cy="190500"/>
              </a:xfrm>
              <a:prstGeom prst="rightArrow">
                <a:avLst>
                  <a:gd fmla="val 42300" name="adj1"/>
                  <a:gd fmla="val 84430" name="adj2"/>
                </a:avLst>
              </a:pr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24"/>
              <p:cNvSpPr/>
              <p:nvPr/>
            </p:nvSpPr>
            <p:spPr>
              <a:xfrm rot="5400000">
                <a:off x="4584529" y="3060779"/>
                <a:ext cx="375000" cy="190500"/>
              </a:xfrm>
              <a:prstGeom prst="rightArrow">
                <a:avLst>
                  <a:gd fmla="val 42300" name="adj1"/>
                  <a:gd fmla="val 84430" name="adj2"/>
                </a:avLst>
              </a:pr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92" name="Google Shape;192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46171" y="2111563"/>
              <a:ext cx="581509" cy="856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24"/>
            <p:cNvSpPr/>
            <p:nvPr/>
          </p:nvSpPr>
          <p:spPr>
            <a:xfrm>
              <a:off x="5054370" y="2444736"/>
              <a:ext cx="375000" cy="1905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4" name="Google Shape;194;p24"/>
            <p:cNvCxnSpPr/>
            <p:nvPr/>
          </p:nvCxnSpPr>
          <p:spPr>
            <a:xfrm flipH="1" rot="10800000">
              <a:off x="4530316" y="2257062"/>
              <a:ext cx="283200" cy="852000"/>
            </a:xfrm>
            <a:prstGeom prst="straightConnector1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95" name="Google Shape;195;p24"/>
            <p:cNvSpPr txBox="1"/>
            <p:nvPr/>
          </p:nvSpPr>
          <p:spPr>
            <a:xfrm>
              <a:off x="4335034" y="3013662"/>
              <a:ext cx="1953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pl">
                  <a:solidFill>
                    <a:srgbClr val="666666"/>
                  </a:solidFill>
                </a:rPr>
                <a:t>e</a:t>
              </a:r>
              <a:endParaRPr b="1" i="1">
                <a:solidFill>
                  <a:srgbClr val="666666"/>
                </a:solidFill>
              </a:endParaRPr>
            </a:p>
          </p:txBody>
        </p:sp>
        <p:sp>
          <p:nvSpPr>
            <p:cNvPr id="196" name="Google Shape;196;p24"/>
            <p:cNvSpPr/>
            <p:nvPr/>
          </p:nvSpPr>
          <p:spPr>
            <a:xfrm rot="10800000">
              <a:off x="4009979" y="2444854"/>
              <a:ext cx="375000" cy="1905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 rot="-5400000">
              <a:off x="4394029" y="1974304"/>
              <a:ext cx="375000" cy="1905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 rot="-5400000">
              <a:off x="4683179" y="1974304"/>
              <a:ext cx="375000" cy="1905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9" name="Google Shape;199;p24"/>
          <p:cNvSpPr txBox="1"/>
          <p:nvPr/>
        </p:nvSpPr>
        <p:spPr>
          <a:xfrm>
            <a:off x="434568" y="1627174"/>
            <a:ext cx="213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Diffraction radiation</a:t>
            </a:r>
            <a:endParaRPr sz="1600"/>
          </a:p>
        </p:txBody>
      </p:sp>
      <p:grpSp>
        <p:nvGrpSpPr>
          <p:cNvPr id="200" name="Google Shape;200;p24"/>
          <p:cNvGrpSpPr/>
          <p:nvPr/>
        </p:nvGrpSpPr>
        <p:grpSpPr>
          <a:xfrm>
            <a:off x="530185" y="2304277"/>
            <a:ext cx="1706524" cy="1723752"/>
            <a:chOff x="6919010" y="3399277"/>
            <a:chExt cx="1706524" cy="1723752"/>
          </a:xfrm>
        </p:grpSpPr>
        <p:sp>
          <p:nvSpPr>
            <p:cNvPr id="201" name="Google Shape;201;p24"/>
            <p:cNvSpPr/>
            <p:nvPr/>
          </p:nvSpPr>
          <p:spPr>
            <a:xfrm rot="5400000">
              <a:off x="7553858" y="4828129"/>
              <a:ext cx="391500" cy="1983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2" name="Google Shape;202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8296" y="3743890"/>
              <a:ext cx="246983" cy="103476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3" name="Google Shape;203;p24"/>
            <p:cNvCxnSpPr/>
            <p:nvPr/>
          </p:nvCxnSpPr>
          <p:spPr>
            <a:xfrm flipH="1" rot="10800000">
              <a:off x="7781476" y="3840514"/>
              <a:ext cx="246900" cy="744900"/>
            </a:xfrm>
            <a:prstGeom prst="straightConnector1">
              <a:avLst/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04" name="Google Shape;204;p24"/>
            <p:cNvSpPr txBox="1"/>
            <p:nvPr/>
          </p:nvSpPr>
          <p:spPr>
            <a:xfrm>
              <a:off x="7833516" y="4052150"/>
              <a:ext cx="170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pl">
                  <a:solidFill>
                    <a:srgbClr val="666666"/>
                  </a:solidFill>
                </a:rPr>
                <a:t>e</a:t>
              </a:r>
              <a:endParaRPr b="1" i="1">
                <a:solidFill>
                  <a:srgbClr val="666666"/>
                </a:solidFill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8235234" y="4151694"/>
              <a:ext cx="390300" cy="1989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 rot="10800000">
              <a:off x="6919010" y="4151621"/>
              <a:ext cx="390300" cy="1989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 rot="-5400000">
              <a:off x="7563799" y="3495877"/>
              <a:ext cx="391500" cy="198300"/>
            </a:xfrm>
            <a:prstGeom prst="rightArrow">
              <a:avLst>
                <a:gd fmla="val 42300" name="adj1"/>
                <a:gd fmla="val 8443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" name="Google Shape;208;p24"/>
          <p:cNvSpPr txBox="1"/>
          <p:nvPr/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09" name="Google Shape;20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25" y="741775"/>
            <a:ext cx="8839202" cy="392145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5"/>
          <p:cNvSpPr txBox="1"/>
          <p:nvPr/>
        </p:nvSpPr>
        <p:spPr>
          <a:xfrm rot="-1901609">
            <a:off x="7562891" y="496519"/>
            <a:ext cx="1191720" cy="636327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ACHIP collaboration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50" y="523650"/>
            <a:ext cx="8495711" cy="161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50" y="2830250"/>
            <a:ext cx="8396376" cy="21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9975" y="1308150"/>
            <a:ext cx="3595149" cy="1697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5" name="Google Shape;225;p26"/>
          <p:cNvSpPr txBox="1"/>
          <p:nvPr/>
        </p:nvSpPr>
        <p:spPr>
          <a:xfrm rot="-1901609">
            <a:off x="3813341" y="1795819"/>
            <a:ext cx="1191720" cy="636327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ACHIP collaboration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2D vs 3D numerical radiation models, frequency domain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93500"/>
            <a:ext cx="3536050" cy="350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3325" y="857650"/>
            <a:ext cx="3382475" cy="7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6350" y="1739089"/>
            <a:ext cx="2584675" cy="258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6675" y="1739100"/>
            <a:ext cx="2044499" cy="265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 txBox="1"/>
          <p:nvPr/>
        </p:nvSpPr>
        <p:spPr>
          <a:xfrm>
            <a:off x="5886600" y="4748525"/>
            <a:ext cx="2957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[Szczepkowicz Schachter England 2020]</a:t>
            </a:r>
            <a:endParaRPr sz="1000"/>
          </a:p>
        </p:txBody>
      </p:sp>
      <p:pic>
        <p:nvPicPr>
          <p:cNvPr id="238" name="Google Shape;23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62500" y="4492832"/>
            <a:ext cx="2957700" cy="56399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/>
          <p:nvPr/>
        </p:nvSpPr>
        <p:spPr>
          <a:xfrm>
            <a:off x="5788700" y="3069025"/>
            <a:ext cx="5487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9900"/>
                </a:solidFill>
              </a:rPr>
              <a:t>2D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240" name="Google Shape;240;p27"/>
          <p:cNvSpPr txBox="1"/>
          <p:nvPr/>
        </p:nvSpPr>
        <p:spPr>
          <a:xfrm>
            <a:off x="8348800" y="1794525"/>
            <a:ext cx="5487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9900"/>
                </a:solidFill>
              </a:rPr>
              <a:t>3D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241" name="Google Shape;241;p27"/>
          <p:cNvSpPr txBox="1"/>
          <p:nvPr/>
        </p:nvSpPr>
        <p:spPr>
          <a:xfrm rot="-1004326">
            <a:off x="7994093" y="1000596"/>
            <a:ext cx="833309" cy="609321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00"/>
                </a:solidFill>
              </a:rPr>
              <a:t>infinite gratings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Verification of the frequency-domain numerical model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247" name="Google Shape;2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8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z="1300"/>
              <a:t>‹#›</a:t>
            </a:fld>
            <a:endParaRPr sz="1300"/>
          </a:p>
        </p:txBody>
      </p:sp>
      <p:sp>
        <p:nvSpPr>
          <p:cNvPr id="249" name="Google Shape;249;p28"/>
          <p:cNvSpPr txBox="1"/>
          <p:nvPr/>
        </p:nvSpPr>
        <p:spPr>
          <a:xfrm>
            <a:off x="7150350" y="4673075"/>
            <a:ext cx="7698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FFFF"/>
                </a:solidFill>
              </a:rPr>
              <a:t>PML</a:t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250" name="Google Shape;25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925" y="2957325"/>
            <a:ext cx="3861775" cy="17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8"/>
          <p:cNvSpPr txBox="1"/>
          <p:nvPr/>
        </p:nvSpPr>
        <p:spPr>
          <a:xfrm>
            <a:off x="272875" y="1219200"/>
            <a:ext cx="4156200" cy="1231800"/>
          </a:xfrm>
          <a:prstGeom prst="rect">
            <a:avLst/>
          </a:prstGeom>
          <a:noFill/>
          <a:ln cap="flat" cmpd="sng" w="9525">
            <a:solidFill>
              <a:srgbClr val="000000">
                <a:alpha val="0"/>
              </a:srgbClr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+ </a:t>
            </a:r>
            <a:r>
              <a:rPr b="1" lang="pl" sz="13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Conventional Cherenkov r. benchmark</a:t>
            </a:r>
            <a:endParaRPr b="1" sz="13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    + make permittivity uniform</a:t>
            </a:r>
            <a:endParaRPr sz="13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    + increase β or increase </a:t>
            </a:r>
            <a:r>
              <a:rPr i="1" lang="pl" sz="13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n   </a:t>
            </a:r>
            <a:r>
              <a:rPr lang="pl" sz="13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i="1" lang="pl" sz="13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pl" sz="13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β&gt;1)</a:t>
            </a:r>
            <a:endParaRPr sz="13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    + compare with the Frank–Tamm formula</a:t>
            </a:r>
            <a:r>
              <a:rPr lang="pl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i="1" lang="pl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i="1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52" name="Google Shape;252;p28"/>
          <p:cNvGrpSpPr/>
          <p:nvPr/>
        </p:nvGrpSpPr>
        <p:grpSpPr>
          <a:xfrm>
            <a:off x="4759870" y="1219200"/>
            <a:ext cx="1677950" cy="1531787"/>
            <a:chOff x="5598070" y="1219200"/>
            <a:chExt cx="1677950" cy="1531787"/>
          </a:xfrm>
        </p:grpSpPr>
        <p:pic>
          <p:nvPicPr>
            <p:cNvPr id="253" name="Google Shape;253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98070" y="1219200"/>
              <a:ext cx="1677950" cy="153178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4" name="Google Shape;254;p28"/>
            <p:cNvCxnSpPr/>
            <p:nvPr/>
          </p:nvCxnSpPr>
          <p:spPr>
            <a:xfrm>
              <a:off x="6619875" y="1590675"/>
              <a:ext cx="476400" cy="209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5" name="Google Shape;255;p28"/>
            <p:cNvCxnSpPr/>
            <p:nvPr/>
          </p:nvCxnSpPr>
          <p:spPr>
            <a:xfrm flipH="1" rot="10800000">
              <a:off x="6677025" y="1585850"/>
              <a:ext cx="395400" cy="200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56" name="Google Shape;25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1425" y="2957350"/>
            <a:ext cx="3738463" cy="1793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28"/>
          <p:cNvGrpSpPr/>
          <p:nvPr/>
        </p:nvGrpSpPr>
        <p:grpSpPr>
          <a:xfrm>
            <a:off x="4451425" y="5364777"/>
            <a:ext cx="3952960" cy="340648"/>
            <a:chOff x="362114" y="5440963"/>
            <a:chExt cx="5029211" cy="433394"/>
          </a:xfrm>
        </p:grpSpPr>
        <p:pic>
          <p:nvPicPr>
            <p:cNvPr id="258" name="Google Shape;258;p28"/>
            <p:cNvPicPr preferRelativeResize="0"/>
            <p:nvPr/>
          </p:nvPicPr>
          <p:blipFill rotWithShape="1">
            <a:blip r:embed="rId7">
              <a:alphaModFix/>
            </a:blip>
            <a:srcRect b="0" l="0" r="0" t="9338"/>
            <a:stretch/>
          </p:blipFill>
          <p:spPr>
            <a:xfrm>
              <a:off x="362114" y="5468472"/>
              <a:ext cx="2371724" cy="405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733850" y="5440963"/>
              <a:ext cx="2657475" cy="3714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0" name="Google Shape;260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562" y="6233500"/>
            <a:ext cx="8327674" cy="4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8"/>
          <p:cNvSpPr txBox="1"/>
          <p:nvPr/>
        </p:nvSpPr>
        <p:spPr>
          <a:xfrm>
            <a:off x="6391275" y="5740863"/>
            <a:ext cx="2242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1C4587"/>
                </a:solidFill>
              </a:rPr>
              <a:t>Frank–Tamm formula </a:t>
            </a:r>
            <a:endParaRPr sz="1600">
              <a:solidFill>
                <a:srgbClr val="1C4587"/>
              </a:solidFill>
            </a:endParaRPr>
          </a:p>
        </p:txBody>
      </p:sp>
      <p:cxnSp>
        <p:nvCxnSpPr>
          <p:cNvPr id="262" name="Google Shape;262;p28"/>
          <p:cNvCxnSpPr/>
          <p:nvPr/>
        </p:nvCxnSpPr>
        <p:spPr>
          <a:xfrm>
            <a:off x="3227300" y="1613650"/>
            <a:ext cx="1425300" cy="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3" name="Google Shape;26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264" name="Google Shape;264;p28"/>
          <p:cNvSpPr txBox="1"/>
          <p:nvPr/>
        </p:nvSpPr>
        <p:spPr>
          <a:xfrm>
            <a:off x="5886600" y="4748525"/>
            <a:ext cx="2957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[Szczepkowicz Schachter England 2020]</a:t>
            </a:r>
            <a:endParaRPr sz="1000"/>
          </a:p>
        </p:txBody>
      </p:sp>
      <p:sp>
        <p:nvSpPr>
          <p:cNvPr id="265" name="Google Shape;265;p28"/>
          <p:cNvSpPr txBox="1"/>
          <p:nvPr/>
        </p:nvSpPr>
        <p:spPr>
          <a:xfrm rot="-993660">
            <a:off x="6792309" y="1267112"/>
            <a:ext cx="1810297" cy="1311115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The model predicts radiation energy in concrete units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trike="sngStrike">
                <a:solidFill>
                  <a:srgbClr val="FF9900"/>
                </a:solidFill>
              </a:rPr>
              <a:t> </a:t>
            </a:r>
            <a:r>
              <a:rPr lang="pl" strike="sngStrike">
                <a:solidFill>
                  <a:srgbClr val="FF9900"/>
                </a:solidFill>
              </a:rPr>
              <a:t>Arb. units  </a:t>
            </a:r>
            <a:endParaRPr strike="sngStrike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Internal Smith–Purcell radiation (iSPR) coexisting with CDR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271" name="Google Shape;2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9"/>
          <p:cNvSpPr txBox="1"/>
          <p:nvPr/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73" name="Google Shape;2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800" y="893275"/>
            <a:ext cx="3290626" cy="279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300" y="3697625"/>
            <a:ext cx="3046026" cy="2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4662" y="3930950"/>
            <a:ext cx="2702839" cy="6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/>
          <p:nvPr/>
        </p:nvSpPr>
        <p:spPr>
          <a:xfrm>
            <a:off x="5551350" y="4723325"/>
            <a:ext cx="292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000000"/>
                </a:solidFill>
              </a:rPr>
              <a:t>D. Konakhovych et al., arXiv:2105.07682 (2021)</a:t>
            </a:r>
            <a:endParaRPr sz="1000"/>
          </a:p>
        </p:txBody>
      </p:sp>
      <p:sp>
        <p:nvSpPr>
          <p:cNvPr id="277" name="Google Shape;277;p29"/>
          <p:cNvSpPr txBox="1"/>
          <p:nvPr/>
        </p:nvSpPr>
        <p:spPr>
          <a:xfrm>
            <a:off x="3742025" y="998975"/>
            <a:ext cx="2324400" cy="1667400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FF"/>
                </a:solidFill>
              </a:rPr>
              <a:t>m = 0 ⇔ Cherenkov ⇔ </a:t>
            </a:r>
            <a:r>
              <a:rPr i="1" lang="pl" sz="1200">
                <a:solidFill>
                  <a:srgbClr val="0000FF"/>
                </a:solidFill>
              </a:rPr>
              <a:t>θ </a:t>
            </a:r>
            <a:r>
              <a:rPr lang="pl" sz="1200">
                <a:solidFill>
                  <a:srgbClr val="0000FF"/>
                </a:solidFill>
              </a:rPr>
              <a:t>= </a:t>
            </a:r>
            <a:r>
              <a:rPr i="1" lang="pl" sz="1200">
                <a:solidFill>
                  <a:srgbClr val="0000FF"/>
                </a:solidFill>
              </a:rPr>
              <a:t>θ</a:t>
            </a:r>
            <a:r>
              <a:rPr baseline="-25000" lang="pl">
                <a:solidFill>
                  <a:srgbClr val="0000FF"/>
                </a:solidFill>
              </a:rPr>
              <a:t>Ch</a:t>
            </a:r>
            <a:r>
              <a:rPr lang="pl" sz="1200">
                <a:solidFill>
                  <a:srgbClr val="0000FF"/>
                </a:solidFill>
              </a:rPr>
              <a:t>  – fixed angle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FF"/>
                </a:solidFill>
              </a:rPr>
              <a:t>m = 1 ⇔ 1st order S–P ⇔  </a:t>
            </a:r>
            <a:r>
              <a:rPr i="1" lang="pl" sz="1200">
                <a:solidFill>
                  <a:srgbClr val="0000FF"/>
                </a:solidFill>
              </a:rPr>
              <a:t>θ</a:t>
            </a:r>
            <a:r>
              <a:rPr lang="pl" sz="1200">
                <a:solidFill>
                  <a:srgbClr val="0000FF"/>
                </a:solidFill>
              </a:rPr>
              <a:t> ∈ (0, </a:t>
            </a:r>
            <a:r>
              <a:rPr i="1" lang="pl" sz="1200">
                <a:solidFill>
                  <a:srgbClr val="0000FF"/>
                </a:solidFill>
              </a:rPr>
              <a:t>θ</a:t>
            </a:r>
            <a:r>
              <a:rPr baseline="-25000" lang="pl">
                <a:solidFill>
                  <a:srgbClr val="0000FF"/>
                </a:solidFill>
              </a:rPr>
              <a:t>Ch</a:t>
            </a:r>
            <a:r>
              <a:rPr lang="pl" sz="1200">
                <a:solidFill>
                  <a:srgbClr val="0000FF"/>
                </a:solidFill>
              </a:rPr>
              <a:t>) – can be optimized for different angles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FF"/>
                </a:solidFill>
              </a:rPr>
              <a:t>iSPR: both signs of m possible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78" name="Google Shape;278;p29"/>
          <p:cNvSpPr txBox="1"/>
          <p:nvPr/>
        </p:nvSpPr>
        <p:spPr>
          <a:xfrm>
            <a:off x="7067950" y="6428175"/>
            <a:ext cx="183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00"/>
                </a:solidFill>
              </a:rPr>
              <a:t>animations available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9" name="Google Shape;27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grpSp>
        <p:nvGrpSpPr>
          <p:cNvPr id="280" name="Google Shape;280;p29"/>
          <p:cNvGrpSpPr/>
          <p:nvPr/>
        </p:nvGrpSpPr>
        <p:grpSpPr>
          <a:xfrm>
            <a:off x="6285033" y="998987"/>
            <a:ext cx="2612460" cy="2831819"/>
            <a:chOff x="6015600" y="998069"/>
            <a:chExt cx="2794075" cy="2990305"/>
          </a:xfrm>
        </p:grpSpPr>
        <p:pic>
          <p:nvPicPr>
            <p:cNvPr id="281" name="Google Shape;281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015600" y="1016050"/>
              <a:ext cx="2794075" cy="2972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29"/>
            <p:cNvSpPr txBox="1"/>
            <p:nvPr/>
          </p:nvSpPr>
          <p:spPr>
            <a:xfrm rot="-357492">
              <a:off x="6391124" y="1083291"/>
              <a:ext cx="1664693" cy="4364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200"/>
                <a:t>SPR into vacuum?</a:t>
              </a:r>
              <a:endParaRPr sz="1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200"/>
                <a:t>negligible!</a:t>
              </a:r>
              <a:endParaRPr sz="1200"/>
            </a:p>
          </p:txBody>
        </p:sp>
      </p:grpSp>
      <p:pic>
        <p:nvPicPr>
          <p:cNvPr id="283" name="Google Shape;28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2800" y="4171150"/>
            <a:ext cx="3354249" cy="4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2800" y="4663225"/>
            <a:ext cx="3354249" cy="2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 txBox="1"/>
          <p:nvPr/>
        </p:nvSpPr>
        <p:spPr>
          <a:xfrm>
            <a:off x="4106225" y="2924250"/>
            <a:ext cx="1596000" cy="4365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9900"/>
                </a:solidFill>
              </a:rPr>
              <a:t>Silicon grating</a:t>
            </a:r>
            <a:endParaRPr sz="1600" strike="sngStrike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Cherenkov diffraction radiation wavefronts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291" name="Google Shape;2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0"/>
          <p:cNvSpPr txBox="1"/>
          <p:nvPr/>
        </p:nvSpPr>
        <p:spPr>
          <a:xfrm>
            <a:off x="3817300" y="4718125"/>
            <a:ext cx="449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[</a:t>
            </a:r>
            <a:r>
              <a:rPr lang="pl" sz="1000"/>
              <a:t>simulations by Dmytro Konakhovych and Damian Śnieżek]</a:t>
            </a:r>
            <a:endParaRPr sz="1000"/>
          </a:p>
        </p:txBody>
      </p:sp>
      <p:pic>
        <p:nvPicPr>
          <p:cNvPr id="293" name="Google Shape;2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5408" y="1059906"/>
            <a:ext cx="1880372" cy="194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6697" y="1073932"/>
            <a:ext cx="1746785" cy="191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600" y="1059900"/>
            <a:ext cx="2265908" cy="19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4402" y="1073932"/>
            <a:ext cx="1880373" cy="191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349" y="3673625"/>
            <a:ext cx="2391373" cy="8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 txBox="1"/>
          <p:nvPr/>
        </p:nvSpPr>
        <p:spPr>
          <a:xfrm>
            <a:off x="650550" y="3005325"/>
            <a:ext cx="174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Si grating</a:t>
            </a:r>
            <a:endParaRPr/>
          </a:p>
        </p:txBody>
      </p:sp>
      <p:sp>
        <p:nvSpPr>
          <p:cNvPr id="299" name="Google Shape;299;p30"/>
          <p:cNvSpPr txBox="1"/>
          <p:nvPr/>
        </p:nvSpPr>
        <p:spPr>
          <a:xfrm>
            <a:off x="2775400" y="3005325"/>
            <a:ext cx="174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Si slab</a:t>
            </a:r>
            <a:endParaRPr/>
          </a:p>
        </p:txBody>
      </p:sp>
      <p:sp>
        <p:nvSpPr>
          <p:cNvPr id="300" name="Google Shape;300;p30"/>
          <p:cNvSpPr txBox="1"/>
          <p:nvPr/>
        </p:nvSpPr>
        <p:spPr>
          <a:xfrm>
            <a:off x="5026363" y="3005325"/>
            <a:ext cx="174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Si rod</a:t>
            </a:r>
            <a:endParaRPr/>
          </a:p>
        </p:txBody>
      </p:sp>
      <p:sp>
        <p:nvSpPr>
          <p:cNvPr id="301" name="Google Shape;301;p30"/>
          <p:cNvSpPr txBox="1"/>
          <p:nvPr/>
        </p:nvSpPr>
        <p:spPr>
          <a:xfrm>
            <a:off x="7024388" y="3018000"/>
            <a:ext cx="174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Si/SiO2 grating</a:t>
            </a:r>
            <a:endParaRPr/>
          </a:p>
        </p:txBody>
      </p:sp>
      <p:sp>
        <p:nvSpPr>
          <p:cNvPr id="302" name="Google Shape;302;p30"/>
          <p:cNvSpPr txBox="1"/>
          <p:nvPr/>
        </p:nvSpPr>
        <p:spPr>
          <a:xfrm>
            <a:off x="3303700" y="3827513"/>
            <a:ext cx="559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Cherenkov angle is independent of lambda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For fixed energy and material, you cannot tune the angle of radiation</a:t>
            </a:r>
            <a:endParaRPr/>
          </a:p>
        </p:txBody>
      </p:sp>
      <p:sp>
        <p:nvSpPr>
          <p:cNvPr id="303" name="Google Shape;30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iSPR, the spectrum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309" name="Google Shape;3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955325"/>
            <a:ext cx="4330000" cy="25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688750"/>
            <a:ext cx="3683709" cy="11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1"/>
          <p:cNvSpPr txBox="1"/>
          <p:nvPr/>
        </p:nvSpPr>
        <p:spPr>
          <a:xfrm>
            <a:off x="4475350" y="4718125"/>
            <a:ext cx="432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[</a:t>
            </a:r>
            <a:r>
              <a:rPr lang="pl" sz="1000">
                <a:solidFill>
                  <a:srgbClr val="000000"/>
                </a:solidFill>
              </a:rPr>
              <a:t>D. Konakhovych et al., arXiv:2105.07682 (2021)]</a:t>
            </a:r>
            <a:endParaRPr sz="1000"/>
          </a:p>
        </p:txBody>
      </p:sp>
      <p:pic>
        <p:nvPicPr>
          <p:cNvPr id="313" name="Google Shape;31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8025" y="1009100"/>
            <a:ext cx="3066099" cy="326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Talk outline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l" sz="1600"/>
              <a:t>Radiation: diffraction, Smith–Purcell vs. </a:t>
            </a:r>
            <a:r>
              <a:rPr i="1" lang="pl" sz="1600"/>
              <a:t>internal</a:t>
            </a:r>
            <a:r>
              <a:rPr lang="pl" sz="1600"/>
              <a:t> Smith–Purcell, diffraction Cherenkov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l" sz="1600"/>
              <a:t>Literature, some experiments and applications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l" sz="1600"/>
              <a:t>Numerical simulations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pl" sz="1600"/>
              <a:t>Silicon grating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pl" sz="1600"/>
              <a:t>Si/SiO2 grating vs pure SiO2 grating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pl" sz="1600"/>
              <a:t>Resonant enhancement of radiation, structure eigenmodes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l" sz="1600"/>
              <a:t>Problem of obtaining accurate radiation energy in concrete units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pl" sz="1600"/>
              <a:t>Time vs frequency domain, finite vs. infinite gratings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pl" sz="1600"/>
              <a:t>Analysis of energy flow using Poynting theorem</a:t>
            </a:r>
            <a:endParaRPr sz="160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iSPR and CDR spectrum decomposed into radiation modes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320" name="Google Shape;3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800" y="856875"/>
            <a:ext cx="4462650" cy="348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2"/>
          <p:cNvSpPr txBox="1"/>
          <p:nvPr/>
        </p:nvSpPr>
        <p:spPr>
          <a:xfrm>
            <a:off x="5009075" y="2473150"/>
            <a:ext cx="30378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 this particular example, it is interesting that Cherenkov diffraction mode, m=0, is enhanced around 300 THz. Even more enhanced is the internal Smith-Purcell m=1. So if one looks for maximum radiation around one frequency, the internal Smith Purcell mode appears much better compared to Cherenkov.</a:t>
            </a:r>
            <a:endParaRPr/>
          </a:p>
        </p:txBody>
      </p:sp>
      <p:sp>
        <p:nvSpPr>
          <p:cNvPr id="323" name="Google Shape;32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cxnSp>
        <p:nvCxnSpPr>
          <p:cNvPr id="324" name="Google Shape;324;p32"/>
          <p:cNvCxnSpPr/>
          <p:nvPr/>
        </p:nvCxnSpPr>
        <p:spPr>
          <a:xfrm flipH="1">
            <a:off x="2571850" y="3157775"/>
            <a:ext cx="663000" cy="3495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5" name="Google Shape;325;p32"/>
          <p:cNvSpPr txBox="1"/>
          <p:nvPr/>
        </p:nvSpPr>
        <p:spPr>
          <a:xfrm>
            <a:off x="3190050" y="2844025"/>
            <a:ext cx="12924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3D85C6"/>
                </a:solidFill>
              </a:rPr>
              <a:t>resonant Cherenkov?</a:t>
            </a:r>
            <a:endParaRPr>
              <a:solidFill>
                <a:srgbClr val="3D85C6"/>
              </a:solidFill>
            </a:endParaRPr>
          </a:p>
        </p:txBody>
      </p:sp>
      <p:pic>
        <p:nvPicPr>
          <p:cNvPr id="326" name="Google Shape;32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9675" y="1267363"/>
            <a:ext cx="2021600" cy="679525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2D and 3D models yield similar results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32" name="Google Shape;332;p33"/>
          <p:cNvSpPr txBox="1"/>
          <p:nvPr>
            <p:ph idx="1" type="body"/>
          </p:nvPr>
        </p:nvSpPr>
        <p:spPr>
          <a:xfrm>
            <a:off x="311700" y="1026475"/>
            <a:ext cx="8520600" cy="4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     2D  peak 2.5E-37/609=</a:t>
            </a:r>
            <a:r>
              <a:rPr b="1" lang="pl"/>
              <a:t>4.1E-40 J·s</a:t>
            </a:r>
            <a:r>
              <a:rPr lang="pl"/>
              <a:t>                      3D peak </a:t>
            </a:r>
            <a:r>
              <a:rPr b="1" lang="pl"/>
              <a:t>2.8E-40 </a:t>
            </a:r>
            <a:r>
              <a:rPr b="1" lang="pl"/>
              <a:t>J·s </a:t>
            </a:r>
            <a:r>
              <a:rPr lang="pl"/>
              <a:t> </a:t>
            </a:r>
            <a:endParaRPr/>
          </a:p>
        </p:txBody>
      </p:sp>
      <p:pic>
        <p:nvPicPr>
          <p:cNvPr id="333" name="Google Shape;33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15375"/>
            <a:ext cx="4132950" cy="2377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336" name="Google Shape;33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6575" y="1571025"/>
            <a:ext cx="3706825" cy="2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0000FF"/>
                </a:solidFill>
              </a:rPr>
              <a:t>SPR</a:t>
            </a:r>
            <a:r>
              <a:rPr lang="pl" sz="2000">
                <a:solidFill>
                  <a:schemeClr val="dk2"/>
                </a:solidFill>
              </a:rPr>
              <a:t> and </a:t>
            </a:r>
            <a:r>
              <a:rPr lang="pl" sz="2000">
                <a:solidFill>
                  <a:srgbClr val="00AA00"/>
                </a:solidFill>
              </a:rPr>
              <a:t>iSPR</a:t>
            </a:r>
            <a:r>
              <a:rPr lang="pl" sz="2000">
                <a:solidFill>
                  <a:schemeClr val="dk2"/>
                </a:solidFill>
              </a:rPr>
              <a:t> vs grating tooth height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342" name="Google Shape;3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344" name="Google Shape;3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75" y="893500"/>
            <a:ext cx="3064337" cy="40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4"/>
          <p:cNvSpPr txBox="1"/>
          <p:nvPr/>
        </p:nvSpPr>
        <p:spPr>
          <a:xfrm rot="-1584079">
            <a:off x="3346900" y="2824085"/>
            <a:ext cx="2159648" cy="105507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anticorrelation of internal and external radiation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– would a photonic band diagram help?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Resonant enhancement of iSPR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351" name="Google Shape;3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5"/>
          <p:cNvSpPr txBox="1"/>
          <p:nvPr/>
        </p:nvSpPr>
        <p:spPr>
          <a:xfrm>
            <a:off x="3104300" y="1049100"/>
            <a:ext cx="40953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2"/>
                </a:solidFill>
              </a:rPr>
              <a:t>Optimization for non-resonant structure (vacuum-SiO2)  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353" name="Google Shape;35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4938" y="3471180"/>
            <a:ext cx="4646134" cy="11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1588" y="1468825"/>
            <a:ext cx="4592838" cy="11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 txBox="1"/>
          <p:nvPr/>
        </p:nvSpPr>
        <p:spPr>
          <a:xfrm>
            <a:off x="3104300" y="3104525"/>
            <a:ext cx="4507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2"/>
                </a:solidFill>
              </a:rPr>
              <a:t>Optimization for resonant structure (vacuum-Si-SiO2) 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56" name="Google Shape;356;p35"/>
          <p:cNvSpPr txBox="1"/>
          <p:nvPr/>
        </p:nvSpPr>
        <p:spPr>
          <a:xfrm>
            <a:off x="5967675" y="727425"/>
            <a:ext cx="22134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FF0000"/>
                </a:solidFill>
              </a:rPr>
              <a:t>(30 keV electrons as before)</a:t>
            </a:r>
            <a:endParaRPr sz="1200">
              <a:solidFill>
                <a:srgbClr val="FF0000"/>
              </a:solidFill>
            </a:endParaRPr>
          </a:p>
        </p:txBody>
      </p:sp>
      <p:pic>
        <p:nvPicPr>
          <p:cNvPr id="357" name="Google Shape;3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075" y="3277075"/>
            <a:ext cx="2222225" cy="111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850" y="1242975"/>
            <a:ext cx="2213275" cy="111517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5"/>
          <p:cNvSpPr txBox="1"/>
          <p:nvPr/>
        </p:nvSpPr>
        <p:spPr>
          <a:xfrm>
            <a:off x="6142125" y="1733025"/>
            <a:ext cx="10752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energy</a:t>
            </a:r>
            <a:r>
              <a:rPr lang="pl">
                <a:solidFill>
                  <a:schemeClr val="lt1"/>
                </a:solidFill>
              </a:rPr>
              <a:t>  x 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0" name="Google Shape;360;p35"/>
          <p:cNvSpPr txBox="1"/>
          <p:nvPr/>
        </p:nvSpPr>
        <p:spPr>
          <a:xfrm>
            <a:off x="6437875" y="3722375"/>
            <a:ext cx="7437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energy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1" name="Google Shape;361;p35"/>
          <p:cNvSpPr/>
          <p:nvPr/>
        </p:nvSpPr>
        <p:spPr>
          <a:xfrm>
            <a:off x="4864425" y="4237675"/>
            <a:ext cx="99900" cy="104700"/>
          </a:xfrm>
          <a:prstGeom prst="ellipse">
            <a:avLst/>
          </a:prstGeom>
          <a:noFill/>
          <a:ln cap="flat" cmpd="sng" w="19050">
            <a:solidFill>
              <a:srgbClr val="B4B5F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2" name="Google Shape;362;p35"/>
          <p:cNvCxnSpPr>
            <a:endCxn id="361" idx="4"/>
          </p:cNvCxnSpPr>
          <p:nvPr/>
        </p:nvCxnSpPr>
        <p:spPr>
          <a:xfrm flipH="1" rot="10800000">
            <a:off x="4714575" y="4342375"/>
            <a:ext cx="199800" cy="345900"/>
          </a:xfrm>
          <a:prstGeom prst="straightConnector1">
            <a:avLst/>
          </a:prstGeom>
          <a:noFill/>
          <a:ln cap="flat" cmpd="sng" w="9525">
            <a:solidFill>
              <a:srgbClr val="B4B5F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p35"/>
          <p:cNvSpPr txBox="1"/>
          <p:nvPr/>
        </p:nvSpPr>
        <p:spPr>
          <a:xfrm>
            <a:off x="3822375" y="4685350"/>
            <a:ext cx="37500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9900FF"/>
                </a:solidFill>
              </a:rPr>
              <a:t>90 meV per electron (quantum efficiency 5%)</a:t>
            </a:r>
            <a:endParaRPr sz="1200">
              <a:solidFill>
                <a:srgbClr val="9900FF"/>
              </a:solidFill>
            </a:endParaRPr>
          </a:p>
        </p:txBody>
      </p:sp>
      <p:pic>
        <p:nvPicPr>
          <p:cNvPr id="364" name="Google Shape;36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7378503" y="3082358"/>
            <a:ext cx="2939124" cy="15976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5"/>
          <p:cNvSpPr txBox="1"/>
          <p:nvPr/>
        </p:nvSpPr>
        <p:spPr>
          <a:xfrm>
            <a:off x="7966125" y="845900"/>
            <a:ext cx="1084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radiated energy per electron</a:t>
            </a:r>
            <a:endParaRPr/>
          </a:p>
        </p:txBody>
      </p:sp>
      <p:sp>
        <p:nvSpPr>
          <p:cNvPr id="366" name="Google Shape;366;p35"/>
          <p:cNvSpPr txBox="1"/>
          <p:nvPr/>
        </p:nvSpPr>
        <p:spPr>
          <a:xfrm>
            <a:off x="725825" y="3480375"/>
            <a:ext cx="4122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Si</a:t>
            </a:r>
            <a:endParaRPr/>
          </a:p>
        </p:txBody>
      </p:sp>
      <p:sp>
        <p:nvSpPr>
          <p:cNvPr id="367" name="Google Shape;367;p35"/>
          <p:cNvSpPr txBox="1"/>
          <p:nvPr/>
        </p:nvSpPr>
        <p:spPr>
          <a:xfrm>
            <a:off x="734775" y="4018025"/>
            <a:ext cx="6183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SiO2</a:t>
            </a:r>
            <a:endParaRPr/>
          </a:p>
        </p:txBody>
      </p:sp>
      <p:sp>
        <p:nvSpPr>
          <p:cNvPr id="368" name="Google Shape;368;p35"/>
          <p:cNvSpPr txBox="1"/>
          <p:nvPr/>
        </p:nvSpPr>
        <p:spPr>
          <a:xfrm>
            <a:off x="797575" y="2037750"/>
            <a:ext cx="6183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SiO2</a:t>
            </a:r>
            <a:endParaRPr/>
          </a:p>
        </p:txBody>
      </p:sp>
      <p:sp>
        <p:nvSpPr>
          <p:cNvPr id="369" name="Google Shape;369;p35"/>
          <p:cNvSpPr txBox="1"/>
          <p:nvPr/>
        </p:nvSpPr>
        <p:spPr>
          <a:xfrm>
            <a:off x="8121077" y="1536213"/>
            <a:ext cx="6549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55</a:t>
            </a:r>
            <a:r>
              <a:rPr lang="pl" sz="1000"/>
              <a:t> meV</a:t>
            </a:r>
            <a:endParaRPr sz="1000"/>
          </a:p>
        </p:txBody>
      </p:sp>
      <p:cxnSp>
        <p:nvCxnSpPr>
          <p:cNvPr id="370" name="Google Shape;370;p35"/>
          <p:cNvCxnSpPr/>
          <p:nvPr/>
        </p:nvCxnSpPr>
        <p:spPr>
          <a:xfrm rot="10800000">
            <a:off x="8684439" y="1710700"/>
            <a:ext cx="238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1" name="Google Shape;371;p35"/>
          <p:cNvSpPr txBox="1"/>
          <p:nvPr/>
        </p:nvSpPr>
        <p:spPr>
          <a:xfrm>
            <a:off x="8189588" y="4459232"/>
            <a:ext cx="7317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0 meV</a:t>
            </a:r>
            <a:endParaRPr sz="1000"/>
          </a:p>
        </p:txBody>
      </p:sp>
      <p:cxnSp>
        <p:nvCxnSpPr>
          <p:cNvPr id="372" name="Google Shape;372;p35"/>
          <p:cNvCxnSpPr/>
          <p:nvPr/>
        </p:nvCxnSpPr>
        <p:spPr>
          <a:xfrm rot="10800000">
            <a:off x="8679677" y="4628171"/>
            <a:ext cx="238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Google Shape;37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374" name="Google Shape;374;p35"/>
          <p:cNvSpPr txBox="1"/>
          <p:nvPr/>
        </p:nvSpPr>
        <p:spPr>
          <a:xfrm rot="-412711">
            <a:off x="4332109" y="373103"/>
            <a:ext cx="2655211" cy="436632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9900"/>
                </a:solidFill>
              </a:rPr>
              <a:t>SiO2 and Si/SiO2  gratings</a:t>
            </a:r>
            <a:endParaRPr sz="1600" strike="sngStrike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6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000">
                <a:solidFill>
                  <a:schemeClr val="dk2"/>
                </a:solidFill>
              </a:rPr>
              <a:t>Fiber coupling of internal Smith–Purcell radiation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380" name="Google Shape;3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382" name="Google Shape;38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350" y="1025100"/>
            <a:ext cx="4604624" cy="3754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36"/>
          <p:cNvGrpSpPr/>
          <p:nvPr/>
        </p:nvGrpSpPr>
        <p:grpSpPr>
          <a:xfrm>
            <a:off x="2598975" y="3602325"/>
            <a:ext cx="2021600" cy="1064675"/>
            <a:chOff x="5842775" y="1057475"/>
            <a:chExt cx="2021600" cy="1064675"/>
          </a:xfrm>
        </p:grpSpPr>
        <p:pic>
          <p:nvPicPr>
            <p:cNvPr id="384" name="Google Shape;384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42775" y="1057475"/>
              <a:ext cx="2021600" cy="679525"/>
            </a:xfrm>
            <a:prstGeom prst="rect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85" name="Google Shape;385;p36"/>
            <p:cNvSpPr txBox="1"/>
            <p:nvPr/>
          </p:nvSpPr>
          <p:spPr>
            <a:xfrm rot="5400000">
              <a:off x="6529950" y="1205825"/>
              <a:ext cx="441300" cy="9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4700">
                  <a:solidFill>
                    <a:srgbClr val="0000FF"/>
                  </a:solidFill>
                </a:rPr>
                <a:t>}</a:t>
              </a:r>
              <a:r>
                <a:rPr lang="pl" sz="3300">
                  <a:solidFill>
                    <a:srgbClr val="0000FF"/>
                  </a:solidFill>
                </a:rPr>
                <a:t> </a:t>
              </a:r>
              <a:endParaRPr sz="3300"/>
            </a:p>
          </p:txBody>
        </p:sp>
        <p:sp>
          <p:nvSpPr>
            <p:cNvPr id="386" name="Google Shape;386;p36"/>
            <p:cNvSpPr txBox="1"/>
            <p:nvPr/>
          </p:nvSpPr>
          <p:spPr>
            <a:xfrm>
              <a:off x="6380575" y="1660450"/>
              <a:ext cx="743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" sz="1800">
                  <a:solidFill>
                    <a:srgbClr val="0000FF"/>
                  </a:solidFill>
                </a:rPr>
                <a:t>± </a:t>
              </a:r>
              <a:r>
                <a:rPr b="1" lang="pl" sz="1600">
                  <a:solidFill>
                    <a:srgbClr val="0000FF"/>
                  </a:solidFill>
                </a:rPr>
                <a:t>NA</a:t>
              </a:r>
              <a:endParaRPr b="1" sz="1600"/>
            </a:p>
          </p:txBody>
        </p:sp>
      </p:grpSp>
      <p:sp>
        <p:nvSpPr>
          <p:cNvPr id="387" name="Google Shape;387;p36"/>
          <p:cNvSpPr/>
          <p:nvPr/>
        </p:nvSpPr>
        <p:spPr>
          <a:xfrm>
            <a:off x="5914075" y="1083325"/>
            <a:ext cx="1380000" cy="2724000"/>
          </a:xfrm>
          <a:prstGeom prst="rect">
            <a:avLst/>
          </a:prstGeom>
          <a:solidFill>
            <a:srgbClr val="FFFF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6"/>
          <p:cNvSpPr/>
          <p:nvPr/>
        </p:nvSpPr>
        <p:spPr>
          <a:xfrm>
            <a:off x="6066475" y="1083325"/>
            <a:ext cx="1066200" cy="27240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6"/>
          <p:cNvSpPr txBox="1"/>
          <p:nvPr/>
        </p:nvSpPr>
        <p:spPr>
          <a:xfrm>
            <a:off x="6035075" y="3072400"/>
            <a:ext cx="104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core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200 μm diameter</a:t>
            </a:r>
            <a:endParaRPr/>
          </a:p>
        </p:txBody>
      </p:sp>
      <p:sp>
        <p:nvSpPr>
          <p:cNvPr id="390" name="Google Shape;390;p36"/>
          <p:cNvSpPr txBox="1"/>
          <p:nvPr/>
        </p:nvSpPr>
        <p:spPr>
          <a:xfrm rot="-5400000">
            <a:off x="6774472" y="1235667"/>
            <a:ext cx="8601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clading</a:t>
            </a:r>
            <a:endParaRPr sz="1600"/>
          </a:p>
        </p:txBody>
      </p:sp>
      <p:grpSp>
        <p:nvGrpSpPr>
          <p:cNvPr id="391" name="Google Shape;391;p36"/>
          <p:cNvGrpSpPr/>
          <p:nvPr/>
        </p:nvGrpSpPr>
        <p:grpSpPr>
          <a:xfrm>
            <a:off x="6998395" y="894625"/>
            <a:ext cx="134136" cy="1022038"/>
            <a:chOff x="1362045" y="1060500"/>
            <a:chExt cx="134136" cy="1022038"/>
          </a:xfrm>
        </p:grpSpPr>
        <p:cxnSp>
          <p:nvCxnSpPr>
            <p:cNvPr id="392" name="Google Shape;392;p36"/>
            <p:cNvCxnSpPr/>
            <p:nvPr/>
          </p:nvCxnSpPr>
          <p:spPr>
            <a:xfrm>
              <a:off x="1366881" y="1060500"/>
              <a:ext cx="129300" cy="5199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93" name="Google Shape;393;p36"/>
            <p:cNvCxnSpPr/>
            <p:nvPr/>
          </p:nvCxnSpPr>
          <p:spPr>
            <a:xfrm flipH="1">
              <a:off x="1362045" y="1562938"/>
              <a:ext cx="127200" cy="519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94" name="Google Shape;394;p36"/>
          <p:cNvSpPr txBox="1"/>
          <p:nvPr/>
        </p:nvSpPr>
        <p:spPr>
          <a:xfrm>
            <a:off x="7330075" y="2427525"/>
            <a:ext cx="8601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vacuum</a:t>
            </a:r>
            <a:endParaRPr sz="1600"/>
          </a:p>
        </p:txBody>
      </p:sp>
      <p:sp>
        <p:nvSpPr>
          <p:cNvPr id="395" name="Google Shape;395;p36"/>
          <p:cNvSpPr txBox="1"/>
          <p:nvPr/>
        </p:nvSpPr>
        <p:spPr>
          <a:xfrm>
            <a:off x="6219025" y="1101075"/>
            <a:ext cx="8151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NA=0.22</a:t>
            </a:r>
            <a:endParaRPr sz="1200"/>
          </a:p>
        </p:txBody>
      </p:sp>
      <p:sp>
        <p:nvSpPr>
          <p:cNvPr id="396" name="Google Shape;396;p36"/>
          <p:cNvSpPr txBox="1"/>
          <p:nvPr/>
        </p:nvSpPr>
        <p:spPr>
          <a:xfrm>
            <a:off x="6371425" y="2257400"/>
            <a:ext cx="8151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NA=1.06</a:t>
            </a:r>
            <a:endParaRPr sz="1200"/>
          </a:p>
        </p:txBody>
      </p:sp>
      <p:grpSp>
        <p:nvGrpSpPr>
          <p:cNvPr id="397" name="Google Shape;397;p36"/>
          <p:cNvGrpSpPr/>
          <p:nvPr/>
        </p:nvGrpSpPr>
        <p:grpSpPr>
          <a:xfrm>
            <a:off x="6935775" y="2122725"/>
            <a:ext cx="331900" cy="1088150"/>
            <a:chOff x="1711625" y="1688225"/>
            <a:chExt cx="331900" cy="1088150"/>
          </a:xfrm>
        </p:grpSpPr>
        <p:cxnSp>
          <p:nvCxnSpPr>
            <p:cNvPr id="398" name="Google Shape;398;p36"/>
            <p:cNvCxnSpPr/>
            <p:nvPr/>
          </p:nvCxnSpPr>
          <p:spPr>
            <a:xfrm flipH="1">
              <a:off x="1711625" y="2221075"/>
              <a:ext cx="327300" cy="555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99" name="Google Shape;399;p36"/>
            <p:cNvCxnSpPr/>
            <p:nvPr/>
          </p:nvCxnSpPr>
          <p:spPr>
            <a:xfrm>
              <a:off x="1729425" y="1688225"/>
              <a:ext cx="314100" cy="5235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400" name="Google Shape;400;p36"/>
          <p:cNvSpPr txBox="1"/>
          <p:nvPr/>
        </p:nvSpPr>
        <p:spPr>
          <a:xfrm>
            <a:off x="5958950" y="4067200"/>
            <a:ext cx="24732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200 μm / 240 nm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= 833 grating periods</a:t>
            </a:r>
            <a:endParaRPr/>
          </a:p>
        </p:txBody>
      </p:sp>
      <p:sp>
        <p:nvSpPr>
          <p:cNvPr id="401" name="Google Shape;401;p36"/>
          <p:cNvSpPr txBox="1"/>
          <p:nvPr/>
        </p:nvSpPr>
        <p:spPr>
          <a:xfrm>
            <a:off x="6039550" y="4695450"/>
            <a:ext cx="17025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T</a:t>
            </a:r>
            <a:r>
              <a:rPr lang="pl" sz="1000"/>
              <a:t>horlabs FG200UEP</a:t>
            </a:r>
            <a:endParaRPr sz="1000"/>
          </a:p>
        </p:txBody>
      </p:sp>
      <p:sp>
        <p:nvSpPr>
          <p:cNvPr id="402" name="Google Shape;402;p36"/>
          <p:cNvSpPr txBox="1"/>
          <p:nvPr/>
        </p:nvSpPr>
        <p:spPr>
          <a:xfrm>
            <a:off x="278150" y="4779700"/>
            <a:ext cx="202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idea by Dylan S. Black</a:t>
            </a:r>
            <a:endParaRPr sz="1000"/>
          </a:p>
        </p:txBody>
      </p:sp>
      <p:sp>
        <p:nvSpPr>
          <p:cNvPr id="403" name="Google Shape;403;p36"/>
          <p:cNvSpPr txBox="1"/>
          <p:nvPr/>
        </p:nvSpPr>
        <p:spPr>
          <a:xfrm>
            <a:off x="8037400" y="2741950"/>
            <a:ext cx="860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idea by Yenchieh Huang</a:t>
            </a:r>
            <a:endParaRPr sz="1000"/>
          </a:p>
        </p:txBody>
      </p:sp>
      <p:sp>
        <p:nvSpPr>
          <p:cNvPr id="404" name="Google Shape;404;p36"/>
          <p:cNvSpPr txBox="1"/>
          <p:nvPr/>
        </p:nvSpPr>
        <p:spPr>
          <a:xfrm>
            <a:off x="278150" y="792125"/>
            <a:ext cx="1226400" cy="10647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FF"/>
                </a:solidFill>
              </a:rPr>
              <a:t>30 keV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FF"/>
                </a:solidFill>
              </a:rPr>
              <a:t>d = 70 nm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FF"/>
                </a:solidFill>
              </a:rPr>
              <a:t>a = 200 nm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FF"/>
                </a:solidFill>
              </a:rPr>
              <a:t>λ</a:t>
            </a:r>
            <a:r>
              <a:rPr lang="pl" sz="1100">
                <a:solidFill>
                  <a:srgbClr val="0000FF"/>
                </a:solidFill>
              </a:rPr>
              <a:t>⟂</a:t>
            </a:r>
            <a:r>
              <a:rPr lang="pl">
                <a:solidFill>
                  <a:srgbClr val="0000FF"/>
                </a:solidFill>
              </a:rPr>
              <a:t> = 731 nm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7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000">
                <a:solidFill>
                  <a:schemeClr val="dk2"/>
                </a:solidFill>
              </a:rPr>
              <a:t>Radiation within </a:t>
            </a:r>
            <a:r>
              <a:rPr lang="pl" sz="2000">
                <a:solidFill>
                  <a:srgbClr val="FF0000"/>
                </a:solidFill>
              </a:rPr>
              <a:t>numerical aperture</a:t>
            </a:r>
            <a:endParaRPr sz="2000">
              <a:solidFill>
                <a:srgbClr val="FF0000"/>
              </a:solidFill>
            </a:endParaRPr>
          </a:p>
        </p:txBody>
      </p:sp>
      <p:pic>
        <p:nvPicPr>
          <p:cNvPr id="410" name="Google Shape;4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7755" y="818780"/>
            <a:ext cx="4797216" cy="122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600" y="920425"/>
            <a:ext cx="1707475" cy="86032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7"/>
          <p:cNvSpPr txBox="1"/>
          <p:nvPr/>
        </p:nvSpPr>
        <p:spPr>
          <a:xfrm>
            <a:off x="6142125" y="1733025"/>
            <a:ext cx="10752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energy  x 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4" name="Google Shape;414;p37"/>
          <p:cNvSpPr txBox="1"/>
          <p:nvPr/>
        </p:nvSpPr>
        <p:spPr>
          <a:xfrm>
            <a:off x="6684475" y="1052050"/>
            <a:ext cx="7437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energy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5" name="Google Shape;415;p37"/>
          <p:cNvSpPr/>
          <p:nvPr/>
        </p:nvSpPr>
        <p:spPr>
          <a:xfrm>
            <a:off x="4808238" y="1610079"/>
            <a:ext cx="99900" cy="104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7"/>
          <p:cNvSpPr txBox="1"/>
          <p:nvPr/>
        </p:nvSpPr>
        <p:spPr>
          <a:xfrm>
            <a:off x="7966125" y="845900"/>
            <a:ext cx="1084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radiated energy per electron</a:t>
            </a:r>
            <a:endParaRPr/>
          </a:p>
        </p:txBody>
      </p:sp>
      <p:sp>
        <p:nvSpPr>
          <p:cNvPr id="417" name="Google Shape;417;p37"/>
          <p:cNvSpPr txBox="1"/>
          <p:nvPr/>
        </p:nvSpPr>
        <p:spPr>
          <a:xfrm>
            <a:off x="349475" y="998275"/>
            <a:ext cx="4122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Si</a:t>
            </a:r>
            <a:endParaRPr sz="1200"/>
          </a:p>
        </p:txBody>
      </p:sp>
      <p:sp>
        <p:nvSpPr>
          <p:cNvPr id="418" name="Google Shape;418;p37"/>
          <p:cNvSpPr txBox="1"/>
          <p:nvPr/>
        </p:nvSpPr>
        <p:spPr>
          <a:xfrm>
            <a:off x="376350" y="1383600"/>
            <a:ext cx="6183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SiO2</a:t>
            </a:r>
            <a:endParaRPr sz="1200"/>
          </a:p>
        </p:txBody>
      </p:sp>
      <p:pic>
        <p:nvPicPr>
          <p:cNvPr id="419" name="Google Shape;41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378503" y="3158558"/>
            <a:ext cx="2939124" cy="15976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7"/>
          <p:cNvSpPr txBox="1"/>
          <p:nvPr/>
        </p:nvSpPr>
        <p:spPr>
          <a:xfrm>
            <a:off x="8121077" y="1612413"/>
            <a:ext cx="6549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55 meV</a:t>
            </a:r>
            <a:endParaRPr sz="1000"/>
          </a:p>
        </p:txBody>
      </p:sp>
      <p:cxnSp>
        <p:nvCxnSpPr>
          <p:cNvPr id="421" name="Google Shape;421;p37"/>
          <p:cNvCxnSpPr/>
          <p:nvPr/>
        </p:nvCxnSpPr>
        <p:spPr>
          <a:xfrm rot="10800000">
            <a:off x="8684439" y="1786900"/>
            <a:ext cx="238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2" name="Google Shape;422;p37"/>
          <p:cNvSpPr txBox="1"/>
          <p:nvPr/>
        </p:nvSpPr>
        <p:spPr>
          <a:xfrm>
            <a:off x="8189588" y="4535432"/>
            <a:ext cx="7317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0 meV</a:t>
            </a:r>
            <a:endParaRPr sz="1000"/>
          </a:p>
        </p:txBody>
      </p:sp>
      <p:cxnSp>
        <p:nvCxnSpPr>
          <p:cNvPr id="423" name="Google Shape;423;p37"/>
          <p:cNvCxnSpPr/>
          <p:nvPr/>
        </p:nvCxnSpPr>
        <p:spPr>
          <a:xfrm rot="10800000">
            <a:off x="8679677" y="4704371"/>
            <a:ext cx="238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4" name="Google Shape;42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425" name="Google Shape;42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7325" y="2396100"/>
            <a:ext cx="4263453" cy="9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0425" y="3706835"/>
            <a:ext cx="4359155" cy="9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7"/>
          <p:cNvSpPr/>
          <p:nvPr/>
        </p:nvSpPr>
        <p:spPr>
          <a:xfrm>
            <a:off x="4568925" y="3180375"/>
            <a:ext cx="99900" cy="1047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7"/>
          <p:cNvSpPr txBox="1"/>
          <p:nvPr/>
        </p:nvSpPr>
        <p:spPr>
          <a:xfrm>
            <a:off x="4301175" y="2880000"/>
            <a:ext cx="1737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FF00FF"/>
                </a:solidFill>
              </a:rPr>
              <a:t>42 meV per electron</a:t>
            </a:r>
            <a:endParaRPr sz="1200">
              <a:solidFill>
                <a:srgbClr val="FF00FF"/>
              </a:solidFill>
            </a:endParaRPr>
          </a:p>
        </p:txBody>
      </p:sp>
      <p:sp>
        <p:nvSpPr>
          <p:cNvPr id="429" name="Google Shape;429;p37"/>
          <p:cNvSpPr/>
          <p:nvPr/>
        </p:nvSpPr>
        <p:spPr>
          <a:xfrm>
            <a:off x="4153625" y="4498175"/>
            <a:ext cx="99900" cy="104700"/>
          </a:xfrm>
          <a:prstGeom prst="ellipse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7"/>
          <p:cNvSpPr txBox="1"/>
          <p:nvPr/>
        </p:nvSpPr>
        <p:spPr>
          <a:xfrm>
            <a:off x="3682525" y="3906425"/>
            <a:ext cx="23001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FFFF00"/>
                </a:solidFill>
              </a:rPr>
              <a:t>16</a:t>
            </a:r>
            <a:r>
              <a:rPr lang="pl" sz="1200">
                <a:solidFill>
                  <a:srgbClr val="FFFF00"/>
                </a:solidFill>
              </a:rPr>
              <a:t> meV per electron</a:t>
            </a:r>
            <a:endParaRPr sz="1200">
              <a:solidFill>
                <a:srgbClr val="FFFF00"/>
              </a:solidFill>
            </a:endParaRPr>
          </a:p>
        </p:txBody>
      </p:sp>
      <p:sp>
        <p:nvSpPr>
          <p:cNvPr id="431" name="Google Shape;431;p37"/>
          <p:cNvSpPr txBox="1"/>
          <p:nvPr/>
        </p:nvSpPr>
        <p:spPr>
          <a:xfrm>
            <a:off x="6506050" y="2674925"/>
            <a:ext cx="7437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energy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2" name="Google Shape;432;p37"/>
          <p:cNvSpPr txBox="1"/>
          <p:nvPr/>
        </p:nvSpPr>
        <p:spPr>
          <a:xfrm>
            <a:off x="6572750" y="4051275"/>
            <a:ext cx="7437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energy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3" name="Google Shape;433;p37"/>
          <p:cNvSpPr txBox="1"/>
          <p:nvPr/>
        </p:nvSpPr>
        <p:spPr>
          <a:xfrm>
            <a:off x="2455250" y="989275"/>
            <a:ext cx="6360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00"/>
                </a:solidFill>
              </a:rPr>
              <a:t>all direc-tions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34" name="Google Shape;434;p37"/>
          <p:cNvSpPr txBox="1"/>
          <p:nvPr/>
        </p:nvSpPr>
        <p:spPr>
          <a:xfrm>
            <a:off x="2195400" y="2763500"/>
            <a:ext cx="895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00"/>
                </a:solidFill>
              </a:rPr>
              <a:t>NA=1.06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35" name="Google Shape;435;p37"/>
          <p:cNvSpPr txBox="1"/>
          <p:nvPr/>
        </p:nvSpPr>
        <p:spPr>
          <a:xfrm>
            <a:off x="2195400" y="4058900"/>
            <a:ext cx="8958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00"/>
                </a:solidFill>
              </a:rPr>
              <a:t>NA=0.22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36" name="Google Shape;436;p37"/>
          <p:cNvSpPr txBox="1"/>
          <p:nvPr/>
        </p:nvSpPr>
        <p:spPr>
          <a:xfrm>
            <a:off x="3620175" y="1272450"/>
            <a:ext cx="349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FFFFFF"/>
                </a:solidFill>
              </a:rPr>
              <a:t>90 meV per electron (quantum efficiency 5%)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437" name="Google Shape;4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600" y="2520625"/>
            <a:ext cx="1707475" cy="86032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7"/>
          <p:cNvSpPr txBox="1"/>
          <p:nvPr/>
        </p:nvSpPr>
        <p:spPr>
          <a:xfrm>
            <a:off x="349475" y="2598475"/>
            <a:ext cx="4122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Si</a:t>
            </a:r>
            <a:endParaRPr sz="1200"/>
          </a:p>
        </p:txBody>
      </p:sp>
      <p:sp>
        <p:nvSpPr>
          <p:cNvPr id="439" name="Google Shape;439;p37"/>
          <p:cNvSpPr txBox="1"/>
          <p:nvPr/>
        </p:nvSpPr>
        <p:spPr>
          <a:xfrm>
            <a:off x="376350" y="2983800"/>
            <a:ext cx="6183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SiO2</a:t>
            </a:r>
            <a:endParaRPr sz="1200"/>
          </a:p>
        </p:txBody>
      </p:sp>
      <p:pic>
        <p:nvPicPr>
          <p:cNvPr id="440" name="Google Shape;44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600" y="3739825"/>
            <a:ext cx="1707475" cy="86032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7"/>
          <p:cNvSpPr txBox="1"/>
          <p:nvPr/>
        </p:nvSpPr>
        <p:spPr>
          <a:xfrm>
            <a:off x="349475" y="3817675"/>
            <a:ext cx="4122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Si</a:t>
            </a:r>
            <a:endParaRPr sz="1200"/>
          </a:p>
        </p:txBody>
      </p:sp>
      <p:sp>
        <p:nvSpPr>
          <p:cNvPr id="442" name="Google Shape;442;p37"/>
          <p:cNvSpPr txBox="1"/>
          <p:nvPr/>
        </p:nvSpPr>
        <p:spPr>
          <a:xfrm>
            <a:off x="376350" y="4203000"/>
            <a:ext cx="6183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SiO2</a:t>
            </a:r>
            <a:endParaRPr sz="1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8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000">
                <a:solidFill>
                  <a:schemeClr val="dk2"/>
                </a:solidFill>
              </a:rPr>
              <a:t>Reason for iSPR radiation enhancement?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448" name="Google Shape;4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74475"/>
            <a:ext cx="8466064" cy="42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8"/>
          <p:cNvSpPr txBox="1"/>
          <p:nvPr/>
        </p:nvSpPr>
        <p:spPr>
          <a:xfrm>
            <a:off x="3864913" y="796050"/>
            <a:ext cx="84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FF0000"/>
                </a:solidFill>
              </a:rPr>
              <a:t>light line – vacuum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451" name="Google Shape;451;p38"/>
          <p:cNvSpPr txBox="1"/>
          <p:nvPr/>
        </p:nvSpPr>
        <p:spPr>
          <a:xfrm>
            <a:off x="5645275" y="774475"/>
            <a:ext cx="803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FF0000"/>
                </a:solidFill>
              </a:rPr>
              <a:t>light line – silica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452" name="Google Shape;452;p38"/>
          <p:cNvSpPr txBox="1"/>
          <p:nvPr/>
        </p:nvSpPr>
        <p:spPr>
          <a:xfrm>
            <a:off x="7512175" y="3698650"/>
            <a:ext cx="84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FF0000"/>
                </a:solidFill>
              </a:rPr>
              <a:t>light line – silicon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453" name="Google Shape;453;p38"/>
          <p:cNvSpPr txBox="1"/>
          <p:nvPr/>
        </p:nvSpPr>
        <p:spPr>
          <a:xfrm>
            <a:off x="7616950" y="3022375"/>
            <a:ext cx="80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0000FF"/>
                </a:solidFill>
              </a:rPr>
              <a:t>electron line, 30kV</a:t>
            </a:r>
            <a:endParaRPr b="1" sz="1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0000FF"/>
                </a:solidFill>
              </a:rPr>
              <a:t>β=.32838</a:t>
            </a:r>
            <a:endParaRPr b="1" sz="1000">
              <a:solidFill>
                <a:srgbClr val="0000FF"/>
              </a:solidFill>
            </a:endParaRPr>
          </a:p>
        </p:txBody>
      </p:sp>
      <p:pic>
        <p:nvPicPr>
          <p:cNvPr id="454" name="Google Shape;45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6400" y="809625"/>
            <a:ext cx="316622" cy="590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p38"/>
          <p:cNvCxnSpPr/>
          <p:nvPr/>
        </p:nvCxnSpPr>
        <p:spPr>
          <a:xfrm flipH="1">
            <a:off x="942925" y="1066800"/>
            <a:ext cx="228600" cy="419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56" name="Google Shape;45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7750" y="1819275"/>
            <a:ext cx="255784" cy="24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38"/>
          <p:cNvCxnSpPr/>
          <p:nvPr/>
        </p:nvCxnSpPr>
        <p:spPr>
          <a:xfrm flipH="1">
            <a:off x="933225" y="2019300"/>
            <a:ext cx="105000" cy="209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58" name="Google Shape;458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5693" y="2044124"/>
            <a:ext cx="280632" cy="74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Google Shape;459;p38"/>
          <p:cNvCxnSpPr/>
          <p:nvPr/>
        </p:nvCxnSpPr>
        <p:spPr>
          <a:xfrm flipH="1">
            <a:off x="895650" y="2495550"/>
            <a:ext cx="761700" cy="257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460" name="Google Shape;460;p38"/>
          <p:cNvCxnSpPr/>
          <p:nvPr/>
        </p:nvCxnSpPr>
        <p:spPr>
          <a:xfrm rot="10800000">
            <a:off x="914325" y="3000375"/>
            <a:ext cx="9600" cy="228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61" name="Google Shape;46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7024" y="3219686"/>
            <a:ext cx="138758" cy="23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86789" y="3381375"/>
            <a:ext cx="260903" cy="714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38"/>
          <p:cNvCxnSpPr>
            <a:stCxn id="462" idx="3"/>
          </p:cNvCxnSpPr>
          <p:nvPr/>
        </p:nvCxnSpPr>
        <p:spPr>
          <a:xfrm flipH="1" rot="10800000">
            <a:off x="1947692" y="3403463"/>
            <a:ext cx="438000" cy="335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64" name="Google Shape;464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62225" y="2623488"/>
            <a:ext cx="228600" cy="625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38"/>
          <p:cNvCxnSpPr/>
          <p:nvPr/>
        </p:nvCxnSpPr>
        <p:spPr>
          <a:xfrm rot="10800000">
            <a:off x="2428800" y="2524275"/>
            <a:ext cx="200100" cy="32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66" name="Google Shape;466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66925" y="3643313"/>
            <a:ext cx="219075" cy="5998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38"/>
          <p:cNvCxnSpPr>
            <a:stCxn id="466" idx="3"/>
          </p:cNvCxnSpPr>
          <p:nvPr/>
        </p:nvCxnSpPr>
        <p:spPr>
          <a:xfrm>
            <a:off x="2286000" y="3943237"/>
            <a:ext cx="104700" cy="105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68" name="Google Shape;468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47875" y="1500187"/>
            <a:ext cx="255684" cy="700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p38"/>
          <p:cNvCxnSpPr>
            <a:stCxn id="468" idx="3"/>
          </p:cNvCxnSpPr>
          <p:nvPr/>
        </p:nvCxnSpPr>
        <p:spPr>
          <a:xfrm>
            <a:off x="2303559" y="1850231"/>
            <a:ext cx="125100" cy="407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70" name="Google Shape;470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62375" y="3752850"/>
            <a:ext cx="306125" cy="83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p38"/>
          <p:cNvCxnSpPr>
            <a:stCxn id="470" idx="1"/>
          </p:cNvCxnSpPr>
          <p:nvPr/>
        </p:nvCxnSpPr>
        <p:spPr>
          <a:xfrm rot="10800000">
            <a:off x="3238275" y="4124250"/>
            <a:ext cx="524100" cy="47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72" name="Google Shape;472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33950" y="3278975"/>
            <a:ext cx="171957" cy="289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38"/>
          <p:cNvCxnSpPr>
            <a:stCxn id="472" idx="1"/>
          </p:cNvCxnSpPr>
          <p:nvPr/>
        </p:nvCxnSpPr>
        <p:spPr>
          <a:xfrm rot="10800000">
            <a:off x="4705050" y="3414037"/>
            <a:ext cx="228900" cy="9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474" name="Google Shape;474;p38"/>
          <p:cNvCxnSpPr/>
          <p:nvPr/>
        </p:nvCxnSpPr>
        <p:spPr>
          <a:xfrm flipH="1" rot="10800000">
            <a:off x="5457825" y="4124250"/>
            <a:ext cx="628200" cy="162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475" name="Google Shape;475;p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12455" y="3761175"/>
            <a:ext cx="250520" cy="8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8"/>
          <p:cNvSpPr txBox="1"/>
          <p:nvPr/>
        </p:nvSpPr>
        <p:spPr>
          <a:xfrm>
            <a:off x="8351625" y="2829700"/>
            <a:ext cx="59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0000FF"/>
                </a:solidFill>
              </a:rPr>
              <a:t>0.319</a:t>
            </a:r>
            <a:endParaRPr b="1" sz="1000">
              <a:solidFill>
                <a:srgbClr val="0000FF"/>
              </a:solidFill>
            </a:endParaRPr>
          </a:p>
        </p:txBody>
      </p:sp>
      <p:sp>
        <p:nvSpPr>
          <p:cNvPr id="477" name="Google Shape;477;p38"/>
          <p:cNvSpPr txBox="1"/>
          <p:nvPr/>
        </p:nvSpPr>
        <p:spPr>
          <a:xfrm>
            <a:off x="8385400" y="2550775"/>
            <a:ext cx="59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6AA84F"/>
                </a:solidFill>
              </a:rPr>
              <a:t>0.334</a:t>
            </a:r>
            <a:endParaRPr b="1" sz="1000">
              <a:solidFill>
                <a:srgbClr val="6AA84F"/>
              </a:solidFill>
            </a:endParaRPr>
          </a:p>
        </p:txBody>
      </p:sp>
      <p:sp>
        <p:nvSpPr>
          <p:cNvPr id="478" name="Google Shape;478;p38"/>
          <p:cNvSpPr txBox="1"/>
          <p:nvPr/>
        </p:nvSpPr>
        <p:spPr>
          <a:xfrm>
            <a:off x="723671" y="3401675"/>
            <a:ext cx="52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000000"/>
                </a:solidFill>
              </a:rPr>
              <a:t>BIC1</a:t>
            </a:r>
            <a:endParaRPr b="1" sz="1000">
              <a:solidFill>
                <a:srgbClr val="000000"/>
              </a:solidFill>
            </a:endParaRPr>
          </a:p>
        </p:txBody>
      </p:sp>
      <p:sp>
        <p:nvSpPr>
          <p:cNvPr id="479" name="Google Shape;479;p38"/>
          <p:cNvSpPr txBox="1"/>
          <p:nvPr/>
        </p:nvSpPr>
        <p:spPr>
          <a:xfrm>
            <a:off x="674346" y="1778500"/>
            <a:ext cx="52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000000"/>
                </a:solidFill>
              </a:rPr>
              <a:t>BIC2</a:t>
            </a:r>
            <a:endParaRPr b="1" sz="1000">
              <a:solidFill>
                <a:srgbClr val="000000"/>
              </a:solidFill>
            </a:endParaRPr>
          </a:p>
        </p:txBody>
      </p:sp>
      <p:sp>
        <p:nvSpPr>
          <p:cNvPr id="480" name="Google Shape;480;p38"/>
          <p:cNvSpPr txBox="1"/>
          <p:nvPr/>
        </p:nvSpPr>
        <p:spPr>
          <a:xfrm>
            <a:off x="1555196" y="2473813"/>
            <a:ext cx="52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000000"/>
                </a:solidFill>
              </a:rPr>
              <a:t>radiating 1</a:t>
            </a:r>
            <a:endParaRPr b="1" sz="1000">
              <a:solidFill>
                <a:srgbClr val="000000"/>
              </a:solidFill>
            </a:endParaRPr>
          </a:p>
        </p:txBody>
      </p:sp>
      <p:sp>
        <p:nvSpPr>
          <p:cNvPr id="481" name="Google Shape;481;p38"/>
          <p:cNvSpPr txBox="1"/>
          <p:nvPr/>
        </p:nvSpPr>
        <p:spPr>
          <a:xfrm>
            <a:off x="1171521" y="953988"/>
            <a:ext cx="52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solidFill>
                  <a:srgbClr val="000000"/>
                </a:solidFill>
              </a:rPr>
              <a:t>radiating 2</a:t>
            </a:r>
            <a:endParaRPr b="1" sz="1000">
              <a:solidFill>
                <a:srgbClr val="000000"/>
              </a:solidFill>
            </a:endParaRPr>
          </a:p>
        </p:txBody>
      </p:sp>
      <p:sp>
        <p:nvSpPr>
          <p:cNvPr id="482" name="Google Shape;482;p38"/>
          <p:cNvSpPr txBox="1"/>
          <p:nvPr/>
        </p:nvSpPr>
        <p:spPr>
          <a:xfrm>
            <a:off x="6515850" y="1042337"/>
            <a:ext cx="1956600" cy="12072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2"/>
                </a:solidFill>
              </a:rPr>
              <a:t>Photonic band diagram, grating eigenmodes for (F=0.9, h=260 nm).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83" name="Google Shape;48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484" name="Google Shape;484;p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10075" y="2386013"/>
            <a:ext cx="32385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5125" y="2544549"/>
            <a:ext cx="306125" cy="35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410063" y="4867263"/>
            <a:ext cx="54292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9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000">
                <a:solidFill>
                  <a:schemeClr val="dk2"/>
                </a:solidFill>
              </a:rPr>
              <a:t>Reason for iSPR radiation enhancement?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492" name="Google Shape;49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9"/>
          <p:cNvSpPr txBox="1"/>
          <p:nvPr/>
        </p:nvSpPr>
        <p:spPr>
          <a:xfrm>
            <a:off x="4486500" y="741100"/>
            <a:ext cx="85206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4" name="Google Shape;494;p39"/>
          <p:cNvPicPr preferRelativeResize="0"/>
          <p:nvPr/>
        </p:nvPicPr>
        <p:blipFill rotWithShape="1">
          <a:blip r:embed="rId4">
            <a:alphaModFix/>
          </a:blip>
          <a:srcRect b="0" l="0" r="0" t="22797"/>
          <a:stretch/>
        </p:blipFill>
        <p:spPr>
          <a:xfrm>
            <a:off x="316925" y="1937775"/>
            <a:ext cx="5918149" cy="30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9"/>
          <p:cNvSpPr txBox="1"/>
          <p:nvPr/>
        </p:nvSpPr>
        <p:spPr>
          <a:xfrm>
            <a:off x="6349625" y="1364125"/>
            <a:ext cx="2547900" cy="3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200"/>
              <a:t>• Instead of β=0.328 (corresponding to 30 kV), I tried β=0.30, 0.31, … , 0.40.  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200"/>
              <a:t>• For each β, the frequency of the perpendicular SP radiation is different.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200"/>
              <a:t>• For each β, the extent of the curve in ω corresponds to radiation captured within the aperture range 0.22 of the perpendicularly attached fiber.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000000"/>
                </a:solidFill>
              </a:rPr>
              <a:t>• </a:t>
            </a:r>
            <a:r>
              <a:rPr lang="pl" sz="1200"/>
              <a:t>Area under the curve corresponds to captured energy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000000"/>
                </a:solidFill>
              </a:rPr>
              <a:t>• Most energy is emitted around the frequency of an ordinary Q=24 mode (radiating mode)</a:t>
            </a:r>
            <a:endParaRPr sz="1200"/>
          </a:p>
        </p:txBody>
      </p:sp>
      <p:sp>
        <p:nvSpPr>
          <p:cNvPr id="496" name="Google Shape;496;p39"/>
          <p:cNvSpPr txBox="1"/>
          <p:nvPr/>
        </p:nvSpPr>
        <p:spPr>
          <a:xfrm>
            <a:off x="3786974" y="4659925"/>
            <a:ext cx="244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FF"/>
                </a:solidFill>
              </a:rPr>
              <a:t>Normalized frequency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97" name="Google Shape;497;p39"/>
          <p:cNvSpPr txBox="1"/>
          <p:nvPr/>
        </p:nvSpPr>
        <p:spPr>
          <a:xfrm rot="-5400000">
            <a:off x="-946300" y="3147250"/>
            <a:ext cx="239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FF"/>
                </a:solidFill>
              </a:rPr>
              <a:t>Energy per unit frequency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98" name="Google Shape;49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499" name="Google Shape;499;p39"/>
          <p:cNvSpPr txBox="1"/>
          <p:nvPr/>
        </p:nvSpPr>
        <p:spPr>
          <a:xfrm>
            <a:off x="316925" y="858700"/>
            <a:ext cx="86799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</a:rPr>
              <a:t>Puzzle: Why is the (F=0.9, h=260 nm) grating so good?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</a:rPr>
              <a:t>Resonance of the electron with grating eigenmodes?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00" name="Google Shape;50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7050" y="4684449"/>
            <a:ext cx="306125" cy="351143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9"/>
          <p:cNvSpPr txBox="1"/>
          <p:nvPr/>
        </p:nvSpPr>
        <p:spPr>
          <a:xfrm>
            <a:off x="1664675" y="1558600"/>
            <a:ext cx="6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Q=</a:t>
            </a:r>
            <a:r>
              <a:rPr b="1" lang="pl" sz="1500">
                <a:solidFill>
                  <a:schemeClr val="dk1"/>
                </a:solidFill>
              </a:rPr>
              <a:t>∞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502" name="Google Shape;502;p39"/>
          <p:cNvSpPr txBox="1"/>
          <p:nvPr/>
        </p:nvSpPr>
        <p:spPr>
          <a:xfrm>
            <a:off x="3786975" y="1580950"/>
            <a:ext cx="6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Q=</a:t>
            </a:r>
            <a:r>
              <a:rPr b="1" lang="pl" sz="1500">
                <a:solidFill>
                  <a:schemeClr val="dk1"/>
                </a:solidFill>
              </a:rPr>
              <a:t>∞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503" name="Google Shape;503;p39"/>
          <p:cNvSpPr txBox="1"/>
          <p:nvPr/>
        </p:nvSpPr>
        <p:spPr>
          <a:xfrm>
            <a:off x="2322575" y="1580950"/>
            <a:ext cx="6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Q</a:t>
            </a:r>
            <a:r>
              <a:rPr lang="pl">
                <a:solidFill>
                  <a:schemeClr val="dk1"/>
                </a:solidFill>
              </a:rPr>
              <a:t>=</a:t>
            </a:r>
            <a:r>
              <a:rPr lang="pl">
                <a:solidFill>
                  <a:schemeClr val="dk1"/>
                </a:solidFill>
              </a:rPr>
              <a:t>24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504" name="Google Shape;504;p39"/>
          <p:cNvCxnSpPr/>
          <p:nvPr/>
        </p:nvCxnSpPr>
        <p:spPr>
          <a:xfrm flipH="1">
            <a:off x="1935575" y="2440925"/>
            <a:ext cx="609300" cy="349500"/>
          </a:xfrm>
          <a:prstGeom prst="straightConnector1">
            <a:avLst/>
          </a:prstGeom>
          <a:noFill/>
          <a:ln cap="flat" cmpd="sng" w="9525">
            <a:solidFill>
              <a:srgbClr val="06CFD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p39"/>
          <p:cNvSpPr txBox="1"/>
          <p:nvPr/>
        </p:nvSpPr>
        <p:spPr>
          <a:xfrm>
            <a:off x="2562800" y="2279625"/>
            <a:ext cx="708000" cy="699000"/>
          </a:xfrm>
          <a:prstGeom prst="rect">
            <a:avLst/>
          </a:prstGeom>
          <a:noFill/>
          <a:ln cap="flat" cmpd="sng" w="9525">
            <a:solidFill>
              <a:srgbClr val="06CF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6CFD5"/>
                </a:solidFill>
              </a:rPr>
              <a:t>design</a:t>
            </a:r>
            <a:endParaRPr sz="1100">
              <a:solidFill>
                <a:srgbClr val="06CFD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6CFD5"/>
                </a:solidFill>
              </a:rPr>
              <a:t>electron</a:t>
            </a:r>
            <a:endParaRPr sz="1100">
              <a:solidFill>
                <a:srgbClr val="06CFD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6CFD5"/>
                </a:solidFill>
              </a:rPr>
              <a:t>energy</a:t>
            </a:r>
            <a:endParaRPr sz="1100">
              <a:solidFill>
                <a:srgbClr val="06CFD5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0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511" name="Google Shape;511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                               Accurate radiation energy for finite gratings?</a:t>
            </a:r>
            <a:endParaRPr/>
          </a:p>
        </p:txBody>
      </p:sp>
      <p:pic>
        <p:nvPicPr>
          <p:cNvPr id="512" name="Google Shape;5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00" y="1329482"/>
            <a:ext cx="3196699" cy="15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1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Time vs. frequency domain simulations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520" name="Google Shape;52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0449" y="1157200"/>
            <a:ext cx="3021052" cy="30898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22" name="Google Shape;522;p41"/>
          <p:cNvGrpSpPr/>
          <p:nvPr/>
        </p:nvGrpSpPr>
        <p:grpSpPr>
          <a:xfrm>
            <a:off x="5348812" y="1652555"/>
            <a:ext cx="442605" cy="377912"/>
            <a:chOff x="5509412" y="2391155"/>
            <a:chExt cx="442605" cy="377912"/>
          </a:xfrm>
        </p:grpSpPr>
        <p:grpSp>
          <p:nvGrpSpPr>
            <p:cNvPr id="523" name="Google Shape;523;p41"/>
            <p:cNvGrpSpPr/>
            <p:nvPr/>
          </p:nvGrpSpPr>
          <p:grpSpPr>
            <a:xfrm rot="5305580">
              <a:off x="5377578" y="2527883"/>
              <a:ext cx="361323" cy="87733"/>
              <a:chOff x="1828800" y="4187583"/>
              <a:chExt cx="4961360" cy="540225"/>
            </a:xfrm>
          </p:grpSpPr>
          <p:sp>
            <p:nvSpPr>
              <p:cNvPr id="524" name="Google Shape;524;p41"/>
              <p:cNvSpPr/>
              <p:nvPr/>
            </p:nvSpPr>
            <p:spPr>
              <a:xfrm>
                <a:off x="1828800" y="4187583"/>
                <a:ext cx="4953000" cy="540225"/>
              </a:xfrm>
              <a:custGeom>
                <a:rect b="b" l="l" r="r" t="t"/>
                <a:pathLst>
                  <a:path extrusionOk="0" h="21609" w="198120">
                    <a:moveTo>
                      <a:pt x="0" y="12328"/>
                    </a:moveTo>
                    <a:cubicBezTo>
                      <a:pt x="2540" y="10296"/>
                      <a:pt x="9144" y="-1387"/>
                      <a:pt x="15240" y="137"/>
                    </a:cubicBezTo>
                    <a:cubicBezTo>
                      <a:pt x="21336" y="1661"/>
                      <a:pt x="29972" y="21473"/>
                      <a:pt x="36576" y="21473"/>
                    </a:cubicBezTo>
                    <a:cubicBezTo>
                      <a:pt x="43180" y="21473"/>
                      <a:pt x="48260" y="137"/>
                      <a:pt x="54864" y="137"/>
                    </a:cubicBezTo>
                    <a:cubicBezTo>
                      <a:pt x="61468" y="137"/>
                      <a:pt x="69088" y="21473"/>
                      <a:pt x="76200" y="21473"/>
                    </a:cubicBezTo>
                    <a:cubicBezTo>
                      <a:pt x="83312" y="21473"/>
                      <a:pt x="90932" y="137"/>
                      <a:pt x="97536" y="137"/>
                    </a:cubicBezTo>
                    <a:cubicBezTo>
                      <a:pt x="104140" y="137"/>
                      <a:pt x="109220" y="21473"/>
                      <a:pt x="115824" y="21473"/>
                    </a:cubicBezTo>
                    <a:cubicBezTo>
                      <a:pt x="122428" y="21473"/>
                      <a:pt x="130048" y="137"/>
                      <a:pt x="137160" y="137"/>
                    </a:cubicBezTo>
                    <a:cubicBezTo>
                      <a:pt x="144272" y="137"/>
                      <a:pt x="151384" y="19949"/>
                      <a:pt x="158496" y="21473"/>
                    </a:cubicBezTo>
                    <a:cubicBezTo>
                      <a:pt x="165608" y="22997"/>
                      <a:pt x="173228" y="11313"/>
                      <a:pt x="179832" y="9281"/>
                    </a:cubicBezTo>
                    <a:cubicBezTo>
                      <a:pt x="186436" y="7249"/>
                      <a:pt x="195072" y="9281"/>
                      <a:pt x="198120" y="9281"/>
                    </a:cubicBezTo>
                  </a:path>
                </a:pathLst>
              </a:cu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525" name="Google Shape;525;p41"/>
              <p:cNvCxnSpPr/>
              <p:nvPr/>
            </p:nvCxnSpPr>
            <p:spPr>
              <a:xfrm rot="10800000">
                <a:off x="6468640" y="428061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26" name="Google Shape;526;p41"/>
              <p:cNvCxnSpPr/>
              <p:nvPr/>
            </p:nvCxnSpPr>
            <p:spPr>
              <a:xfrm flipH="1">
                <a:off x="6485360" y="440618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27" name="Google Shape;527;p41"/>
            <p:cNvGrpSpPr/>
            <p:nvPr/>
          </p:nvGrpSpPr>
          <p:grpSpPr>
            <a:xfrm rot="5305580">
              <a:off x="5550053" y="2527883"/>
              <a:ext cx="361323" cy="87733"/>
              <a:chOff x="1828800" y="4187583"/>
              <a:chExt cx="4961360" cy="540225"/>
            </a:xfrm>
          </p:grpSpPr>
          <p:sp>
            <p:nvSpPr>
              <p:cNvPr id="528" name="Google Shape;528;p41"/>
              <p:cNvSpPr/>
              <p:nvPr/>
            </p:nvSpPr>
            <p:spPr>
              <a:xfrm>
                <a:off x="1828800" y="4187583"/>
                <a:ext cx="4953000" cy="540225"/>
              </a:xfrm>
              <a:custGeom>
                <a:rect b="b" l="l" r="r" t="t"/>
                <a:pathLst>
                  <a:path extrusionOk="0" h="21609" w="198120">
                    <a:moveTo>
                      <a:pt x="0" y="12328"/>
                    </a:moveTo>
                    <a:cubicBezTo>
                      <a:pt x="2540" y="10296"/>
                      <a:pt x="9144" y="-1387"/>
                      <a:pt x="15240" y="137"/>
                    </a:cubicBezTo>
                    <a:cubicBezTo>
                      <a:pt x="21336" y="1661"/>
                      <a:pt x="29972" y="21473"/>
                      <a:pt x="36576" y="21473"/>
                    </a:cubicBezTo>
                    <a:cubicBezTo>
                      <a:pt x="43180" y="21473"/>
                      <a:pt x="48260" y="137"/>
                      <a:pt x="54864" y="137"/>
                    </a:cubicBezTo>
                    <a:cubicBezTo>
                      <a:pt x="61468" y="137"/>
                      <a:pt x="69088" y="21473"/>
                      <a:pt x="76200" y="21473"/>
                    </a:cubicBezTo>
                    <a:cubicBezTo>
                      <a:pt x="83312" y="21473"/>
                      <a:pt x="90932" y="137"/>
                      <a:pt x="97536" y="137"/>
                    </a:cubicBezTo>
                    <a:cubicBezTo>
                      <a:pt x="104140" y="137"/>
                      <a:pt x="109220" y="21473"/>
                      <a:pt x="115824" y="21473"/>
                    </a:cubicBezTo>
                    <a:cubicBezTo>
                      <a:pt x="122428" y="21473"/>
                      <a:pt x="130048" y="137"/>
                      <a:pt x="137160" y="137"/>
                    </a:cubicBezTo>
                    <a:cubicBezTo>
                      <a:pt x="144272" y="137"/>
                      <a:pt x="151384" y="19949"/>
                      <a:pt x="158496" y="21473"/>
                    </a:cubicBezTo>
                    <a:cubicBezTo>
                      <a:pt x="165608" y="22997"/>
                      <a:pt x="173228" y="11313"/>
                      <a:pt x="179832" y="9281"/>
                    </a:cubicBezTo>
                    <a:cubicBezTo>
                      <a:pt x="186436" y="7249"/>
                      <a:pt x="195072" y="9281"/>
                      <a:pt x="198120" y="9281"/>
                    </a:cubicBezTo>
                  </a:path>
                </a:pathLst>
              </a:cu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529" name="Google Shape;529;p41"/>
              <p:cNvCxnSpPr/>
              <p:nvPr/>
            </p:nvCxnSpPr>
            <p:spPr>
              <a:xfrm rot="10800000">
                <a:off x="6468640" y="428061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30" name="Google Shape;530;p41"/>
              <p:cNvCxnSpPr/>
              <p:nvPr/>
            </p:nvCxnSpPr>
            <p:spPr>
              <a:xfrm flipH="1">
                <a:off x="6485360" y="440618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31" name="Google Shape;531;p41"/>
            <p:cNvGrpSpPr/>
            <p:nvPr/>
          </p:nvGrpSpPr>
          <p:grpSpPr>
            <a:xfrm rot="5305580">
              <a:off x="5722528" y="2544608"/>
              <a:ext cx="361323" cy="87733"/>
              <a:chOff x="1828800" y="4187583"/>
              <a:chExt cx="4961360" cy="540225"/>
            </a:xfrm>
          </p:grpSpPr>
          <p:sp>
            <p:nvSpPr>
              <p:cNvPr id="532" name="Google Shape;532;p41"/>
              <p:cNvSpPr/>
              <p:nvPr/>
            </p:nvSpPr>
            <p:spPr>
              <a:xfrm>
                <a:off x="1828800" y="4187583"/>
                <a:ext cx="4953000" cy="540225"/>
              </a:xfrm>
              <a:custGeom>
                <a:rect b="b" l="l" r="r" t="t"/>
                <a:pathLst>
                  <a:path extrusionOk="0" h="21609" w="198120">
                    <a:moveTo>
                      <a:pt x="0" y="12328"/>
                    </a:moveTo>
                    <a:cubicBezTo>
                      <a:pt x="2540" y="10296"/>
                      <a:pt x="9144" y="-1387"/>
                      <a:pt x="15240" y="137"/>
                    </a:cubicBezTo>
                    <a:cubicBezTo>
                      <a:pt x="21336" y="1661"/>
                      <a:pt x="29972" y="21473"/>
                      <a:pt x="36576" y="21473"/>
                    </a:cubicBezTo>
                    <a:cubicBezTo>
                      <a:pt x="43180" y="21473"/>
                      <a:pt x="48260" y="137"/>
                      <a:pt x="54864" y="137"/>
                    </a:cubicBezTo>
                    <a:cubicBezTo>
                      <a:pt x="61468" y="137"/>
                      <a:pt x="69088" y="21473"/>
                      <a:pt x="76200" y="21473"/>
                    </a:cubicBezTo>
                    <a:cubicBezTo>
                      <a:pt x="83312" y="21473"/>
                      <a:pt x="90932" y="137"/>
                      <a:pt x="97536" y="137"/>
                    </a:cubicBezTo>
                    <a:cubicBezTo>
                      <a:pt x="104140" y="137"/>
                      <a:pt x="109220" y="21473"/>
                      <a:pt x="115824" y="21473"/>
                    </a:cubicBezTo>
                    <a:cubicBezTo>
                      <a:pt x="122428" y="21473"/>
                      <a:pt x="130048" y="137"/>
                      <a:pt x="137160" y="137"/>
                    </a:cubicBezTo>
                    <a:cubicBezTo>
                      <a:pt x="144272" y="137"/>
                      <a:pt x="151384" y="19949"/>
                      <a:pt x="158496" y="21473"/>
                    </a:cubicBezTo>
                    <a:cubicBezTo>
                      <a:pt x="165608" y="22997"/>
                      <a:pt x="173228" y="11313"/>
                      <a:pt x="179832" y="9281"/>
                    </a:cubicBezTo>
                    <a:cubicBezTo>
                      <a:pt x="186436" y="7249"/>
                      <a:pt x="195072" y="9281"/>
                      <a:pt x="198120" y="9281"/>
                    </a:cubicBezTo>
                  </a:path>
                </a:pathLst>
              </a:cu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533" name="Google Shape;533;p41"/>
              <p:cNvCxnSpPr/>
              <p:nvPr/>
            </p:nvCxnSpPr>
            <p:spPr>
              <a:xfrm rot="10800000">
                <a:off x="6468640" y="428061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34" name="Google Shape;534;p41"/>
              <p:cNvCxnSpPr/>
              <p:nvPr/>
            </p:nvCxnSpPr>
            <p:spPr>
              <a:xfrm flipH="1">
                <a:off x="6485360" y="440618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535" name="Google Shape;535;p41"/>
          <p:cNvGrpSpPr/>
          <p:nvPr/>
        </p:nvGrpSpPr>
        <p:grpSpPr>
          <a:xfrm rot="10800000">
            <a:off x="5257001" y="1037195"/>
            <a:ext cx="583000" cy="377912"/>
            <a:chOff x="5509412" y="2391155"/>
            <a:chExt cx="442605" cy="377912"/>
          </a:xfrm>
        </p:grpSpPr>
        <p:grpSp>
          <p:nvGrpSpPr>
            <p:cNvPr id="536" name="Google Shape;536;p41"/>
            <p:cNvGrpSpPr/>
            <p:nvPr/>
          </p:nvGrpSpPr>
          <p:grpSpPr>
            <a:xfrm rot="5305580">
              <a:off x="5377578" y="2527883"/>
              <a:ext cx="361323" cy="87733"/>
              <a:chOff x="1828800" y="4187583"/>
              <a:chExt cx="4961360" cy="540225"/>
            </a:xfrm>
          </p:grpSpPr>
          <p:sp>
            <p:nvSpPr>
              <p:cNvPr id="537" name="Google Shape;537;p41"/>
              <p:cNvSpPr/>
              <p:nvPr/>
            </p:nvSpPr>
            <p:spPr>
              <a:xfrm>
                <a:off x="1828800" y="4187583"/>
                <a:ext cx="4953000" cy="540225"/>
              </a:xfrm>
              <a:custGeom>
                <a:rect b="b" l="l" r="r" t="t"/>
                <a:pathLst>
                  <a:path extrusionOk="0" h="21609" w="198120">
                    <a:moveTo>
                      <a:pt x="0" y="12328"/>
                    </a:moveTo>
                    <a:cubicBezTo>
                      <a:pt x="2540" y="10296"/>
                      <a:pt x="9144" y="-1387"/>
                      <a:pt x="15240" y="137"/>
                    </a:cubicBezTo>
                    <a:cubicBezTo>
                      <a:pt x="21336" y="1661"/>
                      <a:pt x="29972" y="21473"/>
                      <a:pt x="36576" y="21473"/>
                    </a:cubicBezTo>
                    <a:cubicBezTo>
                      <a:pt x="43180" y="21473"/>
                      <a:pt x="48260" y="137"/>
                      <a:pt x="54864" y="137"/>
                    </a:cubicBezTo>
                    <a:cubicBezTo>
                      <a:pt x="61468" y="137"/>
                      <a:pt x="69088" y="21473"/>
                      <a:pt x="76200" y="21473"/>
                    </a:cubicBezTo>
                    <a:cubicBezTo>
                      <a:pt x="83312" y="21473"/>
                      <a:pt x="90932" y="137"/>
                      <a:pt x="97536" y="137"/>
                    </a:cubicBezTo>
                    <a:cubicBezTo>
                      <a:pt x="104140" y="137"/>
                      <a:pt x="109220" y="21473"/>
                      <a:pt x="115824" y="21473"/>
                    </a:cubicBezTo>
                    <a:cubicBezTo>
                      <a:pt x="122428" y="21473"/>
                      <a:pt x="130048" y="137"/>
                      <a:pt x="137160" y="137"/>
                    </a:cubicBezTo>
                    <a:cubicBezTo>
                      <a:pt x="144272" y="137"/>
                      <a:pt x="151384" y="19949"/>
                      <a:pt x="158496" y="21473"/>
                    </a:cubicBezTo>
                    <a:cubicBezTo>
                      <a:pt x="165608" y="22997"/>
                      <a:pt x="173228" y="11313"/>
                      <a:pt x="179832" y="9281"/>
                    </a:cubicBezTo>
                    <a:cubicBezTo>
                      <a:pt x="186436" y="7249"/>
                      <a:pt x="195072" y="9281"/>
                      <a:pt x="198120" y="9281"/>
                    </a:cubicBezTo>
                  </a:path>
                </a:pathLst>
              </a:cu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538" name="Google Shape;538;p41"/>
              <p:cNvCxnSpPr/>
              <p:nvPr/>
            </p:nvCxnSpPr>
            <p:spPr>
              <a:xfrm rot="10800000">
                <a:off x="6468640" y="428061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39" name="Google Shape;539;p41"/>
              <p:cNvCxnSpPr/>
              <p:nvPr/>
            </p:nvCxnSpPr>
            <p:spPr>
              <a:xfrm flipH="1">
                <a:off x="6485360" y="440618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40" name="Google Shape;540;p41"/>
            <p:cNvGrpSpPr/>
            <p:nvPr/>
          </p:nvGrpSpPr>
          <p:grpSpPr>
            <a:xfrm rot="5305580">
              <a:off x="5550053" y="2527883"/>
              <a:ext cx="361323" cy="87733"/>
              <a:chOff x="1828800" y="4187583"/>
              <a:chExt cx="4961360" cy="540225"/>
            </a:xfrm>
          </p:grpSpPr>
          <p:sp>
            <p:nvSpPr>
              <p:cNvPr id="541" name="Google Shape;541;p41"/>
              <p:cNvSpPr/>
              <p:nvPr/>
            </p:nvSpPr>
            <p:spPr>
              <a:xfrm>
                <a:off x="1828800" y="4187583"/>
                <a:ext cx="4953000" cy="540225"/>
              </a:xfrm>
              <a:custGeom>
                <a:rect b="b" l="l" r="r" t="t"/>
                <a:pathLst>
                  <a:path extrusionOk="0" h="21609" w="198120">
                    <a:moveTo>
                      <a:pt x="0" y="12328"/>
                    </a:moveTo>
                    <a:cubicBezTo>
                      <a:pt x="2540" y="10296"/>
                      <a:pt x="9144" y="-1387"/>
                      <a:pt x="15240" y="137"/>
                    </a:cubicBezTo>
                    <a:cubicBezTo>
                      <a:pt x="21336" y="1661"/>
                      <a:pt x="29972" y="21473"/>
                      <a:pt x="36576" y="21473"/>
                    </a:cubicBezTo>
                    <a:cubicBezTo>
                      <a:pt x="43180" y="21473"/>
                      <a:pt x="48260" y="137"/>
                      <a:pt x="54864" y="137"/>
                    </a:cubicBezTo>
                    <a:cubicBezTo>
                      <a:pt x="61468" y="137"/>
                      <a:pt x="69088" y="21473"/>
                      <a:pt x="76200" y="21473"/>
                    </a:cubicBezTo>
                    <a:cubicBezTo>
                      <a:pt x="83312" y="21473"/>
                      <a:pt x="90932" y="137"/>
                      <a:pt x="97536" y="137"/>
                    </a:cubicBezTo>
                    <a:cubicBezTo>
                      <a:pt x="104140" y="137"/>
                      <a:pt x="109220" y="21473"/>
                      <a:pt x="115824" y="21473"/>
                    </a:cubicBezTo>
                    <a:cubicBezTo>
                      <a:pt x="122428" y="21473"/>
                      <a:pt x="130048" y="137"/>
                      <a:pt x="137160" y="137"/>
                    </a:cubicBezTo>
                    <a:cubicBezTo>
                      <a:pt x="144272" y="137"/>
                      <a:pt x="151384" y="19949"/>
                      <a:pt x="158496" y="21473"/>
                    </a:cubicBezTo>
                    <a:cubicBezTo>
                      <a:pt x="165608" y="22997"/>
                      <a:pt x="173228" y="11313"/>
                      <a:pt x="179832" y="9281"/>
                    </a:cubicBezTo>
                    <a:cubicBezTo>
                      <a:pt x="186436" y="7249"/>
                      <a:pt x="195072" y="9281"/>
                      <a:pt x="198120" y="9281"/>
                    </a:cubicBezTo>
                  </a:path>
                </a:pathLst>
              </a:cu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542" name="Google Shape;542;p41"/>
              <p:cNvCxnSpPr/>
              <p:nvPr/>
            </p:nvCxnSpPr>
            <p:spPr>
              <a:xfrm rot="10800000">
                <a:off x="6468640" y="428061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3" name="Google Shape;543;p41"/>
              <p:cNvCxnSpPr/>
              <p:nvPr/>
            </p:nvCxnSpPr>
            <p:spPr>
              <a:xfrm flipH="1">
                <a:off x="6485360" y="440618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44" name="Google Shape;544;p41"/>
            <p:cNvGrpSpPr/>
            <p:nvPr/>
          </p:nvGrpSpPr>
          <p:grpSpPr>
            <a:xfrm rot="5305580">
              <a:off x="5722528" y="2544608"/>
              <a:ext cx="361323" cy="87733"/>
              <a:chOff x="1828800" y="4187583"/>
              <a:chExt cx="4961360" cy="540225"/>
            </a:xfrm>
          </p:grpSpPr>
          <p:sp>
            <p:nvSpPr>
              <p:cNvPr id="545" name="Google Shape;545;p41"/>
              <p:cNvSpPr/>
              <p:nvPr/>
            </p:nvSpPr>
            <p:spPr>
              <a:xfrm>
                <a:off x="1828800" y="4187583"/>
                <a:ext cx="4953000" cy="540225"/>
              </a:xfrm>
              <a:custGeom>
                <a:rect b="b" l="l" r="r" t="t"/>
                <a:pathLst>
                  <a:path extrusionOk="0" h="21609" w="198120">
                    <a:moveTo>
                      <a:pt x="0" y="12328"/>
                    </a:moveTo>
                    <a:cubicBezTo>
                      <a:pt x="2540" y="10296"/>
                      <a:pt x="9144" y="-1387"/>
                      <a:pt x="15240" y="137"/>
                    </a:cubicBezTo>
                    <a:cubicBezTo>
                      <a:pt x="21336" y="1661"/>
                      <a:pt x="29972" y="21473"/>
                      <a:pt x="36576" y="21473"/>
                    </a:cubicBezTo>
                    <a:cubicBezTo>
                      <a:pt x="43180" y="21473"/>
                      <a:pt x="48260" y="137"/>
                      <a:pt x="54864" y="137"/>
                    </a:cubicBezTo>
                    <a:cubicBezTo>
                      <a:pt x="61468" y="137"/>
                      <a:pt x="69088" y="21473"/>
                      <a:pt x="76200" y="21473"/>
                    </a:cubicBezTo>
                    <a:cubicBezTo>
                      <a:pt x="83312" y="21473"/>
                      <a:pt x="90932" y="137"/>
                      <a:pt x="97536" y="137"/>
                    </a:cubicBezTo>
                    <a:cubicBezTo>
                      <a:pt x="104140" y="137"/>
                      <a:pt x="109220" y="21473"/>
                      <a:pt x="115824" y="21473"/>
                    </a:cubicBezTo>
                    <a:cubicBezTo>
                      <a:pt x="122428" y="21473"/>
                      <a:pt x="130048" y="137"/>
                      <a:pt x="137160" y="137"/>
                    </a:cubicBezTo>
                    <a:cubicBezTo>
                      <a:pt x="144272" y="137"/>
                      <a:pt x="151384" y="19949"/>
                      <a:pt x="158496" y="21473"/>
                    </a:cubicBezTo>
                    <a:cubicBezTo>
                      <a:pt x="165608" y="22997"/>
                      <a:pt x="173228" y="11313"/>
                      <a:pt x="179832" y="9281"/>
                    </a:cubicBezTo>
                    <a:cubicBezTo>
                      <a:pt x="186436" y="7249"/>
                      <a:pt x="195072" y="9281"/>
                      <a:pt x="198120" y="9281"/>
                    </a:cubicBezTo>
                  </a:path>
                </a:pathLst>
              </a:cu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546" name="Google Shape;546;p41"/>
              <p:cNvCxnSpPr/>
              <p:nvPr/>
            </p:nvCxnSpPr>
            <p:spPr>
              <a:xfrm rot="10800000">
                <a:off x="6468640" y="428061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7" name="Google Shape;547;p41"/>
              <p:cNvCxnSpPr/>
              <p:nvPr/>
            </p:nvCxnSpPr>
            <p:spPr>
              <a:xfrm flipH="1">
                <a:off x="6485360" y="4406185"/>
                <a:ext cx="304800" cy="152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548" name="Google Shape;548;p41"/>
          <p:cNvSpPr txBox="1"/>
          <p:nvPr/>
        </p:nvSpPr>
        <p:spPr>
          <a:xfrm>
            <a:off x="5721150" y="1637550"/>
            <a:ext cx="705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rgbClr val="FF0000"/>
                </a:solidFill>
              </a:rPr>
              <a:t>radiation</a:t>
            </a:r>
            <a:endParaRPr sz="900">
              <a:solidFill>
                <a:srgbClr val="FF0000"/>
              </a:solidFill>
            </a:endParaRPr>
          </a:p>
        </p:txBody>
      </p:sp>
      <p:sp>
        <p:nvSpPr>
          <p:cNvPr id="549" name="Google Shape;549;p41"/>
          <p:cNvSpPr txBox="1"/>
          <p:nvPr/>
        </p:nvSpPr>
        <p:spPr>
          <a:xfrm>
            <a:off x="5778025" y="1077350"/>
            <a:ext cx="705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rgbClr val="FF0000"/>
                </a:solidFill>
              </a:rPr>
              <a:t>radiation</a:t>
            </a:r>
            <a:endParaRPr sz="900">
              <a:solidFill>
                <a:srgbClr val="FF0000"/>
              </a:solidFill>
            </a:endParaRPr>
          </a:p>
        </p:txBody>
      </p:sp>
      <p:cxnSp>
        <p:nvCxnSpPr>
          <p:cNvPr id="550" name="Google Shape;550;p41"/>
          <p:cNvCxnSpPr/>
          <p:nvPr/>
        </p:nvCxnSpPr>
        <p:spPr>
          <a:xfrm flipH="1" rot="10800000">
            <a:off x="2114750" y="1284775"/>
            <a:ext cx="2778000" cy="179100"/>
          </a:xfrm>
          <a:prstGeom prst="straightConnector1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1" name="Google Shape;551;p41"/>
          <p:cNvCxnSpPr/>
          <p:nvPr/>
        </p:nvCxnSpPr>
        <p:spPr>
          <a:xfrm>
            <a:off x="3288625" y="2037350"/>
            <a:ext cx="1657800" cy="179100"/>
          </a:xfrm>
          <a:prstGeom prst="straightConnector1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2" name="Google Shape;55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cxnSp>
        <p:nvCxnSpPr>
          <p:cNvPr id="553" name="Google Shape;553;p41"/>
          <p:cNvCxnSpPr/>
          <p:nvPr/>
        </p:nvCxnSpPr>
        <p:spPr>
          <a:xfrm>
            <a:off x="483875" y="2521575"/>
            <a:ext cx="967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4" name="Google Shape;554;p41"/>
          <p:cNvSpPr/>
          <p:nvPr/>
        </p:nvSpPr>
        <p:spPr>
          <a:xfrm>
            <a:off x="872575" y="3650475"/>
            <a:ext cx="2491200" cy="2491500"/>
          </a:xfrm>
          <a:prstGeom prst="pie">
            <a:avLst>
              <a:gd fmla="val 11511230" name="adj1"/>
              <a:gd fmla="val 2095678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5" name="Google Shape;555;p41"/>
          <p:cNvCxnSpPr/>
          <p:nvPr/>
        </p:nvCxnSpPr>
        <p:spPr>
          <a:xfrm rot="10800000">
            <a:off x="1630800" y="3775950"/>
            <a:ext cx="492900" cy="112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6" name="Google Shape;556;p41"/>
          <p:cNvSpPr txBox="1"/>
          <p:nvPr/>
        </p:nvSpPr>
        <p:spPr>
          <a:xfrm>
            <a:off x="232800" y="3053600"/>
            <a:ext cx="28281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</a:rPr>
              <a:t>Number of grating periods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57" name="Google Shape;557;p41"/>
          <p:cNvSpPr/>
          <p:nvPr/>
        </p:nvSpPr>
        <p:spPr>
          <a:xfrm>
            <a:off x="1587350" y="3728350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1"/>
          <p:cNvSpPr/>
          <p:nvPr/>
        </p:nvSpPr>
        <p:spPr>
          <a:xfrm>
            <a:off x="850425" y="4593925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1"/>
          <p:cNvSpPr/>
          <p:nvPr/>
        </p:nvSpPr>
        <p:spPr>
          <a:xfrm>
            <a:off x="3304850" y="4627350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41"/>
          <p:cNvSpPr txBox="1"/>
          <p:nvPr/>
        </p:nvSpPr>
        <p:spPr>
          <a:xfrm>
            <a:off x="654775" y="4443750"/>
            <a:ext cx="2178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1</a:t>
            </a:r>
            <a:endParaRPr/>
          </a:p>
        </p:txBody>
      </p:sp>
      <p:sp>
        <p:nvSpPr>
          <p:cNvPr id="561" name="Google Shape;561;p41"/>
          <p:cNvSpPr txBox="1"/>
          <p:nvPr/>
        </p:nvSpPr>
        <p:spPr>
          <a:xfrm>
            <a:off x="1346275" y="3443125"/>
            <a:ext cx="5487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100</a:t>
            </a:r>
            <a:endParaRPr/>
          </a:p>
        </p:txBody>
      </p:sp>
      <p:sp>
        <p:nvSpPr>
          <p:cNvPr id="562" name="Google Shape;562;p41"/>
          <p:cNvSpPr txBox="1"/>
          <p:nvPr/>
        </p:nvSpPr>
        <p:spPr>
          <a:xfrm>
            <a:off x="3304850" y="4395500"/>
            <a:ext cx="1312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/>
              <a:t>∞</a:t>
            </a:r>
            <a:r>
              <a:rPr lang="pl" sz="1200"/>
              <a:t>(Floquet b.c.)</a:t>
            </a:r>
            <a:endParaRPr sz="1200"/>
          </a:p>
        </p:txBody>
      </p:sp>
      <p:sp>
        <p:nvSpPr>
          <p:cNvPr id="563" name="Google Shape;563;p41"/>
          <p:cNvSpPr/>
          <p:nvPr/>
        </p:nvSpPr>
        <p:spPr>
          <a:xfrm>
            <a:off x="1103700" y="4092425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1"/>
          <p:cNvSpPr/>
          <p:nvPr/>
        </p:nvSpPr>
        <p:spPr>
          <a:xfrm>
            <a:off x="2167375" y="3626725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1"/>
          <p:cNvSpPr txBox="1"/>
          <p:nvPr/>
        </p:nvSpPr>
        <p:spPr>
          <a:xfrm>
            <a:off x="1909125" y="3339450"/>
            <a:ext cx="6405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1000</a:t>
            </a:r>
            <a:endParaRPr/>
          </a:p>
        </p:txBody>
      </p:sp>
      <p:sp>
        <p:nvSpPr>
          <p:cNvPr id="566" name="Google Shape;566;p41"/>
          <p:cNvSpPr txBox="1"/>
          <p:nvPr/>
        </p:nvSpPr>
        <p:spPr>
          <a:xfrm>
            <a:off x="805875" y="3855750"/>
            <a:ext cx="467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10</a:t>
            </a:r>
            <a:endParaRPr/>
          </a:p>
        </p:txBody>
      </p:sp>
      <p:sp>
        <p:nvSpPr>
          <p:cNvPr id="567" name="Google Shape;567;p41"/>
          <p:cNvSpPr/>
          <p:nvPr/>
        </p:nvSpPr>
        <p:spPr>
          <a:xfrm>
            <a:off x="2700400" y="3775950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41"/>
          <p:cNvSpPr/>
          <p:nvPr/>
        </p:nvSpPr>
        <p:spPr>
          <a:xfrm>
            <a:off x="3078375" y="4123850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1"/>
          <p:cNvSpPr/>
          <p:nvPr/>
        </p:nvSpPr>
        <p:spPr>
          <a:xfrm>
            <a:off x="3251725" y="4421900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1"/>
          <p:cNvSpPr/>
          <p:nvPr/>
        </p:nvSpPr>
        <p:spPr>
          <a:xfrm>
            <a:off x="3304850" y="4469750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41"/>
          <p:cNvSpPr/>
          <p:nvPr/>
        </p:nvSpPr>
        <p:spPr>
          <a:xfrm>
            <a:off x="3251725" y="4469738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41"/>
          <p:cNvSpPr/>
          <p:nvPr/>
        </p:nvSpPr>
        <p:spPr>
          <a:xfrm>
            <a:off x="3288625" y="4524625"/>
            <a:ext cx="795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Radiation schemes from charged particles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descr="Ink Drawings&#10;Ink Drawings&#10;Ink Drawings&#10;Ink Drawings&#10;Ink Drawings&#10;Ink Drawings&#10;Ink Drawings&#10;Ink Drawings&#10;Ink Drawings&#10;Ink Drawings&#10;Ink Drawings&#10;Ink Drawings&#10;Ink Drawings&#10;￼&#10;￼&#10;￼&#10;￼&#10;￼￼&#10;￼&#10;Ink Drawings&#10;"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875" y="1557400"/>
            <a:ext cx="5743874" cy="32189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358425" y="872800"/>
            <a:ext cx="70968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“A charged particle moving in vacuum with constant velocity does not emit radiation”</a:t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1734100" y="1353400"/>
            <a:ext cx="1272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CC0000"/>
                </a:solidFill>
              </a:rPr>
              <a:t>acceleration</a:t>
            </a:r>
            <a:endParaRPr sz="1200">
              <a:solidFill>
                <a:srgbClr val="CC0000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694625" y="1813650"/>
            <a:ext cx="12723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synchrotron r.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5945725" y="1485100"/>
            <a:ext cx="12723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undulator r.</a:t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80400" y="3062250"/>
            <a:ext cx="14514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deceleration</a:t>
            </a:r>
            <a:r>
              <a:rPr lang="pl"/>
              <a:t> r.</a:t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3180900" y="4641775"/>
            <a:ext cx="41220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diffraction</a:t>
            </a:r>
            <a:r>
              <a:rPr lang="pl"/>
              <a:t> r.                       Smith–Purcell radiation</a:t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6863900" y="3973200"/>
            <a:ext cx="1514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>
                <a:solidFill>
                  <a:srgbClr val="00AA00"/>
                </a:solidFill>
              </a:rPr>
              <a:t>diffracting bodies</a:t>
            </a:r>
            <a:endParaRPr b="1" sz="1200">
              <a:solidFill>
                <a:srgbClr val="00AA00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 rot="-1534986">
            <a:off x="7497500" y="4415016"/>
            <a:ext cx="1573573" cy="317614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FF"/>
                </a:solidFill>
              </a:rPr>
              <a:t>No magnets needed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2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A</a:t>
            </a:r>
            <a:r>
              <a:rPr lang="pl" sz="2000">
                <a:solidFill>
                  <a:schemeClr val="dk2"/>
                </a:solidFill>
              </a:rPr>
              <a:t>nimations, time domain, guided energy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578" name="Google Shape;5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580" name="Google Shape;58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800" y="1992753"/>
            <a:ext cx="4267201" cy="904072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2"/>
          <p:cNvSpPr txBox="1"/>
          <p:nvPr/>
        </p:nvSpPr>
        <p:spPr>
          <a:xfrm>
            <a:off x="5815600" y="304000"/>
            <a:ext cx="1639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600"/>
              </a:spcAft>
              <a:buNone/>
            </a:pPr>
            <a:r>
              <a:rPr lang="pl">
                <a:solidFill>
                  <a:srgbClr val="999999"/>
                </a:solidFill>
              </a:rPr>
              <a:t>Si/SiO2, </a:t>
            </a:r>
            <a:r>
              <a:rPr lang="pl">
                <a:solidFill>
                  <a:srgbClr val="999999"/>
                </a:solidFill>
              </a:rPr>
              <a:t>F.9h420</a:t>
            </a:r>
            <a:endParaRPr/>
          </a:p>
        </p:txBody>
      </p:sp>
      <p:pic>
        <p:nvPicPr>
          <p:cNvPr id="582" name="Google Shape;58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00" y="919400"/>
            <a:ext cx="4267200" cy="8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800" y="3042125"/>
            <a:ext cx="4267202" cy="86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800" y="4024206"/>
            <a:ext cx="4267202" cy="85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77375" y="919400"/>
            <a:ext cx="4267200" cy="86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77376" y="1899798"/>
            <a:ext cx="4267200" cy="85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77375" y="2912475"/>
            <a:ext cx="4267202" cy="85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7375" y="3873266"/>
            <a:ext cx="4267200" cy="851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2075" y="1101325"/>
            <a:ext cx="770950" cy="10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3"/>
          <p:cNvSpPr/>
          <p:nvPr/>
        </p:nvSpPr>
        <p:spPr>
          <a:xfrm>
            <a:off x="4864313" y="447875"/>
            <a:ext cx="4058700" cy="681000"/>
          </a:xfrm>
          <a:prstGeom prst="wedgeRoundRectCallout">
            <a:avLst>
              <a:gd fmla="val 35035" name="adj1"/>
              <a:gd fmla="val 8937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3"/>
          <p:cNvSpPr/>
          <p:nvPr/>
        </p:nvSpPr>
        <p:spPr>
          <a:xfrm>
            <a:off x="2347725" y="326175"/>
            <a:ext cx="2338800" cy="414900"/>
          </a:xfrm>
          <a:prstGeom prst="rect">
            <a:avLst/>
          </a:prstGeom>
          <a:solidFill>
            <a:srgbClr val="B4B5F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43"/>
          <p:cNvSpPr txBox="1"/>
          <p:nvPr>
            <p:ph type="title"/>
          </p:nvPr>
        </p:nvSpPr>
        <p:spPr>
          <a:xfrm>
            <a:off x="232800" y="260500"/>
            <a:ext cx="45972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Track energy with Poynting’s theorem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597" name="Google Shape;59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598" name="Google Shape;59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1438" y="1276025"/>
            <a:ext cx="3458800" cy="18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00" y="3615273"/>
            <a:ext cx="2818800" cy="114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800" y="1705027"/>
            <a:ext cx="2818799" cy="11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3"/>
          <p:cNvSpPr txBox="1"/>
          <p:nvPr/>
        </p:nvSpPr>
        <p:spPr>
          <a:xfrm rot="-5400000">
            <a:off x="2851329" y="1932269"/>
            <a:ext cx="1021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Energy [meV]</a:t>
            </a:r>
            <a:endParaRPr sz="1000"/>
          </a:p>
        </p:txBody>
      </p:sp>
      <p:sp>
        <p:nvSpPr>
          <p:cNvPr id="602" name="Google Shape;602;p43"/>
          <p:cNvSpPr txBox="1"/>
          <p:nvPr/>
        </p:nvSpPr>
        <p:spPr>
          <a:xfrm>
            <a:off x="237925" y="1356647"/>
            <a:ext cx="971700" cy="3495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100"/>
              <a:t>All vacuum</a:t>
            </a:r>
            <a:endParaRPr b="1" sz="1100"/>
          </a:p>
        </p:txBody>
      </p:sp>
      <p:sp>
        <p:nvSpPr>
          <p:cNvPr id="603" name="Google Shape;603;p43"/>
          <p:cNvSpPr txBox="1"/>
          <p:nvPr/>
        </p:nvSpPr>
        <p:spPr>
          <a:xfrm>
            <a:off x="228975" y="3310200"/>
            <a:ext cx="842400" cy="3048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100">
                <a:solidFill>
                  <a:srgbClr val="FF9900"/>
                </a:solidFill>
              </a:rPr>
              <a:t>Si</a:t>
            </a:r>
            <a:r>
              <a:rPr b="1" lang="pl" sz="1100"/>
              <a:t>/</a:t>
            </a:r>
            <a:r>
              <a:rPr b="1" lang="pl" sz="1100">
                <a:solidFill>
                  <a:srgbClr val="FFFF00"/>
                </a:solidFill>
              </a:rPr>
              <a:t>SiO2</a:t>
            </a:r>
            <a:endParaRPr b="1" sz="1100">
              <a:solidFill>
                <a:srgbClr val="FFFF00"/>
              </a:solidFill>
            </a:endParaRPr>
          </a:p>
        </p:txBody>
      </p:sp>
      <p:pic>
        <p:nvPicPr>
          <p:cNvPr id="604" name="Google Shape;60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9924" y="475419"/>
            <a:ext cx="4007475" cy="62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1450" y="3289100"/>
            <a:ext cx="3421800" cy="1772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3"/>
          <p:cNvSpPr txBox="1"/>
          <p:nvPr/>
        </p:nvSpPr>
        <p:spPr>
          <a:xfrm rot="-5400000">
            <a:off x="2842429" y="3903694"/>
            <a:ext cx="1021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Energy [meV]</a:t>
            </a:r>
            <a:endParaRPr sz="1000"/>
          </a:p>
        </p:txBody>
      </p:sp>
      <p:sp>
        <p:nvSpPr>
          <p:cNvPr id="607" name="Google Shape;607;p43"/>
          <p:cNvSpPr txBox="1"/>
          <p:nvPr/>
        </p:nvSpPr>
        <p:spPr>
          <a:xfrm>
            <a:off x="2374600" y="2315475"/>
            <a:ext cx="4569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endParaRPr b="1" sz="2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8" name="Google Shape;608;p43"/>
          <p:cNvSpPr txBox="1"/>
          <p:nvPr/>
        </p:nvSpPr>
        <p:spPr>
          <a:xfrm>
            <a:off x="2392600" y="4233150"/>
            <a:ext cx="4569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endParaRPr b="1" sz="2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9" name="Google Shape;609;p43"/>
          <p:cNvSpPr txBox="1"/>
          <p:nvPr/>
        </p:nvSpPr>
        <p:spPr>
          <a:xfrm rot="-1471268">
            <a:off x="7616682" y="4125618"/>
            <a:ext cx="1290272" cy="602109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9900FF"/>
                </a:solidFill>
              </a:rPr>
              <a:t>Work in progress</a:t>
            </a:r>
            <a:r>
              <a:rPr lang="pl">
                <a:solidFill>
                  <a:srgbClr val="9900FF"/>
                </a:solidFill>
              </a:rPr>
              <a:t>…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610" name="Google Shape;610;p43"/>
          <p:cNvSpPr txBox="1"/>
          <p:nvPr/>
        </p:nvSpPr>
        <p:spPr>
          <a:xfrm rot="-1471507">
            <a:off x="6836576" y="2381043"/>
            <a:ext cx="1104334" cy="602109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9900FF"/>
                </a:solidFill>
              </a:rPr>
              <a:t>Preliminary results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611" name="Google Shape;611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44491" y="3225451"/>
            <a:ext cx="1477534" cy="595424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3"/>
          <p:cNvSpPr txBox="1"/>
          <p:nvPr/>
        </p:nvSpPr>
        <p:spPr>
          <a:xfrm>
            <a:off x="7518100" y="3086125"/>
            <a:ext cx="12186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electric </a:t>
            </a:r>
            <a:r>
              <a:rPr lang="pl" sz="1200"/>
              <a:t>charge</a:t>
            </a:r>
            <a:endParaRPr sz="1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4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>
                <a:solidFill>
                  <a:schemeClr val="dk2"/>
                </a:solidFill>
              </a:rPr>
              <a:t>Summary: </a:t>
            </a:r>
            <a:r>
              <a:rPr lang="pl" sz="2000">
                <a:solidFill>
                  <a:srgbClr val="FF0000"/>
                </a:solidFill>
              </a:rPr>
              <a:t>Internal</a:t>
            </a:r>
            <a:r>
              <a:rPr lang="pl" sz="2000">
                <a:solidFill>
                  <a:schemeClr val="dk2"/>
                </a:solidFill>
              </a:rPr>
              <a:t> Smith–Purcell radiation (</a:t>
            </a:r>
            <a:r>
              <a:rPr lang="pl" sz="2000">
                <a:solidFill>
                  <a:srgbClr val="FF0000"/>
                </a:solidFill>
              </a:rPr>
              <a:t>i</a:t>
            </a:r>
            <a:r>
              <a:rPr lang="pl" sz="2000">
                <a:solidFill>
                  <a:schemeClr val="dk2"/>
                </a:solidFill>
              </a:rPr>
              <a:t>SPR)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618" name="Google Shape;618;p44"/>
          <p:cNvSpPr txBox="1"/>
          <p:nvPr>
            <p:ph idx="1" type="body"/>
          </p:nvPr>
        </p:nvSpPr>
        <p:spPr>
          <a:xfrm>
            <a:off x="311700" y="1152475"/>
            <a:ext cx="689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l" sz="1400"/>
              <a:t>SPR and </a:t>
            </a:r>
            <a:r>
              <a:rPr lang="pl" sz="1400">
                <a:solidFill>
                  <a:srgbClr val="FF0000"/>
                </a:solidFill>
              </a:rPr>
              <a:t>i</a:t>
            </a:r>
            <a:r>
              <a:rPr lang="pl" sz="1400"/>
              <a:t>SPR (including Cherenkov) – highly tunable sources of electromagnetic radiation from charged particle beams travelling in vacuum near dielectric periodic structures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pl" sz="1400"/>
              <a:t>Frequency-domain simulation – fast, quantitative, benchmarked for …</a:t>
            </a:r>
            <a:r>
              <a:rPr i="1" lang="pl" sz="1400"/>
              <a:t>infinite…</a:t>
            </a:r>
            <a:r>
              <a:rPr lang="pl" sz="1400"/>
              <a:t> structures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pl" sz="1400"/>
              <a:t>Challange: </a:t>
            </a:r>
            <a:r>
              <a:rPr lang="pl" sz="1400"/>
              <a:t>similarly</a:t>
            </a:r>
            <a:r>
              <a:rPr lang="pl" sz="1400"/>
              <a:t> predict radiation from </a:t>
            </a:r>
            <a:r>
              <a:rPr i="1" lang="pl" sz="1400"/>
              <a:t>finite</a:t>
            </a:r>
            <a:r>
              <a:rPr lang="pl" sz="1400"/>
              <a:t> structures – more work needed – compare with slow time–domain simulations – track energy with Poynting theorem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pl" sz="1400"/>
              <a:t>Direct fiber coupling – simple and efficient way to capture </a:t>
            </a:r>
            <a:r>
              <a:rPr lang="pl" sz="1400">
                <a:solidFill>
                  <a:srgbClr val="FF0000"/>
                </a:solidFill>
              </a:rPr>
              <a:t>i</a:t>
            </a:r>
            <a:r>
              <a:rPr lang="pl" sz="1400"/>
              <a:t>SPR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AutoNum type="arabicPeriod"/>
            </a:pPr>
            <a:r>
              <a:rPr lang="pl" sz="1400"/>
              <a:t>Grating eigenmodes, both high and low Q, enhance efficiency of SPR and </a:t>
            </a:r>
            <a:r>
              <a:rPr lang="pl" sz="1400">
                <a:solidFill>
                  <a:srgbClr val="FF0000"/>
                </a:solidFill>
              </a:rPr>
              <a:t>i</a:t>
            </a:r>
            <a:r>
              <a:rPr lang="pl" sz="1400"/>
              <a:t>SPR, but optima for SPR and </a:t>
            </a:r>
            <a:r>
              <a:rPr lang="pl" sz="1400">
                <a:solidFill>
                  <a:srgbClr val="FF0000"/>
                </a:solidFill>
              </a:rPr>
              <a:t>i</a:t>
            </a:r>
            <a:r>
              <a:rPr lang="pl" sz="1400"/>
              <a:t>SPR are different</a:t>
            </a:r>
            <a:endParaRPr sz="1400"/>
          </a:p>
        </p:txBody>
      </p:sp>
      <p:pic>
        <p:nvPicPr>
          <p:cNvPr id="619" name="Google Shape;61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4"/>
          <p:cNvSpPr txBox="1"/>
          <p:nvPr/>
        </p:nvSpPr>
        <p:spPr>
          <a:xfrm>
            <a:off x="311700" y="4616650"/>
            <a:ext cx="81609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pl" sz="1200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hank you!</a:t>
            </a:r>
            <a:endParaRPr sz="1200"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1" name="Google Shape;62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622" name="Google Shape;62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225" y="2052225"/>
            <a:ext cx="695725" cy="51952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4"/>
          <p:cNvSpPr txBox="1"/>
          <p:nvPr/>
        </p:nvSpPr>
        <p:spPr>
          <a:xfrm>
            <a:off x="8028875" y="2052188"/>
            <a:ext cx="8238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CR benchmark</a:t>
            </a:r>
            <a:endParaRPr sz="1000"/>
          </a:p>
        </p:txBody>
      </p:sp>
      <p:pic>
        <p:nvPicPr>
          <p:cNvPr id="624" name="Google Shape;62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6948" y="4090398"/>
            <a:ext cx="1800450" cy="3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1335" y="3418600"/>
            <a:ext cx="490315" cy="4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61092" y="1152467"/>
            <a:ext cx="1367625" cy="65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5"/>
          <p:cNvSpPr txBox="1"/>
          <p:nvPr>
            <p:ph idx="1" type="body"/>
          </p:nvPr>
        </p:nvSpPr>
        <p:spPr>
          <a:xfrm>
            <a:off x="304803" y="2120111"/>
            <a:ext cx="8520600" cy="12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pl" sz="2400">
                <a:solidFill>
                  <a:srgbClr val="4A86E8"/>
                </a:solidFill>
              </a:rPr>
              <a:t>– – – – – – – – – – </a:t>
            </a:r>
            <a:r>
              <a:rPr b="1" lang="pl" sz="2400">
                <a:solidFill>
                  <a:srgbClr val="4A86E8"/>
                </a:solidFill>
              </a:rPr>
              <a:t>Supplementary slides </a:t>
            </a:r>
            <a:r>
              <a:rPr b="1" lang="pl" sz="2400">
                <a:solidFill>
                  <a:srgbClr val="4A86E8"/>
                </a:solidFill>
              </a:rPr>
              <a:t>– – – – – – – – – – </a:t>
            </a:r>
            <a:endParaRPr b="1" sz="2400">
              <a:solidFill>
                <a:srgbClr val="4A86E8"/>
              </a:solidFill>
            </a:endParaRPr>
          </a:p>
        </p:txBody>
      </p:sp>
      <p:pic>
        <p:nvPicPr>
          <p:cNvPr id="632" name="Google Shape;6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6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Near field of the electron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639" name="Google Shape;6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641" name="Google Shape;64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93500"/>
            <a:ext cx="8167659" cy="4038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7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2D vs 3D optimization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647" name="Google Shape;6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2284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7"/>
          <p:cNvPicPr preferRelativeResize="0"/>
          <p:nvPr/>
        </p:nvPicPr>
        <p:blipFill rotWithShape="1">
          <a:blip r:embed="rId4">
            <a:alphaModFix/>
          </a:blip>
          <a:srcRect b="1506" l="1429" r="1970" t="1921"/>
          <a:stretch/>
        </p:blipFill>
        <p:spPr>
          <a:xfrm>
            <a:off x="3478525" y="3208187"/>
            <a:ext cx="2181225" cy="1317475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9" name="Google Shape;649;p47"/>
          <p:cNvSpPr txBox="1"/>
          <p:nvPr/>
        </p:nvSpPr>
        <p:spPr>
          <a:xfrm>
            <a:off x="1385888" y="4668825"/>
            <a:ext cx="7668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h [nm]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0" name="Google Shape;650;p47"/>
          <p:cNvSpPr txBox="1"/>
          <p:nvPr/>
        </p:nvSpPr>
        <p:spPr>
          <a:xfrm>
            <a:off x="71450" y="3690675"/>
            <a:ext cx="2382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F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651" name="Google Shape;651;p47"/>
          <p:cNvGrpSpPr/>
          <p:nvPr/>
        </p:nvGrpSpPr>
        <p:grpSpPr>
          <a:xfrm>
            <a:off x="309650" y="3112938"/>
            <a:ext cx="2800375" cy="1632075"/>
            <a:chOff x="385850" y="3570138"/>
            <a:chExt cx="2800375" cy="1632075"/>
          </a:xfrm>
        </p:grpSpPr>
        <p:pic>
          <p:nvPicPr>
            <p:cNvPr id="652" name="Google Shape;652;p47"/>
            <p:cNvPicPr preferRelativeResize="0"/>
            <p:nvPr/>
          </p:nvPicPr>
          <p:blipFill rotWithShape="1">
            <a:blip r:embed="rId5">
              <a:alphaModFix/>
            </a:blip>
            <a:srcRect b="13382" l="7375" r="16037" t="0"/>
            <a:stretch/>
          </p:blipFill>
          <p:spPr>
            <a:xfrm>
              <a:off x="709625" y="3616225"/>
              <a:ext cx="2248849" cy="13920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3" name="Google Shape;653;p47"/>
            <p:cNvGrpSpPr/>
            <p:nvPr/>
          </p:nvGrpSpPr>
          <p:grpSpPr>
            <a:xfrm>
              <a:off x="385850" y="3570138"/>
              <a:ext cx="452400" cy="1422250"/>
              <a:chOff x="2687500" y="3560625"/>
              <a:chExt cx="452400" cy="1422250"/>
            </a:xfrm>
          </p:grpSpPr>
          <p:sp>
            <p:nvSpPr>
              <p:cNvPr id="654" name="Google Shape;654;p47"/>
              <p:cNvSpPr txBox="1"/>
              <p:nvPr/>
            </p:nvSpPr>
            <p:spPr>
              <a:xfrm>
                <a:off x="2687500" y="3560625"/>
                <a:ext cx="4524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0.1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5" name="Google Shape;655;p47"/>
              <p:cNvSpPr txBox="1"/>
              <p:nvPr/>
            </p:nvSpPr>
            <p:spPr>
              <a:xfrm>
                <a:off x="2687500" y="3842313"/>
                <a:ext cx="4524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0.3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6" name="Google Shape;656;p47"/>
              <p:cNvSpPr txBox="1"/>
              <p:nvPr/>
            </p:nvSpPr>
            <p:spPr>
              <a:xfrm>
                <a:off x="2687500" y="4425950"/>
                <a:ext cx="4524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0.7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7" name="Google Shape;657;p47"/>
              <p:cNvSpPr txBox="1"/>
              <p:nvPr/>
            </p:nvSpPr>
            <p:spPr>
              <a:xfrm>
                <a:off x="2687500" y="4124025"/>
                <a:ext cx="4524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0.5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8" name="Google Shape;658;p47"/>
              <p:cNvSpPr txBox="1"/>
              <p:nvPr/>
            </p:nvSpPr>
            <p:spPr>
              <a:xfrm>
                <a:off x="2687500" y="4720675"/>
                <a:ext cx="4524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0.9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grpSp>
          <p:nvGrpSpPr>
            <p:cNvPr id="659" name="Google Shape;659;p47"/>
            <p:cNvGrpSpPr/>
            <p:nvPr/>
          </p:nvGrpSpPr>
          <p:grpSpPr>
            <a:xfrm>
              <a:off x="620100" y="4940013"/>
              <a:ext cx="2566125" cy="262200"/>
              <a:chOff x="620100" y="4982875"/>
              <a:chExt cx="2566125" cy="262200"/>
            </a:xfrm>
          </p:grpSpPr>
          <p:sp>
            <p:nvSpPr>
              <p:cNvPr id="660" name="Google Shape;660;p47"/>
              <p:cNvSpPr txBox="1"/>
              <p:nvPr/>
            </p:nvSpPr>
            <p:spPr>
              <a:xfrm>
                <a:off x="620100" y="4982875"/>
                <a:ext cx="4524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20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1" name="Google Shape;661;p47"/>
              <p:cNvSpPr txBox="1"/>
              <p:nvPr/>
            </p:nvSpPr>
            <p:spPr>
              <a:xfrm>
                <a:off x="1186838" y="4982875"/>
                <a:ext cx="4524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100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2" name="Google Shape;662;p47"/>
              <p:cNvSpPr txBox="1"/>
              <p:nvPr/>
            </p:nvSpPr>
            <p:spPr>
              <a:xfrm>
                <a:off x="1892100" y="4982875"/>
                <a:ext cx="5373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200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3" name="Google Shape;663;p47"/>
              <p:cNvSpPr txBox="1"/>
              <p:nvPr/>
            </p:nvSpPr>
            <p:spPr>
              <a:xfrm>
                <a:off x="2648925" y="4982875"/>
                <a:ext cx="537300" cy="26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100">
                    <a:latin typeface="Comic Sans MS"/>
                    <a:ea typeface="Comic Sans MS"/>
                    <a:cs typeface="Comic Sans MS"/>
                    <a:sym typeface="Comic Sans MS"/>
                  </a:rPr>
                  <a:t>300</a:t>
                </a:r>
                <a:endParaRPr sz="11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  <p:grpSp>
        <p:nvGrpSpPr>
          <p:cNvPr id="664" name="Google Shape;664;p47"/>
          <p:cNvGrpSpPr/>
          <p:nvPr/>
        </p:nvGrpSpPr>
        <p:grpSpPr>
          <a:xfrm>
            <a:off x="6428890" y="3046678"/>
            <a:ext cx="1604025" cy="472350"/>
            <a:chOff x="2338074" y="666475"/>
            <a:chExt cx="1604025" cy="472350"/>
          </a:xfrm>
        </p:grpSpPr>
        <p:pic>
          <p:nvPicPr>
            <p:cNvPr id="665" name="Google Shape;665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2903912" y="100637"/>
              <a:ext cx="472350" cy="1604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6" name="Google Shape;666;p47"/>
            <p:cNvSpPr txBox="1"/>
            <p:nvPr/>
          </p:nvSpPr>
          <p:spPr>
            <a:xfrm>
              <a:off x="2441838" y="691600"/>
              <a:ext cx="1396500" cy="42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2000">
                  <a:latin typeface="Comic Sans MS"/>
                  <a:ea typeface="Comic Sans MS"/>
                  <a:cs typeface="Comic Sans MS"/>
                  <a:sym typeface="Comic Sans MS"/>
                </a:rPr>
                <a:t>efficiency</a:t>
              </a:r>
              <a:endParaRPr sz="20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67" name="Google Shape;667;p47"/>
          <p:cNvGrpSpPr/>
          <p:nvPr/>
        </p:nvGrpSpPr>
        <p:grpSpPr>
          <a:xfrm>
            <a:off x="2251602" y="582963"/>
            <a:ext cx="2402331" cy="2077363"/>
            <a:chOff x="3547002" y="659163"/>
            <a:chExt cx="2402331" cy="2077363"/>
          </a:xfrm>
        </p:grpSpPr>
        <p:sp>
          <p:nvSpPr>
            <p:cNvPr id="668" name="Google Shape;668;p47"/>
            <p:cNvSpPr/>
            <p:nvPr/>
          </p:nvSpPr>
          <p:spPr>
            <a:xfrm>
              <a:off x="3637600" y="1574325"/>
              <a:ext cx="1824000" cy="1162200"/>
            </a:xfrm>
            <a:prstGeom prst="rect">
              <a:avLst/>
            </a:prstGeom>
            <a:solidFill>
              <a:srgbClr val="D9D9D9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69" name="Google Shape;669;p47"/>
            <p:cNvGrpSpPr/>
            <p:nvPr/>
          </p:nvGrpSpPr>
          <p:grpSpPr>
            <a:xfrm rot="5437533">
              <a:off x="4182886" y="1918082"/>
              <a:ext cx="772530" cy="197159"/>
              <a:chOff x="1828800" y="4187583"/>
              <a:chExt cx="4961360" cy="540225"/>
            </a:xfrm>
          </p:grpSpPr>
          <p:sp>
            <p:nvSpPr>
              <p:cNvPr id="670" name="Google Shape;670;p47"/>
              <p:cNvSpPr/>
              <p:nvPr/>
            </p:nvSpPr>
            <p:spPr>
              <a:xfrm>
                <a:off x="1828800" y="4187583"/>
                <a:ext cx="4953000" cy="540225"/>
              </a:xfrm>
              <a:custGeom>
                <a:rect b="b" l="l" r="r" t="t"/>
                <a:pathLst>
                  <a:path extrusionOk="0" h="21609" w="198120">
                    <a:moveTo>
                      <a:pt x="0" y="12328"/>
                    </a:moveTo>
                    <a:cubicBezTo>
                      <a:pt x="2540" y="10296"/>
                      <a:pt x="9144" y="-1387"/>
                      <a:pt x="15240" y="137"/>
                    </a:cubicBezTo>
                    <a:cubicBezTo>
                      <a:pt x="21336" y="1661"/>
                      <a:pt x="29972" y="21473"/>
                      <a:pt x="36576" y="21473"/>
                    </a:cubicBezTo>
                    <a:cubicBezTo>
                      <a:pt x="43180" y="21473"/>
                      <a:pt x="48260" y="137"/>
                      <a:pt x="54864" y="137"/>
                    </a:cubicBezTo>
                    <a:cubicBezTo>
                      <a:pt x="61468" y="137"/>
                      <a:pt x="69088" y="21473"/>
                      <a:pt x="76200" y="21473"/>
                    </a:cubicBezTo>
                    <a:cubicBezTo>
                      <a:pt x="83312" y="21473"/>
                      <a:pt x="90932" y="137"/>
                      <a:pt x="97536" y="137"/>
                    </a:cubicBezTo>
                    <a:cubicBezTo>
                      <a:pt x="104140" y="137"/>
                      <a:pt x="109220" y="21473"/>
                      <a:pt x="115824" y="21473"/>
                    </a:cubicBezTo>
                    <a:cubicBezTo>
                      <a:pt x="122428" y="21473"/>
                      <a:pt x="130048" y="137"/>
                      <a:pt x="137160" y="137"/>
                    </a:cubicBezTo>
                    <a:cubicBezTo>
                      <a:pt x="144272" y="137"/>
                      <a:pt x="151384" y="19949"/>
                      <a:pt x="158496" y="21473"/>
                    </a:cubicBezTo>
                    <a:cubicBezTo>
                      <a:pt x="165608" y="22997"/>
                      <a:pt x="173228" y="11313"/>
                      <a:pt x="179832" y="9281"/>
                    </a:cubicBezTo>
                    <a:cubicBezTo>
                      <a:pt x="186436" y="7249"/>
                      <a:pt x="195072" y="9281"/>
                      <a:pt x="198120" y="9281"/>
                    </a:cubicBezTo>
                  </a:path>
                </a:pathLst>
              </a:cu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671" name="Google Shape;671;p47"/>
              <p:cNvCxnSpPr/>
              <p:nvPr/>
            </p:nvCxnSpPr>
            <p:spPr>
              <a:xfrm rot="10800000">
                <a:off x="6468640" y="4280615"/>
                <a:ext cx="304800" cy="152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72" name="Google Shape;672;p47"/>
              <p:cNvCxnSpPr/>
              <p:nvPr/>
            </p:nvCxnSpPr>
            <p:spPr>
              <a:xfrm flipH="1">
                <a:off x="6485360" y="4406185"/>
                <a:ext cx="304800" cy="152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673" name="Google Shape;673;p47"/>
            <p:cNvSpPr/>
            <p:nvPr/>
          </p:nvSpPr>
          <p:spPr>
            <a:xfrm>
              <a:off x="3637600" y="1152275"/>
              <a:ext cx="457200" cy="4221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7"/>
            <p:cNvSpPr/>
            <p:nvPr/>
          </p:nvSpPr>
          <p:spPr>
            <a:xfrm>
              <a:off x="4247200" y="1152225"/>
              <a:ext cx="457200" cy="4221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7"/>
            <p:cNvSpPr/>
            <p:nvPr/>
          </p:nvSpPr>
          <p:spPr>
            <a:xfrm>
              <a:off x="4856800" y="1152225"/>
              <a:ext cx="457200" cy="4221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76" name="Google Shape;676;p47"/>
            <p:cNvCxnSpPr/>
            <p:nvPr/>
          </p:nvCxnSpPr>
          <p:spPr>
            <a:xfrm>
              <a:off x="4875850" y="1771650"/>
              <a:ext cx="585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677" name="Google Shape;677;p47"/>
            <p:cNvSpPr txBox="1"/>
            <p:nvPr/>
          </p:nvSpPr>
          <p:spPr>
            <a:xfrm>
              <a:off x="4780600" y="1724025"/>
              <a:ext cx="7668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pl" sz="900">
                  <a:latin typeface="Comic Sans MS"/>
                  <a:ea typeface="Comic Sans MS"/>
                  <a:cs typeface="Comic Sans MS"/>
                  <a:sym typeface="Comic Sans MS"/>
                </a:rPr>
                <a:t>a</a:t>
              </a:r>
              <a:r>
                <a:rPr lang="pl" sz="900">
                  <a:latin typeface="Comic Sans MS"/>
                  <a:ea typeface="Comic Sans MS"/>
                  <a:cs typeface="Comic Sans MS"/>
                  <a:sym typeface="Comic Sans MS"/>
                </a:rPr>
                <a:t> = 240 nm</a:t>
              </a:r>
              <a:endParaRPr sz="9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78" name="Google Shape;678;p47"/>
            <p:cNvSpPr txBox="1"/>
            <p:nvPr/>
          </p:nvSpPr>
          <p:spPr>
            <a:xfrm>
              <a:off x="4838943" y="782266"/>
              <a:ext cx="5859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aF</a:t>
              </a:r>
              <a:r>
                <a:rPr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= </a:t>
              </a:r>
              <a:r>
                <a:rPr b="1"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?</a:t>
              </a:r>
              <a:endParaRPr b="1" sz="1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679" name="Google Shape;679;p47"/>
            <p:cNvCxnSpPr/>
            <p:nvPr/>
          </p:nvCxnSpPr>
          <p:spPr>
            <a:xfrm>
              <a:off x="4861550" y="1057275"/>
              <a:ext cx="4479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680" name="Google Shape;680;p47"/>
            <p:cNvSpPr txBox="1"/>
            <p:nvPr/>
          </p:nvSpPr>
          <p:spPr>
            <a:xfrm>
              <a:off x="4232900" y="2314838"/>
              <a:ext cx="885900" cy="24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to optical fiber</a:t>
              </a:r>
              <a:endParaRPr sz="1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81" name="Google Shape;681;p47"/>
            <p:cNvSpPr txBox="1"/>
            <p:nvPr/>
          </p:nvSpPr>
          <p:spPr>
            <a:xfrm>
              <a:off x="3679238" y="1631213"/>
              <a:ext cx="6333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>
                  <a:latin typeface="Comic Sans MS"/>
                  <a:ea typeface="Comic Sans MS"/>
                  <a:cs typeface="Comic Sans MS"/>
                  <a:sym typeface="Comic Sans MS"/>
                </a:rPr>
                <a:t>SiO</a:t>
              </a:r>
              <a:r>
                <a:rPr lang="pl" sz="1000">
                  <a:latin typeface="Comic Sans MS"/>
                  <a:ea typeface="Comic Sans MS"/>
                  <a:cs typeface="Comic Sans MS"/>
                  <a:sym typeface="Comic Sans MS"/>
                </a:rPr>
                <a:t>2</a:t>
              </a:r>
              <a:endParaRPr sz="10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82" name="Google Shape;682;p47"/>
            <p:cNvSpPr txBox="1"/>
            <p:nvPr/>
          </p:nvSpPr>
          <p:spPr>
            <a:xfrm>
              <a:off x="3686188" y="1163575"/>
              <a:ext cx="4572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>
                  <a:latin typeface="Comic Sans MS"/>
                  <a:ea typeface="Comic Sans MS"/>
                  <a:cs typeface="Comic Sans MS"/>
                  <a:sym typeface="Comic Sans MS"/>
                </a:rPr>
                <a:t>Si</a:t>
              </a:r>
              <a:endParaRPr sz="10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683" name="Google Shape;683;p47"/>
            <p:cNvCxnSpPr/>
            <p:nvPr/>
          </p:nvCxnSpPr>
          <p:spPr>
            <a:xfrm>
              <a:off x="4047163" y="886038"/>
              <a:ext cx="0" cy="2571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684" name="Google Shape;684;p47"/>
            <p:cNvSpPr txBox="1"/>
            <p:nvPr/>
          </p:nvSpPr>
          <p:spPr>
            <a:xfrm>
              <a:off x="3547002" y="828888"/>
              <a:ext cx="5859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000">
                  <a:latin typeface="Comic Sans MS"/>
                  <a:ea typeface="Comic Sans MS"/>
                  <a:cs typeface="Comic Sans MS"/>
                  <a:sym typeface="Comic Sans MS"/>
                </a:rPr>
                <a:t>70 nm</a:t>
              </a:r>
              <a:endParaRPr sz="10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685" name="Google Shape;685;p47"/>
            <p:cNvGrpSpPr/>
            <p:nvPr/>
          </p:nvGrpSpPr>
          <p:grpSpPr>
            <a:xfrm>
              <a:off x="4095750" y="659163"/>
              <a:ext cx="542113" cy="257100"/>
              <a:chOff x="3386138" y="1063975"/>
              <a:chExt cx="542113" cy="257100"/>
            </a:xfrm>
          </p:grpSpPr>
          <p:cxnSp>
            <p:nvCxnSpPr>
              <p:cNvPr id="686" name="Google Shape;686;p47"/>
              <p:cNvCxnSpPr/>
              <p:nvPr/>
            </p:nvCxnSpPr>
            <p:spPr>
              <a:xfrm>
                <a:off x="3386150" y="1278250"/>
                <a:ext cx="5421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687" name="Google Shape;687;p47"/>
              <p:cNvSpPr txBox="1"/>
              <p:nvPr/>
            </p:nvSpPr>
            <p:spPr>
              <a:xfrm>
                <a:off x="3386138" y="1063975"/>
                <a:ext cx="342900" cy="25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pl">
                    <a:highlight>
                      <a:srgbClr val="FFFFFF"/>
                    </a:highlight>
                    <a:latin typeface="Comic Sans MS"/>
                    <a:ea typeface="Comic Sans MS"/>
                    <a:cs typeface="Comic Sans MS"/>
                    <a:sym typeface="Comic Sans MS"/>
                  </a:rPr>
                  <a:t>e</a:t>
                </a:r>
                <a:endParaRPr i="1">
                  <a:highlight>
                    <a:srgbClr val="FFFFFF"/>
                  </a:highlight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sp>
          <p:nvSpPr>
            <p:cNvPr id="688" name="Google Shape;688;p47"/>
            <p:cNvSpPr txBox="1"/>
            <p:nvPr/>
          </p:nvSpPr>
          <p:spPr>
            <a:xfrm>
              <a:off x="3728125" y="1981650"/>
              <a:ext cx="8859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λ</a:t>
              </a:r>
              <a:r>
                <a:rPr b="1" lang="pl" sz="6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0</a:t>
              </a:r>
              <a:r>
                <a:rPr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= 731 nm</a:t>
              </a:r>
              <a:endParaRPr sz="1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89" name="Google Shape;689;p47"/>
            <p:cNvSpPr txBox="1"/>
            <p:nvPr/>
          </p:nvSpPr>
          <p:spPr>
            <a:xfrm>
              <a:off x="5407233" y="1174150"/>
              <a:ext cx="5421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h</a:t>
              </a:r>
              <a:r>
                <a:rPr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= </a:t>
              </a:r>
              <a:r>
                <a:rPr b="1"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?</a:t>
              </a:r>
              <a:endParaRPr b="1" sz="1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690" name="Google Shape;690;p47"/>
            <p:cNvCxnSpPr/>
            <p:nvPr/>
          </p:nvCxnSpPr>
          <p:spPr>
            <a:xfrm>
              <a:off x="5462600" y="1150625"/>
              <a:ext cx="0" cy="4191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pic>
        <p:nvPicPr>
          <p:cNvPr id="691" name="Google Shape;69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850" y="254600"/>
            <a:ext cx="1516925" cy="53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47"/>
          <p:cNvSpPr txBox="1"/>
          <p:nvPr/>
        </p:nvSpPr>
        <p:spPr>
          <a:xfrm>
            <a:off x="1135675" y="3186825"/>
            <a:ext cx="10860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2D model</a:t>
            </a:r>
            <a:endParaRPr sz="16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3" name="Google Shape;693;p47"/>
          <p:cNvSpPr txBox="1"/>
          <p:nvPr/>
        </p:nvSpPr>
        <p:spPr>
          <a:xfrm>
            <a:off x="3950000" y="3210150"/>
            <a:ext cx="10860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3D model</a:t>
            </a:r>
            <a:endParaRPr sz="16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94" name="Google Shape;694;p47"/>
          <p:cNvCxnSpPr>
            <a:stCxn id="668" idx="2"/>
            <a:endCxn id="692" idx="0"/>
          </p:cNvCxnSpPr>
          <p:nvPr/>
        </p:nvCxnSpPr>
        <p:spPr>
          <a:xfrm flipH="1">
            <a:off x="1678600" y="2660325"/>
            <a:ext cx="1575600" cy="526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5" name="Google Shape;695;p47"/>
          <p:cNvCxnSpPr>
            <a:stCxn id="668" idx="2"/>
            <a:endCxn id="693" idx="0"/>
          </p:cNvCxnSpPr>
          <p:nvPr/>
        </p:nvCxnSpPr>
        <p:spPr>
          <a:xfrm>
            <a:off x="3254200" y="2660325"/>
            <a:ext cx="1238700" cy="5499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6" name="Google Shape;69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8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Inverse design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702" name="Google Shape;7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8351" y="3644925"/>
            <a:ext cx="2221800" cy="13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grpSp>
        <p:nvGrpSpPr>
          <p:cNvPr id="705" name="Google Shape;705;p48"/>
          <p:cNvGrpSpPr/>
          <p:nvPr/>
        </p:nvGrpSpPr>
        <p:grpSpPr>
          <a:xfrm>
            <a:off x="6390888" y="1155199"/>
            <a:ext cx="2212837" cy="1959515"/>
            <a:chOff x="6928538" y="1858249"/>
            <a:chExt cx="2212837" cy="1959515"/>
          </a:xfrm>
        </p:grpSpPr>
        <p:grpSp>
          <p:nvGrpSpPr>
            <p:cNvPr id="706" name="Google Shape;706;p48"/>
            <p:cNvGrpSpPr/>
            <p:nvPr/>
          </p:nvGrpSpPr>
          <p:grpSpPr>
            <a:xfrm>
              <a:off x="6928538" y="1858249"/>
              <a:ext cx="2212837" cy="1959515"/>
              <a:chOff x="6871388" y="1982074"/>
              <a:chExt cx="2212837" cy="1959515"/>
            </a:xfrm>
          </p:grpSpPr>
          <p:pic>
            <p:nvPicPr>
              <p:cNvPr id="707" name="Google Shape;707;p4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260225" y="1982074"/>
                <a:ext cx="1824000" cy="19595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8" name="Google Shape;708;p48"/>
              <p:cNvSpPr txBox="1"/>
              <p:nvPr/>
            </p:nvSpPr>
            <p:spPr>
              <a:xfrm>
                <a:off x="6871388" y="2941413"/>
                <a:ext cx="633300" cy="32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>
                    <a:latin typeface="Comic Sans MS"/>
                    <a:ea typeface="Comic Sans MS"/>
                    <a:cs typeface="Comic Sans MS"/>
                    <a:sym typeface="Comic Sans MS"/>
                  </a:rPr>
                  <a:t>SiO</a:t>
                </a:r>
                <a:r>
                  <a:rPr lang="pl" sz="1000">
                    <a:latin typeface="Comic Sans MS"/>
                    <a:ea typeface="Comic Sans MS"/>
                    <a:cs typeface="Comic Sans MS"/>
                    <a:sym typeface="Comic Sans MS"/>
                  </a:rPr>
                  <a:t>2</a:t>
                </a:r>
                <a:endParaRPr sz="10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9" name="Google Shape;709;p48"/>
              <p:cNvSpPr txBox="1"/>
              <p:nvPr/>
            </p:nvSpPr>
            <p:spPr>
              <a:xfrm>
                <a:off x="7099988" y="2469950"/>
                <a:ext cx="457200" cy="32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>
                    <a:latin typeface="Comic Sans MS"/>
                    <a:ea typeface="Comic Sans MS"/>
                    <a:cs typeface="Comic Sans MS"/>
                    <a:sym typeface="Comic Sans MS"/>
                  </a:rPr>
                  <a:t>Si</a:t>
                </a:r>
                <a:endParaRPr sz="100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grpSp>
          <p:nvGrpSpPr>
            <p:cNvPr id="710" name="Google Shape;710;p48"/>
            <p:cNvGrpSpPr/>
            <p:nvPr/>
          </p:nvGrpSpPr>
          <p:grpSpPr>
            <a:xfrm rot="5437533">
              <a:off x="7307086" y="2984882"/>
              <a:ext cx="772530" cy="197159"/>
              <a:chOff x="1828800" y="4187583"/>
              <a:chExt cx="4961360" cy="540225"/>
            </a:xfrm>
          </p:grpSpPr>
          <p:sp>
            <p:nvSpPr>
              <p:cNvPr id="711" name="Google Shape;711;p48"/>
              <p:cNvSpPr/>
              <p:nvPr/>
            </p:nvSpPr>
            <p:spPr>
              <a:xfrm>
                <a:off x="1828800" y="4187583"/>
                <a:ext cx="4953000" cy="540225"/>
              </a:xfrm>
              <a:custGeom>
                <a:rect b="b" l="l" r="r" t="t"/>
                <a:pathLst>
                  <a:path extrusionOk="0" h="21609" w="198120">
                    <a:moveTo>
                      <a:pt x="0" y="12328"/>
                    </a:moveTo>
                    <a:cubicBezTo>
                      <a:pt x="2540" y="10296"/>
                      <a:pt x="9144" y="-1387"/>
                      <a:pt x="15240" y="137"/>
                    </a:cubicBezTo>
                    <a:cubicBezTo>
                      <a:pt x="21336" y="1661"/>
                      <a:pt x="29972" y="21473"/>
                      <a:pt x="36576" y="21473"/>
                    </a:cubicBezTo>
                    <a:cubicBezTo>
                      <a:pt x="43180" y="21473"/>
                      <a:pt x="48260" y="137"/>
                      <a:pt x="54864" y="137"/>
                    </a:cubicBezTo>
                    <a:cubicBezTo>
                      <a:pt x="61468" y="137"/>
                      <a:pt x="69088" y="21473"/>
                      <a:pt x="76200" y="21473"/>
                    </a:cubicBezTo>
                    <a:cubicBezTo>
                      <a:pt x="83312" y="21473"/>
                      <a:pt x="90932" y="137"/>
                      <a:pt x="97536" y="137"/>
                    </a:cubicBezTo>
                    <a:cubicBezTo>
                      <a:pt x="104140" y="137"/>
                      <a:pt x="109220" y="21473"/>
                      <a:pt x="115824" y="21473"/>
                    </a:cubicBezTo>
                    <a:cubicBezTo>
                      <a:pt x="122428" y="21473"/>
                      <a:pt x="130048" y="137"/>
                      <a:pt x="137160" y="137"/>
                    </a:cubicBezTo>
                    <a:cubicBezTo>
                      <a:pt x="144272" y="137"/>
                      <a:pt x="151384" y="19949"/>
                      <a:pt x="158496" y="21473"/>
                    </a:cubicBezTo>
                    <a:cubicBezTo>
                      <a:pt x="165608" y="22997"/>
                      <a:pt x="173228" y="11313"/>
                      <a:pt x="179832" y="9281"/>
                    </a:cubicBezTo>
                    <a:cubicBezTo>
                      <a:pt x="186436" y="7249"/>
                      <a:pt x="195072" y="9281"/>
                      <a:pt x="198120" y="9281"/>
                    </a:cubicBezTo>
                  </a:path>
                </a:pathLst>
              </a:cu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712" name="Google Shape;712;p48"/>
              <p:cNvCxnSpPr/>
              <p:nvPr/>
            </p:nvCxnSpPr>
            <p:spPr>
              <a:xfrm rot="10800000">
                <a:off x="6468640" y="4280615"/>
                <a:ext cx="304800" cy="152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3" name="Google Shape;713;p48"/>
              <p:cNvCxnSpPr/>
              <p:nvPr/>
            </p:nvCxnSpPr>
            <p:spPr>
              <a:xfrm flipH="1">
                <a:off x="6485360" y="4406185"/>
                <a:ext cx="304800" cy="152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714" name="Google Shape;714;p48"/>
            <p:cNvSpPr txBox="1"/>
            <p:nvPr/>
          </p:nvSpPr>
          <p:spPr>
            <a:xfrm>
              <a:off x="7357100" y="3381638"/>
              <a:ext cx="885900" cy="24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0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to optical fiber</a:t>
              </a:r>
              <a:endParaRPr sz="1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715" name="Google Shape;71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236229" y="1769825"/>
            <a:ext cx="205740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48"/>
          <p:cNvSpPr txBox="1"/>
          <p:nvPr/>
        </p:nvSpPr>
        <p:spPr>
          <a:xfrm>
            <a:off x="313625" y="4169725"/>
            <a:ext cx="30645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“Chimney constraint → high-fill-factor rectangular gratings”</a:t>
            </a:r>
            <a:endParaRPr/>
          </a:p>
        </p:txBody>
      </p:sp>
      <p:pic>
        <p:nvPicPr>
          <p:cNvPr id="717" name="Google Shape;71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4122488" y="7688"/>
            <a:ext cx="1000125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48"/>
          <p:cNvSpPr txBox="1"/>
          <p:nvPr/>
        </p:nvSpPr>
        <p:spPr>
          <a:xfrm>
            <a:off x="313625" y="1392500"/>
            <a:ext cx="1407000" cy="1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hollow regions and/or narrow slits “high duty”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9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Force on the particle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724" name="Google Shape;7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726" name="Google Shape;72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93500"/>
            <a:ext cx="7893380" cy="3617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0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Radiation in 6 directions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732" name="Google Shape;73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50"/>
          <p:cNvSpPr txBox="1"/>
          <p:nvPr/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734" name="Google Shape;734;p50"/>
          <p:cNvPicPr preferRelativeResize="0"/>
          <p:nvPr/>
        </p:nvPicPr>
        <p:blipFill rotWithShape="1">
          <a:blip r:embed="rId4">
            <a:alphaModFix/>
          </a:blip>
          <a:srcRect b="0" l="30982" r="40174" t="19594"/>
          <a:stretch/>
        </p:blipFill>
        <p:spPr>
          <a:xfrm flipH="1">
            <a:off x="860226" y="964075"/>
            <a:ext cx="1730574" cy="38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5920" y="1258874"/>
            <a:ext cx="3952451" cy="2882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6" name="Google Shape;736;p50"/>
          <p:cNvGrpSpPr/>
          <p:nvPr/>
        </p:nvGrpSpPr>
        <p:grpSpPr>
          <a:xfrm rot="-5323882">
            <a:off x="5063604" y="1989198"/>
            <a:ext cx="1725488" cy="210676"/>
            <a:chOff x="1828800" y="4187583"/>
            <a:chExt cx="4961360" cy="540225"/>
          </a:xfrm>
        </p:grpSpPr>
        <p:sp>
          <p:nvSpPr>
            <p:cNvPr id="737" name="Google Shape;737;p50"/>
            <p:cNvSpPr/>
            <p:nvPr/>
          </p:nvSpPr>
          <p:spPr>
            <a:xfrm>
              <a:off x="1828800" y="4187583"/>
              <a:ext cx="4953000" cy="540225"/>
            </a:xfrm>
            <a:custGeom>
              <a:rect b="b" l="l" r="r" t="t"/>
              <a:pathLst>
                <a:path extrusionOk="0" h="21609" w="198120">
                  <a:moveTo>
                    <a:pt x="0" y="12328"/>
                  </a:moveTo>
                  <a:cubicBezTo>
                    <a:pt x="2540" y="10296"/>
                    <a:pt x="9144" y="-1387"/>
                    <a:pt x="15240" y="137"/>
                  </a:cubicBezTo>
                  <a:cubicBezTo>
                    <a:pt x="21336" y="1661"/>
                    <a:pt x="29972" y="21473"/>
                    <a:pt x="36576" y="21473"/>
                  </a:cubicBezTo>
                  <a:cubicBezTo>
                    <a:pt x="43180" y="21473"/>
                    <a:pt x="48260" y="137"/>
                    <a:pt x="54864" y="137"/>
                  </a:cubicBezTo>
                  <a:cubicBezTo>
                    <a:pt x="61468" y="137"/>
                    <a:pt x="69088" y="21473"/>
                    <a:pt x="76200" y="21473"/>
                  </a:cubicBezTo>
                  <a:cubicBezTo>
                    <a:pt x="83312" y="21473"/>
                    <a:pt x="90932" y="137"/>
                    <a:pt x="97536" y="137"/>
                  </a:cubicBezTo>
                  <a:cubicBezTo>
                    <a:pt x="104140" y="137"/>
                    <a:pt x="109220" y="21473"/>
                    <a:pt x="115824" y="21473"/>
                  </a:cubicBezTo>
                  <a:cubicBezTo>
                    <a:pt x="122428" y="21473"/>
                    <a:pt x="130048" y="137"/>
                    <a:pt x="137160" y="137"/>
                  </a:cubicBezTo>
                  <a:cubicBezTo>
                    <a:pt x="144272" y="137"/>
                    <a:pt x="151384" y="19949"/>
                    <a:pt x="158496" y="21473"/>
                  </a:cubicBezTo>
                  <a:cubicBezTo>
                    <a:pt x="165608" y="22997"/>
                    <a:pt x="173228" y="11313"/>
                    <a:pt x="179832" y="9281"/>
                  </a:cubicBezTo>
                  <a:cubicBezTo>
                    <a:pt x="186436" y="7249"/>
                    <a:pt x="195072" y="9281"/>
                    <a:pt x="198120" y="928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738" name="Google Shape;738;p50"/>
            <p:cNvCxnSpPr/>
            <p:nvPr/>
          </p:nvCxnSpPr>
          <p:spPr>
            <a:xfrm rot="10800000">
              <a:off x="6468640" y="428061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9" name="Google Shape;739;p50"/>
            <p:cNvCxnSpPr/>
            <p:nvPr/>
          </p:nvCxnSpPr>
          <p:spPr>
            <a:xfrm flipH="1">
              <a:off x="6485360" y="440618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40" name="Google Shape;740;p50"/>
          <p:cNvGrpSpPr/>
          <p:nvPr/>
        </p:nvGrpSpPr>
        <p:grpSpPr>
          <a:xfrm rot="5440366">
            <a:off x="5296407" y="4435032"/>
            <a:ext cx="1056346" cy="228223"/>
            <a:chOff x="1828800" y="4187583"/>
            <a:chExt cx="4961360" cy="540225"/>
          </a:xfrm>
        </p:grpSpPr>
        <p:sp>
          <p:nvSpPr>
            <p:cNvPr id="741" name="Google Shape;741;p50"/>
            <p:cNvSpPr/>
            <p:nvPr/>
          </p:nvSpPr>
          <p:spPr>
            <a:xfrm>
              <a:off x="1828800" y="4187583"/>
              <a:ext cx="4953000" cy="540225"/>
            </a:xfrm>
            <a:custGeom>
              <a:rect b="b" l="l" r="r" t="t"/>
              <a:pathLst>
                <a:path extrusionOk="0" h="21609" w="198120">
                  <a:moveTo>
                    <a:pt x="0" y="12328"/>
                  </a:moveTo>
                  <a:cubicBezTo>
                    <a:pt x="2540" y="10296"/>
                    <a:pt x="9144" y="-1387"/>
                    <a:pt x="15240" y="137"/>
                  </a:cubicBezTo>
                  <a:cubicBezTo>
                    <a:pt x="21336" y="1661"/>
                    <a:pt x="29972" y="21473"/>
                    <a:pt x="36576" y="21473"/>
                  </a:cubicBezTo>
                  <a:cubicBezTo>
                    <a:pt x="43180" y="21473"/>
                    <a:pt x="48260" y="137"/>
                    <a:pt x="54864" y="137"/>
                  </a:cubicBezTo>
                  <a:cubicBezTo>
                    <a:pt x="61468" y="137"/>
                    <a:pt x="69088" y="21473"/>
                    <a:pt x="76200" y="21473"/>
                  </a:cubicBezTo>
                  <a:cubicBezTo>
                    <a:pt x="83312" y="21473"/>
                    <a:pt x="90932" y="137"/>
                    <a:pt x="97536" y="137"/>
                  </a:cubicBezTo>
                  <a:cubicBezTo>
                    <a:pt x="104140" y="137"/>
                    <a:pt x="109220" y="21473"/>
                    <a:pt x="115824" y="21473"/>
                  </a:cubicBezTo>
                  <a:cubicBezTo>
                    <a:pt x="122428" y="21473"/>
                    <a:pt x="130048" y="137"/>
                    <a:pt x="137160" y="137"/>
                  </a:cubicBezTo>
                  <a:cubicBezTo>
                    <a:pt x="144272" y="137"/>
                    <a:pt x="151384" y="19949"/>
                    <a:pt x="158496" y="21473"/>
                  </a:cubicBezTo>
                  <a:cubicBezTo>
                    <a:pt x="165608" y="22997"/>
                    <a:pt x="173228" y="11313"/>
                    <a:pt x="179832" y="9281"/>
                  </a:cubicBezTo>
                  <a:cubicBezTo>
                    <a:pt x="186436" y="7249"/>
                    <a:pt x="195072" y="9281"/>
                    <a:pt x="198120" y="9281"/>
                  </a:cubicBezTo>
                </a:path>
              </a:pathLst>
            </a:custGeom>
            <a:noFill/>
            <a:ln cap="flat" cmpd="sng" w="38100">
              <a:solidFill>
                <a:srgbClr val="3D85C6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742" name="Google Shape;742;p50"/>
            <p:cNvCxnSpPr/>
            <p:nvPr/>
          </p:nvCxnSpPr>
          <p:spPr>
            <a:xfrm rot="10800000">
              <a:off x="6468640" y="428061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3D85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3" name="Google Shape;743;p50"/>
            <p:cNvCxnSpPr/>
            <p:nvPr/>
          </p:nvCxnSpPr>
          <p:spPr>
            <a:xfrm flipH="1">
              <a:off x="6485360" y="440618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3D85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44" name="Google Shape;744;p50"/>
          <p:cNvSpPr txBox="1"/>
          <p:nvPr/>
        </p:nvSpPr>
        <p:spPr>
          <a:xfrm>
            <a:off x="5704289" y="854325"/>
            <a:ext cx="8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/>
              <a:t>SPR</a:t>
            </a:r>
            <a:endParaRPr b="1" sz="2400"/>
          </a:p>
        </p:txBody>
      </p:sp>
      <p:sp>
        <p:nvSpPr>
          <p:cNvPr id="745" name="Google Shape;745;p50"/>
          <p:cNvSpPr txBox="1"/>
          <p:nvPr/>
        </p:nvSpPr>
        <p:spPr>
          <a:xfrm>
            <a:off x="3711873" y="3817325"/>
            <a:ext cx="133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along the grooves</a:t>
            </a:r>
            <a:endParaRPr sz="1800"/>
          </a:p>
        </p:txBody>
      </p:sp>
      <p:sp>
        <p:nvSpPr>
          <p:cNvPr id="746" name="Google Shape;746;p50"/>
          <p:cNvSpPr txBox="1"/>
          <p:nvPr/>
        </p:nvSpPr>
        <p:spPr>
          <a:xfrm>
            <a:off x="5914190" y="4321805"/>
            <a:ext cx="96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iSPR</a:t>
            </a:r>
            <a:endParaRPr sz="2400"/>
          </a:p>
        </p:txBody>
      </p:sp>
      <p:grpSp>
        <p:nvGrpSpPr>
          <p:cNvPr id="747" name="Google Shape;747;p50"/>
          <p:cNvGrpSpPr/>
          <p:nvPr/>
        </p:nvGrpSpPr>
        <p:grpSpPr>
          <a:xfrm rot="9354793">
            <a:off x="4090157" y="3378765"/>
            <a:ext cx="1811337" cy="221463"/>
            <a:chOff x="1828800" y="4187583"/>
            <a:chExt cx="4961360" cy="540225"/>
          </a:xfrm>
        </p:grpSpPr>
        <p:sp>
          <p:nvSpPr>
            <p:cNvPr id="748" name="Google Shape;748;p50"/>
            <p:cNvSpPr/>
            <p:nvPr/>
          </p:nvSpPr>
          <p:spPr>
            <a:xfrm>
              <a:off x="1828800" y="4187583"/>
              <a:ext cx="4953000" cy="540225"/>
            </a:xfrm>
            <a:custGeom>
              <a:rect b="b" l="l" r="r" t="t"/>
              <a:pathLst>
                <a:path extrusionOk="0" h="21609" w="198120">
                  <a:moveTo>
                    <a:pt x="0" y="12328"/>
                  </a:moveTo>
                  <a:cubicBezTo>
                    <a:pt x="2540" y="10296"/>
                    <a:pt x="9144" y="-1387"/>
                    <a:pt x="15240" y="137"/>
                  </a:cubicBezTo>
                  <a:cubicBezTo>
                    <a:pt x="21336" y="1661"/>
                    <a:pt x="29972" y="21473"/>
                    <a:pt x="36576" y="21473"/>
                  </a:cubicBezTo>
                  <a:cubicBezTo>
                    <a:pt x="43180" y="21473"/>
                    <a:pt x="48260" y="137"/>
                    <a:pt x="54864" y="137"/>
                  </a:cubicBezTo>
                  <a:cubicBezTo>
                    <a:pt x="61468" y="137"/>
                    <a:pt x="69088" y="21473"/>
                    <a:pt x="76200" y="21473"/>
                  </a:cubicBezTo>
                  <a:cubicBezTo>
                    <a:pt x="83312" y="21473"/>
                    <a:pt x="90932" y="137"/>
                    <a:pt x="97536" y="137"/>
                  </a:cubicBezTo>
                  <a:cubicBezTo>
                    <a:pt x="104140" y="137"/>
                    <a:pt x="109220" y="21473"/>
                    <a:pt x="115824" y="21473"/>
                  </a:cubicBezTo>
                  <a:cubicBezTo>
                    <a:pt x="122428" y="21473"/>
                    <a:pt x="130048" y="137"/>
                    <a:pt x="137160" y="137"/>
                  </a:cubicBezTo>
                  <a:cubicBezTo>
                    <a:pt x="144272" y="137"/>
                    <a:pt x="151384" y="19949"/>
                    <a:pt x="158496" y="21473"/>
                  </a:cubicBezTo>
                  <a:cubicBezTo>
                    <a:pt x="165608" y="22997"/>
                    <a:pt x="173228" y="11313"/>
                    <a:pt x="179832" y="9281"/>
                  </a:cubicBezTo>
                  <a:cubicBezTo>
                    <a:pt x="186436" y="7249"/>
                    <a:pt x="195072" y="9281"/>
                    <a:pt x="198120" y="928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749" name="Google Shape;749;p50"/>
            <p:cNvCxnSpPr/>
            <p:nvPr/>
          </p:nvCxnSpPr>
          <p:spPr>
            <a:xfrm rot="10800000">
              <a:off x="6468640" y="428061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0" name="Google Shape;750;p50"/>
            <p:cNvCxnSpPr/>
            <p:nvPr/>
          </p:nvCxnSpPr>
          <p:spPr>
            <a:xfrm flipH="1">
              <a:off x="6485360" y="440618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51" name="Google Shape;751;p50"/>
          <p:cNvGrpSpPr/>
          <p:nvPr/>
        </p:nvGrpSpPr>
        <p:grpSpPr>
          <a:xfrm rot="-1522250">
            <a:off x="6011297" y="2501154"/>
            <a:ext cx="1809815" cy="221663"/>
            <a:chOff x="1828800" y="4187583"/>
            <a:chExt cx="4961360" cy="540225"/>
          </a:xfrm>
        </p:grpSpPr>
        <p:sp>
          <p:nvSpPr>
            <p:cNvPr id="752" name="Google Shape;752;p50"/>
            <p:cNvSpPr/>
            <p:nvPr/>
          </p:nvSpPr>
          <p:spPr>
            <a:xfrm>
              <a:off x="1828800" y="4187583"/>
              <a:ext cx="4953000" cy="540225"/>
            </a:xfrm>
            <a:custGeom>
              <a:rect b="b" l="l" r="r" t="t"/>
              <a:pathLst>
                <a:path extrusionOk="0" h="21609" w="198120">
                  <a:moveTo>
                    <a:pt x="0" y="12328"/>
                  </a:moveTo>
                  <a:cubicBezTo>
                    <a:pt x="2540" y="10296"/>
                    <a:pt x="9144" y="-1387"/>
                    <a:pt x="15240" y="137"/>
                  </a:cubicBezTo>
                  <a:cubicBezTo>
                    <a:pt x="21336" y="1661"/>
                    <a:pt x="29972" y="21473"/>
                    <a:pt x="36576" y="21473"/>
                  </a:cubicBezTo>
                  <a:cubicBezTo>
                    <a:pt x="43180" y="21473"/>
                    <a:pt x="48260" y="137"/>
                    <a:pt x="54864" y="137"/>
                  </a:cubicBezTo>
                  <a:cubicBezTo>
                    <a:pt x="61468" y="137"/>
                    <a:pt x="69088" y="21473"/>
                    <a:pt x="76200" y="21473"/>
                  </a:cubicBezTo>
                  <a:cubicBezTo>
                    <a:pt x="83312" y="21473"/>
                    <a:pt x="90932" y="137"/>
                    <a:pt x="97536" y="137"/>
                  </a:cubicBezTo>
                  <a:cubicBezTo>
                    <a:pt x="104140" y="137"/>
                    <a:pt x="109220" y="21473"/>
                    <a:pt x="115824" y="21473"/>
                  </a:cubicBezTo>
                  <a:cubicBezTo>
                    <a:pt x="122428" y="21473"/>
                    <a:pt x="130048" y="137"/>
                    <a:pt x="137160" y="137"/>
                  </a:cubicBezTo>
                  <a:cubicBezTo>
                    <a:pt x="144272" y="137"/>
                    <a:pt x="151384" y="19949"/>
                    <a:pt x="158496" y="21473"/>
                  </a:cubicBezTo>
                  <a:cubicBezTo>
                    <a:pt x="165608" y="22997"/>
                    <a:pt x="173228" y="11313"/>
                    <a:pt x="179832" y="9281"/>
                  </a:cubicBezTo>
                  <a:cubicBezTo>
                    <a:pt x="186436" y="7249"/>
                    <a:pt x="195072" y="9281"/>
                    <a:pt x="198120" y="928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753" name="Google Shape;753;p50"/>
            <p:cNvCxnSpPr/>
            <p:nvPr/>
          </p:nvCxnSpPr>
          <p:spPr>
            <a:xfrm rot="10800000">
              <a:off x="6468640" y="428061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4" name="Google Shape;754;p50"/>
            <p:cNvCxnSpPr/>
            <p:nvPr/>
          </p:nvCxnSpPr>
          <p:spPr>
            <a:xfrm flipH="1">
              <a:off x="6485360" y="440618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55" name="Google Shape;755;p50"/>
          <p:cNvSpPr txBox="1"/>
          <p:nvPr/>
        </p:nvSpPr>
        <p:spPr>
          <a:xfrm>
            <a:off x="7631656" y="1649661"/>
            <a:ext cx="107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along the grooves</a:t>
            </a:r>
            <a:endParaRPr sz="1800"/>
          </a:p>
        </p:txBody>
      </p:sp>
      <p:grpSp>
        <p:nvGrpSpPr>
          <p:cNvPr id="756" name="Google Shape;756;p50"/>
          <p:cNvGrpSpPr/>
          <p:nvPr/>
        </p:nvGrpSpPr>
        <p:grpSpPr>
          <a:xfrm rot="1597698">
            <a:off x="6218302" y="3930048"/>
            <a:ext cx="1808757" cy="222421"/>
            <a:chOff x="1828800" y="4187583"/>
            <a:chExt cx="4961360" cy="540225"/>
          </a:xfrm>
        </p:grpSpPr>
        <p:sp>
          <p:nvSpPr>
            <p:cNvPr id="757" name="Google Shape;757;p50"/>
            <p:cNvSpPr/>
            <p:nvPr/>
          </p:nvSpPr>
          <p:spPr>
            <a:xfrm>
              <a:off x="1828800" y="4187583"/>
              <a:ext cx="4953000" cy="540225"/>
            </a:xfrm>
            <a:custGeom>
              <a:rect b="b" l="l" r="r" t="t"/>
              <a:pathLst>
                <a:path extrusionOk="0" h="21609" w="198120">
                  <a:moveTo>
                    <a:pt x="0" y="12328"/>
                  </a:moveTo>
                  <a:cubicBezTo>
                    <a:pt x="2540" y="10296"/>
                    <a:pt x="9144" y="-1387"/>
                    <a:pt x="15240" y="137"/>
                  </a:cubicBezTo>
                  <a:cubicBezTo>
                    <a:pt x="21336" y="1661"/>
                    <a:pt x="29972" y="21473"/>
                    <a:pt x="36576" y="21473"/>
                  </a:cubicBezTo>
                  <a:cubicBezTo>
                    <a:pt x="43180" y="21473"/>
                    <a:pt x="48260" y="137"/>
                    <a:pt x="54864" y="137"/>
                  </a:cubicBezTo>
                  <a:cubicBezTo>
                    <a:pt x="61468" y="137"/>
                    <a:pt x="69088" y="21473"/>
                    <a:pt x="76200" y="21473"/>
                  </a:cubicBezTo>
                  <a:cubicBezTo>
                    <a:pt x="83312" y="21473"/>
                    <a:pt x="90932" y="137"/>
                    <a:pt x="97536" y="137"/>
                  </a:cubicBezTo>
                  <a:cubicBezTo>
                    <a:pt x="104140" y="137"/>
                    <a:pt x="109220" y="21473"/>
                    <a:pt x="115824" y="21473"/>
                  </a:cubicBezTo>
                  <a:cubicBezTo>
                    <a:pt x="122428" y="21473"/>
                    <a:pt x="130048" y="137"/>
                    <a:pt x="137160" y="137"/>
                  </a:cubicBezTo>
                  <a:cubicBezTo>
                    <a:pt x="144272" y="137"/>
                    <a:pt x="151384" y="19949"/>
                    <a:pt x="158496" y="21473"/>
                  </a:cubicBezTo>
                  <a:cubicBezTo>
                    <a:pt x="165608" y="22997"/>
                    <a:pt x="173228" y="11313"/>
                    <a:pt x="179832" y="9281"/>
                  </a:cubicBezTo>
                  <a:cubicBezTo>
                    <a:pt x="186436" y="7249"/>
                    <a:pt x="195072" y="9281"/>
                    <a:pt x="198120" y="928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758" name="Google Shape;758;p50"/>
            <p:cNvCxnSpPr/>
            <p:nvPr/>
          </p:nvCxnSpPr>
          <p:spPr>
            <a:xfrm rot="10800000">
              <a:off x="6468640" y="428061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9" name="Google Shape;759;p50"/>
            <p:cNvCxnSpPr/>
            <p:nvPr/>
          </p:nvCxnSpPr>
          <p:spPr>
            <a:xfrm flipH="1">
              <a:off x="6485360" y="4406185"/>
              <a:ext cx="304800" cy="152400"/>
            </a:xfrm>
            <a:prstGeom prst="straightConnector1">
              <a:avLst/>
            </a:pr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60" name="Google Shape;760;p50"/>
          <p:cNvSpPr txBox="1"/>
          <p:nvPr/>
        </p:nvSpPr>
        <p:spPr>
          <a:xfrm>
            <a:off x="7465749" y="3242900"/>
            <a:ext cx="1242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along the electron trajectory</a:t>
            </a:r>
            <a:endParaRPr sz="1800"/>
          </a:p>
        </p:txBody>
      </p:sp>
      <p:sp>
        <p:nvSpPr>
          <p:cNvPr id="761" name="Google Shape;761;p50"/>
          <p:cNvSpPr txBox="1"/>
          <p:nvPr>
            <p:ph idx="12" type="sldNum"/>
          </p:nvPr>
        </p:nvSpPr>
        <p:spPr>
          <a:xfrm>
            <a:off x="8459258" y="46306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1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Energy decay in a Si/SiO2 grating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767" name="Google Shape;76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769" name="Google Shape;76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75" y="812850"/>
            <a:ext cx="4059175" cy="8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600" y="1847325"/>
            <a:ext cx="4964224" cy="26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800" y="908737"/>
            <a:ext cx="1308275" cy="6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8818" y="1766650"/>
            <a:ext cx="3429032" cy="18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52400" y="2788699"/>
            <a:ext cx="1113750" cy="5397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4" name="Google Shape;774;p51"/>
          <p:cNvSpPr txBox="1"/>
          <p:nvPr/>
        </p:nvSpPr>
        <p:spPr>
          <a:xfrm>
            <a:off x="5472450" y="3676675"/>
            <a:ext cx="3000000" cy="13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energy decay: 1 order of magnitude / 20fs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2.44 fs – characteristic time – time of flight over one unit cell = period of SP radiation in the perpendicular direction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w0=2pi/2.44fs=2.58E15 [1/s]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100"/>
              <a:t>Q</a:t>
            </a:r>
            <a:r>
              <a:rPr lang="pl" sz="1100"/>
              <a:t> = 2.58E15[1/s]/1.15E14[1/s] = </a:t>
            </a:r>
            <a:r>
              <a:rPr b="1" lang="pl" sz="1100"/>
              <a:t>22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550" y="1848117"/>
            <a:ext cx="2267406" cy="213601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790750" y="6014350"/>
            <a:ext cx="7338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Dmytro Konakhovych, 2021                                                         Damian Śnieżek, 2021</a:t>
            </a:r>
            <a:endParaRPr/>
          </a:p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b="0" l="0" r="0" t="6419"/>
          <a:stretch/>
        </p:blipFill>
        <p:spPr>
          <a:xfrm>
            <a:off x="5935550" y="2420000"/>
            <a:ext cx="2232100" cy="20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Diffraction radiation – where is the accelerating charge?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descr="Ink Drawings&#10;￼&#10;￼￼&#10;￼&#10;￼&#10;￼￼￼&#10;￼&#10;￼&#10;"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900" y="1274050"/>
            <a:ext cx="2394415" cy="93543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6541250" y="3907925"/>
            <a:ext cx="15501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FFFFFF"/>
                </a:solidFill>
              </a:rPr>
              <a:t>electromagnetic energy density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666825" y="4734825"/>
            <a:ext cx="18816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/>
              <a:t>[simulation: Damian Śnieżek]</a:t>
            </a:r>
            <a:endParaRPr sz="1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2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Xxx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780" name="Google Shape;780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1" name="Google Shape;78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232800" y="336700"/>
            <a:ext cx="8664600" cy="8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Smith–Purcell radiation for metallic grating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chemeClr val="dk2"/>
                </a:solidFill>
              </a:rPr>
              <a:t>Experiment and explanation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808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7275" y="1639975"/>
            <a:ext cx="4176000" cy="2147650"/>
          </a:xfrm>
          <a:prstGeom prst="rect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" name="Google Shape;102;p17"/>
          <p:cNvSpPr txBox="1"/>
          <p:nvPr/>
        </p:nvSpPr>
        <p:spPr>
          <a:xfrm>
            <a:off x="1677275" y="3972400"/>
            <a:ext cx="4176000" cy="803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If an electron passes close to the surface of a metal diffraction grating, the periodic motion of the charge induced in the grating causes electromagnetic radiation.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[Smith and Purcell 1953]</a:t>
            </a:r>
            <a:endParaRPr sz="1100"/>
          </a:p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Electron induces polarization charge  </a:t>
            </a:r>
            <a:r>
              <a:rPr b="1" lang="pl" sz="2000">
                <a:solidFill>
                  <a:srgbClr val="FF0000"/>
                </a:solidFill>
              </a:rPr>
              <a:t>+</a:t>
            </a:r>
            <a:r>
              <a:rPr b="1" lang="pl" sz="2000">
                <a:solidFill>
                  <a:srgbClr val="666666"/>
                </a:solidFill>
              </a:rPr>
              <a:t> </a:t>
            </a:r>
            <a:r>
              <a:rPr b="1" lang="pl" sz="2000">
                <a:solidFill>
                  <a:srgbClr val="FF0000"/>
                </a:solidFill>
              </a:rPr>
              <a:t>+ +</a:t>
            </a:r>
            <a:r>
              <a:rPr b="1" lang="pl" sz="2000">
                <a:solidFill>
                  <a:srgbClr val="666666"/>
                </a:solidFill>
              </a:rPr>
              <a:t> </a:t>
            </a:r>
            <a:r>
              <a:rPr b="1" lang="pl" sz="2000">
                <a:solidFill>
                  <a:srgbClr val="39E000"/>
                </a:solidFill>
              </a:rPr>
              <a:t> –</a:t>
            </a:r>
            <a:r>
              <a:rPr lang="pl" sz="2000"/>
              <a:t>  </a:t>
            </a:r>
            <a:r>
              <a:rPr b="1" lang="pl" sz="2000">
                <a:solidFill>
                  <a:srgbClr val="39E000"/>
                </a:solidFill>
              </a:rPr>
              <a:t>–</a:t>
            </a:r>
            <a:r>
              <a:rPr lang="pl" sz="2000"/>
              <a:t>  </a:t>
            </a:r>
            <a:r>
              <a:rPr b="1" lang="pl" sz="2000">
                <a:solidFill>
                  <a:srgbClr val="39E000"/>
                </a:solidFill>
              </a:rPr>
              <a:t>–</a:t>
            </a:r>
            <a:r>
              <a:rPr lang="pl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250" y="1867425"/>
            <a:ext cx="5553624" cy="283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2437325" y="2772447"/>
            <a:ext cx="36561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666666"/>
                </a:solidFill>
              </a:rPr>
              <a:t>Si  Si   Si  Si  Si  Si   Si  Si   Si  Si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666666"/>
                </a:solidFill>
              </a:rPr>
              <a:t>SiO2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Smith–Purcell equation visualized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232800" y="994025"/>
            <a:ext cx="1120200" cy="8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</a:rPr>
              <a:t>Available wavelength ranges 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800" y="2403899"/>
            <a:ext cx="1304819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9425" y="940250"/>
            <a:ext cx="4523801" cy="39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Radiated energy </a:t>
            </a:r>
            <a:r>
              <a:rPr i="1" lang="pl" sz="2000">
                <a:solidFill>
                  <a:schemeClr val="dk2"/>
                </a:solidFill>
              </a:rPr>
              <a:t>W</a:t>
            </a:r>
            <a:r>
              <a:rPr lang="pl" sz="2000">
                <a:solidFill>
                  <a:schemeClr val="dk2"/>
                </a:solidFill>
              </a:rPr>
              <a:t> vs. impact parameter </a:t>
            </a:r>
            <a:r>
              <a:rPr i="1" lang="pl" sz="2000">
                <a:solidFill>
                  <a:schemeClr val="dk2"/>
                </a:solidFill>
              </a:rPr>
              <a:t>d</a:t>
            </a:r>
            <a:endParaRPr i="1" sz="2000">
              <a:solidFill>
                <a:schemeClr val="dk2"/>
              </a:solidFill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81" y="304600"/>
            <a:ext cx="1226419" cy="4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29" name="Google Shape;129;p20"/>
          <p:cNvSpPr txBox="1"/>
          <p:nvPr/>
        </p:nvSpPr>
        <p:spPr>
          <a:xfrm>
            <a:off x="2613900" y="1352375"/>
            <a:ext cx="2034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Radiated energy</a:t>
            </a:r>
            <a:endParaRPr b="1" sz="1800"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600" y="2292375"/>
            <a:ext cx="4701558" cy="14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7736" y="2141747"/>
            <a:ext cx="14954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2650" y="2765150"/>
            <a:ext cx="7810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4729" y="3394275"/>
            <a:ext cx="781050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7350" y="1133225"/>
            <a:ext cx="32385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/>
          <p:nvPr/>
        </p:nvSpPr>
        <p:spPr>
          <a:xfrm>
            <a:off x="5035975" y="1052000"/>
            <a:ext cx="2804700" cy="28944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5047725" y="4123425"/>
            <a:ext cx="2553900" cy="6651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valid for diffraction radiation and Smith–Purcell radiation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232800" y="260500"/>
            <a:ext cx="86646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2"/>
                </a:solidFill>
              </a:rPr>
              <a:t>Beam position and profile measurement: Kieffer, Bartnik et al. 2020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3500"/>
            <a:ext cx="3792999" cy="269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740300"/>
            <a:ext cx="3792999" cy="128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2150" y="914788"/>
            <a:ext cx="4160299" cy="349413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4312150" y="4582625"/>
            <a:ext cx="298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CESR = Cornell Electron Storage Ring</a:t>
            </a:r>
            <a:endParaRPr sz="1200"/>
          </a:p>
        </p:txBody>
      </p:sp>
      <p:sp>
        <p:nvSpPr>
          <p:cNvPr id="147" name="Google Shape;147;p21"/>
          <p:cNvSpPr txBox="1"/>
          <p:nvPr/>
        </p:nvSpPr>
        <p:spPr>
          <a:xfrm>
            <a:off x="7921350" y="1530963"/>
            <a:ext cx="10998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BF9000"/>
                </a:solidFill>
              </a:rPr>
              <a:t>– </a:t>
            </a:r>
            <a:r>
              <a:rPr lang="pl" sz="1200">
                <a:solidFill>
                  <a:srgbClr val="BF9000"/>
                </a:solidFill>
              </a:rPr>
              <a:t>fused silica</a:t>
            </a:r>
            <a:endParaRPr sz="12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BF9000"/>
                </a:solidFill>
              </a:rPr>
              <a:t>– optical and infrared CDR</a:t>
            </a:r>
            <a:endParaRPr sz="12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pl" sz="1200">
                <a:solidFill>
                  <a:srgbClr val="BF9000"/>
                </a:solidFill>
              </a:rPr>
              <a:t>– impact parameter ~2mm, visible radiation</a:t>
            </a:r>
            <a:endParaRPr sz="1200">
              <a:solidFill>
                <a:srgbClr val="BF9000"/>
              </a:solidFill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2222250" y="603975"/>
            <a:ext cx="5376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990000"/>
                </a:solidFill>
              </a:rPr>
              <a:t>Cherenkov diffraction radiation (SP radiation for m=0)</a:t>
            </a:r>
            <a:endParaRPr>
              <a:solidFill>
                <a:srgbClr val="990000"/>
              </a:solidFill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9825" y="4340256"/>
            <a:ext cx="1099800" cy="322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