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56" r:id="rId3"/>
    <p:sldId id="942" r:id="rId4"/>
    <p:sldId id="894" r:id="rId5"/>
    <p:sldId id="896" r:id="rId6"/>
    <p:sldId id="941" r:id="rId7"/>
    <p:sldId id="935" r:id="rId8"/>
    <p:sldId id="916" r:id="rId9"/>
    <p:sldId id="943" r:id="rId10"/>
    <p:sldId id="357" r:id="rId11"/>
    <p:sldId id="944" r:id="rId12"/>
    <p:sldId id="948" r:id="rId13"/>
    <p:sldId id="945" r:id="rId14"/>
    <p:sldId id="949" r:id="rId15"/>
    <p:sldId id="95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00503000000020004" pitchFamily="2" charset="0"/>
      <p:regular r:id="rId22"/>
      <p:bold r:id="rId23"/>
      <p:italic r:id="rId24"/>
      <p:boldItalic r:id="rId25"/>
    </p:embeddedFont>
    <p:embeddedFont>
      <p:font typeface="Inter" panose="02000503000000020004" pitchFamily="2" charset="0"/>
      <p:regular r:id="rId26"/>
      <p:bold r:id="rId27"/>
    </p:embeddedFont>
    <p:embeddedFont>
      <p:font typeface="Inter Light" panose="02000503000000020004" pitchFamily="2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2" roundtripDataSignature="AMtx7mgJx+bJwv2sQvi2Ws7lvKep9hp5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73333"/>
  </p:normalViewPr>
  <p:slideViewPr>
    <p:cSldViewPr snapToGrid="0">
      <p:cViewPr varScale="1">
        <p:scale>
          <a:sx n="123" d="100"/>
          <a:sy n="123" d="100"/>
        </p:scale>
        <p:origin x="1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15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15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5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Relationship Id="rId15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ALLEN" userId="612eaf0e-366f-4978-a009-6e2ebdb231d0" providerId="ADAL" clId="{45B10C72-661C-4E42-B13B-CD596747A92A}"/>
    <pc:docChg chg="delSld modSld">
      <pc:chgData name="GREGORY ALLEN" userId="612eaf0e-366f-4978-a009-6e2ebdb231d0" providerId="ADAL" clId="{45B10C72-661C-4E42-B13B-CD596747A92A}" dt="2023-02-22T18:17:28.960" v="1" actId="2696"/>
      <pc:docMkLst>
        <pc:docMk/>
      </pc:docMkLst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5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6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7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8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29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0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1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2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3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1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2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3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4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5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6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7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8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49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50"/>
        </pc:sldMkLst>
      </pc:sldChg>
      <pc:sldChg chg="del">
        <pc:chgData name="GREGORY ALLEN" userId="612eaf0e-366f-4978-a009-6e2ebdb231d0" providerId="ADAL" clId="{45B10C72-661C-4E42-B13B-CD596747A92A}" dt="2023-02-22T18:17:28.960" v="1" actId="2696"/>
        <pc:sldMkLst>
          <pc:docMk/>
          <pc:sldMk cId="0" sldId="351"/>
        </pc:sldMkLst>
      </pc:sldChg>
      <pc:sldChg chg="modNotesTx">
        <pc:chgData name="GREGORY ALLEN" userId="612eaf0e-366f-4978-a009-6e2ebdb231d0" providerId="ADAL" clId="{45B10C72-661C-4E42-B13B-CD596747A92A}" dt="2023-02-22T18:17:15.094" v="0" actId="6549"/>
        <pc:sldMkLst>
          <pc:docMk/>
          <pc:sldMk cId="722928744" sldId="916"/>
        </pc:sldMkLst>
      </pc:sldChg>
      <pc:sldMasterChg chg="delSldLayout">
        <pc:chgData name="GREGORY ALLEN" userId="612eaf0e-366f-4978-a009-6e2ebdb231d0" providerId="ADAL" clId="{45B10C72-661C-4E42-B13B-CD596747A92A}" dt="2023-02-22T18:17:28.960" v="1" actId="2696"/>
        <pc:sldMasterMkLst>
          <pc:docMk/>
          <pc:sldMasterMk cId="0" sldId="2147483648"/>
        </pc:sldMasterMkLst>
        <pc:sldLayoutChg chg="del">
          <pc:chgData name="GREGORY ALLEN" userId="612eaf0e-366f-4978-a009-6e2ebdb231d0" providerId="ADAL" clId="{45B10C72-661C-4E42-B13B-CD596747A92A}" dt="2023-02-22T18:17:28.960" v="1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GREGORY ALLEN" userId="612eaf0e-366f-4978-a009-6e2ebdb231d0" providerId="ADAL" clId="{45B10C72-661C-4E42-B13B-CD596747A92A}" dt="2023-02-22T18:17:28.960" v="1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GREGORY ALLEN" userId="612eaf0e-366f-4978-a009-6e2ebdb231d0" providerId="ADAL" clId="{45B10C72-661C-4E42-B13B-CD596747A92A}" dt="2023-02-22T18:17:28.960" v="1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GREGORY ALLEN" userId="612eaf0e-366f-4978-a009-6e2ebdb231d0" providerId="ADAL" clId="{45B10C72-661C-4E42-B13B-CD596747A92A}" dt="2023-02-22T18:17:28.960" v="1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GREGORY ALLEN" userId="612eaf0e-366f-4978-a009-6e2ebdb231d0" providerId="ADAL" clId="{45B10C72-661C-4E42-B13B-CD596747A92A}" dt="2023-02-22T18:17:28.960" v="1" actId="269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GREGORY ALLEN" userId="612eaf0e-366f-4978-a009-6e2ebdb231d0" providerId="ADAL" clId="{45B10C72-661C-4E42-B13B-CD596747A92A}" dt="2023-02-22T18:17:28.960" v="1" actId="2696"/>
          <pc:sldLayoutMkLst>
            <pc:docMk/>
            <pc:sldMasterMk cId="0" sldId="2147483648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8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58D22-575A-0142-8CF8-838CB427EB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6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58D22-575A-0142-8CF8-838CB427EB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5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19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Also, for devices having large semiconductor structures, the total charge that will be collected at a junction is much greater than the charge collected during the first few tens of picoseconds,  so there is little distinction between a very narrow track and a track that began with a one-micron diameter. This establishes an equivalence between pulsed electrons and heavy ions for devices satisfying the above requirement.</a:t>
            </a:r>
            <a:endParaRPr dirty="0"/>
          </a:p>
        </p:txBody>
      </p:sp>
      <p:sp>
        <p:nvSpPr>
          <p:cNvPr id="1681" name="Google Shape;1681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95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7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8"/>
          <p:cNvSpPr>
            <a:spLocks noGrp="1"/>
          </p:cNvSpPr>
          <p:nvPr>
            <p:ph type="pic" idx="2"/>
          </p:nvPr>
        </p:nvSpPr>
        <p:spPr>
          <a:xfrm>
            <a:off x="0" y="0"/>
            <a:ext cx="5546725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" name="Google Shape;11;p98"/>
          <p:cNvCxnSpPr/>
          <p:nvPr/>
        </p:nvCxnSpPr>
        <p:spPr>
          <a:xfrm>
            <a:off x="7124014" y="1033948"/>
            <a:ext cx="487519" cy="0"/>
          </a:xfrm>
          <a:prstGeom prst="straightConnector1">
            <a:avLst/>
          </a:prstGeom>
          <a:noFill/>
          <a:ln w="12700" cap="flat" cmpd="sng">
            <a:solidFill>
              <a:srgbClr val="E319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98"/>
          <p:cNvSpPr txBox="1">
            <a:spLocks noGrp="1"/>
          </p:cNvSpPr>
          <p:nvPr>
            <p:ph type="body" idx="1"/>
          </p:nvPr>
        </p:nvSpPr>
        <p:spPr>
          <a:xfrm>
            <a:off x="6128475" y="272876"/>
            <a:ext cx="2478596" cy="6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E31937"/>
              </a:buClr>
              <a:buSzPts val="1000"/>
              <a:buFont typeface="Arial"/>
              <a:buNone/>
              <a:defRPr sz="1000" b="0" i="1" u="none" strike="noStrike" cap="none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" name="Google Shape;13;p98"/>
          <p:cNvSpPr txBox="1">
            <a:spLocks noGrp="1"/>
          </p:cNvSpPr>
          <p:nvPr>
            <p:ph type="body" idx="3"/>
          </p:nvPr>
        </p:nvSpPr>
        <p:spPr>
          <a:xfrm>
            <a:off x="5769346" y="1172652"/>
            <a:ext cx="31968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118850" rIns="118850" bIns="118850" anchor="ctr" anchorCtr="0">
            <a:sp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14" name="Google Shape;14;p98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3991" y="4158686"/>
            <a:ext cx="1127564" cy="65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8"/>
          <p:cNvSpPr txBox="1">
            <a:spLocks noGrp="1"/>
          </p:cNvSpPr>
          <p:nvPr>
            <p:ph type="body" idx="4"/>
          </p:nvPr>
        </p:nvSpPr>
        <p:spPr>
          <a:xfrm>
            <a:off x="6273867" y="2161989"/>
            <a:ext cx="2187813" cy="52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118850" rIns="118850" bIns="118850" anchor="ctr" anchorCtr="0">
            <a:sp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" name="Google Shape;17;p98"/>
          <p:cNvSpPr txBox="1"/>
          <p:nvPr/>
        </p:nvSpPr>
        <p:spPr>
          <a:xfrm>
            <a:off x="4533133" y="4968243"/>
            <a:ext cx="5669280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rPr>
              <a:t>This document has been reviewed and determined not to contain export controlled technical data. </a:t>
            </a:r>
            <a:endParaRPr sz="500" b="0" i="0" u="none" strike="noStrike" cap="none" dirty="0">
              <a:solidFill>
                <a:srgbClr val="E3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Slide -  H2">
  <p:cSld name="1_Transition Slide -  H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4"/>
          <p:cNvSpPr txBox="1">
            <a:spLocks noGrp="1"/>
          </p:cNvSpPr>
          <p:nvPr>
            <p:ph type="body" idx="1"/>
          </p:nvPr>
        </p:nvSpPr>
        <p:spPr>
          <a:xfrm>
            <a:off x="411250" y="620791"/>
            <a:ext cx="8198187" cy="71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25" rIns="0" bIns="11885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22" name="Google Shape;122;p114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14"/>
          <p:cNvSpPr txBox="1">
            <a:spLocks noGrp="1"/>
          </p:cNvSpPr>
          <p:nvPr>
            <p:ph type="sldNum" idx="12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114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Header">
  <p:cSld name="1_Basic 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5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7" name="Google Shape;127;p115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8" name="Google Shape;128;p115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29" name="Google Shape;129;p115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115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115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sic Header - Footer #/jpl">
  <p:cSld name="1_Basic Header - Footer #/jpl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6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4" name="Google Shape;134;p116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5" name="Google Shape;135;p116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36" name="Google Shape;136;p116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116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11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16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11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sic Header cap/Title/Sub - white">
  <p:cSld name="1_Basic Header cap/Title/Sub - whit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7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" name="Google Shape;143;p117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4" name="Google Shape;144;p117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45" name="Google Shape;145;p11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117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11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1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11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Text Driven Title Dark">
  <p:cSld name="2_Image/Text Driven Title Dar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8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" name="Google Shape;152;p118"/>
          <p:cNvSpPr txBox="1">
            <a:spLocks noGrp="1"/>
          </p:cNvSpPr>
          <p:nvPr>
            <p:ph type="sldNum" idx="12"/>
          </p:nvPr>
        </p:nvSpPr>
        <p:spPr>
          <a:xfrm>
            <a:off x="181165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3" name="Google Shape;153;p11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118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55" name="Google Shape;155;p11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Image/Text Driven Title Dark">
  <p:cSld name="3_Image/Text Driven Title Dar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9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58" name="Google Shape;158;p11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119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" name="Google Shape;160;p119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11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1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3" name="Google Shape;163;p11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oter only">
  <p:cSld name="1_Footer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0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-Bar Data Header">
  <p:cSld name="2_Red-Bar Data 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2"/>
          <p:cNvSpPr/>
          <p:nvPr/>
        </p:nvSpPr>
        <p:spPr>
          <a:xfrm>
            <a:off x="-2900" y="-24266"/>
            <a:ext cx="9149800" cy="1798932"/>
          </a:xfrm>
          <a:prstGeom prst="rect">
            <a:avLst/>
          </a:prstGeom>
          <a:gradFill>
            <a:gsLst>
              <a:gs pos="0">
                <a:srgbClr val="E31937"/>
              </a:gs>
              <a:gs pos="52000">
                <a:srgbClr val="92101F"/>
              </a:gs>
              <a:gs pos="100000">
                <a:srgbClr val="410706"/>
              </a:gs>
            </a:gsLst>
            <a:lin ang="2700000" scaled="0"/>
          </a:gra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4B"/>
              </a:buClr>
              <a:buSzPts val="1238"/>
              <a:buFont typeface="Inter Light"/>
              <a:buNone/>
            </a:pPr>
            <a:endParaRPr sz="1238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2"/>
          <p:cNvSpPr txBox="1">
            <a:spLocks noGrp="1"/>
          </p:cNvSpPr>
          <p:nvPr>
            <p:ph type="body" idx="1"/>
          </p:nvPr>
        </p:nvSpPr>
        <p:spPr>
          <a:xfrm>
            <a:off x="428133" y="670526"/>
            <a:ext cx="8287735" cy="96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850" rIns="0" bIns="118850" anchor="t" anchorCtr="0">
            <a:sp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0" name="Google Shape;170;p122"/>
          <p:cNvSpPr txBox="1">
            <a:spLocks noGrp="1"/>
          </p:cNvSpPr>
          <p:nvPr>
            <p:ph type="sldNum" idx="12"/>
          </p:nvPr>
        </p:nvSpPr>
        <p:spPr>
          <a:xfrm>
            <a:off x="194873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1" name="Google Shape;171;p122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122"/>
          <p:cNvSpPr txBox="1">
            <a:spLocks noGrp="1"/>
          </p:cNvSpPr>
          <p:nvPr>
            <p:ph type="title"/>
          </p:nvPr>
        </p:nvSpPr>
        <p:spPr>
          <a:xfrm>
            <a:off x="428132" y="184964"/>
            <a:ext cx="8287735" cy="38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R="0"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R="0"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R="0"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R="0"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sz="750" b="0" i="1" u="none" strike="noStrike" cap="non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ransition Slide - H1">
  <p:cSld name="2_Transition Slide - H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3"/>
          <p:cNvSpPr txBox="1">
            <a:spLocks noGrp="1"/>
          </p:cNvSpPr>
          <p:nvPr>
            <p:ph type="body" idx="1"/>
          </p:nvPr>
        </p:nvSpPr>
        <p:spPr>
          <a:xfrm>
            <a:off x="411250" y="620791"/>
            <a:ext cx="8198187" cy="80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25" rIns="0" bIns="11885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75" name="Google Shape;175;p123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123"/>
          <p:cNvSpPr txBox="1">
            <a:spLocks noGrp="1"/>
          </p:cNvSpPr>
          <p:nvPr>
            <p:ph type="sldNum" idx="12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Header">
  <p:cSld name="Basic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1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1" name="Google Shape;31;p101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" name="Google Shape;32;p101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33" name="Google Shape;33;p101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101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101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101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ransition Slide -  H2">
  <p:cSld name="2_Transition Slide -  H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4"/>
          <p:cNvSpPr txBox="1">
            <a:spLocks noGrp="1"/>
          </p:cNvSpPr>
          <p:nvPr>
            <p:ph type="body" idx="1"/>
          </p:nvPr>
        </p:nvSpPr>
        <p:spPr>
          <a:xfrm>
            <a:off x="411250" y="620791"/>
            <a:ext cx="8198187" cy="71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25" rIns="0" bIns="11885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79" name="Google Shape;179;p124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124"/>
          <p:cNvSpPr txBox="1">
            <a:spLocks noGrp="1"/>
          </p:cNvSpPr>
          <p:nvPr>
            <p:ph type="sldNum" idx="12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Header">
  <p:cSld name="2_Basic 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5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3" name="Google Shape;183;p125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4" name="Google Shape;184;p125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85" name="Google Shape;185;p125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125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asic Header - Footer #/jpl">
  <p:cSld name="2_Basic Header - Footer #/jpl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6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9" name="Google Shape;189;p126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0" name="Google Shape;190;p126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91" name="Google Shape;191;p126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126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p12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asic Header cap/Title/Sub - white">
  <p:cSld name="2_Basic Header cap/Title/Sub - whit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7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6" name="Google Shape;196;p127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7" name="Google Shape;197;p127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98" name="Google Shape;198;p12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127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12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/Text Driven Title Dark">
  <p:cSld name="4_Image/Text Driven Title Dar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8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3" name="Google Shape;203;p128"/>
          <p:cNvSpPr txBox="1">
            <a:spLocks noGrp="1"/>
          </p:cNvSpPr>
          <p:nvPr>
            <p:ph type="sldNum" idx="12"/>
          </p:nvPr>
        </p:nvSpPr>
        <p:spPr>
          <a:xfrm>
            <a:off x="181165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4" name="Google Shape;204;p12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128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Image/Text Driven Title Dark">
  <p:cSld name="5_Image/Text Driven Title Dar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9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208" name="Google Shape;208;p12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129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0" name="Google Shape;210;p129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12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ooter only">
  <p:cSld name="2_Footer 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0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0D23-2C5A-2449-BDEE-42A8995C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9992"/>
            <a:ext cx="8458200" cy="36933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6341D-6E41-AD48-89F7-28706CD48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3680" y="4735667"/>
            <a:ext cx="3520440" cy="360045"/>
          </a:xfrm>
        </p:spPr>
        <p:txBody>
          <a:bodyPr/>
          <a:lstStyle/>
          <a:p>
            <a:r>
              <a:rPr lang="en-US" spc="-4" dirty="0"/>
              <a:t>Copyright © 2022 – Gregory R. Allen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310F-146F-8A49-A25B-4FC04F1956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5492" y="4787102"/>
            <a:ext cx="838200" cy="257175"/>
          </a:xfrm>
        </p:spPr>
        <p:txBody>
          <a:bodyPr/>
          <a:lstStyle/>
          <a:p>
            <a:fld id="{617FA74F-4A7A-F846-BB8A-0A34A79BF639}" type="datetime1">
              <a:rPr lang="en-US" smtClean="0"/>
              <a:t>2/22/23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52E3AB-15A2-F943-A8BC-0B6421FF2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075564"/>
            <a:ext cx="8458200" cy="1107996"/>
          </a:xfrm>
        </p:spPr>
        <p:txBody>
          <a:bodyPr/>
          <a:lstStyle>
            <a:lvl1pPr marL="257175" indent="-257175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557213" indent="-214313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900113" indent="-214313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243013" indent="-214313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1585913" indent="-214313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bg object 17">
            <a:extLst>
              <a:ext uri="{FF2B5EF4-FFF2-40B4-BE49-F238E27FC236}">
                <a16:creationId xmlns:a16="http://schemas.microsoft.com/office/drawing/2014/main" id="{015BCDF7-DF1E-8C4D-B118-86F1E63C63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66890" y="4676014"/>
            <a:ext cx="2353665" cy="4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2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3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oter #/JPL">
  <p:cSld name="Footer #/JP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4"/>
          <p:cNvSpPr txBox="1">
            <a:spLocks noGrp="1"/>
          </p:cNvSpPr>
          <p:nvPr>
            <p:ph type="sldNum" idx="12"/>
          </p:nvPr>
        </p:nvSpPr>
        <p:spPr>
          <a:xfrm>
            <a:off x="183394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sic Header - Footer #/jpl" userDrawn="1">
  <p:cSld name="Basic Header - Footer #/jp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7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7" name="Google Shape;67;p107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" name="Google Shape;68;p107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69" name="Google Shape;69;p10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07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0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0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" name="Google Shape;73;p10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0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p10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Text Driven Title Dark">
  <p:cSld name="Image/Text Driven Title Dar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8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" name="Google Shape;78;p108"/>
          <p:cNvSpPr txBox="1">
            <a:spLocks noGrp="1"/>
          </p:cNvSpPr>
          <p:nvPr>
            <p:ph type="sldNum" idx="12"/>
          </p:nvPr>
        </p:nvSpPr>
        <p:spPr>
          <a:xfrm>
            <a:off x="181165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10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08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81" name="Google Shape;81;p10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0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mage/Text Driven Title Dark">
  <p:cSld name="1_Image/Text Driven Title Dar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9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85" name="Google Shape;85;p10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09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7" name="Google Shape;87;p109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0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0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0" name="Google Shape;90;p10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0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p109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-Bar Data Header">
  <p:cSld name="Red-Bar Data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2"/>
          <p:cNvSpPr/>
          <p:nvPr/>
        </p:nvSpPr>
        <p:spPr>
          <a:xfrm>
            <a:off x="-2900" y="-24266"/>
            <a:ext cx="9149800" cy="1798932"/>
          </a:xfrm>
          <a:prstGeom prst="rect">
            <a:avLst/>
          </a:prstGeom>
          <a:gradFill>
            <a:gsLst>
              <a:gs pos="0">
                <a:srgbClr val="E31937"/>
              </a:gs>
              <a:gs pos="52000">
                <a:srgbClr val="92101F"/>
              </a:gs>
              <a:gs pos="100000">
                <a:srgbClr val="410706"/>
              </a:gs>
            </a:gsLst>
            <a:lin ang="2700000" scaled="0"/>
          </a:gra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4B"/>
              </a:buClr>
              <a:buSzPts val="1238"/>
              <a:buFont typeface="Inter Light"/>
              <a:buNone/>
            </a:pPr>
            <a:endParaRPr sz="1238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2"/>
          <p:cNvSpPr txBox="1">
            <a:spLocks noGrp="1"/>
          </p:cNvSpPr>
          <p:nvPr>
            <p:ph type="body" idx="1"/>
          </p:nvPr>
        </p:nvSpPr>
        <p:spPr>
          <a:xfrm>
            <a:off x="428133" y="670526"/>
            <a:ext cx="8287735" cy="96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850" rIns="0" bIns="118850" anchor="t" anchorCtr="0">
            <a:sp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2" name="Google Shape;112;p112"/>
          <p:cNvSpPr txBox="1">
            <a:spLocks noGrp="1"/>
          </p:cNvSpPr>
          <p:nvPr>
            <p:ph type="body" idx="2"/>
          </p:nvPr>
        </p:nvSpPr>
        <p:spPr>
          <a:xfrm>
            <a:off x="428133" y="184964"/>
            <a:ext cx="2282145" cy="37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850" rIns="0" bIns="11885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" name="Google Shape;113;p112"/>
          <p:cNvSpPr txBox="1">
            <a:spLocks noGrp="1"/>
          </p:cNvSpPr>
          <p:nvPr>
            <p:ph type="sldNum" idx="12"/>
          </p:nvPr>
        </p:nvSpPr>
        <p:spPr>
          <a:xfrm>
            <a:off x="194873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" name="Google Shape;114;p112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Slide - H1">
  <p:cSld name="1_Transition Slide - H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3"/>
          <p:cNvSpPr txBox="1">
            <a:spLocks noGrp="1"/>
          </p:cNvSpPr>
          <p:nvPr>
            <p:ph type="body" idx="1"/>
          </p:nvPr>
        </p:nvSpPr>
        <p:spPr>
          <a:xfrm>
            <a:off x="411250" y="620791"/>
            <a:ext cx="8198187" cy="80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25" rIns="0" bIns="11885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cxnSp>
        <p:nvCxnSpPr>
          <p:cNvPr id="117" name="Google Shape;117;p113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13"/>
          <p:cNvSpPr txBox="1">
            <a:spLocks noGrp="1"/>
          </p:cNvSpPr>
          <p:nvPr>
            <p:ph type="sldNum" idx="12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13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7"/>
          <p:cNvSpPr txBox="1"/>
          <p:nvPr/>
        </p:nvSpPr>
        <p:spPr>
          <a:xfrm>
            <a:off x="1732853" y="4859351"/>
            <a:ext cx="5669280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rPr>
              <a:t>This document has been reviewed and determined not to contain export controlled technical data. </a:t>
            </a:r>
          </a:p>
        </p:txBody>
      </p:sp>
      <p:sp>
        <p:nvSpPr>
          <p:cNvPr id="7" name="Google Shape;7;p97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sz="56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Google Shape;8;p97" descr="Image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eeexplore.ieee.org/stamp/stamp.jsp?tp=&amp;arnumber=15458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>
            <a:spLocks noGrp="1"/>
          </p:cNvSpPr>
          <p:nvPr>
            <p:ph type="pic" idx="2"/>
          </p:nvPr>
        </p:nvSpPr>
        <p:spPr>
          <a:xfrm>
            <a:off x="0" y="0"/>
            <a:ext cx="55467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"/>
          <p:cNvSpPr txBox="1">
            <a:spLocks noGrp="1"/>
          </p:cNvSpPr>
          <p:nvPr>
            <p:ph type="body" idx="1"/>
          </p:nvPr>
        </p:nvSpPr>
        <p:spPr>
          <a:xfrm>
            <a:off x="6128475" y="272876"/>
            <a:ext cx="2478596" cy="6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1000"/>
              <a:buFont typeface="Arial"/>
              <a:buNone/>
            </a:pPr>
            <a:r>
              <a:rPr lang="en-US" sz="1200" dirty="0"/>
              <a:t>6</a:t>
            </a:r>
            <a:r>
              <a:rPr lang="en-US" sz="1200" baseline="30000" dirty="0"/>
              <a:t>th</a:t>
            </a:r>
            <a:r>
              <a:rPr lang="en-US" sz="1200" dirty="0"/>
              <a:t> Workshop on Applications of Dielectric Laser Accelerators</a:t>
            </a:r>
            <a:endParaRPr sz="1200" dirty="0"/>
          </a:p>
        </p:txBody>
      </p:sp>
      <p:sp>
        <p:nvSpPr>
          <p:cNvPr id="220" name="Google Shape;220;p1"/>
          <p:cNvSpPr txBox="1">
            <a:spLocks noGrp="1"/>
          </p:cNvSpPr>
          <p:nvPr>
            <p:ph type="body" idx="3"/>
          </p:nvPr>
        </p:nvSpPr>
        <p:spPr>
          <a:xfrm>
            <a:off x="5769344" y="991063"/>
            <a:ext cx="3196854" cy="171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118850" rIns="118850" bIns="11885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Novel Application of a Pulsed Electron Linear Accelerator as a Single Event Effects Simulator</a:t>
            </a:r>
            <a:endParaRPr dirty="0"/>
          </a:p>
        </p:txBody>
      </p:sp>
      <p:sp>
        <p:nvSpPr>
          <p:cNvPr id="221" name="Google Shape;221;p1"/>
          <p:cNvSpPr txBox="1">
            <a:spLocks noGrp="1"/>
          </p:cNvSpPr>
          <p:nvPr>
            <p:ph type="body" idx="4"/>
          </p:nvPr>
        </p:nvSpPr>
        <p:spPr>
          <a:xfrm>
            <a:off x="6273865" y="2708412"/>
            <a:ext cx="2187813" cy="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118850" rIns="118850" bIns="118850" anchor="ctr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 Allen, NASA JPL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collaboration with Aerospace Corp.</a:t>
            </a:r>
          </a:p>
        </p:txBody>
      </p:sp>
      <p:grpSp>
        <p:nvGrpSpPr>
          <p:cNvPr id="222" name="Google Shape;222;p1"/>
          <p:cNvGrpSpPr/>
          <p:nvPr/>
        </p:nvGrpSpPr>
        <p:grpSpPr>
          <a:xfrm>
            <a:off x="0" y="0"/>
            <a:ext cx="5612164" cy="5143500"/>
            <a:chOff x="0" y="0"/>
            <a:chExt cx="5612164" cy="5143500"/>
          </a:xfrm>
        </p:grpSpPr>
        <p:pic>
          <p:nvPicPr>
            <p:cNvPr id="223" name="Google Shape;223;p1" descr="Picture Placeholder 21"/>
            <p:cNvPicPr preferRelativeResize="0"/>
            <p:nvPr/>
          </p:nvPicPr>
          <p:blipFill rotWithShape="1">
            <a:blip r:embed="rId3">
              <a:alphaModFix/>
            </a:blip>
            <a:srcRect r="-168" b="999"/>
            <a:stretch/>
          </p:blipFill>
          <p:spPr>
            <a:xfrm>
              <a:off x="0" y="0"/>
              <a:ext cx="561216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"/>
            <p:cNvSpPr/>
            <p:nvPr/>
          </p:nvSpPr>
          <p:spPr>
            <a:xfrm>
              <a:off x="0" y="0"/>
              <a:ext cx="5612164" cy="5143500"/>
            </a:xfrm>
            <a:prstGeom prst="rect">
              <a:avLst/>
            </a:prstGeom>
            <a:gradFill>
              <a:gsLst>
                <a:gs pos="0">
                  <a:srgbClr val="E31937">
                    <a:alpha val="55294"/>
                  </a:srgbClr>
                </a:gs>
                <a:gs pos="36077">
                  <a:srgbClr val="92101F">
                    <a:alpha val="55294"/>
                  </a:srgbClr>
                </a:gs>
                <a:gs pos="100000">
                  <a:srgbClr val="410706">
                    <a:alpha val="55294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8"/>
                <a:buFont typeface="Inter Light"/>
                <a:buNone/>
              </a:pPr>
              <a:endParaRPr sz="1088" b="0" i="0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0" y="2134924"/>
              <a:ext cx="5612164" cy="3008575"/>
            </a:xfrm>
            <a:prstGeom prst="rect">
              <a:avLst/>
            </a:prstGeom>
            <a:gradFill>
              <a:gsLst>
                <a:gs pos="0">
                  <a:srgbClr val="5D5D60">
                    <a:alpha val="0"/>
                  </a:srgbClr>
                </a:gs>
                <a:gs pos="63286">
                  <a:srgbClr val="2F2F30">
                    <a:alpha val="32156"/>
                  </a:srgbClr>
                </a:gs>
                <a:gs pos="100000">
                  <a:srgbClr val="000000">
                    <a:alpha val="6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8"/>
                <a:buFont typeface="Inter Light"/>
                <a:buNone/>
              </a:pPr>
              <a:endParaRPr sz="1088" b="0" i="0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" name="Google Shape;1784;p8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85" name="Google Shape;1785;p89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86" name="Google Shape;1786;p89"/>
          <p:cNvSpPr/>
          <p:nvPr/>
        </p:nvSpPr>
        <p:spPr>
          <a:xfrm>
            <a:off x="-1516648" y="-1931057"/>
            <a:ext cx="9005614" cy="9005614"/>
          </a:xfrm>
          <a:prstGeom prst="ellipse">
            <a:avLst/>
          </a:prstGeom>
          <a:noFill/>
          <a:ln w="12700" cap="flat" cmpd="sng">
            <a:solidFill>
              <a:srgbClr val="BA0C2F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Light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89"/>
          <p:cNvSpPr/>
          <p:nvPr/>
        </p:nvSpPr>
        <p:spPr>
          <a:xfrm>
            <a:off x="-1516649" y="-360193"/>
            <a:ext cx="5733288" cy="5733288"/>
          </a:xfrm>
          <a:prstGeom prst="ellipse">
            <a:avLst/>
          </a:prstGeom>
          <a:noFill/>
          <a:ln w="12700" cap="flat" cmpd="sng">
            <a:solidFill>
              <a:srgbClr val="BA0C2F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Light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89"/>
          <p:cNvSpPr/>
          <p:nvPr/>
        </p:nvSpPr>
        <p:spPr>
          <a:xfrm>
            <a:off x="-1516649" y="-1117516"/>
            <a:ext cx="7378531" cy="7378531"/>
          </a:xfrm>
          <a:prstGeom prst="ellipse">
            <a:avLst/>
          </a:prstGeom>
          <a:noFill/>
          <a:ln w="12700" cap="flat" cmpd="sng">
            <a:solidFill>
              <a:srgbClr val="BA0C2F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Light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89"/>
          <p:cNvSpPr/>
          <p:nvPr/>
        </p:nvSpPr>
        <p:spPr>
          <a:xfrm>
            <a:off x="-1526173" y="545078"/>
            <a:ext cx="4053344" cy="4053345"/>
          </a:xfrm>
          <a:prstGeom prst="ellipse">
            <a:avLst/>
          </a:prstGeom>
          <a:gradFill>
            <a:gsLst>
              <a:gs pos="0">
                <a:srgbClr val="410706"/>
              </a:gs>
              <a:gs pos="36077">
                <a:srgbClr val="7E0A1B"/>
              </a:gs>
              <a:gs pos="100000">
                <a:srgbClr val="BA0C2F"/>
              </a:gs>
            </a:gsLst>
            <a:lin ang="7822937" scaled="0"/>
          </a:gra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Light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89"/>
          <p:cNvSpPr txBox="1"/>
          <p:nvPr/>
        </p:nvSpPr>
        <p:spPr>
          <a:xfrm>
            <a:off x="0" y="2055977"/>
            <a:ext cx="2295144" cy="88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RECENT ASSESSMENTS AND RESPONSES</a:t>
            </a:r>
            <a:endParaRPr sz="1800" dirty="0"/>
          </a:p>
        </p:txBody>
      </p:sp>
      <p:sp>
        <p:nvSpPr>
          <p:cNvPr id="1791" name="Google Shape;1791;p89"/>
          <p:cNvSpPr txBox="1"/>
          <p:nvPr/>
        </p:nvSpPr>
        <p:spPr>
          <a:xfrm>
            <a:off x="403618" y="1781246"/>
            <a:ext cx="1628872" cy="1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SINGLE EVENT EFFECTS</a:t>
            </a:r>
            <a:endParaRPr dirty="0"/>
          </a:p>
        </p:txBody>
      </p:sp>
      <p:pic>
        <p:nvPicPr>
          <p:cNvPr id="1792" name="Google Shape;1792;p8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4406" y="628384"/>
            <a:ext cx="439587" cy="4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89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2418" y="284211"/>
            <a:ext cx="357861" cy="4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p89"/>
          <p:cNvSpPr txBox="1"/>
          <p:nvPr/>
        </p:nvSpPr>
        <p:spPr>
          <a:xfrm>
            <a:off x="2397562" y="1158589"/>
            <a:ext cx="1636479" cy="20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algn="ctr">
              <a:buSzPts val="1000"/>
            </a:pPr>
            <a:r>
              <a:rPr lang="en-US" sz="1000" b="1" dirty="0"/>
              <a:t>NASEM 2017-2018 </a:t>
            </a:r>
          </a:p>
        </p:txBody>
      </p:sp>
      <p:sp>
        <p:nvSpPr>
          <p:cNvPr id="1797" name="Google Shape;1797;p89"/>
          <p:cNvSpPr txBox="1"/>
          <p:nvPr/>
        </p:nvSpPr>
        <p:spPr>
          <a:xfrm>
            <a:off x="4204888" y="1217841"/>
            <a:ext cx="1518621" cy="20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AOA 2019</a:t>
            </a:r>
            <a:endParaRPr dirty="0"/>
          </a:p>
        </p:txBody>
      </p:sp>
      <p:sp>
        <p:nvSpPr>
          <p:cNvPr id="1798" name="Google Shape;1798;p89"/>
          <p:cNvSpPr txBox="1"/>
          <p:nvPr/>
        </p:nvSpPr>
        <p:spPr>
          <a:xfrm>
            <a:off x="5685061" y="796739"/>
            <a:ext cx="1518621" cy="36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dirty="0"/>
              <a:t>COLLABORATION IS NECESSARY</a:t>
            </a:r>
            <a:endParaRPr dirty="0"/>
          </a:p>
        </p:txBody>
      </p:sp>
      <p:sp>
        <p:nvSpPr>
          <p:cNvPr id="1800" name="Google Shape;1800;p89"/>
          <p:cNvSpPr txBox="1"/>
          <p:nvPr/>
        </p:nvSpPr>
        <p:spPr>
          <a:xfrm>
            <a:off x="2539662" y="1389262"/>
            <a:ext cx="1470137" cy="254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r>
              <a:rPr lang="en-US" sz="900" b="1" dirty="0"/>
              <a:t>Key findings </a:t>
            </a:r>
          </a:p>
          <a:p>
            <a:r>
              <a:rPr lang="en-US" sz="900" dirty="0"/>
              <a:t>• Growing use and tightening supply </a:t>
            </a:r>
          </a:p>
          <a:p>
            <a:r>
              <a:rPr lang="en-US" sz="900" dirty="0"/>
              <a:t>• Infrastructure showing signs of strain </a:t>
            </a:r>
          </a:p>
          <a:p>
            <a:r>
              <a:rPr lang="en-US" sz="900" dirty="0"/>
              <a:t>• Aging workforce in a domain that requires specialized training and skills </a:t>
            </a:r>
          </a:p>
          <a:p>
            <a:r>
              <a:rPr lang="en-US" sz="900" dirty="0"/>
              <a:t>• Fast-moving technology </a:t>
            </a:r>
          </a:p>
          <a:p>
            <a:r>
              <a:rPr lang="en-US" sz="900" b="1" dirty="0"/>
              <a:t>Points to / needs </a:t>
            </a:r>
          </a:p>
          <a:p>
            <a:r>
              <a:rPr lang="en-US" sz="900" dirty="0"/>
              <a:t>• More organizational coordination </a:t>
            </a:r>
          </a:p>
          <a:p>
            <a:r>
              <a:rPr lang="en-US" sz="900" dirty="0"/>
              <a:t>• Test facility sustainment &amp; new investments </a:t>
            </a:r>
          </a:p>
          <a:p>
            <a:r>
              <a:rPr lang="en-US" sz="900" dirty="0"/>
              <a:t>• Coupled with appropriate research &amp; development </a:t>
            </a:r>
          </a:p>
          <a:p>
            <a:r>
              <a:rPr lang="en-US" sz="900" dirty="0"/>
              <a:t>• Workforce development </a:t>
            </a:r>
            <a:endParaRPr lang="en-US" sz="900" dirty="0">
              <a:effectLst/>
            </a:endParaRPr>
          </a:p>
        </p:txBody>
      </p:sp>
      <p:sp>
        <p:nvSpPr>
          <p:cNvPr id="1801" name="Google Shape;1801;p89"/>
          <p:cNvSpPr txBox="1"/>
          <p:nvPr/>
        </p:nvSpPr>
        <p:spPr>
          <a:xfrm>
            <a:off x="4229130" y="1448528"/>
            <a:ext cx="1470137" cy="268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Existing heavy ion SEE test facilities cannot meet current or future SEE test demand (~5000 hour/year gap)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Department of Defense efforts as well as U.S. Government and commercial space are driving significant increases in SEE testing demand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Current heavy ion accelerators for SEE testing at U.S. universities and Department of Energy labs have limited capacity and capability </a:t>
            </a:r>
            <a:endParaRPr lang="en-US" sz="900" dirty="0">
              <a:effectLst/>
            </a:endParaRPr>
          </a:p>
        </p:txBody>
      </p:sp>
      <p:sp>
        <p:nvSpPr>
          <p:cNvPr id="1802" name="Google Shape;1802;p89"/>
          <p:cNvSpPr txBox="1"/>
          <p:nvPr/>
        </p:nvSpPr>
        <p:spPr>
          <a:xfrm>
            <a:off x="5788984" y="1242570"/>
            <a:ext cx="1470137" cy="2018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dirty="0"/>
              <a:t>Agency-wide facility block buys</a:t>
            </a:r>
            <a:endParaRPr sz="800" dirty="0"/>
          </a:p>
        </p:txBody>
      </p:sp>
      <p:pic>
        <p:nvPicPr>
          <p:cNvPr id="2" name="Google Shape;526;p13" descr="noun_Data_2994671 (3).png">
            <a:extLst>
              <a:ext uri="{FF2B5EF4-FFF2-40B4-BE49-F238E27FC236}">
                <a16:creationId xmlns:a16="http://schemas.microsoft.com/office/drawing/2014/main" id="{23A3222B-AE58-9BA3-0331-D910CD3ABA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594" y="678791"/>
            <a:ext cx="449019" cy="44902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Google Shape;1802;p89">
            <a:extLst>
              <a:ext uri="{FF2B5EF4-FFF2-40B4-BE49-F238E27FC236}">
                <a16:creationId xmlns:a16="http://schemas.microsoft.com/office/drawing/2014/main" id="{16AFBD82-082A-7C54-DA78-DB460FB86C48}"/>
              </a:ext>
            </a:extLst>
          </p:cNvPr>
          <p:cNvSpPr txBox="1"/>
          <p:nvPr/>
        </p:nvSpPr>
        <p:spPr>
          <a:xfrm>
            <a:off x="5931938" y="1583665"/>
            <a:ext cx="1414492" cy="10882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u="sng" dirty="0"/>
              <a:t>NASA-DoD Collaborations: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dirty="0"/>
              <a:t>Workforce Development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dirty="0"/>
              <a:t>SEE Testing Advisement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dirty="0"/>
              <a:t>Data Sharing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dirty="0"/>
              <a:t>Common Part Testing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dirty="0"/>
              <a:t>New Facility Shakeouts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D092A-277A-6B8F-AD05-678040C23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054" y="3302420"/>
            <a:ext cx="3612418" cy="18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F3822-7E1F-5AFA-2DC2-0F14440A4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352D5-1B42-5B22-6C5E-8E827F667A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Accelerator Supply and Demand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E287C-8A19-DF68-A173-B1530B67D0C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9FB2F-37A3-5756-5DE3-3B6027521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64" y="1339256"/>
            <a:ext cx="5541958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5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51"/>
          <p:cNvSpPr txBox="1">
            <a:spLocks noGrp="1"/>
          </p:cNvSpPr>
          <p:nvPr>
            <p:ph type="sldNum" idx="12"/>
          </p:nvPr>
        </p:nvSpPr>
        <p:spPr>
          <a:xfrm>
            <a:off x="183394" y="4815217"/>
            <a:ext cx="187552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508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080" name="Google Shape;1080;p51"/>
          <p:cNvSpPr/>
          <p:nvPr/>
        </p:nvSpPr>
        <p:spPr>
          <a:xfrm>
            <a:off x="-2900" y="-4242"/>
            <a:ext cx="9149800" cy="1596943"/>
          </a:xfrm>
          <a:prstGeom prst="rect">
            <a:avLst/>
          </a:prstGeom>
          <a:gradFill>
            <a:gsLst>
              <a:gs pos="0">
                <a:srgbClr val="410706"/>
              </a:gs>
              <a:gs pos="100000">
                <a:srgbClr val="BA0C2F"/>
              </a:gs>
            </a:gsLst>
            <a:lin ang="10800000" scaled="0"/>
          </a:gra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Light"/>
              <a:buNone/>
            </a:pPr>
            <a:endParaRPr sz="1200" b="0" i="1" u="none" strike="noStrike" cap="none">
              <a:solidFill>
                <a:srgbClr val="D5D5D5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82" name="Google Shape;1082;p51"/>
          <p:cNvSpPr/>
          <p:nvPr/>
        </p:nvSpPr>
        <p:spPr>
          <a:xfrm>
            <a:off x="4647656" y="464011"/>
            <a:ext cx="4039290" cy="1714500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Light"/>
              <a:buNone/>
            </a:pPr>
            <a:endParaRPr sz="1200" b="0" i="1" u="none" strike="noStrike" cap="none">
              <a:solidFill>
                <a:srgbClr val="D5D5D5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83" name="Google Shape;1083;p51"/>
          <p:cNvSpPr txBox="1"/>
          <p:nvPr/>
        </p:nvSpPr>
        <p:spPr>
          <a:xfrm>
            <a:off x="468654" y="3096696"/>
            <a:ext cx="1273213" cy="88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Radiation Effects Community has developed a few alternative approaches to generate SEE</a:t>
            </a:r>
            <a:endParaRPr dirty="0"/>
          </a:p>
        </p:txBody>
      </p:sp>
      <p:sp>
        <p:nvSpPr>
          <p:cNvPr id="1084" name="Google Shape;1084;p51"/>
          <p:cNvSpPr txBox="1"/>
          <p:nvPr/>
        </p:nvSpPr>
        <p:spPr>
          <a:xfrm>
            <a:off x="2300392" y="3272310"/>
            <a:ext cx="1896533" cy="121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dirty="0"/>
              <a:t>Pros: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Provides spatial correlation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Can be productized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en-US" sz="900" dirty="0"/>
              <a:t>Cons: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Charge track structure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Cannot penetrate through overlayers/packaging</a:t>
            </a:r>
            <a:endParaRPr dirty="0"/>
          </a:p>
        </p:txBody>
      </p:sp>
      <p:sp>
        <p:nvSpPr>
          <p:cNvPr id="1085" name="Google Shape;1085;p51"/>
          <p:cNvSpPr txBox="1"/>
          <p:nvPr/>
        </p:nvSpPr>
        <p:spPr>
          <a:xfrm>
            <a:off x="5673178" y="3301285"/>
            <a:ext cx="1964749" cy="105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dirty="0"/>
              <a:t>Pros: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Similar ranges to terrestrial heavy ion facilities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Provides spatial correlation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</a:pPr>
            <a:r>
              <a:rPr lang="en-US" sz="900" dirty="0"/>
              <a:t>Cons: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</a:pPr>
            <a:r>
              <a:rPr lang="en-US" sz="900" dirty="0"/>
              <a:t>Dose effects </a:t>
            </a:r>
          </a:p>
        </p:txBody>
      </p:sp>
      <p:sp>
        <p:nvSpPr>
          <p:cNvPr id="1087" name="Google Shape;1087;p51"/>
          <p:cNvSpPr txBox="1"/>
          <p:nvPr/>
        </p:nvSpPr>
        <p:spPr>
          <a:xfrm>
            <a:off x="2300392" y="3094613"/>
            <a:ext cx="1728954" cy="19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Pulsed Laser</a:t>
            </a:r>
            <a:endParaRPr dirty="0"/>
          </a:p>
        </p:txBody>
      </p:sp>
      <p:sp>
        <p:nvSpPr>
          <p:cNvPr id="1088" name="Google Shape;1088;p51"/>
          <p:cNvSpPr txBox="1"/>
          <p:nvPr/>
        </p:nvSpPr>
        <p:spPr>
          <a:xfrm>
            <a:off x="5673179" y="3123588"/>
            <a:ext cx="1728954" cy="19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Pulsed X-Ray</a:t>
            </a:r>
            <a:endParaRPr dirty="0"/>
          </a:p>
        </p:txBody>
      </p:sp>
      <p:sp>
        <p:nvSpPr>
          <p:cNvPr id="1090" name="Google Shape;1090;p51"/>
          <p:cNvSpPr txBox="1"/>
          <p:nvPr/>
        </p:nvSpPr>
        <p:spPr>
          <a:xfrm>
            <a:off x="415639" y="2257742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737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rPr>
              <a:t>WRAP UP</a:t>
            </a:r>
            <a:endParaRPr/>
          </a:p>
        </p:txBody>
      </p:sp>
      <p:sp>
        <p:nvSpPr>
          <p:cNvPr id="1091" name="Google Shape;1091;p51"/>
          <p:cNvSpPr txBox="1"/>
          <p:nvPr/>
        </p:nvSpPr>
        <p:spPr>
          <a:xfrm>
            <a:off x="415639" y="2606754"/>
            <a:ext cx="8312722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 Test Techniques</a:t>
            </a:r>
            <a:endParaRPr dirty="0"/>
          </a:p>
        </p:txBody>
      </p:sp>
      <p:cxnSp>
        <p:nvCxnSpPr>
          <p:cNvPr id="1092" name="Google Shape;1092;p51"/>
          <p:cNvCxnSpPr/>
          <p:nvPr/>
        </p:nvCxnSpPr>
        <p:spPr>
          <a:xfrm>
            <a:off x="468654" y="2571750"/>
            <a:ext cx="487518" cy="0"/>
          </a:xfrm>
          <a:prstGeom prst="straightConnector1">
            <a:avLst/>
          </a:prstGeom>
          <a:noFill/>
          <a:ln w="19050" cap="flat" cmpd="sng">
            <a:solidFill>
              <a:srgbClr val="EF27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3" name="Google Shape;1093;p51"/>
          <p:cNvSpPr txBox="1"/>
          <p:nvPr/>
        </p:nvSpPr>
        <p:spPr>
          <a:xfrm>
            <a:off x="1732853" y="4859351"/>
            <a:ext cx="5669280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rPr>
              <a:t>For required markings, please visit https://mh.jpl.nasa.gov</a:t>
            </a:r>
            <a:endParaRPr sz="500" b="0" i="0" u="none" strike="noStrike" cap="none">
              <a:solidFill>
                <a:srgbClr val="E3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Workstation for Laser Testing of Single Events Effects">
            <a:extLst>
              <a:ext uri="{FF2B5EF4-FFF2-40B4-BE49-F238E27FC236}">
                <a16:creationId xmlns:a16="http://schemas.microsoft.com/office/drawing/2014/main" id="{1680CF71-175B-F688-A420-10118379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7" y="140316"/>
            <a:ext cx="3824514" cy="21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529F24-6D7C-981B-179D-F43AA5FC3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344" y="133059"/>
            <a:ext cx="4190601" cy="23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00A13-E477-6BD6-9961-ABF44601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BAD04-9CC8-8683-27BB-CA0E9704C65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Proposed Alternative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EE011-9F90-4471-D89C-8790DC1A682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11250" y="1021021"/>
            <a:ext cx="8279626" cy="294912"/>
          </a:xfrm>
        </p:spPr>
        <p:txBody>
          <a:bodyPr/>
          <a:lstStyle/>
          <a:p>
            <a:r>
              <a:rPr lang="en-US" dirty="0"/>
              <a:t>Pulsed Electron Beam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34057-18F5-1453-DCA2-35CA32F9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0" y="1432111"/>
            <a:ext cx="7772400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85"/>
          <p:cNvSpPr txBox="1">
            <a:spLocks noGrp="1"/>
          </p:cNvSpPr>
          <p:nvPr>
            <p:ph type="body" idx="1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</a:pPr>
            <a:r>
              <a:rPr lang="en-US" sz="800" b="0" i="1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rPr>
              <a:t>Theme, project, mission, or org ID (optional)</a:t>
            </a:r>
            <a:endParaRPr/>
          </a:p>
        </p:txBody>
      </p:sp>
      <p:sp>
        <p:nvSpPr>
          <p:cNvPr id="1684" name="Google Shape;1684;p85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/>
              <a:t>Requirements	</a:t>
            </a:r>
            <a:endParaRPr dirty="0"/>
          </a:p>
        </p:txBody>
      </p:sp>
      <p:sp>
        <p:nvSpPr>
          <p:cNvPr id="1685" name="Google Shape;1685;p85"/>
          <p:cNvSpPr txBox="1">
            <a:spLocks noGrp="1"/>
          </p:cNvSpPr>
          <p:nvPr>
            <p:ph type="body" idx="3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</a:pPr>
            <a:endParaRPr dirty="0"/>
          </a:p>
        </p:txBody>
      </p:sp>
      <p:sp>
        <p:nvSpPr>
          <p:cNvPr id="1686" name="Google Shape;1686;p85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87" name="Google Shape;1687;p85"/>
          <p:cNvSpPr/>
          <p:nvPr/>
        </p:nvSpPr>
        <p:spPr>
          <a:xfrm>
            <a:off x="530746" y="1938620"/>
            <a:ext cx="1796009" cy="2626501"/>
          </a:xfrm>
          <a:prstGeom prst="rect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Medium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85"/>
          <p:cNvSpPr/>
          <p:nvPr/>
        </p:nvSpPr>
        <p:spPr>
          <a:xfrm>
            <a:off x="2626246" y="1938620"/>
            <a:ext cx="1796009" cy="2626501"/>
          </a:xfrm>
          <a:prstGeom prst="rect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Medium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85"/>
          <p:cNvSpPr/>
          <p:nvPr/>
        </p:nvSpPr>
        <p:spPr>
          <a:xfrm>
            <a:off x="4721746" y="1938620"/>
            <a:ext cx="1796009" cy="2626501"/>
          </a:xfrm>
          <a:prstGeom prst="rect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Medium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85"/>
          <p:cNvSpPr/>
          <p:nvPr/>
        </p:nvSpPr>
        <p:spPr>
          <a:xfrm>
            <a:off x="6817246" y="1938620"/>
            <a:ext cx="1796009" cy="2626501"/>
          </a:xfrm>
          <a:prstGeom prst="rect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 Medium"/>
              <a:buNone/>
            </a:pPr>
            <a:endParaRPr sz="12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85"/>
          <p:cNvSpPr/>
          <p:nvPr/>
        </p:nvSpPr>
        <p:spPr>
          <a:xfrm>
            <a:off x="955055" y="1474270"/>
            <a:ext cx="947391" cy="947391"/>
          </a:xfrm>
          <a:prstGeom prst="ellipse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85"/>
          <p:cNvSpPr/>
          <p:nvPr/>
        </p:nvSpPr>
        <p:spPr>
          <a:xfrm>
            <a:off x="1051775" y="1570990"/>
            <a:ext cx="753951" cy="7539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85"/>
          <p:cNvSpPr/>
          <p:nvPr/>
        </p:nvSpPr>
        <p:spPr>
          <a:xfrm>
            <a:off x="3050555" y="1474270"/>
            <a:ext cx="947391" cy="947391"/>
          </a:xfrm>
          <a:prstGeom prst="ellipse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85"/>
          <p:cNvSpPr/>
          <p:nvPr/>
        </p:nvSpPr>
        <p:spPr>
          <a:xfrm>
            <a:off x="3147275" y="1570990"/>
            <a:ext cx="753951" cy="7539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85"/>
          <p:cNvSpPr/>
          <p:nvPr/>
        </p:nvSpPr>
        <p:spPr>
          <a:xfrm>
            <a:off x="5146055" y="1474270"/>
            <a:ext cx="947391" cy="947391"/>
          </a:xfrm>
          <a:prstGeom prst="ellipse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85"/>
          <p:cNvSpPr/>
          <p:nvPr/>
        </p:nvSpPr>
        <p:spPr>
          <a:xfrm>
            <a:off x="5242775" y="1570990"/>
            <a:ext cx="753951" cy="7539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85"/>
          <p:cNvSpPr/>
          <p:nvPr/>
        </p:nvSpPr>
        <p:spPr>
          <a:xfrm>
            <a:off x="7241555" y="1474270"/>
            <a:ext cx="947391" cy="947391"/>
          </a:xfrm>
          <a:prstGeom prst="ellipse">
            <a:avLst/>
          </a:prstGeom>
          <a:solidFill>
            <a:srgbClr val="2A292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85"/>
          <p:cNvSpPr/>
          <p:nvPr/>
        </p:nvSpPr>
        <p:spPr>
          <a:xfrm>
            <a:off x="7338275" y="1570990"/>
            <a:ext cx="753951" cy="7539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endParaRPr sz="1800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85"/>
          <p:cNvSpPr txBox="1"/>
          <p:nvPr/>
        </p:nvSpPr>
        <p:spPr>
          <a:xfrm>
            <a:off x="1158848" y="2427117"/>
            <a:ext cx="6261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Duration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0" name="Google Shape;1700;p85"/>
          <p:cNvSpPr txBox="1"/>
          <p:nvPr/>
        </p:nvSpPr>
        <p:spPr>
          <a:xfrm>
            <a:off x="3050553" y="2432149"/>
            <a:ext cx="94739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Energy/Range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1" name="Google Shape;1701;p85"/>
          <p:cNvSpPr txBox="1"/>
          <p:nvPr/>
        </p:nvSpPr>
        <p:spPr>
          <a:xfrm>
            <a:off x="5042428" y="2427117"/>
            <a:ext cx="116968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Equivalent LET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2" name="Google Shape;1702;p85"/>
          <p:cNvSpPr txBox="1"/>
          <p:nvPr/>
        </p:nvSpPr>
        <p:spPr>
          <a:xfrm>
            <a:off x="7241555" y="2427117"/>
            <a:ext cx="94739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Track Radius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3" name="Google Shape;1703;p85"/>
          <p:cNvSpPr txBox="1"/>
          <p:nvPr/>
        </p:nvSpPr>
        <p:spPr>
          <a:xfrm>
            <a:off x="297544" y="2612038"/>
            <a:ext cx="2029211" cy="190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228600" marR="0" indent="228600">
              <a:spcBef>
                <a:spcPts val="0"/>
              </a:spcBef>
              <a:spcAft>
                <a:spcPts val="0"/>
              </a:spcAft>
            </a:pPr>
            <a:r>
              <a:rPr lang="en-US" sz="10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Sub-picosecond</a:t>
            </a:r>
            <a:r>
              <a:rPr lang="en-US" sz="1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marR="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relativistic particle travels a 1-micron distance in several femtoseconds</a:t>
            </a:r>
          </a:p>
          <a:p>
            <a:pPr marL="400050" marR="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either case (electron pulse or heavy ion), there is virtually no charge collection or charge-carrier recombination during this time, so all charge liberated at the beginning of the process is still present at the end	. </a:t>
            </a:r>
          </a:p>
        </p:txBody>
      </p:sp>
      <p:sp>
        <p:nvSpPr>
          <p:cNvPr id="1704" name="Google Shape;1704;p85"/>
          <p:cNvSpPr txBox="1"/>
          <p:nvPr/>
        </p:nvSpPr>
        <p:spPr>
          <a:xfrm>
            <a:off x="2739082" y="2855501"/>
            <a:ext cx="1570335" cy="79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 3-5 MeV electrons have ranges much longer than most heavy ions used for SEE tests.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5" name="Google Shape;1705;p85"/>
          <p:cNvSpPr txBox="1"/>
          <p:nvPr/>
        </p:nvSpPr>
        <p:spPr>
          <a:xfrm>
            <a:off x="4721746" y="2678965"/>
            <a:ext cx="1796009" cy="171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short bunch allows us to consider the energy deposition to scale linearly with n number of electrons. The number of electrons in a pulse can be adjusted to produce an equivalent LET for a pulse having any value up to a value at least as large as 100 MeV-cm</a:t>
            </a:r>
            <a:r>
              <a:rPr lang="en-US" sz="1000" b="0" i="0" u="none" strike="noStrike" cap="none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/mg and beyond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6" name="Google Shape;1706;p85"/>
          <p:cNvSpPr txBox="1"/>
          <p:nvPr/>
        </p:nvSpPr>
        <p:spPr>
          <a:xfrm>
            <a:off x="6819554" y="2644213"/>
            <a:ext cx="1796007" cy="188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900" b="1" i="0" u="sng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micron diameter</a:t>
            </a:r>
            <a:r>
              <a:rPr lang="en-US" sz="9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Large lateral dimensions of the semiconductor allow a track to expand by radial diffusion without being inhibited by dielectric structures.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Such radial diffusion expands an initially very narrow track (e.g. from a heavy ion) into a track having a 1-micron diameter in a few tens of picoseconds.  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8" name="Google Shape;1708;p85" descr="galexy-r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0367" y="1734082"/>
            <a:ext cx="427767" cy="42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85" descr="satellite-r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9047" y="1735876"/>
            <a:ext cx="421406" cy="42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Google Shape;1710;p85" descr="noun_Telescope_1668978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9692" y="1612407"/>
            <a:ext cx="671117" cy="67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93;p13" descr="Icon-Time-red.png">
            <a:extLst>
              <a:ext uri="{FF2B5EF4-FFF2-40B4-BE49-F238E27FC236}">
                <a16:creationId xmlns:a16="http://schemas.microsoft.com/office/drawing/2014/main" id="{F2A5BA5D-F459-67B9-08C6-66F707A36F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2196" y="1711293"/>
            <a:ext cx="470571" cy="470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04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2"/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4884494" cy="2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</a:pPr>
            <a:endParaRPr/>
          </a:p>
        </p:txBody>
      </p:sp>
      <p:sp>
        <p:nvSpPr>
          <p:cNvPr id="952" name="Google Shape;952;p42"/>
          <p:cNvSpPr txBox="1">
            <a:spLocks noGrp="1"/>
          </p:cNvSpPr>
          <p:nvPr>
            <p:ph type="body" idx="2"/>
          </p:nvPr>
        </p:nvSpPr>
        <p:spPr>
          <a:xfrm>
            <a:off x="411250" y="620791"/>
            <a:ext cx="4884494" cy="4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/>
              <a:t>Next Steps</a:t>
            </a:r>
            <a:endParaRPr dirty="0"/>
          </a:p>
        </p:txBody>
      </p:sp>
      <p:sp>
        <p:nvSpPr>
          <p:cNvPr id="953" name="Google Shape;953;p42"/>
          <p:cNvSpPr txBox="1">
            <a:spLocks noGrp="1"/>
          </p:cNvSpPr>
          <p:nvPr>
            <p:ph type="sldNum" idx="12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954" name="Google Shape;954;p4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2"/>
          <p:cNvSpPr txBox="1"/>
          <p:nvPr/>
        </p:nvSpPr>
        <p:spPr>
          <a:xfrm>
            <a:off x="1325317" y="1643183"/>
            <a:ext cx="3618471" cy="22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calibration experiments at existing e- LINAC facilities </a:t>
            </a:r>
            <a:endParaRPr dirty="0"/>
          </a:p>
        </p:txBody>
      </p:sp>
      <p:sp>
        <p:nvSpPr>
          <p:cNvPr id="956" name="Google Shape;956;p42"/>
          <p:cNvSpPr txBox="1"/>
          <p:nvPr/>
        </p:nvSpPr>
        <p:spPr>
          <a:xfrm>
            <a:off x="1321991" y="1445698"/>
            <a:ext cx="1868249" cy="1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</a:pPr>
            <a:r>
              <a:rPr lang="en-US" sz="900" b="1" dirty="0">
                <a:solidFill>
                  <a:srgbClr val="EF2737"/>
                </a:solidFill>
              </a:rPr>
              <a:t>Energy/Dosimetry Calibration</a:t>
            </a:r>
            <a:endParaRPr dirty="0"/>
          </a:p>
        </p:txBody>
      </p:sp>
      <p:grpSp>
        <p:nvGrpSpPr>
          <p:cNvPr id="957" name="Google Shape;957;p42"/>
          <p:cNvGrpSpPr/>
          <p:nvPr/>
        </p:nvGrpSpPr>
        <p:grpSpPr>
          <a:xfrm>
            <a:off x="469959" y="1482133"/>
            <a:ext cx="662026" cy="662027"/>
            <a:chOff x="0" y="0"/>
            <a:chExt cx="1765403" cy="1765403"/>
          </a:xfrm>
        </p:grpSpPr>
        <p:sp>
          <p:nvSpPr>
            <p:cNvPr id="958" name="Google Shape;958;p42"/>
            <p:cNvSpPr/>
            <p:nvPr/>
          </p:nvSpPr>
          <p:spPr>
            <a:xfrm>
              <a:off x="0" y="0"/>
              <a:ext cx="1765403" cy="1765403"/>
            </a:xfrm>
            <a:prstGeom prst="ellipse">
              <a:avLst/>
            </a:prstGeom>
            <a:solidFill>
              <a:srgbClr val="FFFFFF"/>
            </a:solidFill>
            <a:ln w="63500" cap="flat" cmpd="sng">
              <a:solidFill>
                <a:srgbClr val="EF2737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Inter Light"/>
                <a:buNone/>
              </a:pPr>
              <a:endParaRPr sz="1200" b="0" i="0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9" name="Google Shape;959;p42" descr="rocket-r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2603" y="347129"/>
              <a:ext cx="560197" cy="10711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0" name="Google Shape;960;p42"/>
          <p:cNvGrpSpPr/>
          <p:nvPr/>
        </p:nvGrpSpPr>
        <p:grpSpPr>
          <a:xfrm>
            <a:off x="469959" y="2571750"/>
            <a:ext cx="662026" cy="662026"/>
            <a:chOff x="0" y="0"/>
            <a:chExt cx="1765403" cy="1765403"/>
          </a:xfrm>
        </p:grpSpPr>
        <p:sp>
          <p:nvSpPr>
            <p:cNvPr id="961" name="Google Shape;961;p42"/>
            <p:cNvSpPr/>
            <p:nvPr/>
          </p:nvSpPr>
          <p:spPr>
            <a:xfrm>
              <a:off x="0" y="0"/>
              <a:ext cx="1765403" cy="1765403"/>
            </a:xfrm>
            <a:prstGeom prst="ellipse">
              <a:avLst/>
            </a:prstGeom>
            <a:solidFill>
              <a:srgbClr val="FFFFFF"/>
            </a:solidFill>
            <a:ln w="63500" cap="flat" cmpd="sng">
              <a:solidFill>
                <a:srgbClr val="EF2737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Inter Light"/>
                <a:buNone/>
              </a:pPr>
              <a:endParaRPr sz="1200" b="0" i="0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2" name="Google Shape;962;p42" descr="galexy-re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7746" y="387746"/>
              <a:ext cx="989911" cy="989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3" name="Google Shape;963;p42"/>
          <p:cNvGrpSpPr/>
          <p:nvPr/>
        </p:nvGrpSpPr>
        <p:grpSpPr>
          <a:xfrm>
            <a:off x="469959" y="3655096"/>
            <a:ext cx="662026" cy="662027"/>
            <a:chOff x="0" y="0"/>
            <a:chExt cx="1765403" cy="1765403"/>
          </a:xfrm>
        </p:grpSpPr>
        <p:sp>
          <p:nvSpPr>
            <p:cNvPr id="964" name="Google Shape;964;p42"/>
            <p:cNvSpPr/>
            <p:nvPr/>
          </p:nvSpPr>
          <p:spPr>
            <a:xfrm>
              <a:off x="0" y="0"/>
              <a:ext cx="1765403" cy="1765403"/>
            </a:xfrm>
            <a:prstGeom prst="ellipse">
              <a:avLst/>
            </a:prstGeom>
            <a:solidFill>
              <a:srgbClr val="FFFFFF"/>
            </a:solidFill>
            <a:ln w="63500" cap="flat" cmpd="sng">
              <a:solidFill>
                <a:srgbClr val="EF2737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6775" tIns="26775" rIns="26775" bIns="26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Inter Light"/>
                <a:buNone/>
              </a:pPr>
              <a:endParaRPr sz="1200" b="0" i="0" u="none" strike="noStrike" cap="non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5" name="Google Shape;965;p42" descr="satellite-re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5106" y="395106"/>
              <a:ext cx="975191" cy="975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6" name="Google Shape;966;p42"/>
          <p:cNvSpPr txBox="1"/>
          <p:nvPr/>
        </p:nvSpPr>
        <p:spPr>
          <a:xfrm>
            <a:off x="1326980" y="2732799"/>
            <a:ext cx="3618471" cy="55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simple devices in increasing complexity: Photodiode, linear devices, scaled memory, etc. Compare with existing heavy ion measurements characterized over LET</a:t>
            </a:r>
            <a:endParaRPr dirty="0"/>
          </a:p>
        </p:txBody>
      </p:sp>
      <p:sp>
        <p:nvSpPr>
          <p:cNvPr id="967" name="Google Shape;967;p42"/>
          <p:cNvSpPr txBox="1"/>
          <p:nvPr/>
        </p:nvSpPr>
        <p:spPr>
          <a:xfrm>
            <a:off x="1323654" y="2532383"/>
            <a:ext cx="1217425" cy="19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rPr>
              <a:t>Correlated Testing</a:t>
            </a:r>
            <a:endParaRPr dirty="0"/>
          </a:p>
        </p:txBody>
      </p:sp>
      <p:sp>
        <p:nvSpPr>
          <p:cNvPr id="968" name="Google Shape;968;p42"/>
          <p:cNvSpPr txBox="1"/>
          <p:nvPr/>
        </p:nvSpPr>
        <p:spPr>
          <a:xfrm>
            <a:off x="1326980" y="3816145"/>
            <a:ext cx="3618471" cy="38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electron transport models to understand track structure through various materials</a:t>
            </a:r>
            <a:endParaRPr dirty="0"/>
          </a:p>
        </p:txBody>
      </p:sp>
      <p:sp>
        <p:nvSpPr>
          <p:cNvPr id="969" name="Google Shape;969;p42"/>
          <p:cNvSpPr txBox="1"/>
          <p:nvPr/>
        </p:nvSpPr>
        <p:spPr>
          <a:xfrm>
            <a:off x="1323654" y="3615729"/>
            <a:ext cx="1217425" cy="19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dirty="0"/>
          </a:p>
        </p:txBody>
      </p:sp>
      <p:sp>
        <p:nvSpPr>
          <p:cNvPr id="970" name="Google Shape;970;p42"/>
          <p:cNvSpPr txBox="1"/>
          <p:nvPr/>
        </p:nvSpPr>
        <p:spPr>
          <a:xfrm>
            <a:off x="18857" y="4859351"/>
            <a:ext cx="5669280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rPr>
              <a:t>For required markings, please visit https://mh.jpl.nasa.gov</a:t>
            </a:r>
            <a:endParaRPr sz="500" b="0" i="0" u="none" strike="noStrike" cap="none">
              <a:solidFill>
                <a:srgbClr val="E3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9" name="Picture 1" descr="page13image32759728">
            <a:extLst>
              <a:ext uri="{FF2B5EF4-FFF2-40B4-BE49-F238E27FC236}">
                <a16:creationId xmlns:a16="http://schemas.microsoft.com/office/drawing/2014/main" id="{64F7B37A-815B-D760-1AC7-7937E897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87" y="425450"/>
            <a:ext cx="40259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C9EC6F-8E09-76D2-6FB9-F2662989D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6th Workshop on Applications of Dielectric Laser Accelerators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D5D5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98E3E-EF1B-0D87-433D-A27193D23F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RHA Philosophy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0D00D-1CAB-3623-4348-8B32AAC3DF1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66644" y="773471"/>
            <a:ext cx="4646422" cy="295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M.E.A.L. – Mission. Environment.  Application. Lifetime.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BBAF2-D1E2-1AAC-1F12-346C82C9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579" y="1122933"/>
            <a:ext cx="4646422" cy="3270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87DF3-1B19-4E22-990C-D44465D0F913}"/>
              </a:ext>
            </a:extLst>
          </p:cNvPr>
          <p:cNvSpPr txBox="1"/>
          <p:nvPr/>
        </p:nvSpPr>
        <p:spPr>
          <a:xfrm>
            <a:off x="472698" y="1526583"/>
            <a:ext cx="4506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 RHA process is laid out with interdependent activities. It may help to group these activities</a:t>
            </a:r>
          </a:p>
          <a:p>
            <a:r>
              <a:rPr lang="en-US" dirty="0">
                <a:effectLst/>
                <a:latin typeface="Helvetica" pitchFamily="2" charset="0"/>
              </a:rPr>
              <a:t>by the type or “theme” of work (e.g., modeling, analysis, or testing), or to examine the “level” or</a:t>
            </a:r>
          </a:p>
          <a:p>
            <a:r>
              <a:rPr lang="en-US" dirty="0">
                <a:effectLst/>
                <a:latin typeface="Helvetica" pitchFamily="2" charset="0"/>
              </a:rPr>
              <a:t>scope to which these activities can address information (e.g., mission, system, or part level).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effectLst/>
                <a:latin typeface="Helvetica" pitchFamily="2" charset="0"/>
              </a:rPr>
              <a:t>Defining radiation requirements relies on modeling and model fidelity.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effectLst/>
                <a:latin typeface="Helvetica" pitchFamily="2" charset="0"/>
              </a:rPr>
              <a:t>Radiation requirements exist at the system and part levels.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effectLst/>
                <a:latin typeface="Helvetica" pitchFamily="2" charset="0"/>
              </a:rPr>
              <a:t>Testing and analysis may be conducted at the part level, but outcomes and engineering are most prevalent and defined at the system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4F9D6C-810C-403E-6BDC-8D7A2DD52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6th Workshop on Applications of Dielectric Laser Accelerators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D5D5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9394E-994E-8B62-F2B6-AE9B8937F6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Natural Space Environment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E6F6B6-9FDC-E0E5-B7D7-C108C1333A48}"/>
              </a:ext>
            </a:extLst>
          </p:cNvPr>
          <p:cNvSpPr txBox="1">
            <a:spLocks/>
          </p:cNvSpPr>
          <p:nvPr/>
        </p:nvSpPr>
        <p:spPr bwMode="auto">
          <a:xfrm>
            <a:off x="5288095" y="1301750"/>
            <a:ext cx="3855905" cy="31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Autofit/>
          </a:bodyPr>
          <a:lstStyle>
            <a:lvl1pPr marL="225090" indent="-225090" algn="l" defTabSz="914608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defRPr sz="28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682625" indent="-220663" algn="l" defTabSz="914608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Courier New" pitchFamily="49" charset="0"/>
              <a:buChar char="o"/>
              <a:defRPr sz="2400">
                <a:solidFill>
                  <a:srgbClr val="666666"/>
                </a:solidFill>
                <a:latin typeface="+mn-lt"/>
              </a:defRPr>
            </a:lvl2pPr>
            <a:lvl3pPr marL="1146175" indent="-231775" algn="l" defTabSz="914608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Char char="»"/>
              <a:defRPr sz="2000">
                <a:solidFill>
                  <a:srgbClr val="666666"/>
                </a:solidFill>
                <a:latin typeface="+mn-lt"/>
              </a:defRPr>
            </a:lvl3pPr>
            <a:lvl4pPr marL="1541442" indent="-169531" algn="l" defTabSz="914608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300">
                <a:solidFill>
                  <a:srgbClr val="666666"/>
                </a:solidFill>
                <a:latin typeface="+mn-lt"/>
              </a:defRPr>
            </a:lvl4pPr>
            <a:lvl5pPr marL="2057155" indent="-227940" algn="l" defTabSz="914608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300">
                <a:solidFill>
                  <a:srgbClr val="666666"/>
                </a:solidFill>
                <a:latin typeface="+mn-lt"/>
              </a:defRPr>
            </a:lvl5pPr>
            <a:lvl6pPr marL="2467446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</a:defRPr>
            </a:lvl6pPr>
            <a:lvl7pPr marL="2877737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</a:defRPr>
            </a:lvl7pPr>
            <a:lvl8pPr marL="3288029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</a:defRPr>
            </a:lvl8pPr>
            <a:lvl9pPr marL="3698320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</a:defRPr>
            </a:lvl9pPr>
          </a:lstStyle>
          <a:p>
            <a:pPr marL="225090" marR="0" lvl="0" indent="-225090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Particle radiation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High-energy electrons, protons &amp; heavy ions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Solar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Galactic cosmic rays (GCR)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Trapped in magnetospheres</a:t>
            </a:r>
          </a:p>
          <a:p>
            <a:pPr marL="225090" marR="0" lvl="0" indent="-225090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Plasma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Ionosphere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Plasmasphere – Magnetosphere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Solar wind</a:t>
            </a:r>
          </a:p>
          <a:p>
            <a:pPr marL="225090" marR="0" lvl="0" indent="-225090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Neutral gas particles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Lower – atomic oxygen (AO)</a:t>
            </a:r>
          </a:p>
          <a:p>
            <a:pPr marL="682625" marR="0" lvl="1" indent="-220663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</a:rPr>
              <a:t>Higher – hydrogen &amp; helium</a:t>
            </a:r>
          </a:p>
          <a:p>
            <a:pPr marL="225090" marR="0" lvl="0" indent="-225090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Ultraviolet and X-ray</a:t>
            </a:r>
          </a:p>
          <a:p>
            <a:pPr marL="225090" marR="0" lvl="0" indent="-225090" algn="l" defTabSz="91460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80000"/>
              <a:buFont typeface="AGaramond RegularSC" pitchFamily="1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Micrometeoroids &amp; orbital debris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859077-C830-328A-0114-8FEC4E60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1301750"/>
            <a:ext cx="4597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9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5BD33-1211-961F-1C76-BD214B3E4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Berkeley Department of Nuclear Engineering's Spring 2023 Colloquia 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D5D5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CD48E-F617-C741-06C4-D9D8E71E81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Natural Space Environment: GCR</a:t>
            </a:r>
          </a:p>
        </p:txBody>
      </p:sp>
      <p:pic>
        <p:nvPicPr>
          <p:cNvPr id="4098" name="Picture 2" descr="Cosmic Rays reach Record High as Solar Activity nears Space Age Low -  Implications Explained - Electroverse">
            <a:extLst>
              <a:ext uri="{FF2B5EF4-FFF2-40B4-BE49-F238E27FC236}">
                <a16:creationId xmlns:a16="http://schemas.microsoft.com/office/drawing/2014/main" id="{C810847A-2483-6042-89C1-AEF244D7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32" y="1142999"/>
            <a:ext cx="5814141" cy="37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FD32B-830B-8D4C-B062-C3894A74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93" y="4223127"/>
            <a:ext cx="3079036" cy="5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AA984-9FA8-DA49-AE37-A60C5D29C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Berkeley Department of Nuclear Engineering's Spring 2023 Colloquia 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D5D5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6241B2-8964-AED6-29B4-8CA18A95435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Natural Space Environment: GCR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6EA82-4D76-004F-B2D8-C6AE28F407DE}"/>
              </a:ext>
            </a:extLst>
          </p:cNvPr>
          <p:cNvGrpSpPr/>
          <p:nvPr/>
        </p:nvGrpSpPr>
        <p:grpSpPr>
          <a:xfrm>
            <a:off x="4178169" y="1135457"/>
            <a:ext cx="3429000" cy="2674956"/>
            <a:chOff x="4047893" y="1014761"/>
            <a:chExt cx="4572000" cy="3566609"/>
          </a:xfrm>
        </p:grpSpPr>
        <p:pic>
          <p:nvPicPr>
            <p:cNvPr id="7" name="Picture 1" descr="C:\Users\jpellish\Documents\NEPP\Publications\NSREC-2012\Short Course\gcr_geo.flx.jpg">
              <a:extLst>
                <a:ext uri="{FF2B5EF4-FFF2-40B4-BE49-F238E27FC236}">
                  <a16:creationId xmlns:a16="http://schemas.microsoft.com/office/drawing/2014/main" id="{8299A553-E350-F94A-9E85-AFDD92FD4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8384" r="5488"/>
            <a:stretch>
              <a:fillRect/>
            </a:stretch>
          </p:blipFill>
          <p:spPr bwMode="auto">
            <a:xfrm>
              <a:off x="4047893" y="1338152"/>
              <a:ext cx="4572000" cy="2954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0B56EA-E193-184A-A30F-94E1BEBB1FFF}"/>
                </a:ext>
              </a:extLst>
            </p:cNvPr>
            <p:cNvSpPr txBox="1"/>
            <p:nvPr/>
          </p:nvSpPr>
          <p:spPr>
            <a:xfrm>
              <a:off x="4561829" y="1014761"/>
              <a:ext cx="354413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tx1"/>
                  </a:solidFill>
                  <a:latin typeface="+mn-lt"/>
                </a:rPr>
                <a:t>Nymmik</a:t>
              </a:r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 1992 Model, Geostationary Orbit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D60754-824A-7847-B1A2-542B16E343C5}"/>
                </a:ext>
              </a:extLst>
            </p:cNvPr>
            <p:cNvSpPr txBox="1"/>
            <p:nvPr/>
          </p:nvSpPr>
          <p:spPr>
            <a:xfrm>
              <a:off x="5269286" y="4304371"/>
              <a:ext cx="21292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>
                  <a:latin typeface="+mn-lt"/>
                </a:rPr>
                <a:t>https://creme.isde.vanderbilt.edu/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092EE9-615D-9040-8EF8-E7C070A1DEA1}"/>
              </a:ext>
            </a:extLst>
          </p:cNvPr>
          <p:cNvGrpSpPr/>
          <p:nvPr/>
        </p:nvGrpSpPr>
        <p:grpSpPr>
          <a:xfrm>
            <a:off x="1495372" y="1121771"/>
            <a:ext cx="2297349" cy="2879490"/>
            <a:chOff x="692804" y="821671"/>
            <a:chExt cx="2953057" cy="4227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7B96DF-03C6-1847-8B22-702F7AE27512}"/>
                </a:ext>
              </a:extLst>
            </p:cNvPr>
            <p:cNvSpPr txBox="1"/>
            <p:nvPr/>
          </p:nvSpPr>
          <p:spPr>
            <a:xfrm>
              <a:off x="738041" y="4724286"/>
              <a:ext cx="2862588" cy="324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  <a:latin typeface="+mn-lt"/>
                </a:rPr>
                <a:t>R. A. </a:t>
              </a:r>
              <a:r>
                <a:rPr lang="en-US" sz="750" dirty="0" err="1">
                  <a:solidFill>
                    <a:schemeClr val="tx1"/>
                  </a:solidFill>
                  <a:latin typeface="+mn-lt"/>
                </a:rPr>
                <a:t>Mewaldt</a:t>
              </a:r>
              <a:r>
                <a:rPr lang="en-US" sz="75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sz="750" i="1" dirty="0">
                  <a:solidFill>
                    <a:schemeClr val="tx1"/>
                  </a:solidFill>
                  <a:latin typeface="+mn-lt"/>
                </a:rPr>
                <a:t>Adv. in Space Res.</a:t>
              </a:r>
              <a:r>
                <a:rPr lang="en-US" sz="750" dirty="0">
                  <a:solidFill>
                    <a:schemeClr val="tx1"/>
                  </a:solidFill>
                  <a:latin typeface="+mn-lt"/>
                </a:rPr>
                <a:t>, 1994.</a:t>
              </a:r>
            </a:p>
          </p:txBody>
        </p:sp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C6FF2952-AC16-BD40-A5C7-829BA45A5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804" y="821671"/>
              <a:ext cx="2953057" cy="3886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C2B9679-6322-AE96-F9C1-0EE1861DFB39}"/>
              </a:ext>
            </a:extLst>
          </p:cNvPr>
          <p:cNvSpPr txBox="1">
            <a:spLocks/>
          </p:cNvSpPr>
          <p:nvPr/>
        </p:nvSpPr>
        <p:spPr>
          <a:xfrm>
            <a:off x="2351828" y="3999845"/>
            <a:ext cx="6343650" cy="131574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113" marR="0" lvl="2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43013" marR="0" lvl="3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5913" marR="0" lvl="4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Originate outside the solar system (</a:t>
            </a:r>
            <a:r>
              <a:rPr lang="en-US" i="1" dirty="0"/>
              <a:t>e.g.</a:t>
            </a:r>
            <a:r>
              <a:rPr lang="en-US" dirty="0"/>
              <a:t>, supernovae)</a:t>
            </a:r>
          </a:p>
          <a:p>
            <a:r>
              <a:rPr lang="en-US" dirty="0"/>
              <a:t>Include all naturally-occurring elements</a:t>
            </a:r>
          </a:p>
          <a:p>
            <a:pPr lvl="1"/>
            <a:r>
              <a:rPr lang="en-US" dirty="0"/>
              <a:t>Drops off rapidly for </a:t>
            </a:r>
            <a:r>
              <a:rPr lang="en-US" i="1" dirty="0"/>
              <a:t>Z</a:t>
            </a:r>
            <a:r>
              <a:rPr lang="en-US" dirty="0"/>
              <a:t> &gt; 26 (iron)</a:t>
            </a:r>
          </a:p>
          <a:p>
            <a:r>
              <a:rPr lang="en-US" dirty="0"/>
              <a:t>Most energetic of all space environment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70F142-FBA0-A186-936F-F60D220DF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Berkeley Department of Nuclear Engineering's Spring 2023 Colloquia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171A-B5F5-BF49-2047-77EA1D78BB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Application of 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B3B1D-9E59-5E46-1680-B4D8B043E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255" y="837842"/>
            <a:ext cx="5175584" cy="386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A2272-4262-FCFD-4D42-DA9BAB1C7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9"/>
          <a:stretch/>
        </p:blipFill>
        <p:spPr>
          <a:xfrm>
            <a:off x="0" y="1509887"/>
            <a:ext cx="3831255" cy="28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1F4926-73F0-1E7A-CE00-12291792D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Berkeley Department of Nuclear Engineering's Spring 2023 Colloquia 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D5D5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9670C-9DED-8AC6-8B38-899E7EFA08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Breaking down radiation effects</a:t>
            </a:r>
          </a:p>
        </p:txBody>
      </p:sp>
      <p:grpSp>
        <p:nvGrpSpPr>
          <p:cNvPr id="51" name="Google Shape;166;p12">
            <a:extLst>
              <a:ext uri="{FF2B5EF4-FFF2-40B4-BE49-F238E27FC236}">
                <a16:creationId xmlns:a16="http://schemas.microsoft.com/office/drawing/2014/main" id="{FF795A9B-7852-204F-9593-421B43CD55BF}"/>
              </a:ext>
            </a:extLst>
          </p:cNvPr>
          <p:cNvGrpSpPr/>
          <p:nvPr/>
        </p:nvGrpSpPr>
        <p:grpSpPr>
          <a:xfrm>
            <a:off x="1433512" y="1298716"/>
            <a:ext cx="6276977" cy="2813959"/>
            <a:chOff x="5290" y="603"/>
            <a:chExt cx="11159069" cy="5002593"/>
          </a:xfrm>
        </p:grpSpPr>
        <p:sp>
          <p:nvSpPr>
            <p:cNvPr id="52" name="Google Shape;167;p12">
              <a:extLst>
                <a:ext uri="{FF2B5EF4-FFF2-40B4-BE49-F238E27FC236}">
                  <a16:creationId xmlns:a16="http://schemas.microsoft.com/office/drawing/2014/main" id="{73594E03-C4B8-9342-82C8-E6AF001AF32C}"/>
                </a:ext>
              </a:extLst>
            </p:cNvPr>
            <p:cNvSpPr/>
            <p:nvPr/>
          </p:nvSpPr>
          <p:spPr>
            <a:xfrm>
              <a:off x="5290" y="603"/>
              <a:ext cx="11159069" cy="153925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1013"/>
            </a:p>
          </p:txBody>
        </p:sp>
        <p:sp>
          <p:nvSpPr>
            <p:cNvPr id="53" name="Google Shape;168;p12">
              <a:extLst>
                <a:ext uri="{FF2B5EF4-FFF2-40B4-BE49-F238E27FC236}">
                  <a16:creationId xmlns:a16="http://schemas.microsoft.com/office/drawing/2014/main" id="{6053D089-3C36-AA4F-970C-CE67C71DF055}"/>
                </a:ext>
              </a:extLst>
            </p:cNvPr>
            <p:cNvSpPr txBox="1"/>
            <p:nvPr/>
          </p:nvSpPr>
          <p:spPr>
            <a:xfrm>
              <a:off x="50373" y="45686"/>
              <a:ext cx="11068903" cy="144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304" tIns="139304" rIns="139304" bIns="13930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6500"/>
              </a:pPr>
              <a:r>
                <a:rPr lang="en-US" sz="3656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Ionizing Radiation Effects</a:t>
              </a:r>
              <a:endParaRPr sz="1013" dirty="0"/>
            </a:p>
          </p:txBody>
        </p:sp>
        <p:sp>
          <p:nvSpPr>
            <p:cNvPr id="54" name="Google Shape;169;p12">
              <a:extLst>
                <a:ext uri="{FF2B5EF4-FFF2-40B4-BE49-F238E27FC236}">
                  <a16:creationId xmlns:a16="http://schemas.microsoft.com/office/drawing/2014/main" id="{24CF2D96-14D6-674D-8D19-F9C0D349442A}"/>
                </a:ext>
              </a:extLst>
            </p:cNvPr>
            <p:cNvSpPr/>
            <p:nvPr/>
          </p:nvSpPr>
          <p:spPr>
            <a:xfrm>
              <a:off x="5290" y="1732272"/>
              <a:ext cx="2650610" cy="153925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1013"/>
            </a:p>
          </p:txBody>
        </p:sp>
        <p:sp>
          <p:nvSpPr>
            <p:cNvPr id="55" name="Google Shape;170;p12">
              <a:extLst>
                <a:ext uri="{FF2B5EF4-FFF2-40B4-BE49-F238E27FC236}">
                  <a16:creationId xmlns:a16="http://schemas.microsoft.com/office/drawing/2014/main" id="{22A3446B-4B6D-0140-B3A4-09E7C9CCF24A}"/>
                </a:ext>
              </a:extLst>
            </p:cNvPr>
            <p:cNvSpPr txBox="1"/>
            <p:nvPr/>
          </p:nvSpPr>
          <p:spPr>
            <a:xfrm>
              <a:off x="50373" y="1777355"/>
              <a:ext cx="2560444" cy="144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94" tIns="64294" rIns="64294" bIns="642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000"/>
              </a:pPr>
              <a:r>
                <a:rPr lang="en-US" sz="1688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Ionizing Dose (TID)</a:t>
              </a:r>
              <a:endParaRPr sz="1013"/>
            </a:p>
          </p:txBody>
        </p:sp>
        <p:sp>
          <p:nvSpPr>
            <p:cNvPr id="56" name="Google Shape;171;p12">
              <a:extLst>
                <a:ext uri="{FF2B5EF4-FFF2-40B4-BE49-F238E27FC236}">
                  <a16:creationId xmlns:a16="http://schemas.microsoft.com/office/drawing/2014/main" id="{51679541-2A76-4D48-880B-0BAD45824260}"/>
                </a:ext>
              </a:extLst>
            </p:cNvPr>
            <p:cNvSpPr/>
            <p:nvPr/>
          </p:nvSpPr>
          <p:spPr>
            <a:xfrm>
              <a:off x="2878551" y="1732272"/>
              <a:ext cx="2650610" cy="153925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1013"/>
            </a:p>
          </p:txBody>
        </p:sp>
        <p:sp>
          <p:nvSpPr>
            <p:cNvPr id="57" name="Google Shape;172;p12">
              <a:extLst>
                <a:ext uri="{FF2B5EF4-FFF2-40B4-BE49-F238E27FC236}">
                  <a16:creationId xmlns:a16="http://schemas.microsoft.com/office/drawing/2014/main" id="{C1AD3E99-8975-FA43-B3A4-A609C9A8BB35}"/>
                </a:ext>
              </a:extLst>
            </p:cNvPr>
            <p:cNvSpPr txBox="1"/>
            <p:nvPr/>
          </p:nvSpPr>
          <p:spPr>
            <a:xfrm>
              <a:off x="2923634" y="1777355"/>
              <a:ext cx="2560444" cy="144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94" tIns="64294" rIns="64294" bIns="642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000"/>
              </a:pPr>
              <a:r>
                <a:rPr lang="en-US" sz="1688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Non-Ionizing Dose (TNID)</a:t>
              </a:r>
              <a:endParaRPr sz="1013"/>
            </a:p>
          </p:txBody>
        </p:sp>
        <p:sp>
          <p:nvSpPr>
            <p:cNvPr id="58" name="Google Shape;173;p12">
              <a:extLst>
                <a:ext uri="{FF2B5EF4-FFF2-40B4-BE49-F238E27FC236}">
                  <a16:creationId xmlns:a16="http://schemas.microsoft.com/office/drawing/2014/main" id="{6343FB51-6D4B-7F49-8BB4-B37BAA9A834B}"/>
                </a:ext>
              </a:extLst>
            </p:cNvPr>
            <p:cNvSpPr/>
            <p:nvPr/>
          </p:nvSpPr>
          <p:spPr>
            <a:xfrm>
              <a:off x="5751813" y="1732272"/>
              <a:ext cx="5412546" cy="153925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1013"/>
            </a:p>
          </p:txBody>
        </p:sp>
        <p:sp>
          <p:nvSpPr>
            <p:cNvPr id="59" name="Google Shape;174;p12">
              <a:extLst>
                <a:ext uri="{FF2B5EF4-FFF2-40B4-BE49-F238E27FC236}">
                  <a16:creationId xmlns:a16="http://schemas.microsoft.com/office/drawing/2014/main" id="{421FA976-2128-F648-A221-4DCE82395F2D}"/>
                </a:ext>
              </a:extLst>
            </p:cNvPr>
            <p:cNvSpPr txBox="1"/>
            <p:nvPr/>
          </p:nvSpPr>
          <p:spPr>
            <a:xfrm>
              <a:off x="5796896" y="1777355"/>
              <a:ext cx="5322380" cy="144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94" tIns="64294" rIns="64294" bIns="642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000"/>
              </a:pPr>
              <a:r>
                <a:rPr lang="en-US" sz="1688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Single-Event Effects (SEE)</a:t>
              </a:r>
              <a:endParaRPr sz="1013"/>
            </a:p>
          </p:txBody>
        </p:sp>
        <p:sp>
          <p:nvSpPr>
            <p:cNvPr id="60" name="Google Shape;175;p12">
              <a:extLst>
                <a:ext uri="{FF2B5EF4-FFF2-40B4-BE49-F238E27FC236}">
                  <a16:creationId xmlns:a16="http://schemas.microsoft.com/office/drawing/2014/main" id="{1F8EA424-B1E9-1D44-ACA4-5F479754A065}"/>
                </a:ext>
              </a:extLst>
            </p:cNvPr>
            <p:cNvSpPr/>
            <p:nvPr/>
          </p:nvSpPr>
          <p:spPr>
            <a:xfrm>
              <a:off x="5751813" y="3463942"/>
              <a:ext cx="2650610" cy="15392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1013"/>
            </a:p>
          </p:txBody>
        </p:sp>
        <p:sp>
          <p:nvSpPr>
            <p:cNvPr id="61" name="Google Shape;176;p12">
              <a:extLst>
                <a:ext uri="{FF2B5EF4-FFF2-40B4-BE49-F238E27FC236}">
                  <a16:creationId xmlns:a16="http://schemas.microsoft.com/office/drawing/2014/main" id="{A38B377F-8945-F44E-97B1-16EE3A53D479}"/>
                </a:ext>
              </a:extLst>
            </p:cNvPr>
            <p:cNvSpPr txBox="1"/>
            <p:nvPr/>
          </p:nvSpPr>
          <p:spPr>
            <a:xfrm>
              <a:off x="5796896" y="3509025"/>
              <a:ext cx="2560444" cy="144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94" tIns="64294" rIns="64294" bIns="642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000"/>
              </a:pPr>
              <a:r>
                <a:rPr lang="en-US" sz="1688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Non-Destructive</a:t>
              </a:r>
              <a:endParaRPr sz="1013"/>
            </a:p>
          </p:txBody>
        </p:sp>
        <p:sp>
          <p:nvSpPr>
            <p:cNvPr id="62" name="Google Shape;177;p12">
              <a:extLst>
                <a:ext uri="{FF2B5EF4-FFF2-40B4-BE49-F238E27FC236}">
                  <a16:creationId xmlns:a16="http://schemas.microsoft.com/office/drawing/2014/main" id="{6A1369B2-118F-134A-A880-031C8E44EC9F}"/>
                </a:ext>
              </a:extLst>
            </p:cNvPr>
            <p:cNvSpPr/>
            <p:nvPr/>
          </p:nvSpPr>
          <p:spPr>
            <a:xfrm>
              <a:off x="8513749" y="3463942"/>
              <a:ext cx="2650610" cy="15392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endParaRPr sz="1013"/>
            </a:p>
          </p:txBody>
        </p:sp>
        <p:sp>
          <p:nvSpPr>
            <p:cNvPr id="63" name="Google Shape;178;p12">
              <a:extLst>
                <a:ext uri="{FF2B5EF4-FFF2-40B4-BE49-F238E27FC236}">
                  <a16:creationId xmlns:a16="http://schemas.microsoft.com/office/drawing/2014/main" id="{70110008-D1D1-E84D-A167-D93D8EF1293A}"/>
                </a:ext>
              </a:extLst>
            </p:cNvPr>
            <p:cNvSpPr txBox="1"/>
            <p:nvPr/>
          </p:nvSpPr>
          <p:spPr>
            <a:xfrm>
              <a:off x="8558832" y="3509025"/>
              <a:ext cx="2560444" cy="144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94" tIns="64294" rIns="64294" bIns="642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000"/>
              </a:pPr>
              <a:r>
                <a:rPr lang="en-US" sz="1688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Destructive</a:t>
              </a:r>
              <a:endParaRPr sz="1013"/>
            </a:p>
          </p:txBody>
        </p:sp>
      </p:grpSp>
      <p:sp>
        <p:nvSpPr>
          <p:cNvPr id="64" name="Google Shape;179;p12">
            <a:extLst>
              <a:ext uri="{FF2B5EF4-FFF2-40B4-BE49-F238E27FC236}">
                <a16:creationId xmlns:a16="http://schemas.microsoft.com/office/drawing/2014/main" id="{D3FA0DC5-2DE4-EE43-A3CB-0B6914C8F00E}"/>
              </a:ext>
            </a:extLst>
          </p:cNvPr>
          <p:cNvSpPr/>
          <p:nvPr/>
        </p:nvSpPr>
        <p:spPr>
          <a:xfrm>
            <a:off x="4605098" y="2228850"/>
            <a:ext cx="3163190" cy="193238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>
              <a:buClr>
                <a:srgbClr val="666666"/>
              </a:buClr>
              <a:buSzPts val="1200"/>
            </a:pPr>
            <a:endParaRPr sz="675">
              <a:solidFill>
                <a:schemeClr val="dk1"/>
              </a:solidFill>
            </a:endParaRPr>
          </a:p>
        </p:txBody>
      </p:sp>
      <p:sp>
        <p:nvSpPr>
          <p:cNvPr id="65" name="Google Shape;180;p12">
            <a:extLst>
              <a:ext uri="{FF2B5EF4-FFF2-40B4-BE49-F238E27FC236}">
                <a16:creationId xmlns:a16="http://schemas.microsoft.com/office/drawing/2014/main" id="{B87B0196-EBCD-FA40-BED6-1FF7E39FB63A}"/>
              </a:ext>
            </a:extLst>
          </p:cNvPr>
          <p:cNvSpPr txBox="1"/>
          <p:nvPr/>
        </p:nvSpPr>
        <p:spPr>
          <a:xfrm>
            <a:off x="1605569" y="3599686"/>
            <a:ext cx="2707953" cy="2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r>
              <a:rPr lang="en-US" sz="1013">
                <a:solidFill>
                  <a:srgbClr val="666666"/>
                </a:solidFill>
              </a:rPr>
              <a:t>Primarily high-energy protons and heavy ions</a:t>
            </a:r>
            <a:endParaRPr sz="1013"/>
          </a:p>
        </p:txBody>
      </p:sp>
      <p:sp>
        <p:nvSpPr>
          <p:cNvPr id="66" name="Google Shape;181;p12">
            <a:extLst>
              <a:ext uri="{FF2B5EF4-FFF2-40B4-BE49-F238E27FC236}">
                <a16:creationId xmlns:a16="http://schemas.microsoft.com/office/drawing/2014/main" id="{646D4191-3F2B-B441-83B6-5B0C7B61323E}"/>
              </a:ext>
            </a:extLst>
          </p:cNvPr>
          <p:cNvSpPr/>
          <p:nvPr/>
        </p:nvSpPr>
        <p:spPr>
          <a:xfrm>
            <a:off x="4313523" y="3195043"/>
            <a:ext cx="175034" cy="1017037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/>
            <a:endParaRPr sz="45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54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894BF-5ADC-5B4D-8A91-4E8B9F4BA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39" y="271780"/>
            <a:ext cx="8312722" cy="393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Berkeley Department of Nuclear Engineering's Spring 2023 Colloquia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C73D0-FEED-550F-513C-B5A0AC5EBA7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SEE Mechanisms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9B9FE6F-E904-A247-AFC8-69FD53A7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81" y="2337810"/>
            <a:ext cx="5295888" cy="2086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96A960-D2E5-E547-95F2-85F402AC4E7E}"/>
              </a:ext>
            </a:extLst>
          </p:cNvPr>
          <p:cNvSpPr txBox="1"/>
          <p:nvPr/>
        </p:nvSpPr>
        <p:spPr>
          <a:xfrm>
            <a:off x="1143000" y="4417321"/>
            <a:ext cx="7908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n-lt"/>
              </a:rPr>
              <a:t>Image reproduced from Baumann: </a:t>
            </a:r>
            <a:r>
              <a:rPr lang="en-US" sz="1050" dirty="0">
                <a:latin typeface="+mn-lt"/>
                <a:hlinkClick r:id="rId4"/>
              </a:rPr>
              <a:t>Radiation-Induced Soft Errors in Advanced Semiconductor Technologies</a:t>
            </a:r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F007C8F-6826-CFE0-E6CA-347C10B4B919}"/>
              </a:ext>
            </a:extLst>
          </p:cNvPr>
          <p:cNvSpPr txBox="1">
            <a:spLocks/>
          </p:cNvSpPr>
          <p:nvPr/>
        </p:nvSpPr>
        <p:spPr>
          <a:xfrm>
            <a:off x="1181100" y="1091315"/>
            <a:ext cx="67246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113" marR="0" lvl="2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43013" marR="0" lvl="3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85913" marR="0" lvl="4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b="1" u="sng" dirty="0">
                <a:latin typeface="+mn-lt"/>
              </a:rPr>
              <a:t> When an ion passes through a conductor or semiconductor e.g. Si:</a:t>
            </a:r>
          </a:p>
          <a:p>
            <a:pPr marL="514351" lvl="1"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Most charge deposition is compensated quickly through recombination, drift and diffusion.</a:t>
            </a:r>
          </a:p>
          <a:p>
            <a:pPr marL="514351" lvl="1"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This is what causes SEE</a:t>
            </a:r>
          </a:p>
          <a:p>
            <a:pPr marL="514351" lvl="1"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BUT, from a TID perspective charge isn’t accumulated or stored.</a:t>
            </a:r>
          </a:p>
        </p:txBody>
      </p:sp>
    </p:spTree>
    <p:extLst>
      <p:ext uri="{BB962C8B-B14F-4D97-AF65-F5344CB8AC3E}">
        <p14:creationId xmlns:p14="http://schemas.microsoft.com/office/powerpoint/2010/main" val="72292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70F142-FBA0-A186-936F-F60D220DF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Berkeley Department of Nuclear Engineering's Spring 2023 Colloquia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171A-B5F5-BF49-2047-77EA1D78BB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Application of 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B3B1D-9E59-5E46-1680-B4D8B043E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255" y="837842"/>
            <a:ext cx="5175584" cy="386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A2272-4262-FCFD-4D42-DA9BAB1C7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9"/>
          <a:stretch/>
        </p:blipFill>
        <p:spPr>
          <a:xfrm>
            <a:off x="0" y="1509887"/>
            <a:ext cx="3831255" cy="28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5572"/>
      </p:ext>
    </p:extLst>
  </p:cSld>
  <p:clrMapOvr>
    <a:masterClrMapping/>
  </p:clrMapOvr>
</p:sld>
</file>

<file path=ppt/theme/theme1.xml><?xml version="1.0" encoding="utf-8"?>
<a:theme xmlns:a="http://schemas.openxmlformats.org/drawingml/2006/main" name="JPL-Theme-16x9-2021-v1.">
  <a:themeElements>
    <a:clrScheme name="JPL Theme Color">
      <a:dk1>
        <a:srgbClr val="29292A"/>
      </a:dk1>
      <a:lt1>
        <a:srgbClr val="FFFFFF"/>
      </a:lt1>
      <a:dk2>
        <a:srgbClr val="004461"/>
      </a:dk2>
      <a:lt2>
        <a:srgbClr val="E7E6E6"/>
      </a:lt2>
      <a:accent1>
        <a:srgbClr val="C1152C"/>
      </a:accent1>
      <a:accent2>
        <a:srgbClr val="400706"/>
      </a:accent2>
      <a:accent3>
        <a:srgbClr val="94A9C2"/>
      </a:accent3>
      <a:accent4>
        <a:srgbClr val="E73A53"/>
      </a:accent4>
      <a:accent5>
        <a:srgbClr val="0B3C90"/>
      </a:accent5>
      <a:accent6>
        <a:srgbClr val="489FDE"/>
      </a:accent6>
      <a:hlink>
        <a:srgbClr val="0563C1"/>
      </a:hlink>
      <a:folHlink>
        <a:srgbClr val="5F34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1043</Words>
  <Application>Microsoft Macintosh PowerPoint</Application>
  <PresentationFormat>On-screen Show (16:9)</PresentationFormat>
  <Paragraphs>133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</vt:lpstr>
      <vt:lpstr>Inter Light</vt:lpstr>
      <vt:lpstr>Wingdings</vt:lpstr>
      <vt:lpstr>Courier New</vt:lpstr>
      <vt:lpstr>Helvetica Neue</vt:lpstr>
      <vt:lpstr>Helvetica</vt:lpstr>
      <vt:lpstr>Inter</vt:lpstr>
      <vt:lpstr>Arial</vt:lpstr>
      <vt:lpstr>Inter Medium</vt:lpstr>
      <vt:lpstr>Times New Roman</vt:lpstr>
      <vt:lpstr>AGaramond RegularSC</vt:lpstr>
      <vt:lpstr>JPL-Theme-16x9-2021-v1.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geibet@yahoo.com</dc:creator>
  <cp:lastModifiedBy>Allen, Gregory R (US 5144)</cp:lastModifiedBy>
  <cp:revision>16</cp:revision>
  <dcterms:created xsi:type="dcterms:W3CDTF">2021-08-17T09:18:50Z</dcterms:created>
  <dcterms:modified xsi:type="dcterms:W3CDTF">2023-02-22T18:17:32Z</dcterms:modified>
</cp:coreProperties>
</file>