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8" r:id="rId2"/>
    <p:sldId id="272" r:id="rId3"/>
    <p:sldId id="441" r:id="rId4"/>
    <p:sldId id="266" r:id="rId5"/>
    <p:sldId id="447" r:id="rId6"/>
    <p:sldId id="446" r:id="rId7"/>
    <p:sldId id="444" r:id="rId8"/>
    <p:sldId id="440" r:id="rId9"/>
    <p:sldId id="442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547436A-EEA8-458F-AD1A-4DE1E2CC8902}">
          <p14:sldIdLst>
            <p14:sldId id="268"/>
            <p14:sldId id="272"/>
            <p14:sldId id="441"/>
            <p14:sldId id="266"/>
            <p14:sldId id="447"/>
            <p14:sldId id="446"/>
            <p14:sldId id="444"/>
            <p14:sldId id="440"/>
            <p14:sldId id="442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man, Haydar Sarper" initials="SHS" lastIdx="1" clrIdx="0">
    <p:extLst>
      <p:ext uri="{19B8F6BF-5375-455C-9EA6-DF929625EA0E}">
        <p15:presenceInfo xmlns:p15="http://schemas.microsoft.com/office/powerpoint/2012/main" userId="S-1-5-21-3018955115-4118484798-3177128962-751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F94"/>
    <a:srgbClr val="66AD75"/>
    <a:srgbClr val="00B0F0"/>
    <a:srgbClr val="FF0000"/>
    <a:srgbClr val="7030A0"/>
    <a:srgbClr val="5BC5F1"/>
    <a:srgbClr val="858885"/>
    <a:srgbClr val="D9D9D9"/>
    <a:srgbClr val="1672B1"/>
    <a:srgbClr val="D0B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662" autoAdjust="0"/>
    <p:restoredTop sz="85950" autoAdjust="0"/>
  </p:normalViewPr>
  <p:slideViewPr>
    <p:cSldViewPr showGuides="1">
      <p:cViewPr>
        <p:scale>
          <a:sx n="80" d="100"/>
          <a:sy n="80" d="100"/>
        </p:scale>
        <p:origin x="144" y="784"/>
      </p:cViewPr>
      <p:guideLst>
        <p:guide orient="horz" pos="913"/>
        <p:guide pos="25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20.02.23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20.02.23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HIRX slac</a:t>
            </a:r>
          </a:p>
          <a:p>
            <a:r>
              <a:rPr lang="en-DE" dirty="0"/>
              <a:t>erwähnen</a:t>
            </a:r>
          </a:p>
          <a:p>
            <a:r>
              <a:rPr lang="en-GB" dirty="0"/>
              <a:t>P</a:t>
            </a:r>
            <a:r>
              <a:rPr lang="en-DE" dirty="0"/>
              <a:t>ush for 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6835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FEL erklärren xray free electron lasers und</a:t>
            </a:r>
          </a:p>
          <a:p>
            <a:r>
              <a:rPr lang="en-DE" dirty="0"/>
              <a:t>Pump probe delta t usw.</a:t>
            </a:r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3022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FEL erklärren xray free electron lasers und</a:t>
            </a:r>
          </a:p>
          <a:p>
            <a:r>
              <a:rPr lang="en-DE" dirty="0"/>
              <a:t>Pump probe delta t usw.</a:t>
            </a:r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3961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|CLEO 2022| Sarper Salman, May 20, 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|CLEO 2022| Sarper Salman, May 20, 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|CLEO 2022| Sarper Salman, May 20, 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|CLEO 2022| Sarper Salman, May 20, 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|CLEO 2022| Sarper Salman, May 20, 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|CLEO 2022| Sarper Salman, May 20, 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|CLEO 2022| Sarper Salman, May 20, 2022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CLEO Pacific Rim, Henrik Tünnermann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CLEO Pacific Rim, Henrik Tünnermann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CLEO Pacific Rim, Henrik Tünnermann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CLEO Pacific Rim, Henrik Tünnermann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CLEO Pacific Rim, Henrik Tünnermann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|CLEO 2022| Sarper Salman, May 20, 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|CLEO Pacific Rim, Henrik Tünnermann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11" Type="http://schemas.openxmlformats.org/officeDocument/2006/relationships/image" Target="../media/image16.tiff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dx.doi.org/10.3204/PUBDB-2020-0046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75E1C2DA-5F9B-4884-AB1D-CA078A0FB5F8}"/>
              </a:ext>
            </a:extLst>
          </p:cNvPr>
          <p:cNvSpPr txBox="1">
            <a:spLocks/>
          </p:cNvSpPr>
          <p:nvPr/>
        </p:nvSpPr>
        <p:spPr>
          <a:xfrm>
            <a:off x="407988" y="349611"/>
            <a:ext cx="11376025" cy="18552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/>
              <a:t>Optimized Laser Pulses for Free Electron Lasers (OPAL-FEL)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9B70E78-CF9D-489D-9CB1-6C59D0BEF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9200" y="3536466"/>
            <a:ext cx="11369548" cy="1934414"/>
          </a:xfrm>
        </p:spPr>
        <p:txBody>
          <a:bodyPr/>
          <a:lstStyle/>
          <a:p>
            <a:pPr algn="ctr"/>
            <a:r>
              <a:rPr lang="en-US" sz="1400" dirty="0"/>
              <a:t>Henrik Tünnermann and OPAL-FEL Team</a:t>
            </a:r>
          </a:p>
          <a:p>
            <a:pPr algn="ctr"/>
            <a:r>
              <a:rPr lang="en-US" sz="1100" dirty="0" err="1"/>
              <a:t>Deutsches</a:t>
            </a:r>
            <a:r>
              <a:rPr lang="en-US" sz="1100" dirty="0"/>
              <a:t> </a:t>
            </a:r>
            <a:r>
              <a:rPr lang="en-US" sz="1100" dirty="0" err="1"/>
              <a:t>Elektronen</a:t>
            </a:r>
            <a:r>
              <a:rPr lang="en-US" sz="1100" dirty="0"/>
              <a:t>-Synchrotron DESY, </a:t>
            </a:r>
            <a:r>
              <a:rPr lang="en-US" sz="1100" dirty="0" err="1"/>
              <a:t>Notkestraße</a:t>
            </a:r>
            <a:r>
              <a:rPr lang="en-US" sz="1100" dirty="0"/>
              <a:t> 85, 22607 Hamburg, Germany</a:t>
            </a:r>
          </a:p>
          <a:p>
            <a:pPr algn="ctr"/>
            <a:r>
              <a:rPr lang="en-US" sz="1100" dirty="0"/>
              <a:t>HIR^3X: Helmholtz International Laboratory on Reliability, Repetition, Results at the most Advanced X-Ray Sources</a:t>
            </a:r>
          </a:p>
          <a:p>
            <a:endParaRPr lang="en-US" sz="1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EA2F6B-73E9-E382-06DF-7E71A7AED7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BA21C7-CC1B-D715-58AB-B88EA7AC6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974" y="5846946"/>
            <a:ext cx="2042719" cy="5583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5F099A-2C3C-3A92-927E-F61D66E366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9274" y="5722665"/>
            <a:ext cx="800010" cy="7857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5C8C2D-73B8-A37C-1277-60B0BC9DB7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1383" y="5733256"/>
            <a:ext cx="2205097" cy="78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67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987" y="568350"/>
            <a:ext cx="11376026" cy="1872209"/>
          </a:xfrm>
        </p:spPr>
        <p:txBody>
          <a:bodyPr/>
          <a:lstStyle/>
          <a:p>
            <a:r>
              <a:rPr lang="de-DE" sz="4400" dirty="0" err="1"/>
              <a:t>Thank</a:t>
            </a:r>
            <a:r>
              <a:rPr lang="de-DE" sz="4400" dirty="0"/>
              <a:t> </a:t>
            </a:r>
            <a:r>
              <a:rPr lang="de-DE" sz="4400" dirty="0" err="1"/>
              <a:t>You</a:t>
            </a:r>
            <a:r>
              <a:rPr lang="de-DE" sz="4400" dirty="0"/>
              <a:t>!</a:t>
            </a:r>
            <a:endParaRPr lang="de-DE" sz="2400" dirty="0">
              <a:solidFill>
                <a:schemeClr val="accent2"/>
              </a:solidFill>
            </a:endParaRP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C40879C5-B4A7-4670-AF44-E0A83CA1FC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352" y="1772816"/>
            <a:ext cx="6498891" cy="2736304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FA2FC6-DE4C-683C-BBEC-6242F3AB3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043" y="1766991"/>
            <a:ext cx="7772400" cy="449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Artificial intelligence for FEL facilities?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1EB4318-1339-A0E5-A70D-F0F1430F37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7988" y="989483"/>
            <a:ext cx="6019141" cy="3015581"/>
          </a:xfrm>
        </p:spPr>
        <p:txBody>
          <a:bodyPr/>
          <a:lstStyle/>
          <a:p>
            <a:r>
              <a:rPr lang="en-US" dirty="0">
                <a:cs typeface="Arial"/>
              </a:rPr>
              <a:t>Core research scope: Ultrafast studies of matter</a:t>
            </a:r>
          </a:p>
          <a:p>
            <a:r>
              <a:rPr lang="en-US" dirty="0">
                <a:cs typeface="Arial"/>
              </a:rPr>
              <a:t>Complex machines</a:t>
            </a:r>
          </a:p>
          <a:p>
            <a:r>
              <a:rPr lang="en-GB" dirty="0"/>
              <a:t>Expand experimental capabilities</a:t>
            </a:r>
          </a:p>
          <a:p>
            <a:r>
              <a:rPr lang="en-GB" dirty="0"/>
              <a:t>Reliability to be able to provide users the same conditions</a:t>
            </a:r>
            <a:endParaRPr lang="en-US" b="1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  <p:pic>
        <p:nvPicPr>
          <p:cNvPr id="33" name="Picture 32" descr="A picture containing outdoor, mountain, spaghetti junction, roller coaster&#10;&#10;Description automatically generated">
            <a:extLst>
              <a:ext uri="{FF2B5EF4-FFF2-40B4-BE49-F238E27FC236}">
                <a16:creationId xmlns:a16="http://schemas.microsoft.com/office/drawing/2014/main" id="{9F7F9CFE-51FB-F34A-D25A-3EC8F921F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764" y="812162"/>
            <a:ext cx="4742970" cy="2904870"/>
          </a:xfrm>
          <a:prstGeom prst="rect">
            <a:avLst/>
          </a:prstGeom>
        </p:spPr>
      </p:pic>
      <p:sp>
        <p:nvSpPr>
          <p:cNvPr id="34" name="TextBox 2">
            <a:extLst>
              <a:ext uri="{FF2B5EF4-FFF2-40B4-BE49-F238E27FC236}">
                <a16:creationId xmlns:a16="http://schemas.microsoft.com/office/drawing/2014/main" id="{7C8747F3-C7FF-A685-708B-84041D6DD1C4}"/>
              </a:ext>
            </a:extLst>
          </p:cNvPr>
          <p:cNvSpPr txBox="1"/>
          <p:nvPr/>
        </p:nvSpPr>
        <p:spPr>
          <a:xfrm>
            <a:off x="7384212" y="296174"/>
            <a:ext cx="3431837" cy="338554"/>
          </a:xfrm>
          <a:prstGeom prst="rect">
            <a:avLst/>
          </a:prstGeom>
          <a:noFill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DESY campus, Hamburg, Germany</a:t>
            </a:r>
            <a:endParaRPr lang="en-US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137382EB-0214-12F2-1056-478DD7BFF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8237" y="4521419"/>
            <a:ext cx="1042547" cy="1625476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4836219A-6B2F-122D-AC98-9715441228FA}"/>
              </a:ext>
            </a:extLst>
          </p:cNvPr>
          <p:cNvGrpSpPr/>
          <p:nvPr/>
        </p:nvGrpSpPr>
        <p:grpSpPr>
          <a:xfrm>
            <a:off x="1199456" y="4005064"/>
            <a:ext cx="9169278" cy="2213259"/>
            <a:chOff x="-108520" y="4149080"/>
            <a:chExt cx="9169278" cy="2213259"/>
          </a:xfrm>
        </p:grpSpPr>
        <p:pic>
          <p:nvPicPr>
            <p:cNvPr id="53" name="Shape 379">
              <a:extLst>
                <a:ext uri="{FF2B5EF4-FFF2-40B4-BE49-F238E27FC236}">
                  <a16:creationId xmlns:a16="http://schemas.microsoft.com/office/drawing/2014/main" id="{6C125F3A-55F8-4060-86C7-D5EDA6506A81}"/>
                </a:ext>
              </a:extLst>
            </p:cNvPr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31835" y="4939628"/>
              <a:ext cx="940491" cy="7313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" name="Shape 380">
              <a:extLst>
                <a:ext uri="{FF2B5EF4-FFF2-40B4-BE49-F238E27FC236}">
                  <a16:creationId xmlns:a16="http://schemas.microsoft.com/office/drawing/2014/main" id="{C00B63B6-EFC1-5C64-9337-D793552DECE0}"/>
                </a:ext>
              </a:extLst>
            </p:cNvPr>
            <p:cNvSpPr/>
            <p:nvPr/>
          </p:nvSpPr>
          <p:spPr>
            <a:xfrm>
              <a:off x="5205382" y="5141133"/>
              <a:ext cx="471000" cy="32833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A40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Shape 381">
              <a:extLst>
                <a:ext uri="{FF2B5EF4-FFF2-40B4-BE49-F238E27FC236}">
                  <a16:creationId xmlns:a16="http://schemas.microsoft.com/office/drawing/2014/main" id="{CE4857BF-2C3F-E564-C27E-29D2FE4ACF6D}"/>
                </a:ext>
              </a:extLst>
            </p:cNvPr>
            <p:cNvSpPr/>
            <p:nvPr/>
          </p:nvSpPr>
          <p:spPr>
            <a:xfrm>
              <a:off x="4082917" y="4437112"/>
              <a:ext cx="1377441" cy="4566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Megapixel detector</a:t>
              </a:r>
              <a:endParaRPr sz="1600" dirty="0"/>
            </a:p>
          </p:txBody>
        </p:sp>
        <p:sp>
          <p:nvSpPr>
            <p:cNvPr id="56" name="Shape 383">
              <a:extLst>
                <a:ext uri="{FF2B5EF4-FFF2-40B4-BE49-F238E27FC236}">
                  <a16:creationId xmlns:a16="http://schemas.microsoft.com/office/drawing/2014/main" id="{FEA1EAEC-108C-3978-AB9C-24D815139B05}"/>
                </a:ext>
              </a:extLst>
            </p:cNvPr>
            <p:cNvSpPr/>
            <p:nvPr/>
          </p:nvSpPr>
          <p:spPr>
            <a:xfrm>
              <a:off x="6450113" y="4437112"/>
              <a:ext cx="1410458" cy="4566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Intensity map from multiple pulses</a:t>
              </a:r>
              <a:endParaRPr sz="1600" dirty="0"/>
            </a:p>
          </p:txBody>
        </p:sp>
        <p:sp>
          <p:nvSpPr>
            <p:cNvPr id="57" name="Shape 384">
              <a:extLst>
                <a:ext uri="{FF2B5EF4-FFF2-40B4-BE49-F238E27FC236}">
                  <a16:creationId xmlns:a16="http://schemas.microsoft.com/office/drawing/2014/main" id="{FEF8BD9C-9D4D-FC98-5841-AEFB85677DC5}"/>
                </a:ext>
              </a:extLst>
            </p:cNvPr>
            <p:cNvSpPr/>
            <p:nvPr/>
          </p:nvSpPr>
          <p:spPr>
            <a:xfrm>
              <a:off x="7890273" y="4437112"/>
              <a:ext cx="1170485" cy="4566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Interpretation of structure / dynamics</a:t>
              </a:r>
              <a:endParaRPr sz="1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Shape 385">
              <a:extLst>
                <a:ext uri="{FF2B5EF4-FFF2-40B4-BE49-F238E27FC236}">
                  <a16:creationId xmlns:a16="http://schemas.microsoft.com/office/drawing/2014/main" id="{917EA02C-44EA-7A3F-7E6E-5D91DB4B870C}"/>
                </a:ext>
              </a:extLst>
            </p:cNvPr>
            <p:cNvSpPr/>
            <p:nvPr/>
          </p:nvSpPr>
          <p:spPr>
            <a:xfrm>
              <a:off x="6396461" y="5135452"/>
              <a:ext cx="413691" cy="32833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A40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Shape 386">
              <a:extLst>
                <a:ext uri="{FF2B5EF4-FFF2-40B4-BE49-F238E27FC236}">
                  <a16:creationId xmlns:a16="http://schemas.microsoft.com/office/drawing/2014/main" id="{A45254E7-664C-340F-6517-C6F7F58CE49F}"/>
                </a:ext>
              </a:extLst>
            </p:cNvPr>
            <p:cNvSpPr/>
            <p:nvPr/>
          </p:nvSpPr>
          <p:spPr>
            <a:xfrm>
              <a:off x="7653654" y="5140783"/>
              <a:ext cx="471000" cy="32833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A40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" name="Shape 388" descr="amo86615_182_197.tiff">
              <a:extLst>
                <a:ext uri="{FF2B5EF4-FFF2-40B4-BE49-F238E27FC236}">
                  <a16:creationId xmlns:a16="http://schemas.microsoft.com/office/drawing/2014/main" id="{B3DC2662-D4EE-8C66-68BA-59211A5481D3}"/>
                </a:ext>
              </a:extLst>
            </p:cNvPr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00518" y="4966653"/>
              <a:ext cx="694492" cy="7146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Shape 389">
              <a:extLst>
                <a:ext uri="{FF2B5EF4-FFF2-40B4-BE49-F238E27FC236}">
                  <a16:creationId xmlns:a16="http://schemas.microsoft.com/office/drawing/2014/main" id="{A7B60FE4-FB4E-AF1D-604B-DCBE1D01735E}"/>
                </a:ext>
              </a:extLst>
            </p:cNvPr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640" r="18997"/>
            <a:stretch/>
          </p:blipFill>
          <p:spPr>
            <a:xfrm>
              <a:off x="5682278" y="5014797"/>
              <a:ext cx="642176" cy="635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Shape 390" descr="Screen Shot 2015-10-02 at 10.16.53 AM.png">
              <a:extLst>
                <a:ext uri="{FF2B5EF4-FFF2-40B4-BE49-F238E27FC236}">
                  <a16:creationId xmlns:a16="http://schemas.microsoft.com/office/drawing/2014/main" id="{85BD5677-663D-FAEB-A701-98A4F6225C43}"/>
                </a:ext>
              </a:extLst>
            </p:cNvPr>
            <p:cNvPicPr preferRelativeResize="0"/>
            <p:nvPr/>
          </p:nvPicPr>
          <p:blipFill rotWithShape="1"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78305" y="5006494"/>
              <a:ext cx="714327" cy="634957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pic>
        <p:sp>
          <p:nvSpPr>
            <p:cNvPr id="63" name="Shape 381">
              <a:extLst>
                <a:ext uri="{FF2B5EF4-FFF2-40B4-BE49-F238E27FC236}">
                  <a16:creationId xmlns:a16="http://schemas.microsoft.com/office/drawing/2014/main" id="{2215F2CE-F9DB-544B-F8D1-233C908B2F93}"/>
                </a:ext>
              </a:extLst>
            </p:cNvPr>
            <p:cNvSpPr/>
            <p:nvPr/>
          </p:nvSpPr>
          <p:spPr>
            <a:xfrm>
              <a:off x="-108520" y="4437112"/>
              <a:ext cx="1377441" cy="4566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Accelerator control</a:t>
              </a:r>
              <a:endParaRPr sz="1600" dirty="0"/>
            </a:p>
          </p:txBody>
        </p:sp>
        <p:sp>
          <p:nvSpPr>
            <p:cNvPr id="64" name="Shape 380">
              <a:extLst>
                <a:ext uri="{FF2B5EF4-FFF2-40B4-BE49-F238E27FC236}">
                  <a16:creationId xmlns:a16="http://schemas.microsoft.com/office/drawing/2014/main" id="{D23192D8-E551-B219-0BC3-231063C180F7}"/>
                </a:ext>
              </a:extLst>
            </p:cNvPr>
            <p:cNvSpPr/>
            <p:nvPr/>
          </p:nvSpPr>
          <p:spPr>
            <a:xfrm>
              <a:off x="2345657" y="5133481"/>
              <a:ext cx="471000" cy="32833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A40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Shape 381">
              <a:extLst>
                <a:ext uri="{FF2B5EF4-FFF2-40B4-BE49-F238E27FC236}">
                  <a16:creationId xmlns:a16="http://schemas.microsoft.com/office/drawing/2014/main" id="{FDC43091-6BD4-8990-9DAA-12241405E315}"/>
                </a:ext>
              </a:extLst>
            </p:cNvPr>
            <p:cNvSpPr/>
            <p:nvPr/>
          </p:nvSpPr>
          <p:spPr>
            <a:xfrm>
              <a:off x="1337545" y="4437112"/>
              <a:ext cx="1377441" cy="4566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Accelerator diagnostics</a:t>
              </a:r>
              <a:endParaRPr sz="1600" dirty="0"/>
            </a:p>
          </p:txBody>
        </p:sp>
        <p:pic>
          <p:nvPicPr>
            <p:cNvPr id="66" name="Picture 65" descr="Simulated sample.png">
              <a:extLst>
                <a:ext uri="{FF2B5EF4-FFF2-40B4-BE49-F238E27FC236}">
                  <a16:creationId xmlns:a16="http://schemas.microsoft.com/office/drawing/2014/main" id="{AD6B3D2D-C881-270A-109A-1B255467BB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47" r="7112" b="12787"/>
            <a:stretch/>
          </p:blipFill>
          <p:spPr>
            <a:xfrm>
              <a:off x="1411940" y="4939628"/>
              <a:ext cx="933717" cy="622478"/>
            </a:xfrm>
            <a:prstGeom prst="rect">
              <a:avLst/>
            </a:prstGeom>
          </p:spPr>
        </p:pic>
        <p:pic>
          <p:nvPicPr>
            <p:cNvPr id="67" name="Picture 2" descr="https://upload.wikimedia.org/wikipedia/commons/e/e1/LCLS_quadrupole.jpg">
              <a:extLst>
                <a:ext uri="{FF2B5EF4-FFF2-40B4-BE49-F238E27FC236}">
                  <a16:creationId xmlns:a16="http://schemas.microsoft.com/office/drawing/2014/main" id="{8E448E43-DC41-B2E8-E7D1-AC5F99102A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361"/>
            <a:stretch/>
          </p:blipFill>
          <p:spPr bwMode="auto">
            <a:xfrm>
              <a:off x="196280" y="4966653"/>
              <a:ext cx="810968" cy="638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Shape 382">
              <a:extLst>
                <a:ext uri="{FF2B5EF4-FFF2-40B4-BE49-F238E27FC236}">
                  <a16:creationId xmlns:a16="http://schemas.microsoft.com/office/drawing/2014/main" id="{9312FE78-A2A9-4955-D599-A7F0A485A706}"/>
                </a:ext>
              </a:extLst>
            </p:cNvPr>
            <p:cNvSpPr/>
            <p:nvPr/>
          </p:nvSpPr>
          <p:spPr>
            <a:xfrm>
              <a:off x="5197960" y="4437112"/>
              <a:ext cx="1324161" cy="4566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X-ray diffraction</a:t>
              </a:r>
              <a:br>
                <a:rPr lang="en-US" sz="12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2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pattern</a:t>
              </a:r>
              <a:endParaRPr sz="1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Shape 381">
              <a:extLst>
                <a:ext uri="{FF2B5EF4-FFF2-40B4-BE49-F238E27FC236}">
                  <a16:creationId xmlns:a16="http://schemas.microsoft.com/office/drawing/2014/main" id="{39FB74DE-BFA3-EA7C-2ED3-2E2D5EBBA3E2}"/>
                </a:ext>
              </a:extLst>
            </p:cNvPr>
            <p:cNvSpPr/>
            <p:nvPr/>
          </p:nvSpPr>
          <p:spPr>
            <a:xfrm>
              <a:off x="2580038" y="4149080"/>
              <a:ext cx="1436014" cy="738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High-speed sample delivery</a:t>
              </a:r>
              <a:endParaRPr sz="1600" dirty="0"/>
            </a:p>
          </p:txBody>
        </p:sp>
        <p:sp>
          <p:nvSpPr>
            <p:cNvPr id="70" name="Shape 380">
              <a:extLst>
                <a:ext uri="{FF2B5EF4-FFF2-40B4-BE49-F238E27FC236}">
                  <a16:creationId xmlns:a16="http://schemas.microsoft.com/office/drawing/2014/main" id="{A49526FB-D7AC-8733-5691-F78F5D1F59CB}"/>
                </a:ext>
              </a:extLst>
            </p:cNvPr>
            <p:cNvSpPr/>
            <p:nvPr/>
          </p:nvSpPr>
          <p:spPr>
            <a:xfrm>
              <a:off x="1049513" y="5133481"/>
              <a:ext cx="471000" cy="32833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A40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Shape 380">
              <a:extLst>
                <a:ext uri="{FF2B5EF4-FFF2-40B4-BE49-F238E27FC236}">
                  <a16:creationId xmlns:a16="http://schemas.microsoft.com/office/drawing/2014/main" id="{6A4DC847-6EBF-67BF-480C-CF7395B2BDA6}"/>
                </a:ext>
              </a:extLst>
            </p:cNvPr>
            <p:cNvSpPr/>
            <p:nvPr/>
          </p:nvSpPr>
          <p:spPr>
            <a:xfrm>
              <a:off x="3765222" y="5133481"/>
              <a:ext cx="471000" cy="32833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A40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Shape 381">
              <a:extLst>
                <a:ext uri="{FF2B5EF4-FFF2-40B4-BE49-F238E27FC236}">
                  <a16:creationId xmlns:a16="http://schemas.microsoft.com/office/drawing/2014/main" id="{5D29E007-EF91-C06B-672F-E8FA00DDB166}"/>
                </a:ext>
              </a:extLst>
            </p:cNvPr>
            <p:cNvSpPr/>
            <p:nvPr/>
          </p:nvSpPr>
          <p:spPr>
            <a:xfrm>
              <a:off x="298455" y="5905693"/>
              <a:ext cx="1377441" cy="4566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Femtosecond laser</a:t>
              </a:r>
              <a:endParaRPr sz="1600" dirty="0"/>
            </a:p>
          </p:txBody>
        </p:sp>
        <p:sp>
          <p:nvSpPr>
            <p:cNvPr id="73" name="Shape 380">
              <a:extLst>
                <a:ext uri="{FF2B5EF4-FFF2-40B4-BE49-F238E27FC236}">
                  <a16:creationId xmlns:a16="http://schemas.microsoft.com/office/drawing/2014/main" id="{B5868E26-BEEF-06F2-3A1D-7307B5A034CB}"/>
                </a:ext>
              </a:extLst>
            </p:cNvPr>
            <p:cNvSpPr/>
            <p:nvPr/>
          </p:nvSpPr>
          <p:spPr>
            <a:xfrm>
              <a:off x="2484203" y="5937045"/>
              <a:ext cx="471000" cy="32833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A40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4D1659B7-EA8D-0A8C-5BED-28549C8E8F5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4173" t="16603" r="17291" b="21411"/>
          <a:stretch/>
        </p:blipFill>
        <p:spPr>
          <a:xfrm>
            <a:off x="2828489" y="5639683"/>
            <a:ext cx="888964" cy="601785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0E5ADC9-5A83-F730-607F-49190C0FE7B9}"/>
              </a:ext>
            </a:extLst>
          </p:cNvPr>
          <p:cNvSpPr/>
          <p:nvPr/>
        </p:nvSpPr>
        <p:spPr>
          <a:xfrm>
            <a:off x="1606431" y="5569444"/>
            <a:ext cx="3717597" cy="833048"/>
          </a:xfrm>
          <a:prstGeom prst="roundRect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52097EE-ABCC-A3CD-65E0-911853A70874}"/>
              </a:ext>
            </a:extLst>
          </p:cNvPr>
          <p:cNvSpPr/>
          <p:nvPr/>
        </p:nvSpPr>
        <p:spPr>
          <a:xfrm>
            <a:off x="1209411" y="4218368"/>
            <a:ext cx="1420140" cy="1318908"/>
          </a:xfrm>
          <a:prstGeom prst="roundRect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60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Electron Lasers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5A0D55-4722-CB00-EA30-B36DD84DD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43" y="2434964"/>
            <a:ext cx="11376024" cy="2762039"/>
          </a:xfrm>
          <a:prstGeom prst="rect">
            <a:avLst/>
          </a:prstGeom>
        </p:spPr>
      </p:pic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B543318-3FF6-78AB-E858-240EE62AB561}"/>
              </a:ext>
            </a:extLst>
          </p:cNvPr>
          <p:cNvSpPr/>
          <p:nvPr/>
        </p:nvSpPr>
        <p:spPr>
          <a:xfrm>
            <a:off x="263353" y="2371924"/>
            <a:ext cx="1224135" cy="2281212"/>
          </a:xfrm>
          <a:prstGeom prst="roundRect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C56B6E-7974-8926-BBBD-6F423D7A2F48}"/>
              </a:ext>
            </a:extLst>
          </p:cNvPr>
          <p:cNvSpPr txBox="1"/>
          <p:nvPr/>
        </p:nvSpPr>
        <p:spPr>
          <a:xfrm>
            <a:off x="911424" y="6508389"/>
            <a:ext cx="9865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Beye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 M., et </a:t>
            </a:r>
            <a:r>
              <a:rPr lang="en-GB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al, “FLASH2020+ - upgrade of FLASH: conceptual design report” (2020), doi:</a:t>
            </a:r>
            <a:r>
              <a:rPr lang="en-GB" sz="1200" i="0" strike="noStrike" dirty="0">
                <a:solidFill>
                  <a:srgbClr val="067DB4"/>
                </a:solidFill>
                <a:effectLst/>
                <a:latin typeface="Arial" panose="020B0604020202020204" pitchFamily="34" charset="0"/>
                <a:hlinkClick r:id="rId4"/>
              </a:rPr>
              <a:t>10.3204/PUBDB-2020-00465</a:t>
            </a:r>
            <a:endParaRPr lang="en-DE" sz="1200" dirty="0" err="1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38679D4-C3F8-0892-B225-9BCB00E3F4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44241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Emittance optimization in high brightness photoinjectors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Laser pulse shaping playing an essential role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50BE77-562C-4FF2-B700-E190269D423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650261" y="1744139"/>
            <a:ext cx="5105398" cy="1260672"/>
          </a:xfrm>
        </p:spPr>
        <p:txBody>
          <a:bodyPr/>
          <a:lstStyle/>
          <a:p>
            <a:r>
              <a:rPr lang="en-US" sz="1600" dirty="0"/>
              <a:t>Electron bunch generation at the photocathode depends on the drive laser profiles </a:t>
            </a:r>
          </a:p>
          <a:p>
            <a:r>
              <a:rPr lang="en-US" sz="1600" dirty="0"/>
              <a:t>Space-charge induced emittance contribution needs to be optimized in respect to cathode laser profiles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D0E8B3-4FCA-4294-8CB4-BB1AA57DF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87" y="2183032"/>
            <a:ext cx="5616574" cy="385746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B4365E1-39C6-446F-B763-CF3C0E947B1E}"/>
              </a:ext>
            </a:extLst>
          </p:cNvPr>
          <p:cNvSpPr/>
          <p:nvPr/>
        </p:nvSpPr>
        <p:spPr>
          <a:xfrm>
            <a:off x="407987" y="1406427"/>
            <a:ext cx="54594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Overall Emittance Budget</a:t>
            </a:r>
            <a:r>
              <a:rPr lang="en-US" sz="1600" dirty="0"/>
              <a:t>:</a:t>
            </a:r>
          </a:p>
          <a:p>
            <a:pPr algn="ctr"/>
            <a:r>
              <a:rPr lang="en-US" sz="1600" dirty="0"/>
              <a:t>measurement &amp; simulation of transverse beam emittance in different photoemission regimes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C4D1F1-9A7C-4A93-97F0-503E415C67DE}"/>
              </a:ext>
            </a:extLst>
          </p:cNvPr>
          <p:cNvSpPr/>
          <p:nvPr/>
        </p:nvSpPr>
        <p:spPr>
          <a:xfrm>
            <a:off x="1752600" y="6148287"/>
            <a:ext cx="32735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AIP Advances 10, 035017 (2020)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D77FAB-5EF4-4C45-AEAB-4BF584696484}"/>
              </a:ext>
            </a:extLst>
          </p:cNvPr>
          <p:cNvSpPr/>
          <p:nvPr/>
        </p:nvSpPr>
        <p:spPr>
          <a:xfrm>
            <a:off x="6473253" y="3200400"/>
            <a:ext cx="54594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Electron Bunch Generation </a:t>
            </a:r>
            <a:r>
              <a:rPr lang="en-US" sz="1600" dirty="0"/>
              <a:t>at the photocathode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AEE089-F925-4D5A-BBE3-8254768E0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441" y="3480170"/>
            <a:ext cx="5825423" cy="29127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D99065-FA0F-4F7C-A575-8639D4A0D7BF}"/>
              </a:ext>
            </a:extLst>
          </p:cNvPr>
          <p:cNvSpPr/>
          <p:nvPr/>
        </p:nvSpPr>
        <p:spPr>
          <a:xfrm>
            <a:off x="7010400" y="6339112"/>
            <a:ext cx="46578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PHYS. REV. ACCEL. BEAMS 23, 044201 (2020)</a:t>
            </a:r>
          </a:p>
        </p:txBody>
      </p:sp>
    </p:spTree>
    <p:extLst>
      <p:ext uri="{BB962C8B-B14F-4D97-AF65-F5344CB8AC3E}">
        <p14:creationId xmlns:p14="http://schemas.microsoft.com/office/powerpoint/2010/main" val="2253918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75DCE-8D73-F355-01FE-BBEA1FE0B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Core Idea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ED68C9-88C0-9FB3-22C1-9025744CBB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2C04ED1-94C2-DF1F-6E2A-20FB49143E3D}"/>
              </a:ext>
            </a:extLst>
          </p:cNvPr>
          <p:cNvSpPr txBox="1">
            <a:spLocks/>
          </p:cNvSpPr>
          <p:nvPr/>
        </p:nvSpPr>
        <p:spPr>
          <a:xfrm>
            <a:off x="407988" y="1484784"/>
            <a:ext cx="11376024" cy="45557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>
              <a:buFont typeface="Wingdings" pitchFamily="2" charset="2"/>
              <a:buChar char="à"/>
            </a:pPr>
            <a:r>
              <a:rPr lang="en-US" sz="2000" dirty="0">
                <a:sym typeface="Wingdings" panose="05000000000000000000" pitchFamily="2" charset="2"/>
              </a:rPr>
              <a:t>Goal: </a:t>
            </a:r>
            <a:r>
              <a:rPr lang="en-US" sz="2000" b="1" dirty="0">
                <a:sym typeface="Wingdings" panose="05000000000000000000" pitchFamily="2" charset="2"/>
              </a:rPr>
              <a:t>Optimize Emittance of Electron Gun</a:t>
            </a:r>
          </a:p>
          <a:p>
            <a:pPr fontAlgn="t">
              <a:buFont typeface="Wingdings" pitchFamily="2" charset="2"/>
              <a:buChar char="à"/>
            </a:pPr>
            <a:r>
              <a:rPr lang="en-US" sz="2000" dirty="0">
                <a:sym typeface="Wingdings" panose="05000000000000000000" pitchFamily="2" charset="2"/>
              </a:rPr>
              <a:t>Experimental optimization: very costly (FEL beam time)</a:t>
            </a:r>
          </a:p>
          <a:p>
            <a:pPr fontAlgn="t">
              <a:buFont typeface="Wingdings" pitchFamily="2" charset="2"/>
              <a:buChar char="à"/>
            </a:pPr>
            <a:r>
              <a:rPr lang="en-US" sz="2000" dirty="0">
                <a:sym typeface="Wingdings" panose="05000000000000000000" pitchFamily="2" charset="2"/>
              </a:rPr>
              <a:t>Theoretical: </a:t>
            </a:r>
          </a:p>
          <a:p>
            <a:pPr lvl="1" fontAlgn="t">
              <a:buFont typeface="Wingdings" pitchFamily="2" charset="2"/>
              <a:buChar char="à"/>
            </a:pPr>
            <a:r>
              <a:rPr lang="en-US" sz="1800" dirty="0">
                <a:sym typeface="Wingdings" panose="05000000000000000000" pitchFamily="2" charset="2"/>
              </a:rPr>
              <a:t>Numerically expensive (~24h for runs with high resolution/many electrons)</a:t>
            </a:r>
          </a:p>
          <a:p>
            <a:pPr lvl="1" fontAlgn="t">
              <a:buFont typeface="Wingdings" pitchFamily="2" charset="2"/>
              <a:buChar char="à"/>
            </a:pPr>
            <a:r>
              <a:rPr lang="en-US" sz="1800" dirty="0">
                <a:sym typeface="Wingdings" panose="05000000000000000000" pitchFamily="2" charset="2"/>
              </a:rPr>
              <a:t>Not completely accurate</a:t>
            </a:r>
          </a:p>
          <a:p>
            <a:pPr lvl="1" fontAlgn="t">
              <a:buFont typeface="Wingdings" pitchFamily="2" charset="2"/>
              <a:buChar char="à"/>
            </a:pPr>
            <a:endParaRPr lang="en-US" sz="1800" dirty="0">
              <a:sym typeface="Wingdings" panose="05000000000000000000" pitchFamily="2" charset="2"/>
            </a:endParaRPr>
          </a:p>
          <a:p>
            <a:pPr fontAlgn="t">
              <a:buFont typeface="Wingdings" pitchFamily="2" charset="2"/>
              <a:buChar char="à"/>
            </a:pPr>
            <a:r>
              <a:rPr lang="en-US" sz="2000" dirty="0">
                <a:sym typeface="Wingdings" panose="05000000000000000000" pitchFamily="2" charset="2"/>
              </a:rPr>
              <a:t>Train neural network based on high fidelity theoretical model and have it interpolate</a:t>
            </a:r>
          </a:p>
          <a:p>
            <a:pPr fontAlgn="t">
              <a:buFont typeface="Wingdings" pitchFamily="2" charset="2"/>
              <a:buChar char="à"/>
            </a:pPr>
            <a:r>
              <a:rPr lang="en-US" sz="2000" dirty="0">
                <a:sym typeface="Wingdings" panose="05000000000000000000" pitchFamily="2" charset="2"/>
              </a:rPr>
              <a:t>Can use experimental data to optimize model</a:t>
            </a:r>
          </a:p>
          <a:p>
            <a:pPr fontAlgn="t">
              <a:buFont typeface="Wingdings" pitchFamily="2" charset="2"/>
              <a:buChar char="à"/>
            </a:pPr>
            <a:r>
              <a:rPr lang="en-US" sz="2000" dirty="0">
                <a:sym typeface="Wingdings" panose="05000000000000000000" pitchFamily="2" charset="2"/>
              </a:rPr>
              <a:t>Compare with simplified physical model</a:t>
            </a:r>
          </a:p>
          <a:p>
            <a:pPr fontAlgn="t">
              <a:buFont typeface="Wingdings" pitchFamily="2" charset="2"/>
              <a:buChar char="à"/>
            </a:pPr>
            <a:r>
              <a:rPr lang="en-US" sz="2000" dirty="0">
                <a:sym typeface="Wingdings" panose="05000000000000000000" pitchFamily="2" charset="2"/>
              </a:rPr>
              <a:t>Use for ‘End-to-End’ Optimization</a:t>
            </a:r>
          </a:p>
        </p:txBody>
      </p:sp>
    </p:spTree>
    <p:extLst>
      <p:ext uri="{BB962C8B-B14F-4D97-AF65-F5344CB8AC3E}">
        <p14:creationId xmlns:p14="http://schemas.microsoft.com/office/powerpoint/2010/main" val="2256385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261F6-D1CB-2455-F6FA-B3E6EB2F4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Temporal Shaping Lasesr Pulses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DE64C3-34C6-C43A-4828-6AE76B3853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CB38BE4-54EF-F8D9-DF3E-131A7C58D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302" y="1988840"/>
            <a:ext cx="4985571" cy="371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52E2B223-81F3-B901-C56D-AF7B8E197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8841"/>
            <a:ext cx="4985571" cy="371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726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D88B5-DBFD-2876-9AA8-2C2A92D9C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Other Uses of Pulse Shaping: Frequency Shifting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8449DF-A5A6-3B01-8C99-A3DC53CE5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0" i="0" dirty="0" err="1">
                <a:solidFill>
                  <a:srgbClr val="222222"/>
                </a:solidFill>
                <a:effectLst/>
                <a:latin typeface="-apple-system"/>
              </a:rPr>
              <a:t>Balla</a:t>
            </a:r>
            <a:r>
              <a:rPr lang="en-GB" b="0" i="0" dirty="0">
                <a:solidFill>
                  <a:srgbClr val="222222"/>
                </a:solidFill>
                <a:effectLst/>
                <a:latin typeface="-apple-system"/>
              </a:rPr>
              <a:t>, P., Tünnermann, H., Salman, S.H. </a:t>
            </a:r>
            <a:r>
              <a:rPr lang="en-GB" b="0" i="1" dirty="0">
                <a:solidFill>
                  <a:srgbClr val="222222"/>
                </a:solidFill>
                <a:effectLst/>
                <a:latin typeface="-apple-system"/>
              </a:rPr>
              <a:t>et al.</a:t>
            </a:r>
            <a:r>
              <a:rPr lang="en-GB" b="0" i="0" dirty="0">
                <a:solidFill>
                  <a:srgbClr val="222222"/>
                </a:solidFill>
                <a:effectLst/>
                <a:latin typeface="-apple-system"/>
              </a:rPr>
              <a:t> Ultrafast </a:t>
            </a:r>
            <a:r>
              <a:rPr lang="en-GB" b="0" i="0" dirty="0" err="1">
                <a:solidFill>
                  <a:srgbClr val="222222"/>
                </a:solidFill>
                <a:effectLst/>
                <a:latin typeface="-apple-system"/>
              </a:rPr>
              <a:t>serrodyne</a:t>
            </a:r>
            <a:r>
              <a:rPr lang="en-GB" b="0" i="0" dirty="0">
                <a:solidFill>
                  <a:srgbClr val="222222"/>
                </a:solidFill>
                <a:effectLst/>
                <a:latin typeface="-apple-system"/>
              </a:rPr>
              <a:t> optical frequency translator. </a:t>
            </a:r>
            <a:r>
              <a:rPr lang="en-GB" b="0" i="1" dirty="0">
                <a:solidFill>
                  <a:srgbClr val="222222"/>
                </a:solidFill>
                <a:effectLst/>
                <a:latin typeface="-apple-system"/>
              </a:rPr>
              <a:t>Nat. Photon.</a:t>
            </a:r>
            <a:r>
              <a:rPr lang="en-GB" b="0" i="0" dirty="0">
                <a:solidFill>
                  <a:srgbClr val="222222"/>
                </a:solidFill>
                <a:effectLst/>
                <a:latin typeface="-apple-system"/>
              </a:rPr>
              <a:t> </a:t>
            </a:r>
            <a:r>
              <a:rPr lang="en-GB" b="1" i="0" dirty="0">
                <a:solidFill>
                  <a:srgbClr val="222222"/>
                </a:solidFill>
                <a:effectLst/>
                <a:latin typeface="-apple-system"/>
              </a:rPr>
              <a:t>17</a:t>
            </a:r>
            <a:r>
              <a:rPr lang="en-GB" b="0" i="0" dirty="0">
                <a:solidFill>
                  <a:srgbClr val="222222"/>
                </a:solidFill>
                <a:effectLst/>
                <a:latin typeface="-apple-system"/>
              </a:rPr>
              <a:t>, 187–192 (2023). https://</a:t>
            </a:r>
            <a:r>
              <a:rPr lang="en-GB" b="0" i="0" dirty="0" err="1">
                <a:solidFill>
                  <a:srgbClr val="222222"/>
                </a:solidFill>
                <a:effectLst/>
                <a:latin typeface="-apple-system"/>
              </a:rPr>
              <a:t>doi.org</a:t>
            </a:r>
            <a:r>
              <a:rPr lang="en-GB" b="0" i="0" dirty="0">
                <a:solidFill>
                  <a:srgbClr val="222222"/>
                </a:solidFill>
                <a:effectLst/>
                <a:latin typeface="-apple-system"/>
              </a:rPr>
              <a:t>/10.1038/s41566-022-01121-9</a:t>
            </a:r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6F3CF8-FD1A-4888-0CAB-DCC59A881C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9" name="Grafik 16">
            <a:extLst>
              <a:ext uri="{FF2B5EF4-FFF2-40B4-BE49-F238E27FC236}">
                <a16:creationId xmlns:a16="http://schemas.microsoft.com/office/drawing/2014/main" id="{7BFCD957-4283-FCB0-48A0-717D2163E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046" y="2395080"/>
            <a:ext cx="6010945" cy="3043788"/>
          </a:xfrm>
          <a:prstGeom prst="rect">
            <a:avLst/>
          </a:prstGeom>
        </p:spPr>
      </p:pic>
      <p:pic>
        <p:nvPicPr>
          <p:cNvPr id="10" name="Picture 2" descr="https://upload.wikimedia.org/wikipedia/commons/thumb/d/d0/Self-phase-modulation-en.svg/445px-Self-phase-modulation-en.svg.png">
            <a:extLst>
              <a:ext uri="{FF2B5EF4-FFF2-40B4-BE49-F238E27FC236}">
                <a16:creationId xmlns:a16="http://schemas.microsoft.com/office/drawing/2014/main" id="{8AEA9126-CA54-0A70-F326-7A4C5CE5F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021" y="1386339"/>
            <a:ext cx="2943626" cy="231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00B1DEC-05D1-D48A-BC26-75AC404FB7E6}"/>
              </a:ext>
            </a:extLst>
          </p:cNvPr>
          <p:cNvGrpSpPr/>
          <p:nvPr/>
        </p:nvGrpSpPr>
        <p:grpSpPr>
          <a:xfrm>
            <a:off x="1427021" y="3916974"/>
            <a:ext cx="2943626" cy="1916832"/>
            <a:chOff x="5497281" y="1666297"/>
            <a:chExt cx="2830967" cy="2722818"/>
          </a:xfrm>
        </p:grpSpPr>
        <p:grpSp>
          <p:nvGrpSpPr>
            <p:cNvPr id="14" name="Gruppieren 12">
              <a:extLst>
                <a:ext uri="{FF2B5EF4-FFF2-40B4-BE49-F238E27FC236}">
                  <a16:creationId xmlns:a16="http://schemas.microsoft.com/office/drawing/2014/main" id="{F527A828-1FAE-47B8-3C42-BEC74CA20E43}"/>
                </a:ext>
              </a:extLst>
            </p:cNvPr>
            <p:cNvGrpSpPr/>
            <p:nvPr/>
          </p:nvGrpSpPr>
          <p:grpSpPr>
            <a:xfrm>
              <a:off x="5497281" y="1666297"/>
              <a:ext cx="2830967" cy="2722818"/>
              <a:chOff x="5023495" y="1593145"/>
              <a:chExt cx="2830967" cy="2722818"/>
            </a:xfrm>
          </p:grpSpPr>
          <p:grpSp>
            <p:nvGrpSpPr>
              <p:cNvPr id="25" name="Gruppieren 4">
                <a:extLst>
                  <a:ext uri="{FF2B5EF4-FFF2-40B4-BE49-F238E27FC236}">
                    <a16:creationId xmlns:a16="http://schemas.microsoft.com/office/drawing/2014/main" id="{4D11DA11-F4EA-9F99-7487-11FA42D65A41}"/>
                  </a:ext>
                </a:extLst>
              </p:cNvPr>
              <p:cNvGrpSpPr/>
              <p:nvPr/>
            </p:nvGrpSpPr>
            <p:grpSpPr>
              <a:xfrm>
                <a:off x="5023495" y="1593145"/>
                <a:ext cx="2830967" cy="2722818"/>
                <a:chOff x="5023495" y="1593145"/>
                <a:chExt cx="2830967" cy="2722818"/>
              </a:xfrm>
            </p:grpSpPr>
            <p:pic>
              <p:nvPicPr>
                <p:cNvPr id="29" name="Picture 2" descr="https://upload.wikimedia.org/wikipedia/commons/thumb/d/d0/Self-phase-modulation-en.svg/445px-Self-phase-modulation-en.svg.png">
                  <a:extLst>
                    <a:ext uri="{FF2B5EF4-FFF2-40B4-BE49-F238E27FC236}">
                      <a16:creationId xmlns:a16="http://schemas.microsoft.com/office/drawing/2014/main" id="{F954A595-5F15-B2B9-791B-F3F6BEA41C0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23495" y="1593145"/>
                  <a:ext cx="2830967" cy="272281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Rechteck 3">
                  <a:extLst>
                    <a:ext uri="{FF2B5EF4-FFF2-40B4-BE49-F238E27FC236}">
                      <a16:creationId xmlns:a16="http://schemas.microsoft.com/office/drawing/2014/main" id="{479127F2-2F2E-0BF9-88E1-455DE5834F88}"/>
                    </a:ext>
                  </a:extLst>
                </p:cNvPr>
                <p:cNvSpPr/>
                <p:nvPr/>
              </p:nvSpPr>
              <p:spPr>
                <a:xfrm>
                  <a:off x="5431692" y="1656862"/>
                  <a:ext cx="2360246" cy="22430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6" name="Gerader Verbinder 8">
                <a:extLst>
                  <a:ext uri="{FF2B5EF4-FFF2-40B4-BE49-F238E27FC236}">
                    <a16:creationId xmlns:a16="http://schemas.microsoft.com/office/drawing/2014/main" id="{6B090625-618D-1D24-26FA-1DD4B5D524C2}"/>
                  </a:ext>
                </a:extLst>
              </p:cNvPr>
              <p:cNvCxnSpPr/>
              <p:nvPr/>
            </p:nvCxnSpPr>
            <p:spPr>
              <a:xfrm>
                <a:off x="5431692" y="2899508"/>
                <a:ext cx="2360246" cy="0"/>
              </a:xfrm>
              <a:prstGeom prst="line">
                <a:avLst/>
              </a:prstGeom>
              <a:ln w="15875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r Verbinder 26">
                <a:extLst>
                  <a:ext uri="{FF2B5EF4-FFF2-40B4-BE49-F238E27FC236}">
                    <a16:creationId xmlns:a16="http://schemas.microsoft.com/office/drawing/2014/main" id="{5C69EFFE-5719-72CF-B48D-3BFE58F6AB84}"/>
                  </a:ext>
                </a:extLst>
              </p:cNvPr>
              <p:cNvCxnSpPr/>
              <p:nvPr/>
            </p:nvCxnSpPr>
            <p:spPr>
              <a:xfrm>
                <a:off x="5431692" y="3399380"/>
                <a:ext cx="2360246" cy="0"/>
              </a:xfrm>
              <a:prstGeom prst="line">
                <a:avLst/>
              </a:prstGeom>
              <a:ln w="15875">
                <a:solidFill>
                  <a:schemeClr val="bg1">
                    <a:lumMod val="65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r Verbinder 28">
                <a:extLst>
                  <a:ext uri="{FF2B5EF4-FFF2-40B4-BE49-F238E27FC236}">
                    <a16:creationId xmlns:a16="http://schemas.microsoft.com/office/drawing/2014/main" id="{46C02FC9-93CC-9776-E794-13C06A9BC440}"/>
                  </a:ext>
                </a:extLst>
              </p:cNvPr>
              <p:cNvCxnSpPr>
                <a:cxnSpLocks/>
                <a:stCxn id="30" idx="2"/>
                <a:endCxn id="30" idx="0"/>
              </p:cNvCxnSpPr>
              <p:nvPr/>
            </p:nvCxnSpPr>
            <p:spPr>
              <a:xfrm flipV="1">
                <a:off x="6611815" y="1656862"/>
                <a:ext cx="0" cy="2243015"/>
              </a:xfrm>
              <a:prstGeom prst="line">
                <a:avLst/>
              </a:prstGeom>
              <a:ln w="15875">
                <a:solidFill>
                  <a:schemeClr val="bg1">
                    <a:lumMod val="65000"/>
                  </a:schemeClr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uppieren 59">
              <a:extLst>
                <a:ext uri="{FF2B5EF4-FFF2-40B4-BE49-F238E27FC236}">
                  <a16:creationId xmlns:a16="http://schemas.microsoft.com/office/drawing/2014/main" id="{3CF988AF-566C-02C4-6A04-AE7B18439B11}"/>
                </a:ext>
              </a:extLst>
            </p:cNvPr>
            <p:cNvGrpSpPr/>
            <p:nvPr/>
          </p:nvGrpSpPr>
          <p:grpSpPr>
            <a:xfrm>
              <a:off x="5887190" y="1853642"/>
              <a:ext cx="2396822" cy="1119018"/>
              <a:chOff x="5413404" y="1780490"/>
              <a:chExt cx="2396822" cy="1119018"/>
            </a:xfrm>
          </p:grpSpPr>
          <p:cxnSp>
            <p:nvCxnSpPr>
              <p:cNvPr id="21" name="Gerader Verbinder 14">
                <a:extLst>
                  <a:ext uri="{FF2B5EF4-FFF2-40B4-BE49-F238E27FC236}">
                    <a16:creationId xmlns:a16="http://schemas.microsoft.com/office/drawing/2014/main" id="{C64BDEA3-9441-B966-78F6-3AAC7BECDAA3}"/>
                  </a:ext>
                </a:extLst>
              </p:cNvPr>
              <p:cNvCxnSpPr/>
              <p:nvPr/>
            </p:nvCxnSpPr>
            <p:spPr>
              <a:xfrm>
                <a:off x="5413404" y="2899508"/>
                <a:ext cx="658212" cy="0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r Verbinder 41">
                <a:extLst>
                  <a:ext uri="{FF2B5EF4-FFF2-40B4-BE49-F238E27FC236}">
                    <a16:creationId xmlns:a16="http://schemas.microsoft.com/office/drawing/2014/main" id="{F8B1120E-35BD-BD6D-0FF8-0E70EA8F5B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1615" y="1780490"/>
                <a:ext cx="1" cy="111901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r Verbinder 42">
                <a:extLst>
                  <a:ext uri="{FF2B5EF4-FFF2-40B4-BE49-F238E27FC236}">
                    <a16:creationId xmlns:a16="http://schemas.microsoft.com/office/drawing/2014/main" id="{A36FCA05-1208-C0B4-FC87-17426EF549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1616" y="1797299"/>
                <a:ext cx="1207008" cy="1101585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r Verbinder 43">
                <a:extLst>
                  <a:ext uri="{FF2B5EF4-FFF2-40B4-BE49-F238E27FC236}">
                    <a16:creationId xmlns:a16="http://schemas.microsoft.com/office/drawing/2014/main" id="{52640584-BD4D-143A-F63F-DC5210A4AC9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78626" y="2898884"/>
                <a:ext cx="531600" cy="0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Gerader Verbinder 44">
              <a:extLst>
                <a:ext uri="{FF2B5EF4-FFF2-40B4-BE49-F238E27FC236}">
                  <a16:creationId xmlns:a16="http://schemas.microsoft.com/office/drawing/2014/main" id="{6EBB4144-3DDF-A692-CF22-0C5630579D1A}"/>
                </a:ext>
              </a:extLst>
            </p:cNvPr>
            <p:cNvCxnSpPr>
              <a:cxnSpLocks/>
            </p:cNvCxnSpPr>
            <p:nvPr/>
          </p:nvCxnSpPr>
          <p:spPr>
            <a:xfrm>
              <a:off x="6536257" y="3152492"/>
              <a:ext cx="1225297" cy="0"/>
            </a:xfrm>
            <a:prstGeom prst="line">
              <a:avLst/>
            </a:prstGeom>
            <a:ln w="15875"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45">
              <a:extLst>
                <a:ext uri="{FF2B5EF4-FFF2-40B4-BE49-F238E27FC236}">
                  <a16:creationId xmlns:a16="http://schemas.microsoft.com/office/drawing/2014/main" id="{82CE02CD-272D-B766-C079-CD27586767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45402" y="3152492"/>
              <a:ext cx="0" cy="246888"/>
            </a:xfrm>
            <a:prstGeom prst="line">
              <a:avLst/>
            </a:prstGeom>
            <a:ln w="15875"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49">
              <a:extLst>
                <a:ext uri="{FF2B5EF4-FFF2-40B4-BE49-F238E27FC236}">
                  <a16:creationId xmlns:a16="http://schemas.microsoft.com/office/drawing/2014/main" id="{AF40C822-EC7E-048C-6512-4C94BD2B54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49362" y="3152492"/>
              <a:ext cx="0" cy="246888"/>
            </a:xfrm>
            <a:prstGeom prst="line">
              <a:avLst/>
            </a:prstGeom>
            <a:ln w="15875"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50">
              <a:extLst>
                <a:ext uri="{FF2B5EF4-FFF2-40B4-BE49-F238E27FC236}">
                  <a16:creationId xmlns:a16="http://schemas.microsoft.com/office/drawing/2014/main" id="{3042F4BE-CC72-85D7-D9E4-E3A8C68DB3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87190" y="3399380"/>
              <a:ext cx="658212" cy="3908"/>
            </a:xfrm>
            <a:prstGeom prst="line">
              <a:avLst/>
            </a:prstGeom>
            <a:ln w="15875"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52">
              <a:extLst>
                <a:ext uri="{FF2B5EF4-FFF2-40B4-BE49-F238E27FC236}">
                  <a16:creationId xmlns:a16="http://schemas.microsoft.com/office/drawing/2014/main" id="{5ECCAEFD-AB66-B187-BB31-1B8AD1D971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48854" y="3403288"/>
              <a:ext cx="524099" cy="4691"/>
            </a:xfrm>
            <a:prstGeom prst="line">
              <a:avLst/>
            </a:prstGeom>
            <a:ln w="15875"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7897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2EB8D-1BF8-65D9-24E4-8C8DA7B50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End to End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D2322E-34E4-772B-E3B2-5F9CB30150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A8D4E7-555A-72B9-8677-7F7826703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" y="1239439"/>
            <a:ext cx="6768133" cy="39127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E842A4-6F67-8676-E472-9C22A24AA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3394128"/>
            <a:ext cx="6552108" cy="305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3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B12A2-C0BC-F13D-27E2-F4A51FA4E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Timeline</a:t>
            </a:r>
            <a:br>
              <a:rPr lang="en-DE" dirty="0"/>
            </a:br>
            <a:endParaRPr lang="en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A17A8B-C415-1291-FD38-670089BDCC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C49E94-5993-9CD3-35AF-A6A5DBF94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530" y="1213543"/>
            <a:ext cx="10194937" cy="484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8647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10" id="{2B0CCFEF-3092-0942-8FFD-946A8089C971}" vid="{71341955-5B0B-6345-98C1-5CB085C5AEBD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DESY_PowerPoint_16x9_en_ger</Template>
  <TotalTime>35766</TotalTime>
  <Words>381</Words>
  <Application>Microsoft Macintosh PowerPoint</Application>
  <PresentationFormat>Widescreen</PresentationFormat>
  <Paragraphs>59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-apple-system</vt:lpstr>
      <vt:lpstr>Arial</vt:lpstr>
      <vt:lpstr>Wingdings</vt:lpstr>
      <vt:lpstr>DESY</vt:lpstr>
      <vt:lpstr>PowerPoint Presentation</vt:lpstr>
      <vt:lpstr>Artificial intelligence for FEL facilities?</vt:lpstr>
      <vt:lpstr>Free Electron Lasers</vt:lpstr>
      <vt:lpstr>Emittance optimization in high brightness photoinjectors</vt:lpstr>
      <vt:lpstr>Core Idea</vt:lpstr>
      <vt:lpstr>Temporal Shaping Lasesr Pulses</vt:lpstr>
      <vt:lpstr>Other Uses of Pulse Shaping: Frequency Shifting</vt:lpstr>
      <vt:lpstr>End to End</vt:lpstr>
      <vt:lpstr>Timeline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Salman, Haydar Sarper</dc:creator>
  <cp:lastModifiedBy>Henrik Tünnermann</cp:lastModifiedBy>
  <cp:revision>626</cp:revision>
  <dcterms:created xsi:type="dcterms:W3CDTF">2022-01-09T16:38:09Z</dcterms:created>
  <dcterms:modified xsi:type="dcterms:W3CDTF">2023-02-23T15:08:17Z</dcterms:modified>
</cp:coreProperties>
</file>