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12192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13">
          <p15:clr>
            <a:srgbClr val="A4A3A4"/>
          </p15:clr>
        </p15:guide>
        <p15:guide id="2" pos="257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0430DB-6A11-4058-817F-3AD8F9A5518B}">
  <a:tblStyle styleId="{FA0430DB-6A11-4058-817F-3AD8F9A551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13" orient="horz"/>
        <p:guide pos="25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bold.fntdata"/><Relationship Id="rId14" Type="http://schemas.openxmlformats.org/officeDocument/2006/relationships/slide" Target="slides/slide8.xml"/><Relationship Id="rId36" Type="http://schemas.openxmlformats.org/officeDocument/2006/relationships/font" Target="fonts/Roboto-regular.fntdata"/><Relationship Id="rId17" Type="http://schemas.openxmlformats.org/officeDocument/2006/relationships/slide" Target="slides/slide11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a7f3a909ee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a7f3a909ee_0_311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1a7f3a909ee_0_3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a7f3a909ee_0_3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a7f3a909ee_0_331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1a7f3a909ee_0_3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a7f3a909ee_0_3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a7f3a909ee_0_353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t/>
            </a:r>
            <a:endParaRPr/>
          </a:p>
        </p:txBody>
      </p:sp>
      <p:sp>
        <p:nvSpPr>
          <p:cNvPr id="479" name="Google Shape;479;g1a7f3a909ee_0_3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a7f3a909ee_0_3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a7f3a909ee_0_377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1a7f3a909ee_0_3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a7f3a909ee_0_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a7f3a909ee_0_390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1a7f3a909ee_0_3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a7f3a909ee_0_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a7f3a909ee_0_403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1a7f3a909ee_0_4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a7f3a909ee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a7f3a909ee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80281d3cb4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80281d3cb4_0_15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180281d3cb4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a7f3a909ee_0_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a7f3a909ee_0_456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1a7f3a909ee_0_4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a7f3a909ee_0_5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a7f3a909ee_0_572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1a7f3a909ee_0_5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b7d849034_1_0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2.5MILLion total, </a:t>
            </a:r>
            <a:endParaRPr/>
          </a:p>
        </p:txBody>
      </p:sp>
      <p:sp>
        <p:nvSpPr>
          <p:cNvPr id="137" name="Google Shape;137;g10b7d849034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a7f3a909ee_0_7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a7f3a909ee_0_716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1a7f3a909ee_0_7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a7f3a909ee_0_7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a7f3a909ee_0_793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g1a7f3a909ee_0_7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a7f3a909ee_0_8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a7f3a909ee_0_874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g1a7f3a909ee_0_8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1a7f3a909ee_0_9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1a7f3a909ee_0_968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g1a7f3a909ee_0_9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1a7f3a909ee_0_1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1a7f3a909ee_0_1153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g1a7f3a909ee_0_1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a7f3a909ee_0_1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1a7f3a909ee_0_1243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g1a7f3a909ee_0_1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a7f3a909ee_0_13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1a7f3a909ee_0_1307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g1a7f3a909ee_0_13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1a7f3a909ee_0_15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1a7f3a909ee_0_1517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g1a7f3a909ee_0_15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a7f3a909ee_0_1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1a7f3a909ee_0_1525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en-US" sz="1800"/>
              <a:t>These schemes offer the possibility to FLASH to have special modes of operation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g1a7f3a909ee_0_15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10fb4b7cdd5_7_18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g10fb4b7cdd5_7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1c8d749f2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1c8d749f2_0_99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1c8d749f2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a7c7e5610c_0_8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a7c7e5610c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a7f3a909e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a7f3a909ee_0_0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a7f3a909e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a7f3a909ee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a7f3a909ee_0_192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t/>
            </a:r>
            <a:endParaRPr/>
          </a:p>
        </p:txBody>
      </p:sp>
      <p:sp>
        <p:nvSpPr>
          <p:cNvPr id="358" name="Google Shape;358;g1a7f3a909ee_0_1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a7f3a909ee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a7f3a909ee_0_253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1a7f3a909ee_0_2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a7f3a909ee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a7f3a909ee_0_264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a7f3a909ee_0_2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a7f3a909ee_0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a7f3a909ee_0_294:notes"/>
          <p:cNvSpPr txBox="1"/>
          <p:nvPr>
            <p:ph idx="1" type="body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1a7f3a909ee_0_2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407988" y="349611"/>
            <a:ext cx="113760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D3D"/>
              </a:buClr>
              <a:buSzPts val="6000"/>
              <a:buFont typeface="Arial"/>
              <a:buNone/>
              <a:defRPr sz="6000">
                <a:solidFill>
                  <a:srgbClr val="042D3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407987" y="2335014"/>
            <a:ext cx="11376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56F99"/>
              </a:buClr>
              <a:buSzPts val="1800"/>
              <a:buNone/>
              <a:defRPr b="1" sz="1800">
                <a:solidFill>
                  <a:srgbClr val="056F9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414396" y="4096780"/>
            <a:ext cx="113694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33032" y="5669842"/>
            <a:ext cx="793750" cy="79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Pictures B">
  <p:cSld name="Title, Text and 2 Pictures B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407988" y="1406427"/>
            <a:ext cx="75246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3" type="body"/>
          </p:nvPr>
        </p:nvSpPr>
        <p:spPr>
          <a:xfrm>
            <a:off x="407988" y="3963533"/>
            <a:ext cx="75246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1"/>
          <p:cNvSpPr/>
          <p:nvPr>
            <p:ph idx="4" type="pic"/>
          </p:nvPr>
        </p:nvSpPr>
        <p:spPr>
          <a:xfrm>
            <a:off x="8075611" y="1449389"/>
            <a:ext cx="3708300" cy="24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/>
          <p:nvPr>
            <p:ph idx="5" type="pic"/>
          </p:nvPr>
        </p:nvSpPr>
        <p:spPr>
          <a:xfrm>
            <a:off x="8075612" y="4005263"/>
            <a:ext cx="3708300" cy="241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None/>
              <a:defRPr>
                <a:solidFill>
                  <a:srgbClr val="134F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None/>
              <a:defRPr b="1">
                <a:solidFill>
                  <a:srgbClr val="351C75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/>
          <p:nvPr>
            <p:ph idx="2" type="pic"/>
          </p:nvPr>
        </p:nvSpPr>
        <p:spPr>
          <a:xfrm>
            <a:off x="407989" y="1449389"/>
            <a:ext cx="11376000" cy="496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Pictures">
  <p:cSld name="Title and 2 Picture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3"/>
          <p:cNvSpPr/>
          <p:nvPr>
            <p:ph idx="2" type="pic"/>
          </p:nvPr>
        </p:nvSpPr>
        <p:spPr>
          <a:xfrm>
            <a:off x="407989" y="1449389"/>
            <a:ext cx="5616600" cy="496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/>
          <p:nvPr>
            <p:ph idx="3" type="pic"/>
          </p:nvPr>
        </p:nvSpPr>
        <p:spPr>
          <a:xfrm>
            <a:off x="6167437" y="1449389"/>
            <a:ext cx="5616600" cy="496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Pictures B">
  <p:cSld name="Title and 2 Pictures B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4"/>
          <p:cNvSpPr/>
          <p:nvPr>
            <p:ph idx="2" type="pic"/>
          </p:nvPr>
        </p:nvSpPr>
        <p:spPr>
          <a:xfrm>
            <a:off x="407989" y="1449389"/>
            <a:ext cx="3708300" cy="496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4"/>
          <p:cNvSpPr/>
          <p:nvPr>
            <p:ph idx="3" type="pic"/>
          </p:nvPr>
        </p:nvSpPr>
        <p:spPr>
          <a:xfrm>
            <a:off x="4259263" y="1449389"/>
            <a:ext cx="7524600" cy="496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 showMasterSp="0">
  <p:cSld name="Conta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779" y="4587296"/>
            <a:ext cx="598824" cy="18511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395288" y="3980131"/>
            <a:ext cx="45720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395288" y="4516739"/>
            <a:ext cx="2700600" cy="18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Deutsches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Elektronen-Synchrotron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www.desy.de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599891" y="4516739"/>
            <a:ext cx="5148900" cy="18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479450" y="1062102"/>
            <a:ext cx="11376000" cy="5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407988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Objects B">
  <p:cSld name="Title, Text and 2 Objects B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407988" y="1406427"/>
            <a:ext cx="75246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3" type="body"/>
          </p:nvPr>
        </p:nvSpPr>
        <p:spPr>
          <a:xfrm>
            <a:off x="407988" y="3963533"/>
            <a:ext cx="75246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4" type="body"/>
          </p:nvPr>
        </p:nvSpPr>
        <p:spPr>
          <a:xfrm>
            <a:off x="8075612" y="1449388"/>
            <a:ext cx="3708300" cy="24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5" type="body"/>
          </p:nvPr>
        </p:nvSpPr>
        <p:spPr>
          <a:xfrm>
            <a:off x="8075612" y="4005263"/>
            <a:ext cx="3708300" cy="24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407880" y="349560"/>
            <a:ext cx="113757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407880" y="1406520"/>
            <a:ext cx="5616300" cy="5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rtl="0" algn="l"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rtl="0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with Picture)" showMasterSp="0">
  <p:cSld name="Title (with Picture)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>
            <p:ph idx="2" type="pic"/>
          </p:nvPr>
        </p:nvSpPr>
        <p:spPr>
          <a:xfrm>
            <a:off x="2" y="1"/>
            <a:ext cx="12192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>
            <a:off x="407988" y="349612"/>
            <a:ext cx="113760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407987" y="2335014"/>
            <a:ext cx="113760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414396" y="4096780"/>
            <a:ext cx="113694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7368" y="6261914"/>
            <a:ext cx="2168480" cy="16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3032" y="5669842"/>
            <a:ext cx="793750" cy="79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0">
              <a:spcBef>
                <a:spcPts val="12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s">
  <p:cSld name="Title and 2 Conten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07988" y="1406427"/>
            <a:ext cx="5616600" cy="5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832778" y="596295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2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3" type="body"/>
          </p:nvPr>
        </p:nvSpPr>
        <p:spPr>
          <a:xfrm>
            <a:off x="6167439" y="1406427"/>
            <a:ext cx="5616600" cy="5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white" showMasterSp="0">
  <p:cSld name="Divider whit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ctrTitle"/>
          </p:nvPr>
        </p:nvSpPr>
        <p:spPr>
          <a:xfrm>
            <a:off x="407988" y="349610"/>
            <a:ext cx="113760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cyan" showMasterSp="0">
  <p:cSld name="Divider cyan">
    <p:bg>
      <p:bgPr>
        <a:solidFill>
          <a:schemeClr val="accen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ctrTitle"/>
          </p:nvPr>
        </p:nvSpPr>
        <p:spPr>
          <a:xfrm>
            <a:off x="407988" y="349610"/>
            <a:ext cx="113760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ntents">
  <p:cSld name="Title and 3 Conten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07989" y="1406427"/>
            <a:ext cx="3708300" cy="5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259263" y="1406427"/>
            <a:ext cx="3673500" cy="5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8075612" y="1406427"/>
            <a:ext cx="3708300" cy="5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4 Pictures">
  <p:cSld name="Title, Text and 4 Picture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07989" y="1406427"/>
            <a:ext cx="37083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407989" y="3963533"/>
            <a:ext cx="37083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/>
          <p:nvPr>
            <p:ph idx="4" type="pic"/>
          </p:nvPr>
        </p:nvSpPr>
        <p:spPr>
          <a:xfrm>
            <a:off x="4259262" y="1449389"/>
            <a:ext cx="3673500" cy="24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5" type="pic"/>
          </p:nvPr>
        </p:nvSpPr>
        <p:spPr>
          <a:xfrm>
            <a:off x="4259263" y="4005263"/>
            <a:ext cx="3673500" cy="241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/>
          <p:nvPr>
            <p:ph idx="6" type="pic"/>
          </p:nvPr>
        </p:nvSpPr>
        <p:spPr>
          <a:xfrm>
            <a:off x="8075611" y="1449389"/>
            <a:ext cx="3708300" cy="24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/>
          <p:nvPr>
            <p:ph idx="7" type="pic"/>
          </p:nvPr>
        </p:nvSpPr>
        <p:spPr>
          <a:xfrm>
            <a:off x="8075612" y="4005263"/>
            <a:ext cx="3708300" cy="241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Pictures">
  <p:cSld name="Title, Text and 2 Picture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07988" y="1406427"/>
            <a:ext cx="56166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407988" y="3963533"/>
            <a:ext cx="56166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6167437" y="1449389"/>
            <a:ext cx="5616600" cy="24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/>
          <p:nvPr>
            <p:ph idx="5" type="pic"/>
          </p:nvPr>
        </p:nvSpPr>
        <p:spPr>
          <a:xfrm>
            <a:off x="6167438" y="4005263"/>
            <a:ext cx="5616600" cy="241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Objects">
  <p:cSld name="Title, Text and 2 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07988" y="1406427"/>
            <a:ext cx="56166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3" type="body"/>
          </p:nvPr>
        </p:nvSpPr>
        <p:spPr>
          <a:xfrm>
            <a:off x="407988" y="3963533"/>
            <a:ext cx="5616600" cy="24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4" type="body"/>
          </p:nvPr>
        </p:nvSpPr>
        <p:spPr>
          <a:xfrm>
            <a:off x="6167438" y="1449388"/>
            <a:ext cx="5616600" cy="24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5" type="body"/>
          </p:nvPr>
        </p:nvSpPr>
        <p:spPr>
          <a:xfrm>
            <a:off x="6167438" y="4005263"/>
            <a:ext cx="5616600" cy="24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9450" y="1062102"/>
            <a:ext cx="11376000" cy="50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10848528" y="6580800"/>
            <a:ext cx="9354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3112" y="6614019"/>
            <a:ext cx="325550" cy="10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771875" y="6487325"/>
            <a:ext cx="1050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G. Paraskaki, 3rd </a:t>
            </a:r>
            <a:r>
              <a:rPr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FLASH2020+ Start to End Simulation Workshop, 08-12-2022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ctrTitle"/>
          </p:nvPr>
        </p:nvSpPr>
        <p:spPr>
          <a:xfrm>
            <a:off x="407988" y="349611"/>
            <a:ext cx="113760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5000">
                <a:solidFill>
                  <a:srgbClr val="134F5C"/>
                </a:solidFill>
              </a:rPr>
              <a:t>Summary of simulations for a few advanced modes of operation at FLASH2020+</a:t>
            </a:r>
            <a:endParaRPr sz="5000">
              <a:solidFill>
                <a:srgbClr val="134F5C"/>
              </a:solidFill>
            </a:endParaRPr>
          </a:p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414396" y="4096780"/>
            <a:ext cx="113694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Georgia Paraskaki</a:t>
            </a:r>
            <a:endParaRPr b="1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Hamburg</a:t>
            </a:r>
            <a:r>
              <a:rPr b="1" lang="en-US"/>
              <a:t>, 08-12-2022</a:t>
            </a:r>
            <a:endParaRPr b="1"/>
          </a:p>
        </p:txBody>
      </p:sp>
      <p:sp>
        <p:nvSpPr>
          <p:cNvPr id="133" name="Google Shape;133;p22"/>
          <p:cNvSpPr txBox="1"/>
          <p:nvPr/>
        </p:nvSpPr>
        <p:spPr>
          <a:xfrm>
            <a:off x="408000" y="5440550"/>
            <a:ext cx="97623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9FDF"/>
                </a:solidFill>
              </a:rPr>
              <a:t>3rd </a:t>
            </a:r>
            <a:r>
              <a:rPr lang="en-US" sz="2400">
                <a:solidFill>
                  <a:srgbClr val="009FDF"/>
                </a:solidFill>
                <a:latin typeface="Roboto"/>
                <a:ea typeface="Roboto"/>
                <a:cs typeface="Roboto"/>
                <a:sym typeface="Roboto"/>
              </a:rPr>
              <a:t>FLASH2020</a:t>
            </a:r>
            <a:r>
              <a:rPr lang="en-US" sz="2400">
                <a:solidFill>
                  <a:srgbClr val="F18F1F"/>
                </a:solidFill>
                <a:latin typeface="Roboto"/>
                <a:ea typeface="Roboto"/>
                <a:cs typeface="Roboto"/>
                <a:sym typeface="Roboto"/>
              </a:rPr>
              <a:t>+ </a:t>
            </a:r>
            <a:r>
              <a:rPr lang="en-US" sz="2400">
                <a:solidFill>
                  <a:srgbClr val="009FDF"/>
                </a:solidFill>
                <a:latin typeface="Roboto"/>
                <a:ea typeface="Roboto"/>
                <a:cs typeface="Roboto"/>
                <a:sym typeface="Roboto"/>
              </a:rPr>
              <a:t>Start to End Simulation Workshop</a:t>
            </a:r>
            <a:endParaRPr sz="2400">
              <a:solidFill>
                <a:srgbClr val="009FD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1C75"/>
              </a:solidFill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6302475" y="4661975"/>
            <a:ext cx="452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1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Effect of a linear energy chirp</a:t>
            </a:r>
            <a:endParaRPr/>
          </a:p>
        </p:txBody>
      </p:sp>
      <p:sp>
        <p:nvSpPr>
          <p:cNvPr id="440" name="Google Shape;440;p31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OK HGHG - Compression</a:t>
            </a:r>
            <a:endParaRPr/>
          </a:p>
        </p:txBody>
      </p:sp>
      <p:pic>
        <p:nvPicPr>
          <p:cNvPr id="441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962" y="5444175"/>
            <a:ext cx="6584724" cy="115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1"/>
          <p:cNvSpPr txBox="1"/>
          <p:nvPr/>
        </p:nvSpPr>
        <p:spPr>
          <a:xfrm>
            <a:off x="5070500" y="1054800"/>
            <a:ext cx="286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1"/>
          <p:cNvSpPr txBox="1"/>
          <p:nvPr/>
        </p:nvSpPr>
        <p:spPr>
          <a:xfrm>
            <a:off x="7691250" y="271025"/>
            <a:ext cx="124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1"/>
          <p:cNvSpPr txBox="1"/>
          <p:nvPr/>
        </p:nvSpPr>
        <p:spPr>
          <a:xfrm>
            <a:off x="4421599" y="4612875"/>
            <a:ext cx="167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1st compression</a:t>
            </a:r>
            <a:endParaRPr b="1"/>
          </a:p>
        </p:txBody>
      </p:sp>
      <p:grpSp>
        <p:nvGrpSpPr>
          <p:cNvPr id="445" name="Google Shape;445;p31"/>
          <p:cNvGrpSpPr/>
          <p:nvPr/>
        </p:nvGrpSpPr>
        <p:grpSpPr>
          <a:xfrm rot="10800000">
            <a:off x="4479835" y="5038571"/>
            <a:ext cx="1611562" cy="221002"/>
            <a:chOff x="8038750" y="223500"/>
            <a:chExt cx="938100" cy="504225"/>
          </a:xfrm>
        </p:grpSpPr>
        <p:cxnSp>
          <p:nvCxnSpPr>
            <p:cNvPr id="446" name="Google Shape;446;p31"/>
            <p:cNvCxnSpPr/>
            <p:nvPr/>
          </p:nvCxnSpPr>
          <p:spPr>
            <a:xfrm>
              <a:off x="8038750" y="242625"/>
              <a:ext cx="0" cy="485100"/>
            </a:xfrm>
            <a:prstGeom prst="straightConnector1">
              <a:avLst/>
            </a:prstGeom>
            <a:noFill/>
            <a:ln cap="flat" cmpd="sng" w="28575">
              <a:solidFill>
                <a:srgbClr val="D9D2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7" name="Google Shape;447;p31"/>
            <p:cNvCxnSpPr/>
            <p:nvPr/>
          </p:nvCxnSpPr>
          <p:spPr>
            <a:xfrm>
              <a:off x="8038750" y="727725"/>
              <a:ext cx="938100" cy="0"/>
            </a:xfrm>
            <a:prstGeom prst="straightConnector1">
              <a:avLst/>
            </a:prstGeom>
            <a:noFill/>
            <a:ln cap="flat" cmpd="sng" w="28575">
              <a:solidFill>
                <a:srgbClr val="D9D2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" name="Google Shape;448;p31"/>
            <p:cNvCxnSpPr/>
            <p:nvPr/>
          </p:nvCxnSpPr>
          <p:spPr>
            <a:xfrm>
              <a:off x="8976850" y="223500"/>
              <a:ext cx="0" cy="485100"/>
            </a:xfrm>
            <a:prstGeom prst="straightConnector1">
              <a:avLst/>
            </a:prstGeom>
            <a:noFill/>
            <a:ln cap="flat" cmpd="sng" w="28575">
              <a:solidFill>
                <a:srgbClr val="D9D2E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49" name="Google Shape;449;p31"/>
          <p:cNvSpPr txBox="1"/>
          <p:nvPr/>
        </p:nvSpPr>
        <p:spPr>
          <a:xfrm>
            <a:off x="6555200" y="4612875"/>
            <a:ext cx="17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2nd  compression</a:t>
            </a:r>
            <a:endParaRPr b="1"/>
          </a:p>
        </p:txBody>
      </p:sp>
      <p:grpSp>
        <p:nvGrpSpPr>
          <p:cNvPr id="450" name="Google Shape;450;p31"/>
          <p:cNvGrpSpPr/>
          <p:nvPr/>
        </p:nvGrpSpPr>
        <p:grpSpPr>
          <a:xfrm rot="10800000">
            <a:off x="6901412" y="5038572"/>
            <a:ext cx="1244390" cy="221002"/>
            <a:chOff x="8038750" y="223500"/>
            <a:chExt cx="938100" cy="504225"/>
          </a:xfrm>
        </p:grpSpPr>
        <p:cxnSp>
          <p:nvCxnSpPr>
            <p:cNvPr id="451" name="Google Shape;451;p31"/>
            <p:cNvCxnSpPr/>
            <p:nvPr/>
          </p:nvCxnSpPr>
          <p:spPr>
            <a:xfrm>
              <a:off x="8038750" y="242625"/>
              <a:ext cx="0" cy="485100"/>
            </a:xfrm>
            <a:prstGeom prst="straightConnector1">
              <a:avLst/>
            </a:prstGeom>
            <a:noFill/>
            <a:ln cap="flat" cmpd="sng" w="28575">
              <a:solidFill>
                <a:srgbClr val="D9D2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2" name="Google Shape;452;p31"/>
            <p:cNvCxnSpPr/>
            <p:nvPr/>
          </p:nvCxnSpPr>
          <p:spPr>
            <a:xfrm>
              <a:off x="8038750" y="727725"/>
              <a:ext cx="938100" cy="0"/>
            </a:xfrm>
            <a:prstGeom prst="straightConnector1">
              <a:avLst/>
            </a:prstGeom>
            <a:noFill/>
            <a:ln cap="flat" cmpd="sng" w="28575">
              <a:solidFill>
                <a:srgbClr val="D9D2E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3" name="Google Shape;453;p31"/>
            <p:cNvCxnSpPr/>
            <p:nvPr/>
          </p:nvCxnSpPr>
          <p:spPr>
            <a:xfrm>
              <a:off x="8976850" y="223500"/>
              <a:ext cx="0" cy="485100"/>
            </a:xfrm>
            <a:prstGeom prst="straightConnector1">
              <a:avLst/>
            </a:prstGeom>
            <a:noFill/>
            <a:ln cap="flat" cmpd="sng" w="28575">
              <a:solidFill>
                <a:srgbClr val="D9D2E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2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effect of energy chirp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2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Linear chirp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32"/>
          <p:cNvPicPr preferRelativeResize="0"/>
          <p:nvPr/>
        </p:nvPicPr>
        <p:blipFill rotWithShape="1">
          <a:blip r:embed="rId3">
            <a:alphaModFix/>
          </a:blip>
          <a:srcRect b="0" l="348" r="0" t="0"/>
          <a:stretch/>
        </p:blipFill>
        <p:spPr>
          <a:xfrm>
            <a:off x="118075" y="1841000"/>
            <a:ext cx="4142801" cy="27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3800" y="1840992"/>
            <a:ext cx="4142233" cy="2798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32"/>
          <p:cNvGrpSpPr/>
          <p:nvPr/>
        </p:nvGrpSpPr>
        <p:grpSpPr>
          <a:xfrm>
            <a:off x="1733194" y="1764792"/>
            <a:ext cx="1187772" cy="377152"/>
            <a:chOff x="2625525" y="1664208"/>
            <a:chExt cx="1549200" cy="547231"/>
          </a:xfrm>
        </p:grpSpPr>
        <p:cxnSp>
          <p:nvCxnSpPr>
            <p:cNvPr id="464" name="Google Shape;464;p32"/>
            <p:cNvCxnSpPr/>
            <p:nvPr/>
          </p:nvCxnSpPr>
          <p:spPr>
            <a:xfrm>
              <a:off x="2625525" y="2204539"/>
              <a:ext cx="1549200" cy="6900"/>
            </a:xfrm>
            <a:prstGeom prst="straightConnector1">
              <a:avLst/>
            </a:prstGeom>
            <a:noFill/>
            <a:ln cap="flat" cmpd="sng" w="9525">
              <a:solidFill>
                <a:srgbClr val="FF4500"/>
              </a:solidFill>
              <a:prstDash val="solid"/>
              <a:round/>
              <a:headEnd len="med" w="med" type="triangle"/>
              <a:tailEnd len="med" w="med" type="stealth"/>
            </a:ln>
          </p:spPr>
        </p:cxnSp>
        <p:sp>
          <p:nvSpPr>
            <p:cNvPr id="465" name="Google Shape;465;p32"/>
            <p:cNvSpPr txBox="1"/>
            <p:nvPr/>
          </p:nvSpPr>
          <p:spPr>
            <a:xfrm>
              <a:off x="2625525" y="1664208"/>
              <a:ext cx="1484400" cy="4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4500"/>
                  </a:solidFill>
                </a:rPr>
                <a:t>λ</a:t>
              </a:r>
              <a:r>
                <a:rPr baseline="-25000" lang="en-US" sz="1600">
                  <a:solidFill>
                    <a:srgbClr val="FF4500"/>
                  </a:solidFill>
                </a:rPr>
                <a:t>seed</a:t>
              </a:r>
              <a:endParaRPr baseline="-25000" sz="1600">
                <a:solidFill>
                  <a:srgbClr val="FF4500"/>
                </a:solidFill>
              </a:endParaRPr>
            </a:p>
          </p:txBody>
        </p:sp>
      </p:grpSp>
      <p:grpSp>
        <p:nvGrpSpPr>
          <p:cNvPr id="466" name="Google Shape;466;p32"/>
          <p:cNvGrpSpPr/>
          <p:nvPr/>
        </p:nvGrpSpPr>
        <p:grpSpPr>
          <a:xfrm>
            <a:off x="9416065" y="1764792"/>
            <a:ext cx="1197841" cy="379663"/>
            <a:chOff x="8907979" y="1664208"/>
            <a:chExt cx="1549200" cy="550475"/>
          </a:xfrm>
        </p:grpSpPr>
        <p:cxnSp>
          <p:nvCxnSpPr>
            <p:cNvPr id="467" name="Google Shape;467;p32"/>
            <p:cNvCxnSpPr/>
            <p:nvPr/>
          </p:nvCxnSpPr>
          <p:spPr>
            <a:xfrm>
              <a:off x="8907979" y="2207783"/>
              <a:ext cx="1549200" cy="6900"/>
            </a:xfrm>
            <a:prstGeom prst="straightConnector1">
              <a:avLst/>
            </a:prstGeom>
            <a:noFill/>
            <a:ln cap="flat" cmpd="sng" w="9525">
              <a:solidFill>
                <a:srgbClr val="FF4500"/>
              </a:solidFill>
              <a:prstDash val="solid"/>
              <a:round/>
              <a:headEnd len="med" w="med" type="triangle"/>
              <a:tailEnd len="med" w="med" type="stealth"/>
            </a:ln>
          </p:spPr>
        </p:cxnSp>
        <p:sp>
          <p:nvSpPr>
            <p:cNvPr id="468" name="Google Shape;468;p32"/>
            <p:cNvSpPr txBox="1"/>
            <p:nvPr/>
          </p:nvSpPr>
          <p:spPr>
            <a:xfrm>
              <a:off x="8907979" y="1664208"/>
              <a:ext cx="14844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4500"/>
                  </a:solidFill>
                </a:rPr>
                <a:t>λ</a:t>
              </a:r>
              <a:r>
                <a:rPr baseline="-25000" lang="en-US" sz="1600">
                  <a:solidFill>
                    <a:srgbClr val="FF4500"/>
                  </a:solidFill>
                </a:rPr>
                <a:t>seed</a:t>
              </a:r>
              <a:endParaRPr baseline="-25000" sz="1600">
                <a:solidFill>
                  <a:srgbClr val="FF4500"/>
                </a:solidFill>
              </a:endParaRPr>
            </a:p>
          </p:txBody>
        </p:sp>
      </p:grpSp>
      <p:pic>
        <p:nvPicPr>
          <p:cNvPr id="469" name="Google Shape;46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0962" y="5444175"/>
            <a:ext cx="6584724" cy="115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2"/>
          <p:cNvSpPr txBox="1"/>
          <p:nvPr/>
        </p:nvSpPr>
        <p:spPr>
          <a:xfrm>
            <a:off x="5070500" y="1054800"/>
            <a:ext cx="286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2"/>
          <p:cNvSpPr txBox="1"/>
          <p:nvPr/>
        </p:nvSpPr>
        <p:spPr>
          <a:xfrm>
            <a:off x="4215775" y="1186925"/>
            <a:ext cx="318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/>
              <a:t>After compression</a:t>
            </a:r>
            <a:endParaRPr b="1" i="1" sz="1600"/>
          </a:p>
        </p:txBody>
      </p:sp>
      <p:sp>
        <p:nvSpPr>
          <p:cNvPr id="472" name="Google Shape;472;p32"/>
          <p:cNvSpPr/>
          <p:nvPr/>
        </p:nvSpPr>
        <p:spPr>
          <a:xfrm rot="5400000">
            <a:off x="7770200" y="5000625"/>
            <a:ext cx="568500" cy="31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2"/>
          <p:cNvSpPr txBox="1"/>
          <p:nvPr/>
        </p:nvSpPr>
        <p:spPr>
          <a:xfrm>
            <a:off x="552475" y="1392936"/>
            <a:ext cx="327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Without chirp</a:t>
            </a:r>
            <a:endParaRPr b="1" sz="1600"/>
          </a:p>
        </p:txBody>
      </p:sp>
      <p:sp>
        <p:nvSpPr>
          <p:cNvPr id="474" name="Google Shape;474;p32"/>
          <p:cNvSpPr txBox="1"/>
          <p:nvPr/>
        </p:nvSpPr>
        <p:spPr>
          <a:xfrm>
            <a:off x="8069375" y="1392925"/>
            <a:ext cx="327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With chirp</a:t>
            </a:r>
            <a:endParaRPr b="1" sz="1600"/>
          </a:p>
        </p:txBody>
      </p:sp>
      <p:sp>
        <p:nvSpPr>
          <p:cNvPr id="475" name="Google Shape;475;p32"/>
          <p:cNvSpPr/>
          <p:nvPr/>
        </p:nvSpPr>
        <p:spPr>
          <a:xfrm>
            <a:off x="4188562" y="1549725"/>
            <a:ext cx="3210600" cy="21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3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Optical klystron HGHG with a linear energy chirp</a:t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482" name="Google Shape;4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962" y="5444175"/>
            <a:ext cx="6584724" cy="115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3"/>
          <p:cNvSpPr/>
          <p:nvPr/>
        </p:nvSpPr>
        <p:spPr>
          <a:xfrm rot="5400000">
            <a:off x="9675200" y="5000625"/>
            <a:ext cx="568500" cy="31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33"/>
          <p:cNvGrpSpPr/>
          <p:nvPr/>
        </p:nvGrpSpPr>
        <p:grpSpPr>
          <a:xfrm>
            <a:off x="10" y="969275"/>
            <a:ext cx="4206239" cy="3345788"/>
            <a:chOff x="11" y="969275"/>
            <a:chExt cx="4206239" cy="3345788"/>
          </a:xfrm>
        </p:grpSpPr>
        <p:pic>
          <p:nvPicPr>
            <p:cNvPr id="485" name="Google Shape;485;p33"/>
            <p:cNvPicPr preferRelativeResize="0"/>
            <p:nvPr/>
          </p:nvPicPr>
          <p:blipFill rotWithShape="1">
            <a:blip r:embed="rId4">
              <a:alphaModFix/>
            </a:blip>
            <a:srcRect b="0" l="6603" r="0" t="0"/>
            <a:stretch/>
          </p:blipFill>
          <p:spPr>
            <a:xfrm>
              <a:off x="277774" y="969275"/>
              <a:ext cx="3928475" cy="315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6" name="Google Shape;486;p33"/>
            <p:cNvSpPr txBox="1"/>
            <p:nvPr/>
          </p:nvSpPr>
          <p:spPr>
            <a:xfrm rot="-5400000">
              <a:off x="-997339" y="2446750"/>
              <a:ext cx="236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         Pulse Energy [μJ]</a:t>
              </a:r>
              <a:endParaRPr sz="1200"/>
            </a:p>
          </p:txBody>
        </p:sp>
        <p:sp>
          <p:nvSpPr>
            <p:cNvPr id="487" name="Google Shape;487;p33"/>
            <p:cNvSpPr txBox="1"/>
            <p:nvPr/>
          </p:nvSpPr>
          <p:spPr>
            <a:xfrm>
              <a:off x="916588" y="3945763"/>
              <a:ext cx="3033600" cy="36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                           z [m]</a:t>
              </a:r>
              <a:endParaRPr sz="1200"/>
            </a:p>
          </p:txBody>
        </p:sp>
      </p:grpSp>
      <p:grpSp>
        <p:nvGrpSpPr>
          <p:cNvPr id="488" name="Google Shape;488;p33"/>
          <p:cNvGrpSpPr/>
          <p:nvPr/>
        </p:nvGrpSpPr>
        <p:grpSpPr>
          <a:xfrm>
            <a:off x="3836961" y="960125"/>
            <a:ext cx="4319489" cy="3354950"/>
            <a:chOff x="3836961" y="960125"/>
            <a:chExt cx="4319489" cy="3354950"/>
          </a:xfrm>
        </p:grpSpPr>
        <p:pic>
          <p:nvPicPr>
            <p:cNvPr id="489" name="Google Shape;489;p33"/>
            <p:cNvPicPr preferRelativeResize="0"/>
            <p:nvPr/>
          </p:nvPicPr>
          <p:blipFill rotWithShape="1">
            <a:blip r:embed="rId5">
              <a:alphaModFix/>
            </a:blip>
            <a:srcRect b="0" l="6085" r="0" t="0"/>
            <a:stretch/>
          </p:blipFill>
          <p:spPr>
            <a:xfrm>
              <a:off x="4206250" y="960125"/>
              <a:ext cx="3950200" cy="315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p33"/>
            <p:cNvSpPr txBox="1"/>
            <p:nvPr/>
          </p:nvSpPr>
          <p:spPr>
            <a:xfrm rot="-5400000">
              <a:off x="2839611" y="2352813"/>
              <a:ext cx="236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Power [GW]</a:t>
              </a:r>
              <a:endParaRPr sz="1200"/>
            </a:p>
          </p:txBody>
        </p:sp>
        <p:sp>
          <p:nvSpPr>
            <p:cNvPr id="491" name="Google Shape;491;p33"/>
            <p:cNvSpPr txBox="1"/>
            <p:nvPr/>
          </p:nvSpPr>
          <p:spPr>
            <a:xfrm>
              <a:off x="4650638" y="3945775"/>
              <a:ext cx="3033600" cy="36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t [fs]</a:t>
              </a:r>
              <a:endParaRPr sz="1200"/>
            </a:p>
          </p:txBody>
        </p:sp>
      </p:grpSp>
      <p:grpSp>
        <p:nvGrpSpPr>
          <p:cNvPr id="492" name="Google Shape;492;p33"/>
          <p:cNvGrpSpPr/>
          <p:nvPr/>
        </p:nvGrpSpPr>
        <p:grpSpPr>
          <a:xfrm>
            <a:off x="7864336" y="960125"/>
            <a:ext cx="4274640" cy="3363750"/>
            <a:chOff x="7864336" y="960125"/>
            <a:chExt cx="4274640" cy="3363750"/>
          </a:xfrm>
        </p:grpSpPr>
        <p:pic>
          <p:nvPicPr>
            <p:cNvPr id="493" name="Google Shape;493;p33"/>
            <p:cNvPicPr preferRelativeResize="0"/>
            <p:nvPr/>
          </p:nvPicPr>
          <p:blipFill rotWithShape="1">
            <a:blip r:embed="rId6">
              <a:alphaModFix/>
            </a:blip>
            <a:srcRect b="3474" l="6681" r="0" t="0"/>
            <a:stretch/>
          </p:blipFill>
          <p:spPr>
            <a:xfrm>
              <a:off x="8213975" y="960125"/>
              <a:ext cx="3925000" cy="3045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33"/>
            <p:cNvSpPr txBox="1"/>
            <p:nvPr/>
          </p:nvSpPr>
          <p:spPr>
            <a:xfrm>
              <a:off x="9244474" y="1307600"/>
              <a:ext cx="2048400" cy="32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4500"/>
                  </a:solidFill>
                </a:rPr>
                <a:t>2.15%</a:t>
              </a:r>
              <a:endParaRPr baseline="-25000" sz="1600">
                <a:solidFill>
                  <a:srgbClr val="FF4500"/>
                </a:solidFill>
              </a:endParaRPr>
            </a:p>
          </p:txBody>
        </p:sp>
        <p:cxnSp>
          <p:nvCxnSpPr>
            <p:cNvPr id="495" name="Google Shape;495;p33"/>
            <p:cNvCxnSpPr/>
            <p:nvPr/>
          </p:nvCxnSpPr>
          <p:spPr>
            <a:xfrm>
              <a:off x="9244584" y="1634600"/>
              <a:ext cx="2048400" cy="18000"/>
            </a:xfrm>
            <a:prstGeom prst="straightConnector1">
              <a:avLst/>
            </a:prstGeom>
            <a:noFill/>
            <a:ln cap="flat" cmpd="sng" w="19050">
              <a:solidFill>
                <a:srgbClr val="FF4500"/>
              </a:solidFill>
              <a:prstDash val="solid"/>
              <a:round/>
              <a:headEnd len="med" w="med" type="stealth"/>
              <a:tailEnd len="med" w="med" type="triangle"/>
            </a:ln>
          </p:spPr>
        </p:cxnSp>
        <p:grpSp>
          <p:nvGrpSpPr>
            <p:cNvPr id="496" name="Google Shape;496;p33"/>
            <p:cNvGrpSpPr/>
            <p:nvPr/>
          </p:nvGrpSpPr>
          <p:grpSpPr>
            <a:xfrm>
              <a:off x="7864335" y="1471475"/>
              <a:ext cx="3762077" cy="2852400"/>
              <a:chOff x="8250523" y="1008400"/>
              <a:chExt cx="3762077" cy="2852400"/>
            </a:xfrm>
          </p:grpSpPr>
          <p:sp>
            <p:nvSpPr>
              <p:cNvPr id="497" name="Google Shape;497;p33"/>
              <p:cNvSpPr txBox="1"/>
              <p:nvPr/>
            </p:nvSpPr>
            <p:spPr>
              <a:xfrm rot="-5400000">
                <a:off x="7253173" y="2005750"/>
                <a:ext cx="2364000" cy="36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Normalized Spectral Intensity</a:t>
                </a:r>
                <a:endParaRPr sz="1200"/>
              </a:p>
            </p:txBody>
          </p:sp>
          <p:sp>
            <p:nvSpPr>
              <p:cNvPr id="498" name="Google Shape;498;p33"/>
              <p:cNvSpPr txBox="1"/>
              <p:nvPr/>
            </p:nvSpPr>
            <p:spPr>
              <a:xfrm>
                <a:off x="8979000" y="3491500"/>
                <a:ext cx="3033600" cy="36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                   Wavelength [nm]</a:t>
                </a:r>
                <a:endParaRPr sz="1200"/>
              </a:p>
            </p:txBody>
          </p:sp>
        </p:grpSp>
      </p:grpSp>
      <p:sp>
        <p:nvSpPr>
          <p:cNvPr id="499" name="Google Shape;499;p33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15th harmonic of 300 nm seed laser wavelength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effect of the energy chirp</a:t>
            </a:r>
            <a:endParaRPr/>
          </a:p>
        </p:txBody>
      </p:sp>
      <p:sp>
        <p:nvSpPr>
          <p:cNvPr id="506" name="Google Shape;506;p34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Expected longitudinal phase space</a:t>
            </a:r>
            <a:endParaRPr/>
          </a:p>
        </p:txBody>
      </p:sp>
      <p:sp>
        <p:nvSpPr>
          <p:cNvPr id="507" name="Google Shape;507;p34"/>
          <p:cNvSpPr txBox="1"/>
          <p:nvPr/>
        </p:nvSpPr>
        <p:spPr>
          <a:xfrm>
            <a:off x="4675688" y="4471788"/>
            <a:ext cx="2926200" cy="1416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γ=c</a:t>
            </a:r>
            <a:r>
              <a:rPr baseline="-25000" lang="en-US" sz="1600"/>
              <a:t>0</a:t>
            </a:r>
            <a:r>
              <a:rPr lang="en-US" sz="1600"/>
              <a:t>+c</a:t>
            </a:r>
            <a:r>
              <a:rPr baseline="-25000" lang="en-US" sz="1600"/>
              <a:t>1</a:t>
            </a:r>
            <a:r>
              <a:rPr lang="en-US" sz="1600"/>
              <a:t>s+c</a:t>
            </a:r>
            <a:r>
              <a:rPr baseline="-25000" lang="en-US" sz="1600"/>
              <a:t>2</a:t>
            </a:r>
            <a:r>
              <a:rPr lang="en-US" sz="1600"/>
              <a:t>s</a:t>
            </a:r>
            <a:r>
              <a:rPr baseline="30000" lang="en-US" sz="1600"/>
              <a:t>2</a:t>
            </a:r>
            <a:r>
              <a:rPr lang="en-US" sz="1600"/>
              <a:t>+c</a:t>
            </a:r>
            <a:r>
              <a:rPr baseline="-25000" lang="en-US" sz="1600"/>
              <a:t>3</a:t>
            </a:r>
            <a:r>
              <a:rPr lang="en-US" sz="1600"/>
              <a:t>s</a:t>
            </a:r>
            <a:r>
              <a:rPr baseline="30000" lang="en-US" sz="1600"/>
              <a:t>3</a:t>
            </a:r>
            <a:r>
              <a:rPr lang="en-US" sz="1600"/>
              <a:t> 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</a:t>
            </a:r>
            <a:r>
              <a:rPr baseline="-25000" lang="en-US" sz="1600"/>
              <a:t>0</a:t>
            </a:r>
            <a:r>
              <a:rPr lang="en-US" sz="1600"/>
              <a:t>=1467.7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</a:t>
            </a:r>
            <a:r>
              <a:rPr baseline="-25000" lang="en-US" sz="1600"/>
              <a:t>1</a:t>
            </a:r>
            <a:r>
              <a:rPr lang="en-US" sz="1600"/>
              <a:t>=-9.7e4m</a:t>
            </a:r>
            <a:r>
              <a:rPr baseline="30000" lang="en-US" sz="1600"/>
              <a:t>-1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c</a:t>
            </a:r>
            <a:r>
              <a:rPr baseline="-25000" lang="en-US" sz="16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=8.7e7m</a:t>
            </a:r>
            <a:r>
              <a:rPr baseline="30000" lang="en-US" sz="1600">
                <a:solidFill>
                  <a:srgbClr val="000000"/>
                </a:solidFill>
              </a:rPr>
              <a:t>-2</a:t>
            </a:r>
            <a:endParaRPr baseline="30000"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c</a:t>
            </a:r>
            <a:r>
              <a:rPr baseline="-25000" lang="en-US" sz="1600">
                <a:solidFill>
                  <a:srgbClr val="000000"/>
                </a:solidFill>
              </a:rPr>
              <a:t>3</a:t>
            </a:r>
            <a:r>
              <a:rPr lang="en-US" sz="1600">
                <a:solidFill>
                  <a:srgbClr val="000000"/>
                </a:solidFill>
              </a:rPr>
              <a:t>=5.9e11m</a:t>
            </a:r>
            <a:r>
              <a:rPr baseline="30000" lang="en-US" sz="1600">
                <a:solidFill>
                  <a:srgbClr val="000000"/>
                </a:solidFill>
              </a:rPr>
              <a:t>-3</a:t>
            </a:r>
            <a:endParaRPr baseline="30000" sz="1600">
              <a:solidFill>
                <a:srgbClr val="000000"/>
              </a:solidFill>
            </a:endParaRPr>
          </a:p>
        </p:txBody>
      </p:sp>
      <p:sp>
        <p:nvSpPr>
          <p:cNvPr id="508" name="Google Shape;508;p34"/>
          <p:cNvSpPr txBox="1"/>
          <p:nvPr/>
        </p:nvSpPr>
        <p:spPr>
          <a:xfrm>
            <a:off x="4661400" y="1270225"/>
            <a:ext cx="347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FLASH2020+: expected profile from S2E</a:t>
            </a:r>
            <a:endParaRPr/>
          </a:p>
        </p:txBody>
      </p:sp>
      <p:pic>
        <p:nvPicPr>
          <p:cNvPr id="509" name="Google Shape;5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800" y="1618400"/>
            <a:ext cx="3691999" cy="27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effect of the energy chirp</a:t>
            </a:r>
            <a:endParaRPr/>
          </a:p>
        </p:txBody>
      </p:sp>
      <p:sp>
        <p:nvSpPr>
          <p:cNvPr id="516" name="Google Shape;516;p35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Expected longitudinal phase space</a:t>
            </a:r>
            <a:endParaRPr/>
          </a:p>
        </p:txBody>
      </p:sp>
      <p:sp>
        <p:nvSpPr>
          <p:cNvPr id="517" name="Google Shape;517;p35"/>
          <p:cNvSpPr txBox="1"/>
          <p:nvPr/>
        </p:nvSpPr>
        <p:spPr>
          <a:xfrm>
            <a:off x="4678680" y="4477488"/>
            <a:ext cx="2926200" cy="1416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γ=c</a:t>
            </a:r>
            <a:r>
              <a:rPr baseline="-25000" lang="en-US" sz="1600"/>
              <a:t>0</a:t>
            </a:r>
            <a:r>
              <a:rPr lang="en-US" sz="1600"/>
              <a:t>+c</a:t>
            </a:r>
            <a:r>
              <a:rPr baseline="-25000" lang="en-US" sz="1600"/>
              <a:t>1</a:t>
            </a:r>
            <a:r>
              <a:rPr lang="en-US" sz="1600"/>
              <a:t>s+c</a:t>
            </a:r>
            <a:r>
              <a:rPr baseline="-25000" lang="en-US" sz="1600"/>
              <a:t>2</a:t>
            </a:r>
            <a:r>
              <a:rPr lang="en-US" sz="1600"/>
              <a:t>s</a:t>
            </a:r>
            <a:r>
              <a:rPr baseline="30000" lang="en-US" sz="1600"/>
              <a:t>2</a:t>
            </a:r>
            <a:r>
              <a:rPr lang="en-US" sz="1600"/>
              <a:t>+c</a:t>
            </a:r>
            <a:r>
              <a:rPr baseline="-25000" lang="en-US" sz="1600"/>
              <a:t>3</a:t>
            </a:r>
            <a:r>
              <a:rPr lang="en-US" sz="1600"/>
              <a:t>s</a:t>
            </a:r>
            <a:r>
              <a:rPr baseline="30000" lang="en-US" sz="1600"/>
              <a:t>3</a:t>
            </a:r>
            <a:r>
              <a:rPr lang="en-US" sz="1600"/>
              <a:t>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</a:t>
            </a:r>
            <a:r>
              <a:rPr baseline="-25000" lang="en-US" sz="1600"/>
              <a:t>0</a:t>
            </a:r>
            <a:r>
              <a:rPr lang="en-US" sz="1600"/>
              <a:t>=1467.7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</a:t>
            </a:r>
            <a:r>
              <a:rPr baseline="-25000" lang="en-US" sz="1600"/>
              <a:t>1</a:t>
            </a:r>
            <a:r>
              <a:rPr lang="en-US" sz="1600"/>
              <a:t>=-9.7e4m</a:t>
            </a:r>
            <a:r>
              <a:rPr baseline="30000" lang="en-US" sz="1600"/>
              <a:t>-1</a:t>
            </a:r>
            <a:r>
              <a:rPr lang="en-US" sz="1600">
                <a:solidFill>
                  <a:srgbClr val="000000"/>
                </a:solidFill>
              </a:rPr>
              <a:t>→ set to 0</a:t>
            </a:r>
            <a:endParaRPr baseline="30000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</a:rPr>
              <a:t>c</a:t>
            </a:r>
            <a:r>
              <a:rPr b="1" baseline="-25000" lang="en-US" sz="1600">
                <a:solidFill>
                  <a:srgbClr val="000000"/>
                </a:solidFill>
              </a:rPr>
              <a:t>2</a:t>
            </a:r>
            <a:r>
              <a:rPr b="1" lang="en-US" sz="1600">
                <a:solidFill>
                  <a:srgbClr val="000000"/>
                </a:solidFill>
              </a:rPr>
              <a:t>=8.7e7m</a:t>
            </a:r>
            <a:r>
              <a:rPr b="1" baseline="30000" lang="en-US" sz="1600">
                <a:solidFill>
                  <a:srgbClr val="000000"/>
                </a:solidFill>
              </a:rPr>
              <a:t>-2</a:t>
            </a:r>
            <a:endParaRPr b="1" baseline="30000"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c</a:t>
            </a:r>
            <a:r>
              <a:rPr baseline="-25000" lang="en-US" sz="1600">
                <a:solidFill>
                  <a:srgbClr val="000000"/>
                </a:solidFill>
              </a:rPr>
              <a:t>3</a:t>
            </a:r>
            <a:r>
              <a:rPr lang="en-US" sz="1600">
                <a:solidFill>
                  <a:srgbClr val="000000"/>
                </a:solidFill>
              </a:rPr>
              <a:t>=5.9e11m</a:t>
            </a:r>
            <a:r>
              <a:rPr baseline="30000" lang="en-US" sz="1600">
                <a:solidFill>
                  <a:srgbClr val="000000"/>
                </a:solidFill>
              </a:rPr>
              <a:t>-3</a:t>
            </a:r>
            <a:r>
              <a:rPr lang="en-US" sz="1600">
                <a:solidFill>
                  <a:srgbClr val="000000"/>
                </a:solidFill>
              </a:rPr>
              <a:t>→ set to 0</a:t>
            </a:r>
            <a:endParaRPr baseline="30000" sz="1600">
              <a:solidFill>
                <a:srgbClr val="000000"/>
              </a:solidFill>
            </a:endParaRPr>
          </a:p>
        </p:txBody>
      </p:sp>
      <p:sp>
        <p:nvSpPr>
          <p:cNvPr id="518" name="Google Shape;518;p35"/>
          <p:cNvSpPr txBox="1"/>
          <p:nvPr/>
        </p:nvSpPr>
        <p:spPr>
          <a:xfrm>
            <a:off x="4661400" y="1270225"/>
            <a:ext cx="347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FLASH2020+: expected profile from S2E</a:t>
            </a:r>
            <a:endParaRPr/>
          </a:p>
        </p:txBody>
      </p:sp>
      <p:pic>
        <p:nvPicPr>
          <p:cNvPr id="519" name="Google Shape;5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800" y="1618400"/>
            <a:ext cx="3691999" cy="27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6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effect of the energy chirp</a:t>
            </a:r>
            <a:endParaRPr/>
          </a:p>
        </p:txBody>
      </p:sp>
      <p:sp>
        <p:nvSpPr>
          <p:cNvPr id="526" name="Google Shape;526;p36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Isolated quadratic chirp</a:t>
            </a:r>
            <a:endParaRPr/>
          </a:p>
        </p:txBody>
      </p:sp>
      <p:sp>
        <p:nvSpPr>
          <p:cNvPr id="527" name="Google Shape;527;p36"/>
          <p:cNvSpPr txBox="1"/>
          <p:nvPr/>
        </p:nvSpPr>
        <p:spPr>
          <a:xfrm>
            <a:off x="4678680" y="4477488"/>
            <a:ext cx="2926200" cy="1416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γ=c</a:t>
            </a:r>
            <a:r>
              <a:rPr baseline="-25000" lang="en-US" sz="1600"/>
              <a:t>0</a:t>
            </a:r>
            <a:r>
              <a:rPr lang="en-US" sz="1600"/>
              <a:t>+c</a:t>
            </a:r>
            <a:r>
              <a:rPr baseline="-25000" lang="en-US" sz="1600"/>
              <a:t>1</a:t>
            </a:r>
            <a:r>
              <a:rPr lang="en-US" sz="1600"/>
              <a:t>s+c</a:t>
            </a:r>
            <a:r>
              <a:rPr baseline="-25000" lang="en-US" sz="1600"/>
              <a:t>2</a:t>
            </a:r>
            <a:r>
              <a:rPr lang="en-US" sz="1600"/>
              <a:t>s</a:t>
            </a:r>
            <a:r>
              <a:rPr baseline="30000" lang="en-US" sz="1600"/>
              <a:t>2</a:t>
            </a:r>
            <a:r>
              <a:rPr lang="en-US" sz="1600"/>
              <a:t>+c</a:t>
            </a:r>
            <a:r>
              <a:rPr baseline="-25000" lang="en-US" sz="1600"/>
              <a:t>3</a:t>
            </a:r>
            <a:r>
              <a:rPr lang="en-US" sz="1600"/>
              <a:t>s</a:t>
            </a:r>
            <a:r>
              <a:rPr baseline="30000" lang="en-US" sz="1600"/>
              <a:t>3</a:t>
            </a:r>
            <a:r>
              <a:rPr lang="en-US" sz="1600"/>
              <a:t>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</a:t>
            </a:r>
            <a:r>
              <a:rPr baseline="-25000" lang="en-US" sz="1600"/>
              <a:t>0</a:t>
            </a:r>
            <a:r>
              <a:rPr lang="en-US" sz="1600"/>
              <a:t>=1467.7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c</a:t>
            </a:r>
            <a:r>
              <a:rPr baseline="-25000" lang="en-US" sz="1600"/>
              <a:t>1</a:t>
            </a:r>
            <a:r>
              <a:rPr lang="en-US" sz="1600"/>
              <a:t>=-9.7e4m</a:t>
            </a:r>
            <a:r>
              <a:rPr baseline="30000" lang="en-US" sz="1600"/>
              <a:t>-1</a:t>
            </a:r>
            <a:r>
              <a:rPr lang="en-US" sz="1600">
                <a:solidFill>
                  <a:srgbClr val="000000"/>
                </a:solidFill>
              </a:rPr>
              <a:t>→ set to 0</a:t>
            </a:r>
            <a:endParaRPr baseline="30000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</a:rPr>
              <a:t>c</a:t>
            </a:r>
            <a:r>
              <a:rPr b="1" baseline="-25000" lang="en-US" sz="1600">
                <a:solidFill>
                  <a:srgbClr val="000000"/>
                </a:solidFill>
              </a:rPr>
              <a:t>2</a:t>
            </a:r>
            <a:r>
              <a:rPr b="1" lang="en-US" sz="1600">
                <a:solidFill>
                  <a:srgbClr val="000000"/>
                </a:solidFill>
              </a:rPr>
              <a:t>=8.7e7m</a:t>
            </a:r>
            <a:r>
              <a:rPr b="1" baseline="30000" lang="en-US" sz="1600">
                <a:solidFill>
                  <a:srgbClr val="000000"/>
                </a:solidFill>
              </a:rPr>
              <a:t>-2</a:t>
            </a:r>
            <a:endParaRPr b="1" baseline="30000"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c</a:t>
            </a:r>
            <a:r>
              <a:rPr baseline="-25000" lang="en-US" sz="1600">
                <a:solidFill>
                  <a:srgbClr val="000000"/>
                </a:solidFill>
              </a:rPr>
              <a:t>3</a:t>
            </a:r>
            <a:r>
              <a:rPr lang="en-US" sz="1600">
                <a:solidFill>
                  <a:srgbClr val="000000"/>
                </a:solidFill>
              </a:rPr>
              <a:t>=5.9e11m</a:t>
            </a:r>
            <a:r>
              <a:rPr baseline="30000" lang="en-US" sz="1600">
                <a:solidFill>
                  <a:srgbClr val="000000"/>
                </a:solidFill>
              </a:rPr>
              <a:t>-3</a:t>
            </a:r>
            <a:r>
              <a:rPr lang="en-US" sz="1600">
                <a:solidFill>
                  <a:srgbClr val="000000"/>
                </a:solidFill>
              </a:rPr>
              <a:t>→ set to 0</a:t>
            </a:r>
            <a:endParaRPr baseline="30000" sz="1600">
              <a:solidFill>
                <a:srgbClr val="000000"/>
              </a:solidFill>
            </a:endParaRPr>
          </a:p>
        </p:txBody>
      </p:sp>
      <p:pic>
        <p:nvPicPr>
          <p:cNvPr id="528" name="Google Shape;5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400" y="1137150"/>
            <a:ext cx="4373880" cy="324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962" y="5444175"/>
            <a:ext cx="6584724" cy="115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7"/>
          <p:cNvSpPr/>
          <p:nvPr/>
        </p:nvSpPr>
        <p:spPr>
          <a:xfrm rot="5400000">
            <a:off x="9675350" y="5000775"/>
            <a:ext cx="568500" cy="31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7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>
                <a:solidFill>
                  <a:srgbClr val="134F5C"/>
                </a:solidFill>
              </a:rPr>
              <a:t>OK-HGHG output FEL: with FLASH isolated quadratic term</a:t>
            </a:r>
            <a:endParaRPr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536" name="Google Shape;536;p37"/>
          <p:cNvPicPr preferRelativeResize="0"/>
          <p:nvPr/>
        </p:nvPicPr>
        <p:blipFill rotWithShape="1">
          <a:blip r:embed="rId4">
            <a:alphaModFix/>
          </a:blip>
          <a:srcRect b="0" l="0" r="0" t="4187"/>
          <a:stretch/>
        </p:blipFill>
        <p:spPr>
          <a:xfrm>
            <a:off x="4464600" y="1296250"/>
            <a:ext cx="3424751" cy="258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0950" y="1296257"/>
            <a:ext cx="3429000" cy="258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000" y="1296257"/>
            <a:ext cx="3429000" cy="258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34F5C"/>
                </a:solidFill>
              </a:rPr>
              <a:t>Upcoming studies: combine linear and quadratic terms</a:t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545" name="Google Shape;545;p38"/>
          <p:cNvPicPr preferRelativeResize="0"/>
          <p:nvPr/>
        </p:nvPicPr>
        <p:blipFill rotWithShape="1">
          <a:blip r:embed="rId3">
            <a:alphaModFix/>
          </a:blip>
          <a:srcRect b="1458" l="2276" r="0" t="0"/>
          <a:stretch/>
        </p:blipFill>
        <p:spPr>
          <a:xfrm>
            <a:off x="1042100" y="1705025"/>
            <a:ext cx="4178808" cy="320954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8"/>
          <p:cNvSpPr txBox="1"/>
          <p:nvPr/>
        </p:nvSpPr>
        <p:spPr>
          <a:xfrm>
            <a:off x="3711850" y="5657100"/>
            <a:ext cx="42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Reminder: c1=-30000m</a:t>
            </a:r>
            <a:r>
              <a:rPr baseline="30000" lang="en-US"/>
              <a:t>-1</a:t>
            </a:r>
            <a:r>
              <a:rPr lang="en-US"/>
              <a:t> → h=-20m</a:t>
            </a:r>
            <a:r>
              <a:rPr baseline="30000" lang="en-US"/>
              <a:t>-1</a:t>
            </a:r>
            <a:endParaRPr baseline="30000"/>
          </a:p>
        </p:txBody>
      </p:sp>
      <p:pic>
        <p:nvPicPr>
          <p:cNvPr id="547" name="Google Shape;5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200" y="1707051"/>
            <a:ext cx="4178600" cy="32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427" y="2178903"/>
            <a:ext cx="9482046" cy="207354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9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34F5C"/>
                </a:solidFill>
              </a:rPr>
              <a:t>Seeding with an optical klystron</a:t>
            </a:r>
            <a:endParaRPr>
              <a:solidFill>
                <a:srgbClr val="134F5C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555" name="Google Shape;555;p39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>
                <a:solidFill>
                  <a:srgbClr val="351C75"/>
                </a:solidFill>
              </a:rPr>
              <a:t>Possible experimental studies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9"/>
          <p:cNvSpPr/>
          <p:nvPr/>
        </p:nvSpPr>
        <p:spPr>
          <a:xfrm>
            <a:off x="5757150" y="2510300"/>
            <a:ext cx="2613000" cy="4512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9"/>
          <p:cNvSpPr txBox="1"/>
          <p:nvPr/>
        </p:nvSpPr>
        <p:spPr>
          <a:xfrm>
            <a:off x="6890350" y="4477000"/>
            <a:ext cx="3296100" cy="19086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Echo-enabled harmonic generation for user operation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Available set-up for HGHG optical klystron experiments</a:t>
            </a:r>
            <a:endParaRPr b="1" sz="1600"/>
          </a:p>
        </p:txBody>
      </p:sp>
      <p:sp>
        <p:nvSpPr>
          <p:cNvPr id="558" name="Google Shape;558;p39"/>
          <p:cNvSpPr txBox="1"/>
          <p:nvPr/>
        </p:nvSpPr>
        <p:spPr>
          <a:xfrm>
            <a:off x="8494975" y="710650"/>
            <a:ext cx="3615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134F5C"/>
                </a:solidFill>
                <a:highlight>
                  <a:srgbClr val="FFFFFF"/>
                </a:highlight>
              </a:rPr>
              <a:t>Proof of principle experiment at SXFEL:</a:t>
            </a:r>
            <a:endParaRPr b="1" i="1">
              <a:solidFill>
                <a:srgbClr val="134F5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highlight>
                  <a:srgbClr val="FFFFFF"/>
                </a:highlight>
              </a:rPr>
              <a:t>J. Yan,  Z. Gao,  Z. Qi,  K. Zhang, K. Zhou et al. Self-amplification of coherent energy modulation in seeded free-electron lasers. Phys. Rev. Lett., 126:084801, Feb 2021.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559" name="Google Shape;559;p39"/>
          <p:cNvCxnSpPr/>
          <p:nvPr/>
        </p:nvCxnSpPr>
        <p:spPr>
          <a:xfrm flipH="1" rot="10800000">
            <a:off x="5151906" y="5105914"/>
            <a:ext cx="532200" cy="9300"/>
          </a:xfrm>
          <a:prstGeom prst="straightConnector1">
            <a:avLst/>
          </a:prstGeom>
          <a:noFill/>
          <a:ln cap="flat" cmpd="sng" w="1905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0" name="Google Shape;560;p39"/>
          <p:cNvCxnSpPr/>
          <p:nvPr/>
        </p:nvCxnSpPr>
        <p:spPr>
          <a:xfrm>
            <a:off x="2605874" y="5114654"/>
            <a:ext cx="7200" cy="2790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61" name="Google Shape;561;p39"/>
          <p:cNvSpPr txBox="1"/>
          <p:nvPr/>
        </p:nvSpPr>
        <p:spPr>
          <a:xfrm>
            <a:off x="2392959" y="4682671"/>
            <a:ext cx="4450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" name="Google Shape;562;p39"/>
          <p:cNvGrpSpPr/>
          <p:nvPr/>
        </p:nvGrpSpPr>
        <p:grpSpPr>
          <a:xfrm>
            <a:off x="5609593" y="5051823"/>
            <a:ext cx="1135369" cy="111368"/>
            <a:chOff x="9845825" y="1892364"/>
            <a:chExt cx="1736569" cy="195830"/>
          </a:xfrm>
        </p:grpSpPr>
        <p:grpSp>
          <p:nvGrpSpPr>
            <p:cNvPr id="563" name="Google Shape;563;p39"/>
            <p:cNvGrpSpPr/>
            <p:nvPr/>
          </p:nvGrpSpPr>
          <p:grpSpPr>
            <a:xfrm>
              <a:off x="11307349" y="1892364"/>
              <a:ext cx="275046" cy="195828"/>
              <a:chOff x="8610975" y="1729832"/>
              <a:chExt cx="387170" cy="221700"/>
            </a:xfrm>
          </p:grpSpPr>
          <p:sp>
            <p:nvSpPr>
              <p:cNvPr id="564" name="Google Shape;564;p39"/>
              <p:cNvSpPr/>
              <p:nvPr/>
            </p:nvSpPr>
            <p:spPr>
              <a:xfrm>
                <a:off x="861097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8740061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9E9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886914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39"/>
            <p:cNvGrpSpPr/>
            <p:nvPr/>
          </p:nvGrpSpPr>
          <p:grpSpPr>
            <a:xfrm>
              <a:off x="9845825" y="1892367"/>
              <a:ext cx="1467171" cy="195828"/>
              <a:chOff x="8610975" y="1729832"/>
              <a:chExt cx="2065274" cy="221700"/>
            </a:xfrm>
          </p:grpSpPr>
          <p:sp>
            <p:nvSpPr>
              <p:cNvPr id="568" name="Google Shape;568;p39"/>
              <p:cNvSpPr/>
              <p:nvPr/>
            </p:nvSpPr>
            <p:spPr>
              <a:xfrm>
                <a:off x="861097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8740061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9E9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886914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899823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912731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925640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938548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951457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964365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977274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1003090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1015999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1028908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1041816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9"/>
              <p:cNvSpPr/>
              <p:nvPr/>
            </p:nvSpPr>
            <p:spPr>
              <a:xfrm>
                <a:off x="1054724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990182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584" name="Google Shape;584;p39"/>
          <p:cNvCxnSpPr/>
          <p:nvPr/>
        </p:nvCxnSpPr>
        <p:spPr>
          <a:xfrm>
            <a:off x="490867" y="5114654"/>
            <a:ext cx="7200" cy="2790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85" name="Google Shape;585;p39"/>
          <p:cNvSpPr txBox="1"/>
          <p:nvPr/>
        </p:nvSpPr>
        <p:spPr>
          <a:xfrm>
            <a:off x="5686173" y="4630350"/>
            <a:ext cx="9459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radiator</a:t>
            </a:r>
            <a:endParaRPr/>
          </a:p>
        </p:txBody>
      </p:sp>
      <p:sp>
        <p:nvSpPr>
          <p:cNvPr id="586" name="Google Shape;586;p39"/>
          <p:cNvSpPr txBox="1"/>
          <p:nvPr/>
        </p:nvSpPr>
        <p:spPr>
          <a:xfrm>
            <a:off x="3140601" y="4630350"/>
            <a:ext cx="12009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modulator 2</a:t>
            </a:r>
            <a:endParaRPr/>
          </a:p>
        </p:txBody>
      </p:sp>
      <p:sp>
        <p:nvSpPr>
          <p:cNvPr id="587" name="Google Shape;587;p39"/>
          <p:cNvSpPr txBox="1"/>
          <p:nvPr/>
        </p:nvSpPr>
        <p:spPr>
          <a:xfrm>
            <a:off x="943651" y="4630350"/>
            <a:ext cx="12009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modulator 1</a:t>
            </a:r>
            <a:endParaRPr/>
          </a:p>
        </p:txBody>
      </p:sp>
      <p:cxnSp>
        <p:nvCxnSpPr>
          <p:cNvPr id="588" name="Google Shape;588;p39"/>
          <p:cNvCxnSpPr/>
          <p:nvPr/>
        </p:nvCxnSpPr>
        <p:spPr>
          <a:xfrm>
            <a:off x="4891874" y="5114654"/>
            <a:ext cx="7200" cy="2790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89" name="Google Shape;589;p39"/>
          <p:cNvCxnSpPr>
            <a:stCxn id="590" idx="3"/>
          </p:cNvCxnSpPr>
          <p:nvPr/>
        </p:nvCxnSpPr>
        <p:spPr>
          <a:xfrm flipH="1" rot="10800000">
            <a:off x="2777508" y="5117921"/>
            <a:ext cx="2112900" cy="135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90" name="Google Shape;590;p39"/>
          <p:cNvSpPr/>
          <p:nvPr/>
        </p:nvSpPr>
        <p:spPr>
          <a:xfrm rot="2827266">
            <a:off x="2758245" y="5040754"/>
            <a:ext cx="22926" cy="164534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1" name="Google Shape;591;p39"/>
          <p:cNvGrpSpPr/>
          <p:nvPr/>
        </p:nvGrpSpPr>
        <p:grpSpPr>
          <a:xfrm>
            <a:off x="183742" y="4888283"/>
            <a:ext cx="2407122" cy="303579"/>
            <a:chOff x="402147" y="1001087"/>
            <a:chExt cx="6477722" cy="755359"/>
          </a:xfrm>
        </p:grpSpPr>
        <p:sp>
          <p:nvSpPr>
            <p:cNvPr id="592" name="Google Shape;592;p39"/>
            <p:cNvSpPr/>
            <p:nvPr/>
          </p:nvSpPr>
          <p:spPr>
            <a:xfrm rot="2687766">
              <a:off x="1179591" y="1372589"/>
              <a:ext cx="59609" cy="425113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3" name="Google Shape;593;p39"/>
            <p:cNvCxnSpPr>
              <a:endCxn id="594" idx="3"/>
            </p:cNvCxnSpPr>
            <p:nvPr/>
          </p:nvCxnSpPr>
          <p:spPr>
            <a:xfrm>
              <a:off x="1230269" y="1606146"/>
              <a:ext cx="5649600" cy="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grpSp>
          <p:nvGrpSpPr>
            <p:cNvPr id="595" name="Google Shape;595;p39"/>
            <p:cNvGrpSpPr/>
            <p:nvPr/>
          </p:nvGrpSpPr>
          <p:grpSpPr>
            <a:xfrm>
              <a:off x="402147" y="1001087"/>
              <a:ext cx="1634849" cy="709006"/>
              <a:chOff x="9921836" y="2415574"/>
              <a:chExt cx="1634849" cy="709006"/>
            </a:xfrm>
          </p:grpSpPr>
          <p:cxnSp>
            <p:nvCxnSpPr>
              <p:cNvPr id="596" name="Google Shape;596;p39"/>
              <p:cNvCxnSpPr>
                <a:stCxn id="597" idx="3"/>
                <a:endCxn id="598" idx="1"/>
              </p:cNvCxnSpPr>
              <p:nvPr/>
            </p:nvCxnSpPr>
            <p:spPr>
              <a:xfrm flipH="1" rot="10800000">
                <a:off x="10083236" y="2560880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9" name="Google Shape;599;p39"/>
              <p:cNvCxnSpPr>
                <a:stCxn id="598" idx="3"/>
                <a:endCxn id="600" idx="1"/>
              </p:cNvCxnSpPr>
              <p:nvPr/>
            </p:nvCxnSpPr>
            <p:spPr>
              <a:xfrm flipH="1" rot="10800000">
                <a:off x="10589562" y="2554137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1" name="Google Shape;601;p39"/>
              <p:cNvCxnSpPr>
                <a:stCxn id="600" idx="3"/>
                <a:endCxn id="602" idx="1"/>
              </p:cNvCxnSpPr>
              <p:nvPr/>
            </p:nvCxnSpPr>
            <p:spPr>
              <a:xfrm>
                <a:off x="10989093" y="2554174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597" name="Google Shape;597;p39"/>
              <p:cNvSpPr/>
              <p:nvPr/>
            </p:nvSpPr>
            <p:spPr>
              <a:xfrm>
                <a:off x="9921836" y="2847380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11395285" y="2847380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10428162" y="2422137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10827693" y="241557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39"/>
            <p:cNvGrpSpPr/>
            <p:nvPr/>
          </p:nvGrpSpPr>
          <p:grpSpPr>
            <a:xfrm>
              <a:off x="2835693" y="1451513"/>
              <a:ext cx="2259031" cy="277200"/>
              <a:chOff x="1669640" y="1427134"/>
              <a:chExt cx="2259031" cy="277200"/>
            </a:xfrm>
          </p:grpSpPr>
          <p:sp>
            <p:nvSpPr>
              <p:cNvPr id="604" name="Google Shape;604;p39"/>
              <p:cNvSpPr/>
              <p:nvPr/>
            </p:nvSpPr>
            <p:spPr>
              <a:xfrm>
                <a:off x="1669640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1830997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1992353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2153709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2315065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2476422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2637777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2799134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2960490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9"/>
              <p:cNvSpPr/>
              <p:nvPr/>
            </p:nvSpPr>
            <p:spPr>
              <a:xfrm>
                <a:off x="3121846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9"/>
              <p:cNvSpPr/>
              <p:nvPr/>
            </p:nvSpPr>
            <p:spPr>
              <a:xfrm>
                <a:off x="3283202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9"/>
              <p:cNvSpPr/>
              <p:nvPr/>
            </p:nvSpPr>
            <p:spPr>
              <a:xfrm>
                <a:off x="3444559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>
                <a:off x="3605914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>
                <a:off x="3767271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" name="Google Shape;618;p39"/>
          <p:cNvGrpSpPr/>
          <p:nvPr/>
        </p:nvGrpSpPr>
        <p:grpSpPr>
          <a:xfrm>
            <a:off x="2374949" y="4885969"/>
            <a:ext cx="2812415" cy="305893"/>
            <a:chOff x="402147" y="995328"/>
            <a:chExt cx="7568393" cy="761118"/>
          </a:xfrm>
        </p:grpSpPr>
        <p:cxnSp>
          <p:nvCxnSpPr>
            <p:cNvPr id="619" name="Google Shape;619;p39"/>
            <p:cNvCxnSpPr>
              <a:stCxn id="620" idx="3"/>
              <a:endCxn id="621" idx="1"/>
            </p:cNvCxnSpPr>
            <p:nvPr/>
          </p:nvCxnSpPr>
          <p:spPr>
            <a:xfrm flipH="1" rot="10800000">
              <a:off x="6497091" y="1140634"/>
              <a:ext cx="345000" cy="42510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2" name="Google Shape;622;p39"/>
            <p:cNvCxnSpPr>
              <a:stCxn id="621" idx="3"/>
              <a:endCxn id="623" idx="1"/>
            </p:cNvCxnSpPr>
            <p:nvPr/>
          </p:nvCxnSpPr>
          <p:spPr>
            <a:xfrm flipH="1" rot="10800000">
              <a:off x="7003417" y="1133891"/>
              <a:ext cx="238200" cy="660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4" name="Google Shape;624;p39"/>
            <p:cNvCxnSpPr>
              <a:stCxn id="623" idx="3"/>
              <a:endCxn id="625" idx="1"/>
            </p:cNvCxnSpPr>
            <p:nvPr/>
          </p:nvCxnSpPr>
          <p:spPr>
            <a:xfrm>
              <a:off x="7402948" y="1133928"/>
              <a:ext cx="406200" cy="43170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4" name="Google Shape;594;p39"/>
            <p:cNvSpPr/>
            <p:nvPr/>
          </p:nvSpPr>
          <p:spPr>
            <a:xfrm flipH="1" rot="-2687766">
              <a:off x="974532" y="1372589"/>
              <a:ext cx="59609" cy="425113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6335691" y="1427134"/>
              <a:ext cx="161400" cy="27720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7809140" y="1427134"/>
              <a:ext cx="161400" cy="27720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6842017" y="1001891"/>
              <a:ext cx="161400" cy="27720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7241548" y="995328"/>
              <a:ext cx="161400" cy="27720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6" name="Google Shape;626;p39"/>
            <p:cNvGrpSpPr/>
            <p:nvPr/>
          </p:nvGrpSpPr>
          <p:grpSpPr>
            <a:xfrm>
              <a:off x="402147" y="1001087"/>
              <a:ext cx="1634849" cy="709006"/>
              <a:chOff x="9921836" y="2415574"/>
              <a:chExt cx="1634849" cy="709006"/>
            </a:xfrm>
          </p:grpSpPr>
          <p:cxnSp>
            <p:nvCxnSpPr>
              <p:cNvPr id="627" name="Google Shape;627;p39"/>
              <p:cNvCxnSpPr>
                <a:stCxn id="628" idx="3"/>
                <a:endCxn id="629" idx="1"/>
              </p:cNvCxnSpPr>
              <p:nvPr/>
            </p:nvCxnSpPr>
            <p:spPr>
              <a:xfrm flipH="1" rot="10800000">
                <a:off x="10083236" y="2560880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0" name="Google Shape;630;p39"/>
              <p:cNvCxnSpPr>
                <a:stCxn id="629" idx="3"/>
                <a:endCxn id="631" idx="1"/>
              </p:cNvCxnSpPr>
              <p:nvPr/>
            </p:nvCxnSpPr>
            <p:spPr>
              <a:xfrm flipH="1" rot="10800000">
                <a:off x="10589562" y="2554137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2" name="Google Shape;632;p39"/>
              <p:cNvCxnSpPr>
                <a:stCxn id="631" idx="3"/>
                <a:endCxn id="633" idx="1"/>
              </p:cNvCxnSpPr>
              <p:nvPr/>
            </p:nvCxnSpPr>
            <p:spPr>
              <a:xfrm>
                <a:off x="10989093" y="2554174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628" name="Google Shape;628;p39"/>
              <p:cNvSpPr/>
              <p:nvPr/>
            </p:nvSpPr>
            <p:spPr>
              <a:xfrm>
                <a:off x="9921836" y="2847380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11395285" y="2847380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10428162" y="2422137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10827693" y="241557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4" name="Google Shape;634;p39"/>
            <p:cNvGrpSpPr/>
            <p:nvPr/>
          </p:nvGrpSpPr>
          <p:grpSpPr>
            <a:xfrm>
              <a:off x="2835693" y="1451513"/>
              <a:ext cx="2259031" cy="277200"/>
              <a:chOff x="1669640" y="1427134"/>
              <a:chExt cx="2259031" cy="277200"/>
            </a:xfrm>
          </p:grpSpPr>
          <p:sp>
            <p:nvSpPr>
              <p:cNvPr id="635" name="Google Shape;635;p39"/>
              <p:cNvSpPr/>
              <p:nvPr/>
            </p:nvSpPr>
            <p:spPr>
              <a:xfrm>
                <a:off x="1669640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1830997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1992353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9"/>
              <p:cNvSpPr/>
              <p:nvPr/>
            </p:nvSpPr>
            <p:spPr>
              <a:xfrm>
                <a:off x="2153709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9"/>
              <p:cNvSpPr/>
              <p:nvPr/>
            </p:nvSpPr>
            <p:spPr>
              <a:xfrm>
                <a:off x="2315065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9"/>
              <p:cNvSpPr/>
              <p:nvPr/>
            </p:nvSpPr>
            <p:spPr>
              <a:xfrm>
                <a:off x="2476422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9"/>
              <p:cNvSpPr/>
              <p:nvPr/>
            </p:nvSpPr>
            <p:spPr>
              <a:xfrm>
                <a:off x="2637777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9"/>
              <p:cNvSpPr/>
              <p:nvPr/>
            </p:nvSpPr>
            <p:spPr>
              <a:xfrm>
                <a:off x="2799134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9"/>
              <p:cNvSpPr/>
              <p:nvPr/>
            </p:nvSpPr>
            <p:spPr>
              <a:xfrm>
                <a:off x="2960490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>
                <a:off x="3121846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>
                <a:off x="3283202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>
                <a:off x="3444559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>
                <a:off x="3605914" y="1427134"/>
                <a:ext cx="161400" cy="277200"/>
              </a:xfrm>
              <a:prstGeom prst="rect">
                <a:avLst/>
              </a:prstGeom>
              <a:solidFill>
                <a:srgbClr val="D9D2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9"/>
              <p:cNvSpPr/>
              <p:nvPr/>
            </p:nvSpPr>
            <p:spPr>
              <a:xfrm>
                <a:off x="3767271" y="1427134"/>
                <a:ext cx="161400" cy="277200"/>
              </a:xfrm>
              <a:prstGeom prst="rect">
                <a:avLst/>
              </a:prstGeom>
              <a:solidFill>
                <a:srgbClr val="B4A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649" name="Google Shape;649;p39"/>
          <p:cNvCxnSpPr/>
          <p:nvPr/>
        </p:nvCxnSpPr>
        <p:spPr>
          <a:xfrm>
            <a:off x="2758274" y="5148072"/>
            <a:ext cx="7200" cy="2790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50" name="Google Shape;650;p39"/>
          <p:cNvSpPr/>
          <p:nvPr/>
        </p:nvSpPr>
        <p:spPr>
          <a:xfrm flipH="1" rot="-2827266">
            <a:off x="4898457" y="5040754"/>
            <a:ext cx="22926" cy="164534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0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Relevance to core projects</a:t>
            </a:r>
            <a:endParaRPr/>
          </a:p>
        </p:txBody>
      </p:sp>
      <p:sp>
        <p:nvSpPr>
          <p:cNvPr id="657" name="Google Shape;657;p40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0"/>
          <p:cNvSpPr txBox="1"/>
          <p:nvPr/>
        </p:nvSpPr>
        <p:spPr>
          <a:xfrm>
            <a:off x="844050" y="1512275"/>
            <a:ext cx="8757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The optimization shares many similarities with EEHG and HGHG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Working on </a:t>
            </a:r>
            <a:r>
              <a:rPr b="1" lang="en-US" sz="1800"/>
              <a:t>chirp studies </a:t>
            </a:r>
            <a:r>
              <a:rPr lang="en-US" sz="1800"/>
              <a:t>on all schemes allows </a:t>
            </a:r>
            <a:r>
              <a:rPr b="1" lang="en-US" sz="1800"/>
              <a:t>cross-checking</a:t>
            </a:r>
            <a:r>
              <a:rPr lang="en-US" sz="1800"/>
              <a:t> results &amp; comparing </a:t>
            </a:r>
            <a:r>
              <a:rPr b="1" lang="en-US" sz="1800"/>
              <a:t>benefits</a:t>
            </a:r>
            <a:r>
              <a:rPr lang="en-US" sz="1800"/>
              <a:t> and </a:t>
            </a:r>
            <a:r>
              <a:rPr b="1" lang="en-US" sz="1800"/>
              <a:t>weaknesses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Same S2E e-bunch (*highly interested in the </a:t>
            </a:r>
            <a:r>
              <a:rPr b="1" lang="en-US" sz="1800"/>
              <a:t>750MeV S2E e-bunch</a:t>
            </a:r>
            <a:r>
              <a:rPr lang="en-US" sz="1800"/>
              <a:t>*)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OK-HGHG simulation can benefit from: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The </a:t>
            </a:r>
            <a:r>
              <a:rPr b="1" lang="en-US" sz="1800"/>
              <a:t>S2E e-bunch</a:t>
            </a:r>
            <a:r>
              <a:rPr lang="en-US" sz="1800"/>
              <a:t> to study </a:t>
            </a:r>
            <a:r>
              <a:rPr b="1" lang="en-US" sz="1800"/>
              <a:t>imperfections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Handshaking</a:t>
            </a:r>
            <a:r>
              <a:rPr lang="en-US" sz="1800"/>
              <a:t> between </a:t>
            </a:r>
            <a:r>
              <a:rPr b="1" lang="en-US" sz="1800"/>
              <a:t>codes</a:t>
            </a:r>
            <a:r>
              <a:rPr lang="en-US" sz="1800"/>
              <a:t>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genesis ←→ elegant: simulate more accurately the </a:t>
            </a:r>
            <a:r>
              <a:rPr b="1" lang="en-US" sz="1800"/>
              <a:t>chicanes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Beam manipulation scripts: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-US" sz="1800"/>
              <a:t>reslice e-bunch</a:t>
            </a:r>
            <a:r>
              <a:rPr lang="en-US" sz="1800"/>
              <a:t> when </a:t>
            </a:r>
            <a:r>
              <a:rPr lang="en-US" sz="1800"/>
              <a:t>necessary</a:t>
            </a:r>
            <a:r>
              <a:rPr lang="en-US" sz="1800"/>
              <a:t> due to </a:t>
            </a:r>
            <a:r>
              <a:rPr b="1" lang="en-US" sz="1800"/>
              <a:t>wavelength compression </a:t>
            </a:r>
            <a:r>
              <a:rPr lang="en-US" sz="1800"/>
              <a:t>or due to </a:t>
            </a:r>
            <a:r>
              <a:rPr b="1" lang="en-US" sz="1800"/>
              <a:t>different wavelength of seed2</a:t>
            </a:r>
            <a:endParaRPr b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36563" y="367536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-US">
                <a:solidFill>
                  <a:srgbClr val="134F5C"/>
                </a:solidFill>
              </a:rPr>
              <a:t>Motivation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475400" y="1713350"/>
            <a:ext cx="10951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 have </a:t>
            </a:r>
            <a:r>
              <a:rPr b="1" lang="en-US"/>
              <a:t>1 million core hours </a:t>
            </a:r>
            <a:r>
              <a:rPr lang="en-US"/>
              <a:t>left for projects besides core studies </a:t>
            </a:r>
            <a:r>
              <a:rPr b="1" lang="en-US"/>
              <a:t>until May 2023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Core activities</a:t>
            </a:r>
            <a:r>
              <a:rPr lang="en-US"/>
              <a:t> already covered in this and previous S2E workshops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 few </a:t>
            </a:r>
            <a:r>
              <a:rPr b="1" lang="en-US"/>
              <a:t>“Beyond FLASH2020+” core activities</a:t>
            </a:r>
            <a:r>
              <a:rPr lang="en-US"/>
              <a:t> will be reviewed today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 will discuss </a:t>
            </a:r>
            <a:r>
              <a:rPr b="1" lang="en-US"/>
              <a:t>relevance to </a:t>
            </a:r>
            <a:r>
              <a:rPr lang="en-US"/>
              <a:t>the S2E simulations of </a:t>
            </a:r>
            <a:r>
              <a:rPr b="1" lang="en-US"/>
              <a:t>core activities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 will </a:t>
            </a:r>
            <a:r>
              <a:rPr b="1" lang="en-US"/>
              <a:t>check progress and share results</a:t>
            </a:r>
            <a:r>
              <a:rPr lang="en-US"/>
              <a:t> during the next S2E workshop </a:t>
            </a:r>
            <a:r>
              <a:rPr b="1" lang="en-US"/>
              <a:t>in spring</a:t>
            </a:r>
            <a:r>
              <a:rPr b="1" lang="en-US"/>
              <a:t> 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1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Seeding with an optical cavity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1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working principle</a:t>
            </a:r>
            <a:endParaRPr/>
          </a:p>
        </p:txBody>
      </p:sp>
      <p:cxnSp>
        <p:nvCxnSpPr>
          <p:cNvPr id="666" name="Google Shape;666;p41"/>
          <p:cNvCxnSpPr/>
          <p:nvPr/>
        </p:nvCxnSpPr>
        <p:spPr>
          <a:xfrm flipH="1" rot="10800000">
            <a:off x="7497042" y="2086835"/>
            <a:ext cx="1655100" cy="17400"/>
          </a:xfrm>
          <a:prstGeom prst="straightConnector1">
            <a:avLst/>
          </a:prstGeom>
          <a:noFill/>
          <a:ln cap="flat" cmpd="sng" w="1905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67" name="Google Shape;667;p41"/>
          <p:cNvGrpSpPr/>
          <p:nvPr/>
        </p:nvGrpSpPr>
        <p:grpSpPr>
          <a:xfrm>
            <a:off x="9137657" y="1551503"/>
            <a:ext cx="2065274" cy="648314"/>
            <a:chOff x="9594857" y="2008703"/>
            <a:chExt cx="2065274" cy="648314"/>
          </a:xfrm>
        </p:grpSpPr>
        <p:sp>
          <p:nvSpPr>
            <p:cNvPr id="668" name="Google Shape;668;p41"/>
            <p:cNvSpPr txBox="1"/>
            <p:nvPr/>
          </p:nvSpPr>
          <p:spPr>
            <a:xfrm>
              <a:off x="9928905" y="2008703"/>
              <a:ext cx="105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Radiator</a:t>
              </a:r>
              <a:endParaRPr/>
            </a:p>
          </p:txBody>
        </p:sp>
        <p:grpSp>
          <p:nvGrpSpPr>
            <p:cNvPr id="669" name="Google Shape;669;p41"/>
            <p:cNvGrpSpPr/>
            <p:nvPr/>
          </p:nvGrpSpPr>
          <p:grpSpPr>
            <a:xfrm>
              <a:off x="9594857" y="2435317"/>
              <a:ext cx="2065274" cy="221700"/>
              <a:chOff x="8610975" y="1729832"/>
              <a:chExt cx="2065274" cy="221700"/>
            </a:xfrm>
          </p:grpSpPr>
          <p:sp>
            <p:nvSpPr>
              <p:cNvPr id="670" name="Google Shape;670;p41"/>
              <p:cNvSpPr/>
              <p:nvPr/>
            </p:nvSpPr>
            <p:spPr>
              <a:xfrm>
                <a:off x="861097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41"/>
              <p:cNvSpPr/>
              <p:nvPr/>
            </p:nvSpPr>
            <p:spPr>
              <a:xfrm>
                <a:off x="8740061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9E9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41"/>
              <p:cNvSpPr/>
              <p:nvPr/>
            </p:nvSpPr>
            <p:spPr>
              <a:xfrm>
                <a:off x="886914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41"/>
              <p:cNvSpPr/>
              <p:nvPr/>
            </p:nvSpPr>
            <p:spPr>
              <a:xfrm>
                <a:off x="899823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41"/>
              <p:cNvSpPr/>
              <p:nvPr/>
            </p:nvSpPr>
            <p:spPr>
              <a:xfrm>
                <a:off x="912731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41"/>
              <p:cNvSpPr/>
              <p:nvPr/>
            </p:nvSpPr>
            <p:spPr>
              <a:xfrm>
                <a:off x="925640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41"/>
              <p:cNvSpPr/>
              <p:nvPr/>
            </p:nvSpPr>
            <p:spPr>
              <a:xfrm>
                <a:off x="938548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41"/>
              <p:cNvSpPr/>
              <p:nvPr/>
            </p:nvSpPr>
            <p:spPr>
              <a:xfrm>
                <a:off x="951457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41"/>
              <p:cNvSpPr/>
              <p:nvPr/>
            </p:nvSpPr>
            <p:spPr>
              <a:xfrm>
                <a:off x="964365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41"/>
              <p:cNvSpPr/>
              <p:nvPr/>
            </p:nvSpPr>
            <p:spPr>
              <a:xfrm>
                <a:off x="977274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41"/>
              <p:cNvSpPr/>
              <p:nvPr/>
            </p:nvSpPr>
            <p:spPr>
              <a:xfrm>
                <a:off x="990182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41"/>
              <p:cNvSpPr/>
              <p:nvPr/>
            </p:nvSpPr>
            <p:spPr>
              <a:xfrm>
                <a:off x="1003090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41"/>
              <p:cNvSpPr/>
              <p:nvPr/>
            </p:nvSpPr>
            <p:spPr>
              <a:xfrm>
                <a:off x="1015999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41"/>
              <p:cNvSpPr/>
              <p:nvPr/>
            </p:nvSpPr>
            <p:spPr>
              <a:xfrm>
                <a:off x="1028908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41"/>
              <p:cNvSpPr/>
              <p:nvPr/>
            </p:nvSpPr>
            <p:spPr>
              <a:xfrm>
                <a:off x="1041816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1054724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6" name="Google Shape;686;p41"/>
          <p:cNvSpPr/>
          <p:nvPr/>
        </p:nvSpPr>
        <p:spPr>
          <a:xfrm flipH="1" rot="-2684721">
            <a:off x="6940350" y="1949695"/>
            <a:ext cx="47730" cy="34026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7" name="Google Shape;687;p41"/>
          <p:cNvCxnSpPr/>
          <p:nvPr/>
        </p:nvCxnSpPr>
        <p:spPr>
          <a:xfrm>
            <a:off x="1825927" y="2103120"/>
            <a:ext cx="3300" cy="8286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688" name="Google Shape;688;p41"/>
          <p:cNvGrpSpPr/>
          <p:nvPr/>
        </p:nvGrpSpPr>
        <p:grpSpPr>
          <a:xfrm>
            <a:off x="609600" y="1243275"/>
            <a:ext cx="10174700" cy="1691733"/>
            <a:chOff x="0" y="1776675"/>
            <a:chExt cx="10174700" cy="1691733"/>
          </a:xfrm>
        </p:grpSpPr>
        <p:sp>
          <p:nvSpPr>
            <p:cNvPr id="689" name="Google Shape;689;p41"/>
            <p:cNvSpPr txBox="1"/>
            <p:nvPr/>
          </p:nvSpPr>
          <p:spPr>
            <a:xfrm>
              <a:off x="593900" y="1776675"/>
              <a:ext cx="958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90" name="Google Shape;690;p41"/>
            <p:cNvCxnSpPr/>
            <p:nvPr/>
          </p:nvCxnSpPr>
          <p:spPr>
            <a:xfrm>
              <a:off x="6321727" y="2639808"/>
              <a:ext cx="3300" cy="8286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91" name="Google Shape;691;p41"/>
            <p:cNvCxnSpPr/>
            <p:nvPr/>
          </p:nvCxnSpPr>
          <p:spPr>
            <a:xfrm>
              <a:off x="0" y="2637586"/>
              <a:ext cx="555000" cy="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92" name="Google Shape;692;p41"/>
            <p:cNvSpPr txBox="1"/>
            <p:nvPr/>
          </p:nvSpPr>
          <p:spPr>
            <a:xfrm>
              <a:off x="3086418" y="2152408"/>
              <a:ext cx="122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Modulator</a:t>
              </a:r>
              <a:endParaRPr/>
            </a:p>
          </p:txBody>
        </p:sp>
        <p:grpSp>
          <p:nvGrpSpPr>
            <p:cNvPr id="693" name="Google Shape;693;p41"/>
            <p:cNvGrpSpPr/>
            <p:nvPr/>
          </p:nvGrpSpPr>
          <p:grpSpPr>
            <a:xfrm>
              <a:off x="555113" y="2181310"/>
              <a:ext cx="6408530" cy="608894"/>
              <a:chOff x="402147" y="995328"/>
              <a:chExt cx="8010662" cy="761118"/>
            </a:xfrm>
          </p:grpSpPr>
          <p:cxnSp>
            <p:nvCxnSpPr>
              <p:cNvPr id="694" name="Google Shape;694;p41"/>
              <p:cNvCxnSpPr>
                <a:stCxn id="695" idx="3"/>
                <a:endCxn id="696" idx="1"/>
              </p:cNvCxnSpPr>
              <p:nvPr/>
            </p:nvCxnSpPr>
            <p:spPr>
              <a:xfrm flipH="1" rot="10800000">
                <a:off x="6939360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7" name="Google Shape;697;p41"/>
              <p:cNvCxnSpPr>
                <a:stCxn id="696" idx="3"/>
                <a:endCxn id="698" idx="1"/>
              </p:cNvCxnSpPr>
              <p:nvPr/>
            </p:nvCxnSpPr>
            <p:spPr>
              <a:xfrm flipH="1" rot="10800000">
                <a:off x="7445686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99" name="Google Shape;699;p41"/>
              <p:cNvCxnSpPr>
                <a:stCxn id="698" idx="3"/>
                <a:endCxn id="700" idx="1"/>
              </p:cNvCxnSpPr>
              <p:nvPr/>
            </p:nvCxnSpPr>
            <p:spPr>
              <a:xfrm>
                <a:off x="7845217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701" name="Google Shape;701;p41"/>
              <p:cNvSpPr/>
              <p:nvPr/>
            </p:nvSpPr>
            <p:spPr>
              <a:xfrm rot="2687766">
                <a:off x="1179591" y="1372589"/>
                <a:ext cx="59609" cy="425113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02" name="Google Shape;702;p41"/>
              <p:cNvCxnSpPr>
                <a:stCxn id="701" idx="3"/>
                <a:endCxn id="703" idx="3"/>
              </p:cNvCxnSpPr>
              <p:nvPr/>
            </p:nvCxnSpPr>
            <p:spPr>
              <a:xfrm flipH="1" rot="10800000">
                <a:off x="1230546" y="1568346"/>
                <a:ext cx="6414600" cy="3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695" name="Google Shape;695;p41"/>
              <p:cNvSpPr/>
              <p:nvPr/>
            </p:nvSpPr>
            <p:spPr>
              <a:xfrm>
                <a:off x="677796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41"/>
              <p:cNvSpPr/>
              <p:nvPr/>
            </p:nvSpPr>
            <p:spPr>
              <a:xfrm>
                <a:off x="8251409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41"/>
              <p:cNvSpPr/>
              <p:nvPr/>
            </p:nvSpPr>
            <p:spPr>
              <a:xfrm>
                <a:off x="7284286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41"/>
              <p:cNvSpPr/>
              <p:nvPr/>
            </p:nvSpPr>
            <p:spPr>
              <a:xfrm>
                <a:off x="7683817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4" name="Google Shape;704;p41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705" name="Google Shape;705;p41"/>
                <p:cNvCxnSpPr>
                  <a:stCxn id="706" idx="3"/>
                  <a:endCxn id="707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08" name="Google Shape;708;p41"/>
                <p:cNvCxnSpPr>
                  <a:stCxn id="707" idx="3"/>
                  <a:endCxn id="709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0" name="Google Shape;710;p41"/>
                <p:cNvCxnSpPr>
                  <a:stCxn id="709" idx="3"/>
                  <a:endCxn id="711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706" name="Google Shape;706;p41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41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41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41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2" name="Google Shape;712;p41"/>
              <p:cNvGrpSpPr/>
              <p:nvPr/>
            </p:nvGrpSpPr>
            <p:grpSpPr>
              <a:xfrm>
                <a:off x="2955250" y="1451513"/>
                <a:ext cx="2904455" cy="277200"/>
                <a:chOff x="1789197" y="1427134"/>
                <a:chExt cx="2904455" cy="277200"/>
              </a:xfrm>
            </p:grpSpPr>
            <p:sp>
              <p:nvSpPr>
                <p:cNvPr id="713" name="Google Shape;713;p41"/>
                <p:cNvSpPr/>
                <p:nvPr/>
              </p:nvSpPr>
              <p:spPr>
                <a:xfrm>
                  <a:off x="178919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41"/>
                <p:cNvSpPr/>
                <p:nvPr/>
              </p:nvSpPr>
              <p:spPr>
                <a:xfrm>
                  <a:off x="195055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41"/>
                <p:cNvSpPr/>
                <p:nvPr/>
              </p:nvSpPr>
              <p:spPr>
                <a:xfrm>
                  <a:off x="21119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41"/>
                <p:cNvSpPr/>
                <p:nvPr/>
              </p:nvSpPr>
              <p:spPr>
                <a:xfrm>
                  <a:off x="227326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41"/>
                <p:cNvSpPr/>
                <p:nvPr/>
              </p:nvSpPr>
              <p:spPr>
                <a:xfrm>
                  <a:off x="243462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41"/>
                <p:cNvSpPr/>
                <p:nvPr/>
              </p:nvSpPr>
              <p:spPr>
                <a:xfrm>
                  <a:off x="259597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41"/>
                <p:cNvSpPr/>
                <p:nvPr/>
              </p:nvSpPr>
              <p:spPr>
                <a:xfrm>
                  <a:off x="275733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" name="Google Shape;720;p41"/>
                <p:cNvSpPr/>
                <p:nvPr/>
              </p:nvSpPr>
              <p:spPr>
                <a:xfrm>
                  <a:off x="291869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" name="Google Shape;721;p41"/>
                <p:cNvSpPr/>
                <p:nvPr/>
              </p:nvSpPr>
              <p:spPr>
                <a:xfrm>
                  <a:off x="3080046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41"/>
                <p:cNvSpPr/>
                <p:nvPr/>
              </p:nvSpPr>
              <p:spPr>
                <a:xfrm>
                  <a:off x="324140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41"/>
                <p:cNvSpPr/>
                <p:nvPr/>
              </p:nvSpPr>
              <p:spPr>
                <a:xfrm>
                  <a:off x="340275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41"/>
                <p:cNvSpPr/>
                <p:nvPr/>
              </p:nvSpPr>
              <p:spPr>
                <a:xfrm>
                  <a:off x="3564115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41"/>
                <p:cNvSpPr/>
                <p:nvPr/>
              </p:nvSpPr>
              <p:spPr>
                <a:xfrm>
                  <a:off x="372547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41"/>
                <p:cNvSpPr/>
                <p:nvPr/>
              </p:nvSpPr>
              <p:spPr>
                <a:xfrm>
                  <a:off x="38868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41"/>
                <p:cNvSpPr/>
                <p:nvPr/>
              </p:nvSpPr>
              <p:spPr>
                <a:xfrm>
                  <a:off x="404818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41"/>
                <p:cNvSpPr/>
                <p:nvPr/>
              </p:nvSpPr>
              <p:spPr>
                <a:xfrm>
                  <a:off x="42095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41"/>
                <p:cNvSpPr/>
                <p:nvPr/>
              </p:nvSpPr>
              <p:spPr>
                <a:xfrm>
                  <a:off x="437089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41"/>
                <p:cNvSpPr/>
                <p:nvPr/>
              </p:nvSpPr>
              <p:spPr>
                <a:xfrm>
                  <a:off x="453225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31" name="Google Shape;731;p41"/>
          <p:cNvGrpSpPr/>
          <p:nvPr/>
        </p:nvGrpSpPr>
        <p:grpSpPr>
          <a:xfrm>
            <a:off x="11195057" y="1978117"/>
            <a:ext cx="387170" cy="221700"/>
            <a:chOff x="8610975" y="1729832"/>
            <a:chExt cx="387170" cy="221700"/>
          </a:xfrm>
        </p:grpSpPr>
        <p:sp>
          <p:nvSpPr>
            <p:cNvPr id="732" name="Google Shape;732;p41"/>
            <p:cNvSpPr/>
            <p:nvPr/>
          </p:nvSpPr>
          <p:spPr>
            <a:xfrm>
              <a:off x="8610975" y="1729832"/>
              <a:ext cx="129000" cy="221700"/>
            </a:xfrm>
            <a:prstGeom prst="rect">
              <a:avLst/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8740061" y="1729832"/>
              <a:ext cx="129000" cy="221700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9E9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8869145" y="1729832"/>
              <a:ext cx="129000" cy="221700"/>
            </a:xfrm>
            <a:prstGeom prst="rect">
              <a:avLst/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5" name="Google Shape;735;p41"/>
          <p:cNvSpPr txBox="1"/>
          <p:nvPr/>
        </p:nvSpPr>
        <p:spPr>
          <a:xfrm>
            <a:off x="1264625" y="2931725"/>
            <a:ext cx="11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seed laser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2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Seeding with an optical cavity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42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working principle</a:t>
            </a:r>
            <a:endParaRPr/>
          </a:p>
        </p:txBody>
      </p:sp>
      <p:cxnSp>
        <p:nvCxnSpPr>
          <p:cNvPr id="743" name="Google Shape;743;p42"/>
          <p:cNvCxnSpPr/>
          <p:nvPr/>
        </p:nvCxnSpPr>
        <p:spPr>
          <a:xfrm flipH="1" rot="10800000">
            <a:off x="7497042" y="2086835"/>
            <a:ext cx="1655100" cy="17400"/>
          </a:xfrm>
          <a:prstGeom prst="straightConnector1">
            <a:avLst/>
          </a:prstGeom>
          <a:noFill/>
          <a:ln cap="flat" cmpd="sng" w="1905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44" name="Google Shape;744;p42"/>
          <p:cNvGrpSpPr/>
          <p:nvPr/>
        </p:nvGrpSpPr>
        <p:grpSpPr>
          <a:xfrm>
            <a:off x="9137657" y="1551503"/>
            <a:ext cx="2065274" cy="648314"/>
            <a:chOff x="9594857" y="2008703"/>
            <a:chExt cx="2065274" cy="648314"/>
          </a:xfrm>
        </p:grpSpPr>
        <p:sp>
          <p:nvSpPr>
            <p:cNvPr id="745" name="Google Shape;745;p42"/>
            <p:cNvSpPr txBox="1"/>
            <p:nvPr/>
          </p:nvSpPr>
          <p:spPr>
            <a:xfrm>
              <a:off x="9928905" y="2008703"/>
              <a:ext cx="105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Radiator</a:t>
              </a:r>
              <a:endParaRPr/>
            </a:p>
          </p:txBody>
        </p:sp>
        <p:grpSp>
          <p:nvGrpSpPr>
            <p:cNvPr id="746" name="Google Shape;746;p42"/>
            <p:cNvGrpSpPr/>
            <p:nvPr/>
          </p:nvGrpSpPr>
          <p:grpSpPr>
            <a:xfrm>
              <a:off x="9594857" y="2435317"/>
              <a:ext cx="2065274" cy="221700"/>
              <a:chOff x="8610975" y="1729832"/>
              <a:chExt cx="2065274" cy="221700"/>
            </a:xfrm>
          </p:grpSpPr>
          <p:sp>
            <p:nvSpPr>
              <p:cNvPr id="747" name="Google Shape;747;p42"/>
              <p:cNvSpPr/>
              <p:nvPr/>
            </p:nvSpPr>
            <p:spPr>
              <a:xfrm>
                <a:off x="861097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42"/>
              <p:cNvSpPr/>
              <p:nvPr/>
            </p:nvSpPr>
            <p:spPr>
              <a:xfrm>
                <a:off x="8740061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9E9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2"/>
              <p:cNvSpPr/>
              <p:nvPr/>
            </p:nvSpPr>
            <p:spPr>
              <a:xfrm>
                <a:off x="886914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42"/>
              <p:cNvSpPr/>
              <p:nvPr/>
            </p:nvSpPr>
            <p:spPr>
              <a:xfrm>
                <a:off x="899823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42"/>
              <p:cNvSpPr/>
              <p:nvPr/>
            </p:nvSpPr>
            <p:spPr>
              <a:xfrm>
                <a:off x="912731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2"/>
              <p:cNvSpPr/>
              <p:nvPr/>
            </p:nvSpPr>
            <p:spPr>
              <a:xfrm>
                <a:off x="925640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42"/>
              <p:cNvSpPr/>
              <p:nvPr/>
            </p:nvSpPr>
            <p:spPr>
              <a:xfrm>
                <a:off x="938548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42"/>
              <p:cNvSpPr/>
              <p:nvPr/>
            </p:nvSpPr>
            <p:spPr>
              <a:xfrm>
                <a:off x="951457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2"/>
              <p:cNvSpPr/>
              <p:nvPr/>
            </p:nvSpPr>
            <p:spPr>
              <a:xfrm>
                <a:off x="964365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42"/>
              <p:cNvSpPr/>
              <p:nvPr/>
            </p:nvSpPr>
            <p:spPr>
              <a:xfrm>
                <a:off x="977274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42"/>
              <p:cNvSpPr/>
              <p:nvPr/>
            </p:nvSpPr>
            <p:spPr>
              <a:xfrm>
                <a:off x="990182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2"/>
              <p:cNvSpPr/>
              <p:nvPr/>
            </p:nvSpPr>
            <p:spPr>
              <a:xfrm>
                <a:off x="1003090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2"/>
              <p:cNvSpPr/>
              <p:nvPr/>
            </p:nvSpPr>
            <p:spPr>
              <a:xfrm>
                <a:off x="1015999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42"/>
              <p:cNvSpPr/>
              <p:nvPr/>
            </p:nvSpPr>
            <p:spPr>
              <a:xfrm>
                <a:off x="1028908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42"/>
              <p:cNvSpPr/>
              <p:nvPr/>
            </p:nvSpPr>
            <p:spPr>
              <a:xfrm>
                <a:off x="1041816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2"/>
              <p:cNvSpPr/>
              <p:nvPr/>
            </p:nvSpPr>
            <p:spPr>
              <a:xfrm>
                <a:off x="1054724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3" name="Google Shape;763;p42"/>
          <p:cNvSpPr/>
          <p:nvPr/>
        </p:nvSpPr>
        <p:spPr>
          <a:xfrm flipH="1" rot="-2684721">
            <a:off x="6940350" y="1949695"/>
            <a:ext cx="47730" cy="34026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4" name="Google Shape;764;p42"/>
          <p:cNvCxnSpPr/>
          <p:nvPr/>
        </p:nvCxnSpPr>
        <p:spPr>
          <a:xfrm>
            <a:off x="1825927" y="2103120"/>
            <a:ext cx="3300" cy="8286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65" name="Google Shape;765;p42"/>
          <p:cNvCxnSpPr/>
          <p:nvPr/>
        </p:nvCxnSpPr>
        <p:spPr>
          <a:xfrm rot="10800000">
            <a:off x="1819656" y="2951125"/>
            <a:ext cx="5118300" cy="138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66" name="Google Shape;766;p42"/>
          <p:cNvSpPr/>
          <p:nvPr/>
        </p:nvSpPr>
        <p:spPr>
          <a:xfrm flipH="1" rot="-2684721">
            <a:off x="1803700" y="2787895"/>
            <a:ext cx="47730" cy="34026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7" name="Google Shape;767;p42"/>
          <p:cNvGrpSpPr/>
          <p:nvPr/>
        </p:nvGrpSpPr>
        <p:grpSpPr>
          <a:xfrm>
            <a:off x="609600" y="1243275"/>
            <a:ext cx="10174700" cy="1853024"/>
            <a:chOff x="0" y="1776675"/>
            <a:chExt cx="10174700" cy="1853024"/>
          </a:xfrm>
        </p:grpSpPr>
        <p:sp>
          <p:nvSpPr>
            <p:cNvPr id="768" name="Google Shape;768;p42"/>
            <p:cNvSpPr txBox="1"/>
            <p:nvPr/>
          </p:nvSpPr>
          <p:spPr>
            <a:xfrm>
              <a:off x="593900" y="1776675"/>
              <a:ext cx="958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 rot="5032549">
              <a:off x="5844170" y="3031353"/>
              <a:ext cx="562410" cy="575993"/>
            </a:xfrm>
            <a:prstGeom prst="arc">
              <a:avLst>
                <a:gd fmla="val 16500141" name="adj1"/>
                <a:gd fmla="val 767177" name="adj2"/>
              </a:avLst>
            </a:prstGeom>
            <a:noFill/>
            <a:ln cap="flat" cmpd="sng" w="57150">
              <a:solidFill>
                <a:srgbClr val="351C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0" name="Google Shape;770;p42"/>
            <p:cNvCxnSpPr/>
            <p:nvPr/>
          </p:nvCxnSpPr>
          <p:spPr>
            <a:xfrm>
              <a:off x="6321727" y="2639808"/>
              <a:ext cx="3300" cy="8286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771" name="Google Shape;771;p42"/>
            <p:cNvCxnSpPr/>
            <p:nvPr/>
          </p:nvCxnSpPr>
          <p:spPr>
            <a:xfrm>
              <a:off x="0" y="2637586"/>
              <a:ext cx="555000" cy="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72" name="Google Shape;772;p42"/>
            <p:cNvSpPr txBox="1"/>
            <p:nvPr/>
          </p:nvSpPr>
          <p:spPr>
            <a:xfrm>
              <a:off x="3086418" y="2152408"/>
              <a:ext cx="122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Modulator</a:t>
              </a:r>
              <a:endParaRPr/>
            </a:p>
          </p:txBody>
        </p:sp>
        <p:grpSp>
          <p:nvGrpSpPr>
            <p:cNvPr id="773" name="Google Shape;773;p42"/>
            <p:cNvGrpSpPr/>
            <p:nvPr/>
          </p:nvGrpSpPr>
          <p:grpSpPr>
            <a:xfrm>
              <a:off x="555113" y="2181310"/>
              <a:ext cx="6408530" cy="608894"/>
              <a:chOff x="402147" y="995328"/>
              <a:chExt cx="8010662" cy="761118"/>
            </a:xfrm>
          </p:grpSpPr>
          <p:cxnSp>
            <p:nvCxnSpPr>
              <p:cNvPr id="774" name="Google Shape;774;p42"/>
              <p:cNvCxnSpPr>
                <a:stCxn id="775" idx="3"/>
                <a:endCxn id="776" idx="1"/>
              </p:cNvCxnSpPr>
              <p:nvPr/>
            </p:nvCxnSpPr>
            <p:spPr>
              <a:xfrm flipH="1" rot="10800000">
                <a:off x="6939360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7" name="Google Shape;777;p42"/>
              <p:cNvCxnSpPr>
                <a:stCxn id="776" idx="3"/>
                <a:endCxn id="778" idx="1"/>
              </p:cNvCxnSpPr>
              <p:nvPr/>
            </p:nvCxnSpPr>
            <p:spPr>
              <a:xfrm flipH="1" rot="10800000">
                <a:off x="7445686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9" name="Google Shape;779;p42"/>
              <p:cNvCxnSpPr>
                <a:stCxn id="778" idx="3"/>
                <a:endCxn id="780" idx="1"/>
              </p:cNvCxnSpPr>
              <p:nvPr/>
            </p:nvCxnSpPr>
            <p:spPr>
              <a:xfrm>
                <a:off x="7845217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781" name="Google Shape;781;p42"/>
              <p:cNvSpPr/>
              <p:nvPr/>
            </p:nvSpPr>
            <p:spPr>
              <a:xfrm rot="2687766">
                <a:off x="1179591" y="1372589"/>
                <a:ext cx="59609" cy="425113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82" name="Google Shape;782;p42"/>
              <p:cNvCxnSpPr>
                <a:stCxn id="781" idx="3"/>
                <a:endCxn id="783" idx="3"/>
              </p:cNvCxnSpPr>
              <p:nvPr/>
            </p:nvCxnSpPr>
            <p:spPr>
              <a:xfrm flipH="1" rot="10800000">
                <a:off x="1230546" y="1568346"/>
                <a:ext cx="6414600" cy="3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775" name="Google Shape;775;p42"/>
              <p:cNvSpPr/>
              <p:nvPr/>
            </p:nvSpPr>
            <p:spPr>
              <a:xfrm>
                <a:off x="677796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42"/>
              <p:cNvSpPr/>
              <p:nvPr/>
            </p:nvSpPr>
            <p:spPr>
              <a:xfrm>
                <a:off x="8251409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42"/>
              <p:cNvSpPr/>
              <p:nvPr/>
            </p:nvSpPr>
            <p:spPr>
              <a:xfrm>
                <a:off x="7284286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42"/>
              <p:cNvSpPr/>
              <p:nvPr/>
            </p:nvSpPr>
            <p:spPr>
              <a:xfrm>
                <a:off x="7683817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84" name="Google Shape;784;p42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785" name="Google Shape;785;p42"/>
                <p:cNvCxnSpPr>
                  <a:stCxn id="786" idx="3"/>
                  <a:endCxn id="787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88" name="Google Shape;788;p42"/>
                <p:cNvCxnSpPr>
                  <a:stCxn id="787" idx="3"/>
                  <a:endCxn id="789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90" name="Google Shape;790;p42"/>
                <p:cNvCxnSpPr>
                  <a:stCxn id="789" idx="3"/>
                  <a:endCxn id="791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786" name="Google Shape;786;p42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92" name="Google Shape;792;p42"/>
              <p:cNvGrpSpPr/>
              <p:nvPr/>
            </p:nvGrpSpPr>
            <p:grpSpPr>
              <a:xfrm>
                <a:off x="2955250" y="1451513"/>
                <a:ext cx="2904455" cy="277200"/>
                <a:chOff x="1789197" y="1427134"/>
                <a:chExt cx="2904455" cy="277200"/>
              </a:xfrm>
            </p:grpSpPr>
            <p:sp>
              <p:nvSpPr>
                <p:cNvPr id="793" name="Google Shape;793;p42"/>
                <p:cNvSpPr/>
                <p:nvPr/>
              </p:nvSpPr>
              <p:spPr>
                <a:xfrm>
                  <a:off x="178919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195055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21119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227326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243462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259597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275733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291869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3080046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324140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3" name="Google Shape;803;p42"/>
                <p:cNvSpPr/>
                <p:nvPr/>
              </p:nvSpPr>
              <p:spPr>
                <a:xfrm>
                  <a:off x="340275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42"/>
                <p:cNvSpPr/>
                <p:nvPr/>
              </p:nvSpPr>
              <p:spPr>
                <a:xfrm>
                  <a:off x="3564115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372547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38868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404818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42095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437089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453225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11" name="Google Shape;811;p42"/>
          <p:cNvGrpSpPr/>
          <p:nvPr/>
        </p:nvGrpSpPr>
        <p:grpSpPr>
          <a:xfrm>
            <a:off x="11195057" y="1978117"/>
            <a:ext cx="387170" cy="221700"/>
            <a:chOff x="8610975" y="1729832"/>
            <a:chExt cx="387170" cy="221700"/>
          </a:xfrm>
        </p:grpSpPr>
        <p:sp>
          <p:nvSpPr>
            <p:cNvPr id="812" name="Google Shape;812;p42"/>
            <p:cNvSpPr/>
            <p:nvPr/>
          </p:nvSpPr>
          <p:spPr>
            <a:xfrm>
              <a:off x="8610975" y="1729832"/>
              <a:ext cx="129000" cy="221700"/>
            </a:xfrm>
            <a:prstGeom prst="rect">
              <a:avLst/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8740061" y="1729832"/>
              <a:ext cx="129000" cy="221700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9E9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8869145" y="1729832"/>
              <a:ext cx="129000" cy="221700"/>
            </a:xfrm>
            <a:prstGeom prst="rect">
              <a:avLst/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5" name="Google Shape;815;p42"/>
          <p:cNvSpPr txBox="1"/>
          <p:nvPr/>
        </p:nvSpPr>
        <p:spPr>
          <a:xfrm>
            <a:off x="2799150" y="3604588"/>
            <a:ext cx="6593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An optical cavity recirculates a low repetition rate seed laser pulse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Electron bunches get seeded at multi-MHz repetition-rate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Result → </a:t>
            </a:r>
            <a:r>
              <a:rPr b="1" lang="en-US" sz="1600">
                <a:solidFill>
                  <a:schemeClr val="dk1"/>
                </a:solidFill>
              </a:rPr>
              <a:t> FEL radiation pulses with: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816" name="Google Shape;816;p42"/>
          <p:cNvSpPr txBox="1"/>
          <p:nvPr/>
        </p:nvSpPr>
        <p:spPr>
          <a:xfrm>
            <a:off x="4803874" y="5021525"/>
            <a:ext cx="2441400" cy="1046700"/>
          </a:xfrm>
          <a:prstGeom prst="rect">
            <a:avLst/>
          </a:prstGeom>
          <a:noFill/>
          <a:ln cap="flat" cmpd="sng" w="1905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Longitudinal coherence </a:t>
            </a:r>
            <a:r>
              <a:rPr lang="en-US">
                <a:solidFill>
                  <a:srgbClr val="6AA84F"/>
                </a:solidFill>
              </a:rPr>
              <a:t>✔️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repetition rate        </a:t>
            </a:r>
            <a:r>
              <a:rPr lang="en-US">
                <a:solidFill>
                  <a:srgbClr val="6AA84F"/>
                </a:solidFill>
              </a:rPr>
              <a:t>✔️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Shorter wavelengths      </a:t>
            </a:r>
            <a:r>
              <a:rPr lang="en-US">
                <a:solidFill>
                  <a:srgbClr val="6AA84F"/>
                </a:solidFill>
              </a:rPr>
              <a:t>✔️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Suitable for CW FELs    </a:t>
            </a:r>
            <a:r>
              <a:rPr lang="en-US">
                <a:solidFill>
                  <a:srgbClr val="6AA84F"/>
                </a:solidFill>
              </a:rPr>
              <a:t>✔️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3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Seeding with an optical cavity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3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possibilities for the startup process</a:t>
            </a:r>
            <a:endParaRPr/>
          </a:p>
        </p:txBody>
      </p:sp>
      <p:cxnSp>
        <p:nvCxnSpPr>
          <p:cNvPr id="824" name="Google Shape;824;p43"/>
          <p:cNvCxnSpPr/>
          <p:nvPr/>
        </p:nvCxnSpPr>
        <p:spPr>
          <a:xfrm flipH="1" rot="10800000">
            <a:off x="7497042" y="2086835"/>
            <a:ext cx="1655100" cy="17400"/>
          </a:xfrm>
          <a:prstGeom prst="straightConnector1">
            <a:avLst/>
          </a:prstGeom>
          <a:noFill/>
          <a:ln cap="flat" cmpd="sng" w="1905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25" name="Google Shape;825;p43"/>
          <p:cNvGrpSpPr/>
          <p:nvPr/>
        </p:nvGrpSpPr>
        <p:grpSpPr>
          <a:xfrm>
            <a:off x="9137657" y="1551503"/>
            <a:ext cx="2065274" cy="648314"/>
            <a:chOff x="9594857" y="2008703"/>
            <a:chExt cx="2065274" cy="648314"/>
          </a:xfrm>
        </p:grpSpPr>
        <p:sp>
          <p:nvSpPr>
            <p:cNvPr id="826" name="Google Shape;826;p43"/>
            <p:cNvSpPr txBox="1"/>
            <p:nvPr/>
          </p:nvSpPr>
          <p:spPr>
            <a:xfrm>
              <a:off x="9928905" y="2008703"/>
              <a:ext cx="105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Radiator</a:t>
              </a:r>
              <a:endParaRPr/>
            </a:p>
          </p:txBody>
        </p:sp>
        <p:grpSp>
          <p:nvGrpSpPr>
            <p:cNvPr id="827" name="Google Shape;827;p43"/>
            <p:cNvGrpSpPr/>
            <p:nvPr/>
          </p:nvGrpSpPr>
          <p:grpSpPr>
            <a:xfrm>
              <a:off x="9594857" y="2435317"/>
              <a:ext cx="2065274" cy="221700"/>
              <a:chOff x="8610975" y="1729832"/>
              <a:chExt cx="2065274" cy="221700"/>
            </a:xfrm>
          </p:grpSpPr>
          <p:sp>
            <p:nvSpPr>
              <p:cNvPr id="828" name="Google Shape;828;p43"/>
              <p:cNvSpPr/>
              <p:nvPr/>
            </p:nvSpPr>
            <p:spPr>
              <a:xfrm>
                <a:off x="861097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43"/>
              <p:cNvSpPr/>
              <p:nvPr/>
            </p:nvSpPr>
            <p:spPr>
              <a:xfrm>
                <a:off x="8740061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9E9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43"/>
              <p:cNvSpPr/>
              <p:nvPr/>
            </p:nvSpPr>
            <p:spPr>
              <a:xfrm>
                <a:off x="886914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3"/>
              <p:cNvSpPr/>
              <p:nvPr/>
            </p:nvSpPr>
            <p:spPr>
              <a:xfrm>
                <a:off x="899823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3"/>
              <p:cNvSpPr/>
              <p:nvPr/>
            </p:nvSpPr>
            <p:spPr>
              <a:xfrm>
                <a:off x="912731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3"/>
              <p:cNvSpPr/>
              <p:nvPr/>
            </p:nvSpPr>
            <p:spPr>
              <a:xfrm>
                <a:off x="925640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3"/>
              <p:cNvSpPr/>
              <p:nvPr/>
            </p:nvSpPr>
            <p:spPr>
              <a:xfrm>
                <a:off x="938548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3"/>
              <p:cNvSpPr/>
              <p:nvPr/>
            </p:nvSpPr>
            <p:spPr>
              <a:xfrm>
                <a:off x="951457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3"/>
              <p:cNvSpPr/>
              <p:nvPr/>
            </p:nvSpPr>
            <p:spPr>
              <a:xfrm>
                <a:off x="964365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3"/>
              <p:cNvSpPr/>
              <p:nvPr/>
            </p:nvSpPr>
            <p:spPr>
              <a:xfrm>
                <a:off x="977274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3"/>
              <p:cNvSpPr/>
              <p:nvPr/>
            </p:nvSpPr>
            <p:spPr>
              <a:xfrm>
                <a:off x="990182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3"/>
              <p:cNvSpPr/>
              <p:nvPr/>
            </p:nvSpPr>
            <p:spPr>
              <a:xfrm>
                <a:off x="1003090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43"/>
              <p:cNvSpPr/>
              <p:nvPr/>
            </p:nvSpPr>
            <p:spPr>
              <a:xfrm>
                <a:off x="1015999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43"/>
              <p:cNvSpPr/>
              <p:nvPr/>
            </p:nvSpPr>
            <p:spPr>
              <a:xfrm>
                <a:off x="1028908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3"/>
              <p:cNvSpPr/>
              <p:nvPr/>
            </p:nvSpPr>
            <p:spPr>
              <a:xfrm>
                <a:off x="1041816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43"/>
              <p:cNvSpPr/>
              <p:nvPr/>
            </p:nvSpPr>
            <p:spPr>
              <a:xfrm>
                <a:off x="1054724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44" name="Google Shape;844;p43"/>
          <p:cNvSpPr/>
          <p:nvPr/>
        </p:nvSpPr>
        <p:spPr>
          <a:xfrm flipH="1" rot="-2684721">
            <a:off x="6940350" y="1949695"/>
            <a:ext cx="47730" cy="34026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5" name="Google Shape;845;p43"/>
          <p:cNvCxnSpPr/>
          <p:nvPr/>
        </p:nvCxnSpPr>
        <p:spPr>
          <a:xfrm>
            <a:off x="1825927" y="2103120"/>
            <a:ext cx="3300" cy="8286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46" name="Google Shape;846;p43"/>
          <p:cNvCxnSpPr/>
          <p:nvPr/>
        </p:nvCxnSpPr>
        <p:spPr>
          <a:xfrm rot="10800000">
            <a:off x="1819656" y="2951125"/>
            <a:ext cx="5118300" cy="138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47" name="Google Shape;847;p43"/>
          <p:cNvSpPr/>
          <p:nvPr/>
        </p:nvSpPr>
        <p:spPr>
          <a:xfrm flipH="1" rot="-2684721">
            <a:off x="1803700" y="2787895"/>
            <a:ext cx="47730" cy="34026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p43"/>
          <p:cNvGrpSpPr/>
          <p:nvPr/>
        </p:nvGrpSpPr>
        <p:grpSpPr>
          <a:xfrm>
            <a:off x="609600" y="1243275"/>
            <a:ext cx="10174700" cy="1853024"/>
            <a:chOff x="0" y="1776675"/>
            <a:chExt cx="10174700" cy="1853024"/>
          </a:xfrm>
        </p:grpSpPr>
        <p:sp>
          <p:nvSpPr>
            <p:cNvPr id="849" name="Google Shape;849;p43"/>
            <p:cNvSpPr txBox="1"/>
            <p:nvPr/>
          </p:nvSpPr>
          <p:spPr>
            <a:xfrm>
              <a:off x="593900" y="1776675"/>
              <a:ext cx="958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3"/>
            <p:cNvSpPr/>
            <p:nvPr/>
          </p:nvSpPr>
          <p:spPr>
            <a:xfrm rot="5032549">
              <a:off x="5844170" y="3031353"/>
              <a:ext cx="562410" cy="575993"/>
            </a:xfrm>
            <a:prstGeom prst="arc">
              <a:avLst>
                <a:gd fmla="val 16500141" name="adj1"/>
                <a:gd fmla="val 767177" name="adj2"/>
              </a:avLst>
            </a:prstGeom>
            <a:noFill/>
            <a:ln cap="flat" cmpd="sng" w="57150">
              <a:solidFill>
                <a:srgbClr val="351C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1" name="Google Shape;851;p43"/>
            <p:cNvCxnSpPr/>
            <p:nvPr/>
          </p:nvCxnSpPr>
          <p:spPr>
            <a:xfrm>
              <a:off x="6321727" y="2639808"/>
              <a:ext cx="3300" cy="8286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852" name="Google Shape;852;p43"/>
            <p:cNvCxnSpPr/>
            <p:nvPr/>
          </p:nvCxnSpPr>
          <p:spPr>
            <a:xfrm>
              <a:off x="0" y="2637586"/>
              <a:ext cx="555000" cy="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53" name="Google Shape;853;p43"/>
            <p:cNvSpPr txBox="1"/>
            <p:nvPr/>
          </p:nvSpPr>
          <p:spPr>
            <a:xfrm>
              <a:off x="3086418" y="2152408"/>
              <a:ext cx="122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Modulator</a:t>
              </a:r>
              <a:endParaRPr/>
            </a:p>
          </p:txBody>
        </p:sp>
        <p:grpSp>
          <p:nvGrpSpPr>
            <p:cNvPr id="854" name="Google Shape;854;p43"/>
            <p:cNvGrpSpPr/>
            <p:nvPr/>
          </p:nvGrpSpPr>
          <p:grpSpPr>
            <a:xfrm>
              <a:off x="555113" y="2181310"/>
              <a:ext cx="6408530" cy="608894"/>
              <a:chOff x="402147" y="995328"/>
              <a:chExt cx="8010662" cy="761118"/>
            </a:xfrm>
          </p:grpSpPr>
          <p:cxnSp>
            <p:nvCxnSpPr>
              <p:cNvPr id="855" name="Google Shape;855;p43"/>
              <p:cNvCxnSpPr>
                <a:stCxn id="856" idx="3"/>
                <a:endCxn id="857" idx="1"/>
              </p:cNvCxnSpPr>
              <p:nvPr/>
            </p:nvCxnSpPr>
            <p:spPr>
              <a:xfrm flipH="1" rot="10800000">
                <a:off x="6939360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58" name="Google Shape;858;p43"/>
              <p:cNvCxnSpPr>
                <a:stCxn id="857" idx="3"/>
                <a:endCxn id="859" idx="1"/>
              </p:cNvCxnSpPr>
              <p:nvPr/>
            </p:nvCxnSpPr>
            <p:spPr>
              <a:xfrm flipH="1" rot="10800000">
                <a:off x="7445686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60" name="Google Shape;860;p43"/>
              <p:cNvCxnSpPr>
                <a:stCxn id="859" idx="3"/>
                <a:endCxn id="861" idx="1"/>
              </p:cNvCxnSpPr>
              <p:nvPr/>
            </p:nvCxnSpPr>
            <p:spPr>
              <a:xfrm>
                <a:off x="7845217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62" name="Google Shape;862;p43"/>
              <p:cNvSpPr/>
              <p:nvPr/>
            </p:nvSpPr>
            <p:spPr>
              <a:xfrm rot="2687766">
                <a:off x="1179591" y="1372589"/>
                <a:ext cx="59609" cy="425113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63" name="Google Shape;863;p43"/>
              <p:cNvCxnSpPr>
                <a:stCxn id="862" idx="3"/>
                <a:endCxn id="864" idx="3"/>
              </p:cNvCxnSpPr>
              <p:nvPr/>
            </p:nvCxnSpPr>
            <p:spPr>
              <a:xfrm flipH="1" rot="10800000">
                <a:off x="1230546" y="1568346"/>
                <a:ext cx="6414600" cy="3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856" name="Google Shape;856;p43"/>
              <p:cNvSpPr/>
              <p:nvPr/>
            </p:nvSpPr>
            <p:spPr>
              <a:xfrm>
                <a:off x="677796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8251409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7284286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43"/>
              <p:cNvSpPr/>
              <p:nvPr/>
            </p:nvSpPr>
            <p:spPr>
              <a:xfrm>
                <a:off x="7683817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65" name="Google Shape;865;p43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866" name="Google Shape;866;p43"/>
                <p:cNvCxnSpPr>
                  <a:stCxn id="867" idx="3"/>
                  <a:endCxn id="868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69" name="Google Shape;869;p43"/>
                <p:cNvCxnSpPr>
                  <a:stCxn id="868" idx="3"/>
                  <a:endCxn id="870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71" name="Google Shape;871;p43"/>
                <p:cNvCxnSpPr>
                  <a:stCxn id="870" idx="3"/>
                  <a:endCxn id="872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867" name="Google Shape;867;p43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43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43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43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3" name="Google Shape;873;p43"/>
              <p:cNvGrpSpPr/>
              <p:nvPr/>
            </p:nvGrpSpPr>
            <p:grpSpPr>
              <a:xfrm>
                <a:off x="2955250" y="1451513"/>
                <a:ext cx="2904455" cy="277200"/>
                <a:chOff x="1789197" y="1427134"/>
                <a:chExt cx="2904455" cy="277200"/>
              </a:xfrm>
            </p:grpSpPr>
            <p:sp>
              <p:nvSpPr>
                <p:cNvPr id="874" name="Google Shape;874;p43"/>
                <p:cNvSpPr/>
                <p:nvPr/>
              </p:nvSpPr>
              <p:spPr>
                <a:xfrm>
                  <a:off x="178919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p43"/>
                <p:cNvSpPr/>
                <p:nvPr/>
              </p:nvSpPr>
              <p:spPr>
                <a:xfrm>
                  <a:off x="195055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43"/>
                <p:cNvSpPr/>
                <p:nvPr/>
              </p:nvSpPr>
              <p:spPr>
                <a:xfrm>
                  <a:off x="21119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43"/>
                <p:cNvSpPr/>
                <p:nvPr/>
              </p:nvSpPr>
              <p:spPr>
                <a:xfrm>
                  <a:off x="227326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8" name="Google Shape;878;p43"/>
                <p:cNvSpPr/>
                <p:nvPr/>
              </p:nvSpPr>
              <p:spPr>
                <a:xfrm>
                  <a:off x="243462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p43"/>
                <p:cNvSpPr/>
                <p:nvPr/>
              </p:nvSpPr>
              <p:spPr>
                <a:xfrm>
                  <a:off x="259597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43"/>
                <p:cNvSpPr/>
                <p:nvPr/>
              </p:nvSpPr>
              <p:spPr>
                <a:xfrm>
                  <a:off x="275733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43"/>
                <p:cNvSpPr/>
                <p:nvPr/>
              </p:nvSpPr>
              <p:spPr>
                <a:xfrm>
                  <a:off x="291869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43"/>
                <p:cNvSpPr/>
                <p:nvPr/>
              </p:nvSpPr>
              <p:spPr>
                <a:xfrm>
                  <a:off x="3080046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43"/>
                <p:cNvSpPr/>
                <p:nvPr/>
              </p:nvSpPr>
              <p:spPr>
                <a:xfrm>
                  <a:off x="324140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43"/>
                <p:cNvSpPr/>
                <p:nvPr/>
              </p:nvSpPr>
              <p:spPr>
                <a:xfrm>
                  <a:off x="340275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43"/>
                <p:cNvSpPr/>
                <p:nvPr/>
              </p:nvSpPr>
              <p:spPr>
                <a:xfrm>
                  <a:off x="3564115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43"/>
                <p:cNvSpPr/>
                <p:nvPr/>
              </p:nvSpPr>
              <p:spPr>
                <a:xfrm>
                  <a:off x="372547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43"/>
                <p:cNvSpPr/>
                <p:nvPr/>
              </p:nvSpPr>
              <p:spPr>
                <a:xfrm>
                  <a:off x="38868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43"/>
                <p:cNvSpPr/>
                <p:nvPr/>
              </p:nvSpPr>
              <p:spPr>
                <a:xfrm>
                  <a:off x="404818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43"/>
                <p:cNvSpPr/>
                <p:nvPr/>
              </p:nvSpPr>
              <p:spPr>
                <a:xfrm>
                  <a:off x="42095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43"/>
                <p:cNvSpPr/>
                <p:nvPr/>
              </p:nvSpPr>
              <p:spPr>
                <a:xfrm>
                  <a:off x="437089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43"/>
                <p:cNvSpPr/>
                <p:nvPr/>
              </p:nvSpPr>
              <p:spPr>
                <a:xfrm>
                  <a:off x="453225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92" name="Google Shape;892;p43"/>
          <p:cNvGrpSpPr/>
          <p:nvPr/>
        </p:nvGrpSpPr>
        <p:grpSpPr>
          <a:xfrm>
            <a:off x="11195057" y="1978117"/>
            <a:ext cx="387170" cy="221700"/>
            <a:chOff x="8610975" y="1729832"/>
            <a:chExt cx="387170" cy="221700"/>
          </a:xfrm>
        </p:grpSpPr>
        <p:sp>
          <p:nvSpPr>
            <p:cNvPr id="893" name="Google Shape;893;p43"/>
            <p:cNvSpPr/>
            <p:nvPr/>
          </p:nvSpPr>
          <p:spPr>
            <a:xfrm>
              <a:off x="8610975" y="1729832"/>
              <a:ext cx="129000" cy="221700"/>
            </a:xfrm>
            <a:prstGeom prst="rect">
              <a:avLst/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8740061" y="1729832"/>
              <a:ext cx="129000" cy="221700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D9E9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8869145" y="1729832"/>
              <a:ext cx="129000" cy="221700"/>
            </a:xfrm>
            <a:prstGeom prst="rect">
              <a:avLst/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84F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6" name="Google Shape;896;p43"/>
          <p:cNvSpPr/>
          <p:nvPr/>
        </p:nvSpPr>
        <p:spPr>
          <a:xfrm>
            <a:off x="7367850" y="1540954"/>
            <a:ext cx="38040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43"/>
          <p:cNvGrpSpPr/>
          <p:nvPr/>
        </p:nvGrpSpPr>
        <p:grpSpPr>
          <a:xfrm>
            <a:off x="271575" y="3037493"/>
            <a:ext cx="11575375" cy="3682027"/>
            <a:chOff x="271575" y="3037493"/>
            <a:chExt cx="11575375" cy="3682027"/>
          </a:xfrm>
        </p:grpSpPr>
        <p:pic>
          <p:nvPicPr>
            <p:cNvPr id="898" name="Google Shape;898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41095" y="3377629"/>
              <a:ext cx="2743200" cy="2075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9" name="Google Shape;899;p43"/>
            <p:cNvSpPr txBox="1"/>
            <p:nvPr/>
          </p:nvSpPr>
          <p:spPr>
            <a:xfrm>
              <a:off x="8402450" y="3720575"/>
              <a:ext cx="84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674EA7"/>
                  </a:solidFill>
                </a:rPr>
                <a:t>build-up</a:t>
              </a:r>
              <a:endParaRPr>
                <a:solidFill>
                  <a:srgbClr val="674EA7"/>
                </a:solidFill>
              </a:endParaRPr>
            </a:p>
          </p:txBody>
        </p:sp>
        <p:sp>
          <p:nvSpPr>
            <p:cNvPr id="900" name="Google Shape;900;p43"/>
            <p:cNvSpPr txBox="1"/>
            <p:nvPr/>
          </p:nvSpPr>
          <p:spPr>
            <a:xfrm>
              <a:off x="9497250" y="3720575"/>
              <a:ext cx="1157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674EA7"/>
                  </a:solidFill>
                </a:rPr>
                <a:t>steady-state</a:t>
              </a:r>
              <a:endParaRPr>
                <a:solidFill>
                  <a:srgbClr val="674EA7"/>
                </a:solidFill>
              </a:endParaRPr>
            </a:p>
          </p:txBody>
        </p:sp>
        <p:grpSp>
          <p:nvGrpSpPr>
            <p:cNvPr id="901" name="Google Shape;901;p43"/>
            <p:cNvGrpSpPr/>
            <p:nvPr/>
          </p:nvGrpSpPr>
          <p:grpSpPr>
            <a:xfrm>
              <a:off x="271575" y="3037493"/>
              <a:ext cx="11575375" cy="3682027"/>
              <a:chOff x="271575" y="3037493"/>
              <a:chExt cx="11575375" cy="3682027"/>
            </a:xfrm>
          </p:grpSpPr>
          <p:sp>
            <p:nvSpPr>
              <p:cNvPr id="902" name="Google Shape;902;p43"/>
              <p:cNvSpPr txBox="1"/>
              <p:nvPr/>
            </p:nvSpPr>
            <p:spPr>
              <a:xfrm>
                <a:off x="1433288" y="3543475"/>
                <a:ext cx="3396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03" name="Google Shape;903;p43"/>
              <p:cNvGrpSpPr/>
              <p:nvPr/>
            </p:nvGrpSpPr>
            <p:grpSpPr>
              <a:xfrm>
                <a:off x="271575" y="3037493"/>
                <a:ext cx="11575375" cy="3682027"/>
                <a:chOff x="271575" y="3037493"/>
                <a:chExt cx="11575375" cy="3682027"/>
              </a:xfrm>
            </p:grpSpPr>
            <p:sp>
              <p:nvSpPr>
                <p:cNvPr id="904" name="Google Shape;904;p43"/>
                <p:cNvSpPr/>
                <p:nvPr/>
              </p:nvSpPr>
              <p:spPr>
                <a:xfrm>
                  <a:off x="1168450" y="3244883"/>
                  <a:ext cx="2853000" cy="218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5" name="Google Shape;905;p43"/>
                <p:cNvSpPr txBox="1"/>
                <p:nvPr/>
              </p:nvSpPr>
              <p:spPr>
                <a:xfrm>
                  <a:off x="271575" y="5303520"/>
                  <a:ext cx="5211300" cy="1416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rgbClr val="6AA84F"/>
                      </a:solidFill>
                    </a:rPr>
                    <a:t>✔️     </a:t>
                  </a:r>
                  <a:r>
                    <a:rPr lang="en-US" sz="1600">
                      <a:solidFill>
                        <a:schemeClr val="dk1"/>
                      </a:solidFill>
                    </a:rPr>
                    <a:t>Steady-state is reached fast</a:t>
                  </a:r>
                  <a:endParaRPr sz="1600">
                    <a:solidFill>
                      <a:schemeClr val="dk1"/>
                    </a:solidFill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rgbClr val="6AA84F"/>
                      </a:solidFill>
                    </a:rPr>
                    <a:t>✔️     </a:t>
                  </a:r>
                  <a:r>
                    <a:rPr lang="en-US" sz="1600">
                      <a:solidFill>
                        <a:schemeClr val="dk1"/>
                      </a:solidFill>
                    </a:rPr>
                    <a:t>Control over final FEL pulse through seed</a:t>
                  </a:r>
                  <a:endParaRPr sz="1600">
                    <a:solidFill>
                      <a:schemeClr val="dk1"/>
                    </a:solidFill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dk1"/>
                      </a:solidFill>
                    </a:rPr>
                    <a:t>❌     </a:t>
                  </a:r>
                  <a:r>
                    <a:rPr lang="en-US" sz="1600">
                      <a:solidFill>
                        <a:schemeClr val="dk1"/>
                      </a:solidFill>
                    </a:rPr>
                    <a:t>Shortest wavelength and wavelength tunability depend on the seed</a:t>
                  </a:r>
                  <a:endParaRPr sz="1600">
                    <a:solidFill>
                      <a:schemeClr val="dk1"/>
                    </a:solidFill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US" sz="1600">
                      <a:solidFill>
                        <a:schemeClr val="dk1"/>
                      </a:solidFill>
                    </a:rPr>
                    <a:t>❌ Challenging incoupling of seed laser</a:t>
                  </a:r>
                  <a:endParaRPr sz="18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906" name="Google Shape;906;p43"/>
                <p:cNvSpPr txBox="1"/>
                <p:nvPr/>
              </p:nvSpPr>
              <p:spPr>
                <a:xfrm>
                  <a:off x="6973150" y="5303520"/>
                  <a:ext cx="4873800" cy="116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rgbClr val="6AA84F"/>
                      </a:solidFill>
                    </a:rPr>
                    <a:t>✔️     </a:t>
                  </a:r>
                  <a:r>
                    <a:rPr lang="en-US" sz="1600">
                      <a:solidFill>
                        <a:schemeClr val="dk1"/>
                      </a:solidFill>
                    </a:rPr>
                    <a:t>Shortest wavelength independent of seed </a:t>
                  </a:r>
                  <a:endParaRPr sz="1600">
                    <a:solidFill>
                      <a:schemeClr val="dk1"/>
                    </a:solidFill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rgbClr val="6AA84F"/>
                      </a:solidFill>
                    </a:rPr>
                    <a:t>✔️     </a:t>
                  </a:r>
                  <a:r>
                    <a:rPr lang="en-US" sz="1600">
                      <a:solidFill>
                        <a:schemeClr val="dk1"/>
                      </a:solidFill>
                    </a:rPr>
                    <a:t>Wavelength tunability depends only on mirrors</a:t>
                  </a:r>
                  <a:endParaRPr sz="1600">
                    <a:solidFill>
                      <a:schemeClr val="dk1"/>
                    </a:solidFill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dk1"/>
                      </a:solidFill>
                    </a:rPr>
                    <a:t>❌     </a:t>
                  </a:r>
                  <a:r>
                    <a:rPr lang="en-US" sz="1600">
                      <a:solidFill>
                        <a:schemeClr val="dk1"/>
                      </a:solidFill>
                    </a:rPr>
                    <a:t>Monochromator required</a:t>
                  </a:r>
                  <a:endParaRPr sz="1600">
                    <a:solidFill>
                      <a:schemeClr val="dk1"/>
                    </a:solidFill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dk1"/>
                      </a:solidFill>
                    </a:rPr>
                    <a:t>❌     </a:t>
                  </a:r>
                  <a:r>
                    <a:rPr lang="en-US" sz="1600">
                      <a:solidFill>
                        <a:schemeClr val="dk1"/>
                      </a:solidFill>
                    </a:rPr>
                    <a:t>Electron bunches required for “build-up”</a:t>
                  </a:r>
                  <a:endParaRPr sz="160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907" name="Google Shape;907;p43"/>
                <p:cNvSpPr txBox="1"/>
                <p:nvPr/>
              </p:nvSpPr>
              <p:spPr>
                <a:xfrm>
                  <a:off x="435425" y="3037500"/>
                  <a:ext cx="46140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/>
                    <a:t>Starting with a low repetition rate seed laser</a:t>
                  </a:r>
                  <a:endParaRPr b="1"/>
                </a:p>
              </p:txBody>
            </p:sp>
            <p:sp>
              <p:nvSpPr>
                <p:cNvPr id="908" name="Google Shape;908;p43"/>
                <p:cNvSpPr txBox="1"/>
                <p:nvPr/>
              </p:nvSpPr>
              <p:spPr>
                <a:xfrm>
                  <a:off x="8148400" y="3037493"/>
                  <a:ext cx="25233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/>
                    <a:t>Starting from shot noise</a:t>
                  </a:r>
                  <a:endParaRPr b="1"/>
                </a:p>
              </p:txBody>
            </p:sp>
          </p:grpSp>
          <p:pic>
            <p:nvPicPr>
              <p:cNvPr id="909" name="Google Shape;909;p4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21688" y="3377629"/>
                <a:ext cx="2743200" cy="207568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10" name="Google Shape;910;p43"/>
              <p:cNvSpPr txBox="1"/>
              <p:nvPr/>
            </p:nvSpPr>
            <p:spPr>
              <a:xfrm>
                <a:off x="1964825" y="3717425"/>
                <a:ext cx="11571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rgbClr val="674EA7"/>
                    </a:solidFill>
                  </a:rPr>
                  <a:t>steady-state</a:t>
                </a:r>
                <a:endParaRPr>
                  <a:solidFill>
                    <a:srgbClr val="674EA7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4"/>
          <p:cNvSpPr/>
          <p:nvPr/>
        </p:nvSpPr>
        <p:spPr>
          <a:xfrm>
            <a:off x="9332663" y="3839100"/>
            <a:ext cx="2627700" cy="1162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4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-US"/>
              <a:t>Simulation results: starting from shot-noise</a:t>
            </a:r>
            <a:endParaRPr/>
          </a:p>
        </p:txBody>
      </p:sp>
      <p:sp>
        <p:nvSpPr>
          <p:cNvPr id="918" name="Google Shape;918;p44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-US"/>
              <a:t>Intra-cavity field@50nm → output FEL@4.17nm</a:t>
            </a:r>
            <a:endParaRPr/>
          </a:p>
        </p:txBody>
      </p:sp>
      <p:sp>
        <p:nvSpPr>
          <p:cNvPr id="919" name="Google Shape;919;p44"/>
          <p:cNvSpPr txBox="1"/>
          <p:nvPr/>
        </p:nvSpPr>
        <p:spPr>
          <a:xfrm>
            <a:off x="8707575" y="0"/>
            <a:ext cx="34836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Simulated with Genesis 1.3 v4 &amp; ocelot</a:t>
            </a:r>
            <a:endParaRPr b="1"/>
          </a:p>
        </p:txBody>
      </p:sp>
      <p:sp>
        <p:nvSpPr>
          <p:cNvPr id="920" name="Google Shape;920;p44"/>
          <p:cNvSpPr txBox="1"/>
          <p:nvPr/>
        </p:nvSpPr>
        <p:spPr>
          <a:xfrm>
            <a:off x="11248475" y="6492875"/>
            <a:ext cx="7407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Page 11</a:t>
            </a:r>
            <a:endParaRPr b="1" sz="1100"/>
          </a:p>
        </p:txBody>
      </p:sp>
      <p:sp>
        <p:nvSpPr>
          <p:cNvPr id="921" name="Google Shape;921;p44"/>
          <p:cNvSpPr/>
          <p:nvPr/>
        </p:nvSpPr>
        <p:spPr>
          <a:xfrm>
            <a:off x="6716225" y="1786300"/>
            <a:ext cx="2627700" cy="1162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2" name="Google Shape;922;p44"/>
          <p:cNvCxnSpPr/>
          <p:nvPr/>
        </p:nvCxnSpPr>
        <p:spPr>
          <a:xfrm flipH="1" rot="10800000">
            <a:off x="9226353" y="2198326"/>
            <a:ext cx="636000" cy="7500"/>
          </a:xfrm>
          <a:prstGeom prst="straightConnector1">
            <a:avLst/>
          </a:prstGeom>
          <a:noFill/>
          <a:ln cap="flat" cmpd="sng" w="1905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3" name="Google Shape;923;p44"/>
          <p:cNvSpPr/>
          <p:nvPr/>
        </p:nvSpPr>
        <p:spPr>
          <a:xfrm flipH="1" rot="-2742439">
            <a:off x="9013369" y="2145779"/>
            <a:ext cx="17184" cy="130463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4"/>
          <p:cNvCxnSpPr/>
          <p:nvPr/>
        </p:nvCxnSpPr>
        <p:spPr>
          <a:xfrm>
            <a:off x="7048645" y="2205392"/>
            <a:ext cx="2700" cy="3240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25" name="Google Shape;925;p44"/>
          <p:cNvCxnSpPr/>
          <p:nvPr/>
        </p:nvCxnSpPr>
        <p:spPr>
          <a:xfrm rot="10800000">
            <a:off x="7048464" y="2533474"/>
            <a:ext cx="1963200" cy="75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26" name="Google Shape;926;p44"/>
          <p:cNvSpPr/>
          <p:nvPr/>
        </p:nvSpPr>
        <p:spPr>
          <a:xfrm flipH="1" rot="-2742439">
            <a:off x="7040895" y="2472170"/>
            <a:ext cx="17184" cy="130463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7" name="Google Shape;927;p44"/>
          <p:cNvGrpSpPr/>
          <p:nvPr/>
        </p:nvGrpSpPr>
        <p:grpSpPr>
          <a:xfrm>
            <a:off x="6581575" y="1870761"/>
            <a:ext cx="3907085" cy="724726"/>
            <a:chOff x="0" y="1776675"/>
            <a:chExt cx="10174700" cy="1860657"/>
          </a:xfrm>
        </p:grpSpPr>
        <p:sp>
          <p:nvSpPr>
            <p:cNvPr id="928" name="Google Shape;928;p44"/>
            <p:cNvSpPr txBox="1"/>
            <p:nvPr/>
          </p:nvSpPr>
          <p:spPr>
            <a:xfrm>
              <a:off x="593900" y="1776675"/>
              <a:ext cx="958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 rot="5031109">
              <a:off x="5918692" y="3133837"/>
              <a:ext cx="504200" cy="457091"/>
            </a:xfrm>
            <a:prstGeom prst="arc">
              <a:avLst>
                <a:gd fmla="val 16500141" name="adj1"/>
                <a:gd fmla="val 767177" name="adj2"/>
              </a:avLst>
            </a:prstGeom>
            <a:noFill/>
            <a:ln cap="flat" cmpd="sng" w="19050">
              <a:solidFill>
                <a:srgbClr val="351C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0" name="Google Shape;930;p44"/>
            <p:cNvCxnSpPr/>
            <p:nvPr/>
          </p:nvCxnSpPr>
          <p:spPr>
            <a:xfrm>
              <a:off x="6321727" y="2639808"/>
              <a:ext cx="3300" cy="8286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931" name="Google Shape;931;p44"/>
            <p:cNvCxnSpPr/>
            <p:nvPr/>
          </p:nvCxnSpPr>
          <p:spPr>
            <a:xfrm>
              <a:off x="0" y="2637586"/>
              <a:ext cx="555000" cy="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932" name="Google Shape;932;p44"/>
            <p:cNvGrpSpPr/>
            <p:nvPr/>
          </p:nvGrpSpPr>
          <p:grpSpPr>
            <a:xfrm>
              <a:off x="555113" y="2181310"/>
              <a:ext cx="6408530" cy="608894"/>
              <a:chOff x="402147" y="995328"/>
              <a:chExt cx="8010662" cy="761118"/>
            </a:xfrm>
          </p:grpSpPr>
          <p:cxnSp>
            <p:nvCxnSpPr>
              <p:cNvPr id="933" name="Google Shape;933;p44"/>
              <p:cNvCxnSpPr>
                <a:stCxn id="934" idx="3"/>
                <a:endCxn id="935" idx="1"/>
              </p:cNvCxnSpPr>
              <p:nvPr/>
            </p:nvCxnSpPr>
            <p:spPr>
              <a:xfrm flipH="1" rot="10800000">
                <a:off x="6939360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6" name="Google Shape;936;p44"/>
              <p:cNvCxnSpPr>
                <a:stCxn id="935" idx="3"/>
                <a:endCxn id="937" idx="1"/>
              </p:cNvCxnSpPr>
              <p:nvPr/>
            </p:nvCxnSpPr>
            <p:spPr>
              <a:xfrm flipH="1" rot="10800000">
                <a:off x="7445686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38" name="Google Shape;938;p44"/>
              <p:cNvCxnSpPr>
                <a:stCxn id="937" idx="3"/>
                <a:endCxn id="939" idx="1"/>
              </p:cNvCxnSpPr>
              <p:nvPr/>
            </p:nvCxnSpPr>
            <p:spPr>
              <a:xfrm>
                <a:off x="7845217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940" name="Google Shape;940;p44"/>
              <p:cNvSpPr/>
              <p:nvPr/>
            </p:nvSpPr>
            <p:spPr>
              <a:xfrm rot="2687766">
                <a:off x="1179591" y="1372589"/>
                <a:ext cx="59609" cy="425113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41" name="Google Shape;941;p44"/>
              <p:cNvCxnSpPr>
                <a:stCxn id="940" idx="3"/>
              </p:cNvCxnSpPr>
              <p:nvPr/>
            </p:nvCxnSpPr>
            <p:spPr>
              <a:xfrm flipH="1" rot="10800000">
                <a:off x="1230546" y="1568346"/>
                <a:ext cx="6414600" cy="3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934" name="Google Shape;934;p44"/>
              <p:cNvSpPr/>
              <p:nvPr/>
            </p:nvSpPr>
            <p:spPr>
              <a:xfrm>
                <a:off x="677796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44"/>
              <p:cNvSpPr/>
              <p:nvPr/>
            </p:nvSpPr>
            <p:spPr>
              <a:xfrm>
                <a:off x="8251409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44"/>
              <p:cNvSpPr/>
              <p:nvPr/>
            </p:nvSpPr>
            <p:spPr>
              <a:xfrm>
                <a:off x="7284286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44"/>
              <p:cNvSpPr/>
              <p:nvPr/>
            </p:nvSpPr>
            <p:spPr>
              <a:xfrm>
                <a:off x="7683817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42" name="Google Shape;942;p44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943" name="Google Shape;943;p44"/>
                <p:cNvCxnSpPr>
                  <a:stCxn id="944" idx="3"/>
                  <a:endCxn id="945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46" name="Google Shape;946;p44"/>
                <p:cNvCxnSpPr>
                  <a:stCxn id="945" idx="3"/>
                  <a:endCxn id="947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948" name="Google Shape;948;p44"/>
                <p:cNvCxnSpPr>
                  <a:stCxn id="947" idx="3"/>
                  <a:endCxn id="949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944" name="Google Shape;944;p44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44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44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44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50" name="Google Shape;950;p44"/>
              <p:cNvGrpSpPr/>
              <p:nvPr/>
            </p:nvGrpSpPr>
            <p:grpSpPr>
              <a:xfrm>
                <a:off x="2955250" y="1451513"/>
                <a:ext cx="2904455" cy="277200"/>
                <a:chOff x="1789197" y="1427134"/>
                <a:chExt cx="2904455" cy="277200"/>
              </a:xfrm>
            </p:grpSpPr>
            <p:sp>
              <p:nvSpPr>
                <p:cNvPr id="951" name="Google Shape;951;p44"/>
                <p:cNvSpPr/>
                <p:nvPr/>
              </p:nvSpPr>
              <p:spPr>
                <a:xfrm>
                  <a:off x="178919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44"/>
                <p:cNvSpPr/>
                <p:nvPr/>
              </p:nvSpPr>
              <p:spPr>
                <a:xfrm>
                  <a:off x="195055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44"/>
                <p:cNvSpPr/>
                <p:nvPr/>
              </p:nvSpPr>
              <p:spPr>
                <a:xfrm>
                  <a:off x="21119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44"/>
                <p:cNvSpPr/>
                <p:nvPr/>
              </p:nvSpPr>
              <p:spPr>
                <a:xfrm>
                  <a:off x="227326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44"/>
                <p:cNvSpPr/>
                <p:nvPr/>
              </p:nvSpPr>
              <p:spPr>
                <a:xfrm>
                  <a:off x="243462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44"/>
                <p:cNvSpPr/>
                <p:nvPr/>
              </p:nvSpPr>
              <p:spPr>
                <a:xfrm>
                  <a:off x="259597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44"/>
                <p:cNvSpPr/>
                <p:nvPr/>
              </p:nvSpPr>
              <p:spPr>
                <a:xfrm>
                  <a:off x="275733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44"/>
                <p:cNvSpPr/>
                <p:nvPr/>
              </p:nvSpPr>
              <p:spPr>
                <a:xfrm>
                  <a:off x="291869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44"/>
                <p:cNvSpPr/>
                <p:nvPr/>
              </p:nvSpPr>
              <p:spPr>
                <a:xfrm>
                  <a:off x="3080046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44"/>
                <p:cNvSpPr/>
                <p:nvPr/>
              </p:nvSpPr>
              <p:spPr>
                <a:xfrm>
                  <a:off x="324140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44"/>
                <p:cNvSpPr/>
                <p:nvPr/>
              </p:nvSpPr>
              <p:spPr>
                <a:xfrm>
                  <a:off x="340275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44"/>
                <p:cNvSpPr/>
                <p:nvPr/>
              </p:nvSpPr>
              <p:spPr>
                <a:xfrm>
                  <a:off x="3564115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44"/>
                <p:cNvSpPr/>
                <p:nvPr/>
              </p:nvSpPr>
              <p:spPr>
                <a:xfrm>
                  <a:off x="372547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44"/>
                <p:cNvSpPr/>
                <p:nvPr/>
              </p:nvSpPr>
              <p:spPr>
                <a:xfrm>
                  <a:off x="38868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44"/>
                <p:cNvSpPr/>
                <p:nvPr/>
              </p:nvSpPr>
              <p:spPr>
                <a:xfrm>
                  <a:off x="404818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44"/>
                <p:cNvSpPr/>
                <p:nvPr/>
              </p:nvSpPr>
              <p:spPr>
                <a:xfrm>
                  <a:off x="42095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44"/>
                <p:cNvSpPr/>
                <p:nvPr/>
              </p:nvSpPr>
              <p:spPr>
                <a:xfrm>
                  <a:off x="437089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44"/>
                <p:cNvSpPr/>
                <p:nvPr/>
              </p:nvSpPr>
              <p:spPr>
                <a:xfrm>
                  <a:off x="453225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69" name="Google Shape;969;p44"/>
          <p:cNvGrpSpPr/>
          <p:nvPr/>
        </p:nvGrpSpPr>
        <p:grpSpPr>
          <a:xfrm>
            <a:off x="9856349" y="1990807"/>
            <a:ext cx="793065" cy="252518"/>
            <a:chOff x="9594857" y="2008703"/>
            <a:chExt cx="2065274" cy="648314"/>
          </a:xfrm>
        </p:grpSpPr>
        <p:sp>
          <p:nvSpPr>
            <p:cNvPr id="970" name="Google Shape;970;p44"/>
            <p:cNvSpPr txBox="1"/>
            <p:nvPr/>
          </p:nvSpPr>
          <p:spPr>
            <a:xfrm>
              <a:off x="9928905" y="2008703"/>
              <a:ext cx="105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71" name="Google Shape;971;p44"/>
            <p:cNvGrpSpPr/>
            <p:nvPr/>
          </p:nvGrpSpPr>
          <p:grpSpPr>
            <a:xfrm>
              <a:off x="9594857" y="2435317"/>
              <a:ext cx="2065274" cy="221700"/>
              <a:chOff x="8610975" y="1729832"/>
              <a:chExt cx="2065274" cy="221700"/>
            </a:xfrm>
          </p:grpSpPr>
          <p:sp>
            <p:nvSpPr>
              <p:cNvPr id="972" name="Google Shape;972;p44"/>
              <p:cNvSpPr/>
              <p:nvPr/>
            </p:nvSpPr>
            <p:spPr>
              <a:xfrm>
                <a:off x="861097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44"/>
              <p:cNvSpPr/>
              <p:nvPr/>
            </p:nvSpPr>
            <p:spPr>
              <a:xfrm>
                <a:off x="8740061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9E9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44"/>
              <p:cNvSpPr/>
              <p:nvPr/>
            </p:nvSpPr>
            <p:spPr>
              <a:xfrm>
                <a:off x="886914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44"/>
              <p:cNvSpPr/>
              <p:nvPr/>
            </p:nvSpPr>
            <p:spPr>
              <a:xfrm>
                <a:off x="899823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44"/>
              <p:cNvSpPr/>
              <p:nvPr/>
            </p:nvSpPr>
            <p:spPr>
              <a:xfrm>
                <a:off x="912731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44"/>
              <p:cNvSpPr/>
              <p:nvPr/>
            </p:nvSpPr>
            <p:spPr>
              <a:xfrm>
                <a:off x="925640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44"/>
              <p:cNvSpPr/>
              <p:nvPr/>
            </p:nvSpPr>
            <p:spPr>
              <a:xfrm>
                <a:off x="938548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44"/>
              <p:cNvSpPr/>
              <p:nvPr/>
            </p:nvSpPr>
            <p:spPr>
              <a:xfrm>
                <a:off x="951457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44"/>
              <p:cNvSpPr/>
              <p:nvPr/>
            </p:nvSpPr>
            <p:spPr>
              <a:xfrm>
                <a:off x="964365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44"/>
              <p:cNvSpPr/>
              <p:nvPr/>
            </p:nvSpPr>
            <p:spPr>
              <a:xfrm>
                <a:off x="977274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44"/>
              <p:cNvSpPr/>
              <p:nvPr/>
            </p:nvSpPr>
            <p:spPr>
              <a:xfrm>
                <a:off x="990182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44"/>
              <p:cNvSpPr/>
              <p:nvPr/>
            </p:nvSpPr>
            <p:spPr>
              <a:xfrm>
                <a:off x="1003090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44"/>
              <p:cNvSpPr/>
              <p:nvPr/>
            </p:nvSpPr>
            <p:spPr>
              <a:xfrm>
                <a:off x="1015999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44"/>
              <p:cNvSpPr/>
              <p:nvPr/>
            </p:nvSpPr>
            <p:spPr>
              <a:xfrm>
                <a:off x="1028908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44"/>
              <p:cNvSpPr/>
              <p:nvPr/>
            </p:nvSpPr>
            <p:spPr>
              <a:xfrm>
                <a:off x="1041816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44"/>
              <p:cNvSpPr/>
              <p:nvPr/>
            </p:nvSpPr>
            <p:spPr>
              <a:xfrm>
                <a:off x="1054724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88" name="Google Shape;9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00" y="1285875"/>
            <a:ext cx="6199474" cy="428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9" name="Google Shape;989;p44"/>
          <p:cNvCxnSpPr/>
          <p:nvPr/>
        </p:nvCxnSpPr>
        <p:spPr>
          <a:xfrm flipH="1" rot="10800000">
            <a:off x="9226353" y="4331926"/>
            <a:ext cx="636000" cy="7500"/>
          </a:xfrm>
          <a:prstGeom prst="straightConnector1">
            <a:avLst/>
          </a:prstGeom>
          <a:noFill/>
          <a:ln cap="flat" cmpd="sng" w="1905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44"/>
          <p:cNvSpPr/>
          <p:nvPr/>
        </p:nvSpPr>
        <p:spPr>
          <a:xfrm flipH="1" rot="-2742439">
            <a:off x="9013369" y="4279379"/>
            <a:ext cx="17184" cy="130463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1" name="Google Shape;991;p44"/>
          <p:cNvCxnSpPr/>
          <p:nvPr/>
        </p:nvCxnSpPr>
        <p:spPr>
          <a:xfrm>
            <a:off x="7048645" y="4338992"/>
            <a:ext cx="2700" cy="3240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92" name="Google Shape;992;p44"/>
          <p:cNvCxnSpPr/>
          <p:nvPr/>
        </p:nvCxnSpPr>
        <p:spPr>
          <a:xfrm rot="10800000">
            <a:off x="7048464" y="4667074"/>
            <a:ext cx="1963200" cy="750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93" name="Google Shape;993;p44"/>
          <p:cNvSpPr/>
          <p:nvPr/>
        </p:nvSpPr>
        <p:spPr>
          <a:xfrm flipH="1" rot="-2742439">
            <a:off x="7040895" y="4605770"/>
            <a:ext cx="17184" cy="130463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4" name="Google Shape;994;p44"/>
          <p:cNvGrpSpPr/>
          <p:nvPr/>
        </p:nvGrpSpPr>
        <p:grpSpPr>
          <a:xfrm>
            <a:off x="6581575" y="4004361"/>
            <a:ext cx="3907085" cy="658930"/>
            <a:chOff x="0" y="1776675"/>
            <a:chExt cx="10174700" cy="1691733"/>
          </a:xfrm>
        </p:grpSpPr>
        <p:sp>
          <p:nvSpPr>
            <p:cNvPr id="995" name="Google Shape;995;p44"/>
            <p:cNvSpPr txBox="1"/>
            <p:nvPr/>
          </p:nvSpPr>
          <p:spPr>
            <a:xfrm>
              <a:off x="593900" y="1776675"/>
              <a:ext cx="958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96" name="Google Shape;996;p44"/>
            <p:cNvCxnSpPr/>
            <p:nvPr/>
          </p:nvCxnSpPr>
          <p:spPr>
            <a:xfrm>
              <a:off x="6321727" y="2639808"/>
              <a:ext cx="3300" cy="8286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997" name="Google Shape;997;p44"/>
            <p:cNvCxnSpPr/>
            <p:nvPr/>
          </p:nvCxnSpPr>
          <p:spPr>
            <a:xfrm>
              <a:off x="0" y="2637586"/>
              <a:ext cx="555000" cy="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998" name="Google Shape;998;p44"/>
            <p:cNvGrpSpPr/>
            <p:nvPr/>
          </p:nvGrpSpPr>
          <p:grpSpPr>
            <a:xfrm>
              <a:off x="555113" y="2181310"/>
              <a:ext cx="6408530" cy="608894"/>
              <a:chOff x="402147" y="995328"/>
              <a:chExt cx="8010662" cy="761118"/>
            </a:xfrm>
          </p:grpSpPr>
          <p:cxnSp>
            <p:nvCxnSpPr>
              <p:cNvPr id="999" name="Google Shape;999;p44"/>
              <p:cNvCxnSpPr>
                <a:stCxn id="1000" idx="3"/>
                <a:endCxn id="1001" idx="1"/>
              </p:cNvCxnSpPr>
              <p:nvPr/>
            </p:nvCxnSpPr>
            <p:spPr>
              <a:xfrm flipH="1" rot="10800000">
                <a:off x="6939360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02" name="Google Shape;1002;p44"/>
              <p:cNvCxnSpPr>
                <a:stCxn id="1001" idx="3"/>
                <a:endCxn id="1003" idx="1"/>
              </p:cNvCxnSpPr>
              <p:nvPr/>
            </p:nvCxnSpPr>
            <p:spPr>
              <a:xfrm flipH="1" rot="10800000">
                <a:off x="7445686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04" name="Google Shape;1004;p44"/>
              <p:cNvCxnSpPr>
                <a:stCxn id="1003" idx="3"/>
                <a:endCxn id="1005" idx="1"/>
              </p:cNvCxnSpPr>
              <p:nvPr/>
            </p:nvCxnSpPr>
            <p:spPr>
              <a:xfrm>
                <a:off x="7845217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006" name="Google Shape;1006;p44"/>
              <p:cNvSpPr/>
              <p:nvPr/>
            </p:nvSpPr>
            <p:spPr>
              <a:xfrm rot="2687766">
                <a:off x="1179591" y="1372589"/>
                <a:ext cx="59609" cy="425113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07" name="Google Shape;1007;p44"/>
              <p:cNvCxnSpPr>
                <a:stCxn id="1006" idx="3"/>
              </p:cNvCxnSpPr>
              <p:nvPr/>
            </p:nvCxnSpPr>
            <p:spPr>
              <a:xfrm flipH="1" rot="10800000">
                <a:off x="1230546" y="1568346"/>
                <a:ext cx="6414600" cy="37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1000" name="Google Shape;1000;p44"/>
              <p:cNvSpPr/>
              <p:nvPr/>
            </p:nvSpPr>
            <p:spPr>
              <a:xfrm>
                <a:off x="677796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44"/>
              <p:cNvSpPr/>
              <p:nvPr/>
            </p:nvSpPr>
            <p:spPr>
              <a:xfrm>
                <a:off x="8251409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44"/>
              <p:cNvSpPr/>
              <p:nvPr/>
            </p:nvSpPr>
            <p:spPr>
              <a:xfrm>
                <a:off x="7284286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44"/>
              <p:cNvSpPr/>
              <p:nvPr/>
            </p:nvSpPr>
            <p:spPr>
              <a:xfrm>
                <a:off x="7683817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08" name="Google Shape;1008;p44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1009" name="Google Shape;1009;p44"/>
                <p:cNvCxnSpPr>
                  <a:stCxn id="1010" idx="3"/>
                  <a:endCxn id="1011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12" name="Google Shape;1012;p44"/>
                <p:cNvCxnSpPr>
                  <a:stCxn id="1011" idx="3"/>
                  <a:endCxn id="1013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014" name="Google Shape;1014;p44"/>
                <p:cNvCxnSpPr>
                  <a:stCxn id="1013" idx="3"/>
                  <a:endCxn id="1015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1010" name="Google Shape;1010;p44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44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44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44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6" name="Google Shape;1016;p44"/>
              <p:cNvGrpSpPr/>
              <p:nvPr/>
            </p:nvGrpSpPr>
            <p:grpSpPr>
              <a:xfrm>
                <a:off x="2955250" y="1451513"/>
                <a:ext cx="2904455" cy="277200"/>
                <a:chOff x="1789197" y="1427134"/>
                <a:chExt cx="2904455" cy="277200"/>
              </a:xfrm>
            </p:grpSpPr>
            <p:sp>
              <p:nvSpPr>
                <p:cNvPr id="1017" name="Google Shape;1017;p44"/>
                <p:cNvSpPr/>
                <p:nvPr/>
              </p:nvSpPr>
              <p:spPr>
                <a:xfrm>
                  <a:off x="178919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44"/>
                <p:cNvSpPr/>
                <p:nvPr/>
              </p:nvSpPr>
              <p:spPr>
                <a:xfrm>
                  <a:off x="195055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44"/>
                <p:cNvSpPr/>
                <p:nvPr/>
              </p:nvSpPr>
              <p:spPr>
                <a:xfrm>
                  <a:off x="21119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44"/>
                <p:cNvSpPr/>
                <p:nvPr/>
              </p:nvSpPr>
              <p:spPr>
                <a:xfrm>
                  <a:off x="227326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44"/>
                <p:cNvSpPr/>
                <p:nvPr/>
              </p:nvSpPr>
              <p:spPr>
                <a:xfrm>
                  <a:off x="243462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44"/>
                <p:cNvSpPr/>
                <p:nvPr/>
              </p:nvSpPr>
              <p:spPr>
                <a:xfrm>
                  <a:off x="259597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44"/>
                <p:cNvSpPr/>
                <p:nvPr/>
              </p:nvSpPr>
              <p:spPr>
                <a:xfrm>
                  <a:off x="275733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44"/>
                <p:cNvSpPr/>
                <p:nvPr/>
              </p:nvSpPr>
              <p:spPr>
                <a:xfrm>
                  <a:off x="291869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44"/>
                <p:cNvSpPr/>
                <p:nvPr/>
              </p:nvSpPr>
              <p:spPr>
                <a:xfrm>
                  <a:off x="3080046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44"/>
                <p:cNvSpPr/>
                <p:nvPr/>
              </p:nvSpPr>
              <p:spPr>
                <a:xfrm>
                  <a:off x="324140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44"/>
                <p:cNvSpPr/>
                <p:nvPr/>
              </p:nvSpPr>
              <p:spPr>
                <a:xfrm>
                  <a:off x="340275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44"/>
                <p:cNvSpPr/>
                <p:nvPr/>
              </p:nvSpPr>
              <p:spPr>
                <a:xfrm>
                  <a:off x="3564115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44"/>
                <p:cNvSpPr/>
                <p:nvPr/>
              </p:nvSpPr>
              <p:spPr>
                <a:xfrm>
                  <a:off x="372547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44"/>
                <p:cNvSpPr/>
                <p:nvPr/>
              </p:nvSpPr>
              <p:spPr>
                <a:xfrm>
                  <a:off x="38868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44"/>
                <p:cNvSpPr/>
                <p:nvPr/>
              </p:nvSpPr>
              <p:spPr>
                <a:xfrm>
                  <a:off x="404818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44"/>
                <p:cNvSpPr/>
                <p:nvPr/>
              </p:nvSpPr>
              <p:spPr>
                <a:xfrm>
                  <a:off x="42095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44"/>
                <p:cNvSpPr/>
                <p:nvPr/>
              </p:nvSpPr>
              <p:spPr>
                <a:xfrm>
                  <a:off x="437089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44"/>
                <p:cNvSpPr/>
                <p:nvPr/>
              </p:nvSpPr>
              <p:spPr>
                <a:xfrm>
                  <a:off x="453225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035" name="Google Shape;1035;p44"/>
          <p:cNvSpPr/>
          <p:nvPr/>
        </p:nvSpPr>
        <p:spPr>
          <a:xfrm>
            <a:off x="7357925" y="1870750"/>
            <a:ext cx="159600" cy="252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1905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44"/>
          <p:cNvSpPr/>
          <p:nvPr/>
        </p:nvSpPr>
        <p:spPr>
          <a:xfrm>
            <a:off x="11539025" y="4004350"/>
            <a:ext cx="159600" cy="252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1905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7" name="Google Shape;1037;p44"/>
          <p:cNvGrpSpPr/>
          <p:nvPr/>
        </p:nvGrpSpPr>
        <p:grpSpPr>
          <a:xfrm>
            <a:off x="10643616" y="1993392"/>
            <a:ext cx="793065" cy="252518"/>
            <a:chOff x="9594857" y="2008703"/>
            <a:chExt cx="2065274" cy="648314"/>
          </a:xfrm>
        </p:grpSpPr>
        <p:sp>
          <p:nvSpPr>
            <p:cNvPr id="1038" name="Google Shape;1038;p44"/>
            <p:cNvSpPr txBox="1"/>
            <p:nvPr/>
          </p:nvSpPr>
          <p:spPr>
            <a:xfrm>
              <a:off x="9928905" y="2008703"/>
              <a:ext cx="1056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9" name="Google Shape;1039;p44"/>
            <p:cNvGrpSpPr/>
            <p:nvPr/>
          </p:nvGrpSpPr>
          <p:grpSpPr>
            <a:xfrm>
              <a:off x="9594857" y="2435317"/>
              <a:ext cx="2065274" cy="221700"/>
              <a:chOff x="8610975" y="1729832"/>
              <a:chExt cx="2065274" cy="221700"/>
            </a:xfrm>
          </p:grpSpPr>
          <p:sp>
            <p:nvSpPr>
              <p:cNvPr id="1040" name="Google Shape;1040;p44"/>
              <p:cNvSpPr/>
              <p:nvPr/>
            </p:nvSpPr>
            <p:spPr>
              <a:xfrm>
                <a:off x="861097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8740061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9E9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886914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899823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912731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925640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938548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951457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964365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977274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990182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1003090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1015999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1028908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1041816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1054724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6" name="Google Shape;1056;p44"/>
          <p:cNvGrpSpPr/>
          <p:nvPr/>
        </p:nvGrpSpPr>
        <p:grpSpPr>
          <a:xfrm>
            <a:off x="9856349" y="4133088"/>
            <a:ext cx="1580332" cy="255103"/>
            <a:chOff x="9856349" y="4180757"/>
            <a:chExt cx="1580332" cy="255103"/>
          </a:xfrm>
        </p:grpSpPr>
        <p:grpSp>
          <p:nvGrpSpPr>
            <p:cNvPr id="1057" name="Google Shape;1057;p44"/>
            <p:cNvGrpSpPr/>
            <p:nvPr/>
          </p:nvGrpSpPr>
          <p:grpSpPr>
            <a:xfrm>
              <a:off x="9856349" y="4180757"/>
              <a:ext cx="793065" cy="252518"/>
              <a:chOff x="9594857" y="2008703"/>
              <a:chExt cx="2065274" cy="648314"/>
            </a:xfrm>
          </p:grpSpPr>
          <p:sp>
            <p:nvSpPr>
              <p:cNvPr id="1058" name="Google Shape;1058;p44"/>
              <p:cNvSpPr txBox="1"/>
              <p:nvPr/>
            </p:nvSpPr>
            <p:spPr>
              <a:xfrm>
                <a:off x="9928905" y="2008703"/>
                <a:ext cx="1056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9" name="Google Shape;1059;p44"/>
              <p:cNvGrpSpPr/>
              <p:nvPr/>
            </p:nvGrpSpPr>
            <p:grpSpPr>
              <a:xfrm>
                <a:off x="9594857" y="2435317"/>
                <a:ext cx="2065274" cy="221700"/>
                <a:chOff x="8610975" y="1729832"/>
                <a:chExt cx="2065274" cy="221700"/>
              </a:xfrm>
            </p:grpSpPr>
            <p:sp>
              <p:nvSpPr>
                <p:cNvPr id="1060" name="Google Shape;1060;p44"/>
                <p:cNvSpPr/>
                <p:nvPr/>
              </p:nvSpPr>
              <p:spPr>
                <a:xfrm>
                  <a:off x="861097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44"/>
                <p:cNvSpPr/>
                <p:nvPr/>
              </p:nvSpPr>
              <p:spPr>
                <a:xfrm>
                  <a:off x="8740061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44"/>
                <p:cNvSpPr/>
                <p:nvPr/>
              </p:nvSpPr>
              <p:spPr>
                <a:xfrm>
                  <a:off x="886914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44"/>
                <p:cNvSpPr/>
                <p:nvPr/>
              </p:nvSpPr>
              <p:spPr>
                <a:xfrm>
                  <a:off x="899823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44"/>
                <p:cNvSpPr/>
                <p:nvPr/>
              </p:nvSpPr>
              <p:spPr>
                <a:xfrm>
                  <a:off x="912731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44"/>
                <p:cNvSpPr/>
                <p:nvPr/>
              </p:nvSpPr>
              <p:spPr>
                <a:xfrm>
                  <a:off x="925640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44"/>
                <p:cNvSpPr/>
                <p:nvPr/>
              </p:nvSpPr>
              <p:spPr>
                <a:xfrm>
                  <a:off x="938548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44"/>
                <p:cNvSpPr/>
                <p:nvPr/>
              </p:nvSpPr>
              <p:spPr>
                <a:xfrm>
                  <a:off x="951457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44"/>
                <p:cNvSpPr/>
                <p:nvPr/>
              </p:nvSpPr>
              <p:spPr>
                <a:xfrm>
                  <a:off x="964365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44"/>
                <p:cNvSpPr/>
                <p:nvPr/>
              </p:nvSpPr>
              <p:spPr>
                <a:xfrm>
                  <a:off x="977274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44"/>
                <p:cNvSpPr/>
                <p:nvPr/>
              </p:nvSpPr>
              <p:spPr>
                <a:xfrm>
                  <a:off x="990182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44"/>
                <p:cNvSpPr/>
                <p:nvPr/>
              </p:nvSpPr>
              <p:spPr>
                <a:xfrm>
                  <a:off x="10030909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44"/>
                <p:cNvSpPr/>
                <p:nvPr/>
              </p:nvSpPr>
              <p:spPr>
                <a:xfrm>
                  <a:off x="1015999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44"/>
                <p:cNvSpPr/>
                <p:nvPr/>
              </p:nvSpPr>
              <p:spPr>
                <a:xfrm>
                  <a:off x="1028908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44"/>
                <p:cNvSpPr/>
                <p:nvPr/>
              </p:nvSpPr>
              <p:spPr>
                <a:xfrm>
                  <a:off x="1041816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44"/>
                <p:cNvSpPr/>
                <p:nvPr/>
              </p:nvSpPr>
              <p:spPr>
                <a:xfrm>
                  <a:off x="10547249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76" name="Google Shape;1076;p44"/>
            <p:cNvGrpSpPr/>
            <p:nvPr/>
          </p:nvGrpSpPr>
          <p:grpSpPr>
            <a:xfrm>
              <a:off x="10643616" y="4183342"/>
              <a:ext cx="793065" cy="252518"/>
              <a:chOff x="9594857" y="2008703"/>
              <a:chExt cx="2065274" cy="648314"/>
            </a:xfrm>
          </p:grpSpPr>
          <p:sp>
            <p:nvSpPr>
              <p:cNvPr id="1077" name="Google Shape;1077;p44"/>
              <p:cNvSpPr txBox="1"/>
              <p:nvPr/>
            </p:nvSpPr>
            <p:spPr>
              <a:xfrm>
                <a:off x="9928905" y="2008703"/>
                <a:ext cx="1056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78" name="Google Shape;1078;p44"/>
              <p:cNvGrpSpPr/>
              <p:nvPr/>
            </p:nvGrpSpPr>
            <p:grpSpPr>
              <a:xfrm>
                <a:off x="9594857" y="2435317"/>
                <a:ext cx="2065274" cy="221700"/>
                <a:chOff x="8610975" y="1729832"/>
                <a:chExt cx="2065274" cy="221700"/>
              </a:xfrm>
            </p:grpSpPr>
            <p:sp>
              <p:nvSpPr>
                <p:cNvPr id="1079" name="Google Shape;1079;p44"/>
                <p:cNvSpPr/>
                <p:nvPr/>
              </p:nvSpPr>
              <p:spPr>
                <a:xfrm>
                  <a:off x="861097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44"/>
                <p:cNvSpPr/>
                <p:nvPr/>
              </p:nvSpPr>
              <p:spPr>
                <a:xfrm>
                  <a:off x="8740061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44"/>
                <p:cNvSpPr/>
                <p:nvPr/>
              </p:nvSpPr>
              <p:spPr>
                <a:xfrm>
                  <a:off x="886914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44"/>
                <p:cNvSpPr/>
                <p:nvPr/>
              </p:nvSpPr>
              <p:spPr>
                <a:xfrm>
                  <a:off x="899823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44"/>
                <p:cNvSpPr/>
                <p:nvPr/>
              </p:nvSpPr>
              <p:spPr>
                <a:xfrm>
                  <a:off x="912731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44"/>
                <p:cNvSpPr/>
                <p:nvPr/>
              </p:nvSpPr>
              <p:spPr>
                <a:xfrm>
                  <a:off x="925640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44"/>
                <p:cNvSpPr/>
                <p:nvPr/>
              </p:nvSpPr>
              <p:spPr>
                <a:xfrm>
                  <a:off x="938548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44"/>
                <p:cNvSpPr/>
                <p:nvPr/>
              </p:nvSpPr>
              <p:spPr>
                <a:xfrm>
                  <a:off x="951457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44"/>
                <p:cNvSpPr/>
                <p:nvPr/>
              </p:nvSpPr>
              <p:spPr>
                <a:xfrm>
                  <a:off x="964365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44"/>
                <p:cNvSpPr/>
                <p:nvPr/>
              </p:nvSpPr>
              <p:spPr>
                <a:xfrm>
                  <a:off x="977274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44"/>
                <p:cNvSpPr/>
                <p:nvPr/>
              </p:nvSpPr>
              <p:spPr>
                <a:xfrm>
                  <a:off x="990182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44"/>
                <p:cNvSpPr/>
                <p:nvPr/>
              </p:nvSpPr>
              <p:spPr>
                <a:xfrm>
                  <a:off x="10030909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44"/>
                <p:cNvSpPr/>
                <p:nvPr/>
              </p:nvSpPr>
              <p:spPr>
                <a:xfrm>
                  <a:off x="1015999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p44"/>
                <p:cNvSpPr/>
                <p:nvPr/>
              </p:nvSpPr>
              <p:spPr>
                <a:xfrm>
                  <a:off x="1028908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44"/>
                <p:cNvSpPr/>
                <p:nvPr/>
              </p:nvSpPr>
              <p:spPr>
                <a:xfrm>
                  <a:off x="1041816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p44"/>
                <p:cNvSpPr/>
                <p:nvPr/>
              </p:nvSpPr>
              <p:spPr>
                <a:xfrm>
                  <a:off x="10547249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095" name="Google Shape;1095;p44"/>
          <p:cNvSpPr/>
          <p:nvPr/>
        </p:nvSpPr>
        <p:spPr>
          <a:xfrm rot="5036986">
            <a:off x="8850845" y="4536426"/>
            <a:ext cx="196394" cy="175620"/>
          </a:xfrm>
          <a:prstGeom prst="arc">
            <a:avLst>
              <a:gd fmla="val 16500141" name="adj1"/>
              <a:gd fmla="val 767177" name="adj2"/>
            </a:avLst>
          </a:prstGeom>
          <a:noFill/>
          <a:ln cap="flat" cmpd="sng" w="19050">
            <a:solidFill>
              <a:srgbClr val="351C7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5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proof of principle experiment at FLASH</a:t>
            </a:r>
            <a:endParaRPr/>
          </a:p>
        </p:txBody>
      </p:sp>
      <p:sp>
        <p:nvSpPr>
          <p:cNvPr id="1102" name="Google Shape;1102;p45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Joint project with University of Hamburg</a:t>
            </a:r>
            <a:endParaRPr/>
          </a:p>
        </p:txBody>
      </p:sp>
      <p:pic>
        <p:nvPicPr>
          <p:cNvPr id="1103" name="Google Shape;110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174" y="4163897"/>
            <a:ext cx="10515603" cy="2411047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45"/>
          <p:cNvSpPr txBox="1"/>
          <p:nvPr/>
        </p:nvSpPr>
        <p:spPr>
          <a:xfrm>
            <a:off x="1304278" y="6362025"/>
            <a:ext cx="301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Image: DESY/Siegfried Schreiber</a:t>
            </a:r>
            <a:endParaRPr/>
          </a:p>
        </p:txBody>
      </p:sp>
      <p:sp>
        <p:nvSpPr>
          <p:cNvPr id="1105" name="Google Shape;1105;p45"/>
          <p:cNvSpPr txBox="1"/>
          <p:nvPr/>
        </p:nvSpPr>
        <p:spPr>
          <a:xfrm>
            <a:off x="343571" y="1306475"/>
            <a:ext cx="1184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3F3F3F"/>
                </a:solidFill>
              </a:rPr>
              <a:t>3 MHz</a:t>
            </a:r>
            <a:r>
              <a:rPr lang="en-US" sz="1800">
                <a:solidFill>
                  <a:srgbClr val="3F3F3F"/>
                </a:solidFill>
              </a:rPr>
              <a:t> repetition rate - </a:t>
            </a:r>
            <a:r>
              <a:rPr b="1" lang="en-US" sz="1800">
                <a:solidFill>
                  <a:srgbClr val="3F3F3F"/>
                </a:solidFill>
              </a:rPr>
              <a:t>13.5</a:t>
            </a:r>
            <a:r>
              <a:rPr lang="en-US" sz="1800">
                <a:solidFill>
                  <a:srgbClr val="3F3F3F"/>
                </a:solidFill>
              </a:rPr>
              <a:t> </a:t>
            </a:r>
            <a:r>
              <a:rPr b="1" lang="en-US" sz="1800">
                <a:solidFill>
                  <a:srgbClr val="3F3F3F"/>
                </a:solidFill>
              </a:rPr>
              <a:t>nm</a:t>
            </a:r>
            <a:r>
              <a:rPr lang="en-US" sz="1800">
                <a:solidFill>
                  <a:srgbClr val="3F3F3F"/>
                </a:solidFill>
              </a:rPr>
              <a:t> fundamental wavelength</a:t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6" name="Google Shape;1106;p45"/>
          <p:cNvGrpSpPr/>
          <p:nvPr/>
        </p:nvGrpSpPr>
        <p:grpSpPr>
          <a:xfrm>
            <a:off x="0" y="1776675"/>
            <a:ext cx="10174700" cy="2425075"/>
            <a:chOff x="0" y="1776675"/>
            <a:chExt cx="10174700" cy="2425075"/>
          </a:xfrm>
        </p:grpSpPr>
        <p:sp>
          <p:nvSpPr>
            <p:cNvPr id="1107" name="Google Shape;1107;p45"/>
            <p:cNvSpPr txBox="1"/>
            <p:nvPr/>
          </p:nvSpPr>
          <p:spPr>
            <a:xfrm>
              <a:off x="593900" y="1776675"/>
              <a:ext cx="958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08" name="Google Shape;1108;p45"/>
            <p:cNvCxnSpPr>
              <a:stCxn id="1109" idx="1"/>
            </p:cNvCxnSpPr>
            <p:nvPr/>
          </p:nvCxnSpPr>
          <p:spPr>
            <a:xfrm rot="10800000">
              <a:off x="6498917" y="3365650"/>
              <a:ext cx="0" cy="577800"/>
            </a:xfrm>
            <a:prstGeom prst="straightConnector1">
              <a:avLst/>
            </a:prstGeom>
            <a:noFill/>
            <a:ln cap="flat" cmpd="sng" w="19050">
              <a:solidFill>
                <a:srgbClr val="9E9E9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0" name="Google Shape;1110;p45"/>
            <p:cNvCxnSpPr/>
            <p:nvPr/>
          </p:nvCxnSpPr>
          <p:spPr>
            <a:xfrm rot="10800000">
              <a:off x="3759360" y="2982684"/>
              <a:ext cx="0" cy="383100"/>
            </a:xfrm>
            <a:prstGeom prst="straightConnector1">
              <a:avLst/>
            </a:prstGeom>
            <a:noFill/>
            <a:ln cap="flat" cmpd="sng" w="19050">
              <a:solidFill>
                <a:srgbClr val="9E9E9E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111" name="Google Shape;1111;p45"/>
            <p:cNvSpPr/>
            <p:nvPr/>
          </p:nvSpPr>
          <p:spPr>
            <a:xfrm rot="5032641">
              <a:off x="6889354" y="2942462"/>
              <a:ext cx="855077" cy="846629"/>
            </a:xfrm>
            <a:prstGeom prst="arc">
              <a:avLst>
                <a:gd fmla="val 16500141" name="adj1"/>
                <a:gd fmla="val 20806375" name="adj2"/>
              </a:avLst>
            </a:prstGeom>
            <a:noFill/>
            <a:ln cap="flat" cmpd="sng" w="57150">
              <a:solidFill>
                <a:srgbClr val="351C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2" name="Google Shape;1112;p45"/>
            <p:cNvCxnSpPr>
              <a:stCxn id="1113" idx="3"/>
            </p:cNvCxnSpPr>
            <p:nvPr/>
          </p:nvCxnSpPr>
          <p:spPr>
            <a:xfrm>
              <a:off x="6321727" y="2639808"/>
              <a:ext cx="1327200" cy="9639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114" name="Google Shape;1114;p45"/>
            <p:cNvCxnSpPr/>
            <p:nvPr/>
          </p:nvCxnSpPr>
          <p:spPr>
            <a:xfrm>
              <a:off x="0" y="2637586"/>
              <a:ext cx="555000" cy="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5" name="Google Shape;1115;p45"/>
            <p:cNvCxnSpPr/>
            <p:nvPr/>
          </p:nvCxnSpPr>
          <p:spPr>
            <a:xfrm rot="10800000">
              <a:off x="3759339" y="3365784"/>
              <a:ext cx="2739600" cy="0"/>
            </a:xfrm>
            <a:prstGeom prst="straightConnector1">
              <a:avLst/>
            </a:prstGeom>
            <a:noFill/>
            <a:ln cap="flat" cmpd="sng" w="19050">
              <a:solidFill>
                <a:srgbClr val="9E9E9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9" name="Google Shape;1109;p45"/>
            <p:cNvSpPr/>
            <p:nvPr/>
          </p:nvSpPr>
          <p:spPr>
            <a:xfrm rot="5400000">
              <a:off x="6369766" y="3789551"/>
              <a:ext cx="258300" cy="5661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19050">
              <a:solidFill>
                <a:srgbClr val="9E9E9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5"/>
            <p:cNvSpPr txBox="1"/>
            <p:nvPr/>
          </p:nvSpPr>
          <p:spPr>
            <a:xfrm>
              <a:off x="3086418" y="2152408"/>
              <a:ext cx="122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Modulator</a:t>
              </a:r>
              <a:endParaRPr/>
            </a:p>
          </p:txBody>
        </p:sp>
        <p:grpSp>
          <p:nvGrpSpPr>
            <p:cNvPr id="1117" name="Google Shape;1117;p45"/>
            <p:cNvGrpSpPr/>
            <p:nvPr/>
          </p:nvGrpSpPr>
          <p:grpSpPr>
            <a:xfrm>
              <a:off x="555113" y="2181310"/>
              <a:ext cx="6408530" cy="641899"/>
              <a:chOff x="402147" y="995328"/>
              <a:chExt cx="8010662" cy="802374"/>
            </a:xfrm>
          </p:grpSpPr>
          <p:cxnSp>
            <p:nvCxnSpPr>
              <p:cNvPr id="1118" name="Google Shape;1118;p45"/>
              <p:cNvCxnSpPr>
                <a:stCxn id="1119" idx="3"/>
                <a:endCxn id="1120" idx="1"/>
              </p:cNvCxnSpPr>
              <p:nvPr/>
            </p:nvCxnSpPr>
            <p:spPr>
              <a:xfrm flipH="1" rot="10800000">
                <a:off x="6939360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21" name="Google Shape;1121;p45"/>
              <p:cNvCxnSpPr>
                <a:stCxn id="1120" idx="3"/>
                <a:endCxn id="1122" idx="1"/>
              </p:cNvCxnSpPr>
              <p:nvPr/>
            </p:nvCxnSpPr>
            <p:spPr>
              <a:xfrm flipH="1" rot="10800000">
                <a:off x="7445686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23" name="Google Shape;1123;p45"/>
              <p:cNvCxnSpPr>
                <a:stCxn id="1122" idx="3"/>
                <a:endCxn id="1124" idx="1"/>
              </p:cNvCxnSpPr>
              <p:nvPr/>
            </p:nvCxnSpPr>
            <p:spPr>
              <a:xfrm>
                <a:off x="7845217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125" name="Google Shape;1125;p45"/>
              <p:cNvSpPr/>
              <p:nvPr/>
            </p:nvSpPr>
            <p:spPr>
              <a:xfrm>
                <a:off x="1144784" y="1372602"/>
                <a:ext cx="59700" cy="425100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45"/>
              <p:cNvSpPr/>
              <p:nvPr/>
            </p:nvSpPr>
            <p:spPr>
              <a:xfrm rot="6384647">
                <a:off x="7594035" y="1223712"/>
                <a:ext cx="45660" cy="645676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26" name="Google Shape;1126;p45"/>
              <p:cNvCxnSpPr>
                <a:stCxn id="1125" idx="3"/>
                <a:endCxn id="1113" idx="3"/>
              </p:cNvCxnSpPr>
              <p:nvPr/>
            </p:nvCxnSpPr>
            <p:spPr>
              <a:xfrm flipH="1" rot="10800000">
                <a:off x="1204484" y="1568352"/>
                <a:ext cx="6405900" cy="16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27" name="Google Shape;1127;p45"/>
              <p:cNvGrpSpPr/>
              <p:nvPr/>
            </p:nvGrpSpPr>
            <p:grpSpPr>
              <a:xfrm>
                <a:off x="2471181" y="1451513"/>
                <a:ext cx="3872593" cy="277200"/>
                <a:chOff x="1305128" y="1427134"/>
                <a:chExt cx="3872593" cy="277200"/>
              </a:xfrm>
            </p:grpSpPr>
            <p:sp>
              <p:nvSpPr>
                <p:cNvPr id="1128" name="Google Shape;1128;p45"/>
                <p:cNvSpPr/>
                <p:nvPr/>
              </p:nvSpPr>
              <p:spPr>
                <a:xfrm>
                  <a:off x="13051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9" name="Google Shape;1129;p45"/>
                <p:cNvSpPr/>
                <p:nvPr/>
              </p:nvSpPr>
              <p:spPr>
                <a:xfrm>
                  <a:off x="146648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p45"/>
                <p:cNvSpPr/>
                <p:nvPr/>
              </p:nvSpPr>
              <p:spPr>
                <a:xfrm>
                  <a:off x="16278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p45"/>
                <p:cNvSpPr/>
                <p:nvPr/>
              </p:nvSpPr>
              <p:spPr>
                <a:xfrm>
                  <a:off x="178919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2" name="Google Shape;1132;p45"/>
                <p:cNvSpPr/>
                <p:nvPr/>
              </p:nvSpPr>
              <p:spPr>
                <a:xfrm>
                  <a:off x="195055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3" name="Google Shape;1133;p45"/>
                <p:cNvSpPr/>
                <p:nvPr/>
              </p:nvSpPr>
              <p:spPr>
                <a:xfrm>
                  <a:off x="21119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4" name="Google Shape;1134;p45"/>
                <p:cNvSpPr/>
                <p:nvPr/>
              </p:nvSpPr>
              <p:spPr>
                <a:xfrm>
                  <a:off x="227326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5" name="Google Shape;1135;p45"/>
                <p:cNvSpPr/>
                <p:nvPr/>
              </p:nvSpPr>
              <p:spPr>
                <a:xfrm>
                  <a:off x="243462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6" name="Google Shape;1136;p45"/>
                <p:cNvSpPr/>
                <p:nvPr/>
              </p:nvSpPr>
              <p:spPr>
                <a:xfrm>
                  <a:off x="259597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7" name="Google Shape;1137;p45"/>
                <p:cNvSpPr/>
                <p:nvPr/>
              </p:nvSpPr>
              <p:spPr>
                <a:xfrm>
                  <a:off x="275733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8" name="Google Shape;1138;p45"/>
                <p:cNvSpPr/>
                <p:nvPr/>
              </p:nvSpPr>
              <p:spPr>
                <a:xfrm>
                  <a:off x="291869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9" name="Google Shape;1139;p45"/>
                <p:cNvSpPr/>
                <p:nvPr/>
              </p:nvSpPr>
              <p:spPr>
                <a:xfrm>
                  <a:off x="3080046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45"/>
                <p:cNvSpPr/>
                <p:nvPr/>
              </p:nvSpPr>
              <p:spPr>
                <a:xfrm>
                  <a:off x="324140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45"/>
                <p:cNvSpPr/>
                <p:nvPr/>
              </p:nvSpPr>
              <p:spPr>
                <a:xfrm>
                  <a:off x="340275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2" name="Google Shape;1142;p45"/>
                <p:cNvSpPr/>
                <p:nvPr/>
              </p:nvSpPr>
              <p:spPr>
                <a:xfrm>
                  <a:off x="3564115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3" name="Google Shape;1143;p45"/>
                <p:cNvSpPr/>
                <p:nvPr/>
              </p:nvSpPr>
              <p:spPr>
                <a:xfrm>
                  <a:off x="372547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4" name="Google Shape;1144;p45"/>
                <p:cNvSpPr/>
                <p:nvPr/>
              </p:nvSpPr>
              <p:spPr>
                <a:xfrm>
                  <a:off x="38868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45"/>
                <p:cNvSpPr/>
                <p:nvPr/>
              </p:nvSpPr>
              <p:spPr>
                <a:xfrm>
                  <a:off x="404818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6" name="Google Shape;1146;p45"/>
                <p:cNvSpPr/>
                <p:nvPr/>
              </p:nvSpPr>
              <p:spPr>
                <a:xfrm>
                  <a:off x="42095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7" name="Google Shape;1147;p45"/>
                <p:cNvSpPr/>
                <p:nvPr/>
              </p:nvSpPr>
              <p:spPr>
                <a:xfrm>
                  <a:off x="437089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8" name="Google Shape;1148;p45"/>
                <p:cNvSpPr/>
                <p:nvPr/>
              </p:nvSpPr>
              <p:spPr>
                <a:xfrm>
                  <a:off x="453225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9" name="Google Shape;1149;p45"/>
                <p:cNvSpPr/>
                <p:nvPr/>
              </p:nvSpPr>
              <p:spPr>
                <a:xfrm>
                  <a:off x="46936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0" name="Google Shape;1150;p45"/>
                <p:cNvSpPr/>
                <p:nvPr/>
              </p:nvSpPr>
              <p:spPr>
                <a:xfrm>
                  <a:off x="4854964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45"/>
                <p:cNvSpPr/>
                <p:nvPr/>
              </p:nvSpPr>
              <p:spPr>
                <a:xfrm>
                  <a:off x="501632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9" name="Google Shape;1119;p45"/>
              <p:cNvSpPr/>
              <p:nvPr/>
            </p:nvSpPr>
            <p:spPr>
              <a:xfrm>
                <a:off x="677796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45"/>
              <p:cNvSpPr/>
              <p:nvPr/>
            </p:nvSpPr>
            <p:spPr>
              <a:xfrm>
                <a:off x="8251409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45"/>
              <p:cNvSpPr/>
              <p:nvPr/>
            </p:nvSpPr>
            <p:spPr>
              <a:xfrm>
                <a:off x="7284286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45"/>
              <p:cNvSpPr/>
              <p:nvPr/>
            </p:nvSpPr>
            <p:spPr>
              <a:xfrm>
                <a:off x="7683817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2" name="Google Shape;1152;p45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1153" name="Google Shape;1153;p45"/>
                <p:cNvCxnSpPr>
                  <a:stCxn id="1154" idx="3"/>
                  <a:endCxn id="1155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156" name="Google Shape;1156;p45"/>
                <p:cNvCxnSpPr>
                  <a:stCxn id="1155" idx="3"/>
                  <a:endCxn id="1157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158" name="Google Shape;1158;p45"/>
                <p:cNvCxnSpPr>
                  <a:stCxn id="1157" idx="3"/>
                  <a:endCxn id="1159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1154" name="Google Shape;1154;p45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9" name="Google Shape;1159;p45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5" name="Google Shape;1155;p45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7" name="Google Shape;1157;p45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160" name="Google Shape;1160;p45"/>
          <p:cNvGrpSpPr/>
          <p:nvPr/>
        </p:nvGrpSpPr>
        <p:grpSpPr>
          <a:xfrm>
            <a:off x="6963642" y="2084903"/>
            <a:ext cx="4696489" cy="2164700"/>
            <a:chOff x="6963642" y="2084903"/>
            <a:chExt cx="4696489" cy="2164700"/>
          </a:xfrm>
        </p:grpSpPr>
        <p:cxnSp>
          <p:nvCxnSpPr>
            <p:cNvPr id="1161" name="Google Shape;1161;p45"/>
            <p:cNvCxnSpPr/>
            <p:nvPr/>
          </p:nvCxnSpPr>
          <p:spPr>
            <a:xfrm flipH="1" rot="10800000">
              <a:off x="6963642" y="2622335"/>
              <a:ext cx="4309200" cy="1530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162" name="Google Shape;1162;p45"/>
            <p:cNvGrpSpPr/>
            <p:nvPr/>
          </p:nvGrpSpPr>
          <p:grpSpPr>
            <a:xfrm>
              <a:off x="7151841" y="2084903"/>
              <a:ext cx="4508291" cy="2164700"/>
              <a:chOff x="7151841" y="2008703"/>
              <a:chExt cx="4508291" cy="2164700"/>
            </a:xfrm>
          </p:grpSpPr>
          <p:cxnSp>
            <p:nvCxnSpPr>
              <p:cNvPr id="1163" name="Google Shape;1163;p45"/>
              <p:cNvCxnSpPr/>
              <p:nvPr/>
            </p:nvCxnSpPr>
            <p:spPr>
              <a:xfrm rot="10800000">
                <a:off x="8136891" y="3283235"/>
                <a:ext cx="0" cy="713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E9E9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4" name="Google Shape;1164;p45"/>
              <p:cNvCxnSpPr/>
              <p:nvPr/>
            </p:nvCxnSpPr>
            <p:spPr>
              <a:xfrm>
                <a:off x="8136891" y="3289584"/>
                <a:ext cx="2490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E9E9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65" name="Google Shape;1165;p45"/>
              <p:cNvCxnSpPr/>
              <p:nvPr/>
            </p:nvCxnSpPr>
            <p:spPr>
              <a:xfrm rot="10800000">
                <a:off x="10627537" y="2906484"/>
                <a:ext cx="0" cy="383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9E9E9E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1166" name="Google Shape;1166;p45"/>
              <p:cNvSpPr/>
              <p:nvPr/>
            </p:nvSpPr>
            <p:spPr>
              <a:xfrm rot="5400000">
                <a:off x="8051541" y="3103003"/>
                <a:ext cx="170700" cy="1970100"/>
              </a:xfrm>
              <a:prstGeom prst="leftBrace">
                <a:avLst>
                  <a:gd fmla="val 8333" name="adj1"/>
                  <a:gd fmla="val 50000" name="adj2"/>
                </a:avLst>
              </a:prstGeom>
              <a:noFill/>
              <a:ln cap="flat" cmpd="sng" w="19050">
                <a:solidFill>
                  <a:srgbClr val="9E9E9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67" name="Google Shape;1167;p45"/>
              <p:cNvGrpSpPr/>
              <p:nvPr/>
            </p:nvGrpSpPr>
            <p:grpSpPr>
              <a:xfrm>
                <a:off x="9594857" y="2008703"/>
                <a:ext cx="2065274" cy="648314"/>
                <a:chOff x="9594857" y="2008703"/>
                <a:chExt cx="2065274" cy="648314"/>
              </a:xfrm>
            </p:grpSpPr>
            <p:sp>
              <p:nvSpPr>
                <p:cNvPr id="1168" name="Google Shape;1168;p45"/>
                <p:cNvSpPr txBox="1"/>
                <p:nvPr/>
              </p:nvSpPr>
              <p:spPr>
                <a:xfrm>
                  <a:off x="10081305" y="2008703"/>
                  <a:ext cx="10566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Radiator</a:t>
                  </a:r>
                  <a:endParaRPr/>
                </a:p>
              </p:txBody>
            </p:sp>
            <p:grpSp>
              <p:nvGrpSpPr>
                <p:cNvPr id="1169" name="Google Shape;1169;p45"/>
                <p:cNvGrpSpPr/>
                <p:nvPr/>
              </p:nvGrpSpPr>
              <p:grpSpPr>
                <a:xfrm>
                  <a:off x="9594857" y="2435317"/>
                  <a:ext cx="2065274" cy="221700"/>
                  <a:chOff x="8610975" y="1729832"/>
                  <a:chExt cx="2065274" cy="221700"/>
                </a:xfrm>
              </p:grpSpPr>
              <p:sp>
                <p:nvSpPr>
                  <p:cNvPr id="1170" name="Google Shape;1170;p45"/>
                  <p:cNvSpPr/>
                  <p:nvPr/>
                </p:nvSpPr>
                <p:spPr>
                  <a:xfrm>
                    <a:off x="861097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1" name="Google Shape;1171;p45"/>
                  <p:cNvSpPr/>
                  <p:nvPr/>
                </p:nvSpPr>
                <p:spPr>
                  <a:xfrm>
                    <a:off x="8740061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D9E9F4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2" name="Google Shape;1172;p45"/>
                  <p:cNvSpPr/>
                  <p:nvPr/>
                </p:nvSpPr>
                <p:spPr>
                  <a:xfrm>
                    <a:off x="886914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3" name="Google Shape;1173;p45"/>
                  <p:cNvSpPr/>
                  <p:nvPr/>
                </p:nvSpPr>
                <p:spPr>
                  <a:xfrm>
                    <a:off x="899823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4" name="Google Shape;1174;p45"/>
                  <p:cNvSpPr/>
                  <p:nvPr/>
                </p:nvSpPr>
                <p:spPr>
                  <a:xfrm>
                    <a:off x="912731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5" name="Google Shape;1175;p45"/>
                  <p:cNvSpPr/>
                  <p:nvPr/>
                </p:nvSpPr>
                <p:spPr>
                  <a:xfrm>
                    <a:off x="925640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6" name="Google Shape;1176;p45"/>
                  <p:cNvSpPr/>
                  <p:nvPr/>
                </p:nvSpPr>
                <p:spPr>
                  <a:xfrm>
                    <a:off x="938548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7" name="Google Shape;1177;p45"/>
                  <p:cNvSpPr/>
                  <p:nvPr/>
                </p:nvSpPr>
                <p:spPr>
                  <a:xfrm>
                    <a:off x="951457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8" name="Google Shape;1178;p45"/>
                  <p:cNvSpPr/>
                  <p:nvPr/>
                </p:nvSpPr>
                <p:spPr>
                  <a:xfrm>
                    <a:off x="964365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9" name="Google Shape;1179;p45"/>
                  <p:cNvSpPr/>
                  <p:nvPr/>
                </p:nvSpPr>
                <p:spPr>
                  <a:xfrm>
                    <a:off x="977274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0" name="Google Shape;1180;p45"/>
                  <p:cNvSpPr/>
                  <p:nvPr/>
                </p:nvSpPr>
                <p:spPr>
                  <a:xfrm>
                    <a:off x="990182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1" name="Google Shape;1181;p45"/>
                  <p:cNvSpPr/>
                  <p:nvPr/>
                </p:nvSpPr>
                <p:spPr>
                  <a:xfrm>
                    <a:off x="10030909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2" name="Google Shape;1182;p45"/>
                  <p:cNvSpPr/>
                  <p:nvPr/>
                </p:nvSpPr>
                <p:spPr>
                  <a:xfrm>
                    <a:off x="1015999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3" name="Google Shape;1183;p45"/>
                  <p:cNvSpPr/>
                  <p:nvPr/>
                </p:nvSpPr>
                <p:spPr>
                  <a:xfrm>
                    <a:off x="1028908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4" name="Google Shape;1184;p45"/>
                  <p:cNvSpPr/>
                  <p:nvPr/>
                </p:nvSpPr>
                <p:spPr>
                  <a:xfrm>
                    <a:off x="1041816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5" name="Google Shape;1185;p45"/>
                  <p:cNvSpPr/>
                  <p:nvPr/>
                </p:nvSpPr>
                <p:spPr>
                  <a:xfrm>
                    <a:off x="10547249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6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 1: Use as direct source of radiation</a:t>
            </a:r>
            <a:endParaRPr/>
          </a:p>
        </p:txBody>
      </p:sp>
      <p:sp>
        <p:nvSpPr>
          <p:cNvPr id="1192" name="Google Shape;1192;p46"/>
          <p:cNvSpPr txBox="1"/>
          <p:nvPr/>
        </p:nvSpPr>
        <p:spPr>
          <a:xfrm>
            <a:off x="1069625" y="2270150"/>
            <a:ext cx="408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with a monochromator</a:t>
            </a:r>
            <a:endParaRPr sz="1800"/>
          </a:p>
        </p:txBody>
      </p:sp>
      <p:sp>
        <p:nvSpPr>
          <p:cNvPr id="1193" name="Google Shape;1193;p46"/>
          <p:cNvSpPr txBox="1"/>
          <p:nvPr/>
        </p:nvSpPr>
        <p:spPr>
          <a:xfrm>
            <a:off x="6772225" y="2270150"/>
            <a:ext cx="446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without a monochromator</a:t>
            </a:r>
            <a:endParaRPr sz="1800"/>
          </a:p>
        </p:txBody>
      </p:sp>
      <p:grpSp>
        <p:nvGrpSpPr>
          <p:cNvPr id="1194" name="Google Shape;1194;p46"/>
          <p:cNvGrpSpPr/>
          <p:nvPr/>
        </p:nvGrpSpPr>
        <p:grpSpPr>
          <a:xfrm>
            <a:off x="1039500" y="693926"/>
            <a:ext cx="8139760" cy="1603411"/>
            <a:chOff x="0" y="1776675"/>
            <a:chExt cx="10174700" cy="2059352"/>
          </a:xfrm>
        </p:grpSpPr>
        <p:sp>
          <p:nvSpPr>
            <p:cNvPr id="1195" name="Google Shape;1195;p46"/>
            <p:cNvSpPr txBox="1"/>
            <p:nvPr/>
          </p:nvSpPr>
          <p:spPr>
            <a:xfrm>
              <a:off x="593900" y="1776675"/>
              <a:ext cx="958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6"/>
            <p:cNvSpPr/>
            <p:nvPr/>
          </p:nvSpPr>
          <p:spPr>
            <a:xfrm rot="5032641">
              <a:off x="6889354" y="2942462"/>
              <a:ext cx="855077" cy="846629"/>
            </a:xfrm>
            <a:prstGeom prst="arc">
              <a:avLst>
                <a:gd fmla="val 16500141" name="adj1"/>
                <a:gd fmla="val 20806375" name="adj2"/>
              </a:avLst>
            </a:prstGeom>
            <a:noFill/>
            <a:ln cap="flat" cmpd="sng" w="57150">
              <a:solidFill>
                <a:srgbClr val="351C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7" name="Google Shape;1197;p46"/>
            <p:cNvCxnSpPr>
              <a:stCxn id="1198" idx="3"/>
            </p:cNvCxnSpPr>
            <p:nvPr/>
          </p:nvCxnSpPr>
          <p:spPr>
            <a:xfrm>
              <a:off x="6321727" y="2639808"/>
              <a:ext cx="1327200" cy="9639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199" name="Google Shape;1199;p46"/>
            <p:cNvCxnSpPr/>
            <p:nvPr/>
          </p:nvCxnSpPr>
          <p:spPr>
            <a:xfrm>
              <a:off x="0" y="2637586"/>
              <a:ext cx="555000" cy="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200" name="Google Shape;1200;p46"/>
            <p:cNvGrpSpPr/>
            <p:nvPr/>
          </p:nvGrpSpPr>
          <p:grpSpPr>
            <a:xfrm>
              <a:off x="555113" y="2181310"/>
              <a:ext cx="6408530" cy="641899"/>
              <a:chOff x="402147" y="995328"/>
              <a:chExt cx="8010662" cy="802374"/>
            </a:xfrm>
          </p:grpSpPr>
          <p:cxnSp>
            <p:nvCxnSpPr>
              <p:cNvPr id="1201" name="Google Shape;1201;p46"/>
              <p:cNvCxnSpPr>
                <a:stCxn id="1202" idx="3"/>
                <a:endCxn id="1203" idx="1"/>
              </p:cNvCxnSpPr>
              <p:nvPr/>
            </p:nvCxnSpPr>
            <p:spPr>
              <a:xfrm flipH="1" rot="10800000">
                <a:off x="6939360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4" name="Google Shape;1204;p46"/>
              <p:cNvCxnSpPr>
                <a:stCxn id="1203" idx="3"/>
                <a:endCxn id="1205" idx="1"/>
              </p:cNvCxnSpPr>
              <p:nvPr/>
            </p:nvCxnSpPr>
            <p:spPr>
              <a:xfrm flipH="1" rot="10800000">
                <a:off x="7445686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6" name="Google Shape;1206;p46"/>
              <p:cNvCxnSpPr>
                <a:stCxn id="1205" idx="3"/>
                <a:endCxn id="1207" idx="1"/>
              </p:cNvCxnSpPr>
              <p:nvPr/>
            </p:nvCxnSpPr>
            <p:spPr>
              <a:xfrm>
                <a:off x="7845217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208" name="Google Shape;1208;p46"/>
              <p:cNvSpPr/>
              <p:nvPr/>
            </p:nvSpPr>
            <p:spPr>
              <a:xfrm>
                <a:off x="1144784" y="1372602"/>
                <a:ext cx="59700" cy="425100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46"/>
              <p:cNvSpPr/>
              <p:nvPr/>
            </p:nvSpPr>
            <p:spPr>
              <a:xfrm rot="6384647">
                <a:off x="7594035" y="1223712"/>
                <a:ext cx="45660" cy="645676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09" name="Google Shape;1209;p46"/>
              <p:cNvCxnSpPr>
                <a:stCxn id="1208" idx="3"/>
                <a:endCxn id="1198" idx="3"/>
              </p:cNvCxnSpPr>
              <p:nvPr/>
            </p:nvCxnSpPr>
            <p:spPr>
              <a:xfrm flipH="1" rot="10800000">
                <a:off x="1204484" y="1568352"/>
                <a:ext cx="6405900" cy="16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10" name="Google Shape;1210;p46"/>
              <p:cNvGrpSpPr/>
              <p:nvPr/>
            </p:nvGrpSpPr>
            <p:grpSpPr>
              <a:xfrm>
                <a:off x="2471181" y="1451513"/>
                <a:ext cx="3872593" cy="277200"/>
                <a:chOff x="1305128" y="1427134"/>
                <a:chExt cx="3872593" cy="277200"/>
              </a:xfrm>
            </p:grpSpPr>
            <p:sp>
              <p:nvSpPr>
                <p:cNvPr id="1211" name="Google Shape;1211;p46"/>
                <p:cNvSpPr/>
                <p:nvPr/>
              </p:nvSpPr>
              <p:spPr>
                <a:xfrm>
                  <a:off x="13051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2" name="Google Shape;1212;p46"/>
                <p:cNvSpPr/>
                <p:nvPr/>
              </p:nvSpPr>
              <p:spPr>
                <a:xfrm>
                  <a:off x="146648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46"/>
                <p:cNvSpPr/>
                <p:nvPr/>
              </p:nvSpPr>
              <p:spPr>
                <a:xfrm>
                  <a:off x="16278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46"/>
                <p:cNvSpPr/>
                <p:nvPr/>
              </p:nvSpPr>
              <p:spPr>
                <a:xfrm>
                  <a:off x="178919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46"/>
                <p:cNvSpPr/>
                <p:nvPr/>
              </p:nvSpPr>
              <p:spPr>
                <a:xfrm>
                  <a:off x="195055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6" name="Google Shape;1216;p46"/>
                <p:cNvSpPr/>
                <p:nvPr/>
              </p:nvSpPr>
              <p:spPr>
                <a:xfrm>
                  <a:off x="21119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7" name="Google Shape;1217;p46"/>
                <p:cNvSpPr/>
                <p:nvPr/>
              </p:nvSpPr>
              <p:spPr>
                <a:xfrm>
                  <a:off x="227326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8" name="Google Shape;1218;p46"/>
                <p:cNvSpPr/>
                <p:nvPr/>
              </p:nvSpPr>
              <p:spPr>
                <a:xfrm>
                  <a:off x="243462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9" name="Google Shape;1219;p46"/>
                <p:cNvSpPr/>
                <p:nvPr/>
              </p:nvSpPr>
              <p:spPr>
                <a:xfrm>
                  <a:off x="259597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0" name="Google Shape;1220;p46"/>
                <p:cNvSpPr/>
                <p:nvPr/>
              </p:nvSpPr>
              <p:spPr>
                <a:xfrm>
                  <a:off x="275733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1" name="Google Shape;1221;p46"/>
                <p:cNvSpPr/>
                <p:nvPr/>
              </p:nvSpPr>
              <p:spPr>
                <a:xfrm>
                  <a:off x="291869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2" name="Google Shape;1222;p46"/>
                <p:cNvSpPr/>
                <p:nvPr/>
              </p:nvSpPr>
              <p:spPr>
                <a:xfrm>
                  <a:off x="3080046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3" name="Google Shape;1223;p46"/>
                <p:cNvSpPr/>
                <p:nvPr/>
              </p:nvSpPr>
              <p:spPr>
                <a:xfrm>
                  <a:off x="324140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4" name="Google Shape;1224;p46"/>
                <p:cNvSpPr/>
                <p:nvPr/>
              </p:nvSpPr>
              <p:spPr>
                <a:xfrm>
                  <a:off x="340275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5" name="Google Shape;1225;p46"/>
                <p:cNvSpPr/>
                <p:nvPr/>
              </p:nvSpPr>
              <p:spPr>
                <a:xfrm>
                  <a:off x="3564115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6" name="Google Shape;1226;p46"/>
                <p:cNvSpPr/>
                <p:nvPr/>
              </p:nvSpPr>
              <p:spPr>
                <a:xfrm>
                  <a:off x="372547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7" name="Google Shape;1227;p46"/>
                <p:cNvSpPr/>
                <p:nvPr/>
              </p:nvSpPr>
              <p:spPr>
                <a:xfrm>
                  <a:off x="38868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46"/>
                <p:cNvSpPr/>
                <p:nvPr/>
              </p:nvSpPr>
              <p:spPr>
                <a:xfrm>
                  <a:off x="404818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9" name="Google Shape;1229;p46"/>
                <p:cNvSpPr/>
                <p:nvPr/>
              </p:nvSpPr>
              <p:spPr>
                <a:xfrm>
                  <a:off x="42095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46"/>
                <p:cNvSpPr/>
                <p:nvPr/>
              </p:nvSpPr>
              <p:spPr>
                <a:xfrm>
                  <a:off x="437089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46"/>
                <p:cNvSpPr/>
                <p:nvPr/>
              </p:nvSpPr>
              <p:spPr>
                <a:xfrm>
                  <a:off x="453225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46"/>
                <p:cNvSpPr/>
                <p:nvPr/>
              </p:nvSpPr>
              <p:spPr>
                <a:xfrm>
                  <a:off x="46936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46"/>
                <p:cNvSpPr/>
                <p:nvPr/>
              </p:nvSpPr>
              <p:spPr>
                <a:xfrm>
                  <a:off x="4854964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46"/>
                <p:cNvSpPr/>
                <p:nvPr/>
              </p:nvSpPr>
              <p:spPr>
                <a:xfrm>
                  <a:off x="501632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02" name="Google Shape;1202;p46"/>
              <p:cNvSpPr/>
              <p:nvPr/>
            </p:nvSpPr>
            <p:spPr>
              <a:xfrm>
                <a:off x="677796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46"/>
              <p:cNvSpPr/>
              <p:nvPr/>
            </p:nvSpPr>
            <p:spPr>
              <a:xfrm>
                <a:off x="8251409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46"/>
              <p:cNvSpPr/>
              <p:nvPr/>
            </p:nvSpPr>
            <p:spPr>
              <a:xfrm>
                <a:off x="7284286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46"/>
              <p:cNvSpPr/>
              <p:nvPr/>
            </p:nvSpPr>
            <p:spPr>
              <a:xfrm>
                <a:off x="7683817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35" name="Google Shape;1235;p46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1236" name="Google Shape;1236;p46"/>
                <p:cNvCxnSpPr>
                  <a:stCxn id="1237" idx="3"/>
                  <a:endCxn id="1238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239" name="Google Shape;1239;p46"/>
                <p:cNvCxnSpPr>
                  <a:stCxn id="1238" idx="3"/>
                  <a:endCxn id="1240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241" name="Google Shape;1241;p46"/>
                <p:cNvCxnSpPr>
                  <a:stCxn id="1240" idx="3"/>
                  <a:endCxn id="1242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1237" name="Google Shape;1237;p46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2" name="Google Shape;1242;p46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46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0" name="Google Shape;1240;p46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243" name="Google Shape;1243;p46"/>
          <p:cNvSpPr txBox="1"/>
          <p:nvPr/>
        </p:nvSpPr>
        <p:spPr>
          <a:xfrm rot="-5400000">
            <a:off x="-785700" y="4149925"/>
            <a:ext cx="278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Peak power in GW</a:t>
            </a:r>
            <a:endParaRPr/>
          </a:p>
        </p:txBody>
      </p:sp>
      <p:sp>
        <p:nvSpPr>
          <p:cNvPr id="1244" name="Google Shape;1244;p46"/>
          <p:cNvSpPr txBox="1"/>
          <p:nvPr/>
        </p:nvSpPr>
        <p:spPr>
          <a:xfrm>
            <a:off x="1170600" y="5843475"/>
            <a:ext cx="3670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of passes</a:t>
            </a:r>
            <a:endParaRPr/>
          </a:p>
        </p:txBody>
      </p:sp>
      <p:sp>
        <p:nvSpPr>
          <p:cNvPr id="1245" name="Google Shape;1245;p46"/>
          <p:cNvSpPr txBox="1"/>
          <p:nvPr/>
        </p:nvSpPr>
        <p:spPr>
          <a:xfrm>
            <a:off x="6964025" y="5843475"/>
            <a:ext cx="3712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 of passes</a:t>
            </a:r>
            <a:endParaRPr/>
          </a:p>
        </p:txBody>
      </p:sp>
      <p:sp>
        <p:nvSpPr>
          <p:cNvPr id="1246" name="Google Shape;1246;p46"/>
          <p:cNvSpPr txBox="1"/>
          <p:nvPr/>
        </p:nvSpPr>
        <p:spPr>
          <a:xfrm rot="-5400000">
            <a:off x="5041100" y="3974975"/>
            <a:ext cx="278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Pulse energy in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μJ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7" name="Google Shape;1247;p46"/>
          <p:cNvSpPr txBox="1"/>
          <p:nvPr/>
        </p:nvSpPr>
        <p:spPr>
          <a:xfrm>
            <a:off x="1180500" y="6140375"/>
            <a:ext cx="100692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Master Thesis of Margarit Asatrian, “Simulation Studies on an XUV High-Gain FEL Oscillator at FLASH”</a:t>
            </a:r>
            <a:endParaRPr b="1"/>
          </a:p>
        </p:txBody>
      </p:sp>
      <p:pic>
        <p:nvPicPr>
          <p:cNvPr id="1248" name="Google Shape;1248;p46"/>
          <p:cNvPicPr preferRelativeResize="0"/>
          <p:nvPr/>
        </p:nvPicPr>
        <p:blipFill rotWithShape="1">
          <a:blip r:embed="rId3">
            <a:alphaModFix/>
          </a:blip>
          <a:srcRect b="8900" l="0" r="0" t="0"/>
          <a:stretch/>
        </p:blipFill>
        <p:spPr>
          <a:xfrm>
            <a:off x="764425" y="2702681"/>
            <a:ext cx="4700001" cy="320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3613" y="2701422"/>
            <a:ext cx="4700017" cy="3209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47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 2: Modulate electrons &amp; transfer bunching downstream</a:t>
            </a:r>
            <a:endParaRPr/>
          </a:p>
        </p:txBody>
      </p:sp>
      <p:sp>
        <p:nvSpPr>
          <p:cNvPr id="1256" name="Google Shape;1256;p47"/>
          <p:cNvSpPr txBox="1"/>
          <p:nvPr/>
        </p:nvSpPr>
        <p:spPr>
          <a:xfrm>
            <a:off x="919750" y="2590900"/>
            <a:ext cx="48738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Challenges</a:t>
            </a:r>
            <a:endParaRPr b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Maintain a low power in modulator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Generate sufficient bunching with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Sufficient R</a:t>
            </a:r>
            <a:r>
              <a:rPr baseline="-25000" lang="en-US" sz="1800"/>
              <a:t>56</a:t>
            </a:r>
            <a:r>
              <a:rPr lang="en-US" sz="1800"/>
              <a:t> to place the mirror in the chicane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Maintain bunching up to radiator entrance (see A. Brynes et al., “Bunching evolution in drifts”, MOP01, FEL22)</a:t>
            </a:r>
            <a:endParaRPr sz="1800"/>
          </a:p>
        </p:txBody>
      </p:sp>
      <p:pic>
        <p:nvPicPr>
          <p:cNvPr id="1257" name="Google Shape;125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375" y="2265688"/>
            <a:ext cx="5029276" cy="3783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8" name="Google Shape;1258;p47"/>
          <p:cNvGrpSpPr/>
          <p:nvPr/>
        </p:nvGrpSpPr>
        <p:grpSpPr>
          <a:xfrm>
            <a:off x="1039500" y="693926"/>
            <a:ext cx="8139760" cy="1603411"/>
            <a:chOff x="0" y="1776675"/>
            <a:chExt cx="10174700" cy="2059352"/>
          </a:xfrm>
        </p:grpSpPr>
        <p:sp>
          <p:nvSpPr>
            <p:cNvPr id="1259" name="Google Shape;1259;p47"/>
            <p:cNvSpPr txBox="1"/>
            <p:nvPr/>
          </p:nvSpPr>
          <p:spPr>
            <a:xfrm>
              <a:off x="593900" y="1776675"/>
              <a:ext cx="958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 rot="5032641">
              <a:off x="6889354" y="2942462"/>
              <a:ext cx="855077" cy="846629"/>
            </a:xfrm>
            <a:prstGeom prst="arc">
              <a:avLst>
                <a:gd fmla="val 16500141" name="adj1"/>
                <a:gd fmla="val 20806375" name="adj2"/>
              </a:avLst>
            </a:prstGeom>
            <a:noFill/>
            <a:ln cap="flat" cmpd="sng" w="57150">
              <a:solidFill>
                <a:srgbClr val="351C7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1" name="Google Shape;1261;p47"/>
            <p:cNvCxnSpPr>
              <a:stCxn id="1262" idx="3"/>
            </p:cNvCxnSpPr>
            <p:nvPr/>
          </p:nvCxnSpPr>
          <p:spPr>
            <a:xfrm>
              <a:off x="6321727" y="2639808"/>
              <a:ext cx="1327200" cy="9639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263" name="Google Shape;1263;p47"/>
            <p:cNvCxnSpPr/>
            <p:nvPr/>
          </p:nvCxnSpPr>
          <p:spPr>
            <a:xfrm>
              <a:off x="0" y="2637586"/>
              <a:ext cx="555000" cy="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264" name="Google Shape;1264;p47"/>
            <p:cNvGrpSpPr/>
            <p:nvPr/>
          </p:nvGrpSpPr>
          <p:grpSpPr>
            <a:xfrm>
              <a:off x="555113" y="2181310"/>
              <a:ext cx="6408530" cy="641899"/>
              <a:chOff x="402147" y="995328"/>
              <a:chExt cx="8010662" cy="802374"/>
            </a:xfrm>
          </p:grpSpPr>
          <p:cxnSp>
            <p:nvCxnSpPr>
              <p:cNvPr id="1265" name="Google Shape;1265;p47"/>
              <p:cNvCxnSpPr>
                <a:stCxn id="1266" idx="3"/>
                <a:endCxn id="1267" idx="1"/>
              </p:cNvCxnSpPr>
              <p:nvPr/>
            </p:nvCxnSpPr>
            <p:spPr>
              <a:xfrm flipH="1" rot="10800000">
                <a:off x="6939360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68" name="Google Shape;1268;p47"/>
              <p:cNvCxnSpPr>
                <a:stCxn id="1267" idx="3"/>
                <a:endCxn id="1269" idx="1"/>
              </p:cNvCxnSpPr>
              <p:nvPr/>
            </p:nvCxnSpPr>
            <p:spPr>
              <a:xfrm flipH="1" rot="10800000">
                <a:off x="7445686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70" name="Google Shape;1270;p47"/>
              <p:cNvCxnSpPr>
                <a:stCxn id="1269" idx="3"/>
                <a:endCxn id="1271" idx="1"/>
              </p:cNvCxnSpPr>
              <p:nvPr/>
            </p:nvCxnSpPr>
            <p:spPr>
              <a:xfrm>
                <a:off x="7845217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272" name="Google Shape;1272;p47"/>
              <p:cNvSpPr/>
              <p:nvPr/>
            </p:nvSpPr>
            <p:spPr>
              <a:xfrm>
                <a:off x="1144784" y="1372602"/>
                <a:ext cx="59700" cy="425100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47"/>
              <p:cNvSpPr/>
              <p:nvPr/>
            </p:nvSpPr>
            <p:spPr>
              <a:xfrm rot="6384647">
                <a:off x="7594035" y="1223712"/>
                <a:ext cx="45660" cy="645676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73" name="Google Shape;1273;p47"/>
              <p:cNvCxnSpPr>
                <a:stCxn id="1272" idx="3"/>
                <a:endCxn id="1262" idx="3"/>
              </p:cNvCxnSpPr>
              <p:nvPr/>
            </p:nvCxnSpPr>
            <p:spPr>
              <a:xfrm flipH="1" rot="10800000">
                <a:off x="1204484" y="1568352"/>
                <a:ext cx="6405900" cy="16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74" name="Google Shape;1274;p47"/>
              <p:cNvGrpSpPr/>
              <p:nvPr/>
            </p:nvGrpSpPr>
            <p:grpSpPr>
              <a:xfrm>
                <a:off x="2471181" y="1451513"/>
                <a:ext cx="3872593" cy="277200"/>
                <a:chOff x="1305128" y="1427134"/>
                <a:chExt cx="3872593" cy="277200"/>
              </a:xfrm>
            </p:grpSpPr>
            <p:sp>
              <p:nvSpPr>
                <p:cNvPr id="1275" name="Google Shape;1275;p47"/>
                <p:cNvSpPr/>
                <p:nvPr/>
              </p:nvSpPr>
              <p:spPr>
                <a:xfrm>
                  <a:off x="13051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6" name="Google Shape;1276;p47"/>
                <p:cNvSpPr/>
                <p:nvPr/>
              </p:nvSpPr>
              <p:spPr>
                <a:xfrm>
                  <a:off x="146648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7" name="Google Shape;1277;p47"/>
                <p:cNvSpPr/>
                <p:nvPr/>
              </p:nvSpPr>
              <p:spPr>
                <a:xfrm>
                  <a:off x="16278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8" name="Google Shape;1278;p47"/>
                <p:cNvSpPr/>
                <p:nvPr/>
              </p:nvSpPr>
              <p:spPr>
                <a:xfrm>
                  <a:off x="178919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9" name="Google Shape;1279;p47"/>
                <p:cNvSpPr/>
                <p:nvPr/>
              </p:nvSpPr>
              <p:spPr>
                <a:xfrm>
                  <a:off x="195055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0" name="Google Shape;1280;p47"/>
                <p:cNvSpPr/>
                <p:nvPr/>
              </p:nvSpPr>
              <p:spPr>
                <a:xfrm>
                  <a:off x="21119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1" name="Google Shape;1281;p47"/>
                <p:cNvSpPr/>
                <p:nvPr/>
              </p:nvSpPr>
              <p:spPr>
                <a:xfrm>
                  <a:off x="227326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2" name="Google Shape;1282;p47"/>
                <p:cNvSpPr/>
                <p:nvPr/>
              </p:nvSpPr>
              <p:spPr>
                <a:xfrm>
                  <a:off x="243462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3" name="Google Shape;1283;p47"/>
                <p:cNvSpPr/>
                <p:nvPr/>
              </p:nvSpPr>
              <p:spPr>
                <a:xfrm>
                  <a:off x="259597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4" name="Google Shape;1284;p47"/>
                <p:cNvSpPr/>
                <p:nvPr/>
              </p:nvSpPr>
              <p:spPr>
                <a:xfrm>
                  <a:off x="275733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5" name="Google Shape;1285;p47"/>
                <p:cNvSpPr/>
                <p:nvPr/>
              </p:nvSpPr>
              <p:spPr>
                <a:xfrm>
                  <a:off x="291869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6" name="Google Shape;1286;p47"/>
                <p:cNvSpPr/>
                <p:nvPr/>
              </p:nvSpPr>
              <p:spPr>
                <a:xfrm>
                  <a:off x="3080046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7"/>
                <p:cNvSpPr/>
                <p:nvPr/>
              </p:nvSpPr>
              <p:spPr>
                <a:xfrm>
                  <a:off x="3241403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7"/>
                <p:cNvSpPr/>
                <p:nvPr/>
              </p:nvSpPr>
              <p:spPr>
                <a:xfrm>
                  <a:off x="340275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7"/>
                <p:cNvSpPr/>
                <p:nvPr/>
              </p:nvSpPr>
              <p:spPr>
                <a:xfrm>
                  <a:off x="3564115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7"/>
                <p:cNvSpPr/>
                <p:nvPr/>
              </p:nvSpPr>
              <p:spPr>
                <a:xfrm>
                  <a:off x="372547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7"/>
                <p:cNvSpPr/>
                <p:nvPr/>
              </p:nvSpPr>
              <p:spPr>
                <a:xfrm>
                  <a:off x="3886828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7"/>
                <p:cNvSpPr/>
                <p:nvPr/>
              </p:nvSpPr>
              <p:spPr>
                <a:xfrm>
                  <a:off x="404818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7"/>
                <p:cNvSpPr/>
                <p:nvPr/>
              </p:nvSpPr>
              <p:spPr>
                <a:xfrm>
                  <a:off x="4209540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7"/>
                <p:cNvSpPr/>
                <p:nvPr/>
              </p:nvSpPr>
              <p:spPr>
                <a:xfrm>
                  <a:off x="437089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47"/>
                <p:cNvSpPr/>
                <p:nvPr/>
              </p:nvSpPr>
              <p:spPr>
                <a:xfrm>
                  <a:off x="453225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47"/>
                <p:cNvSpPr/>
                <p:nvPr/>
              </p:nvSpPr>
              <p:spPr>
                <a:xfrm>
                  <a:off x="4693609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47"/>
                <p:cNvSpPr/>
                <p:nvPr/>
              </p:nvSpPr>
              <p:spPr>
                <a:xfrm>
                  <a:off x="4854964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7"/>
                <p:cNvSpPr/>
                <p:nvPr/>
              </p:nvSpPr>
              <p:spPr>
                <a:xfrm>
                  <a:off x="5016321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6" name="Google Shape;1266;p47"/>
              <p:cNvSpPr/>
              <p:nvPr/>
            </p:nvSpPr>
            <p:spPr>
              <a:xfrm>
                <a:off x="677796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47"/>
              <p:cNvSpPr/>
              <p:nvPr/>
            </p:nvSpPr>
            <p:spPr>
              <a:xfrm>
                <a:off x="8251409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47"/>
              <p:cNvSpPr/>
              <p:nvPr/>
            </p:nvSpPr>
            <p:spPr>
              <a:xfrm>
                <a:off x="7284286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47"/>
              <p:cNvSpPr/>
              <p:nvPr/>
            </p:nvSpPr>
            <p:spPr>
              <a:xfrm>
                <a:off x="7683817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99" name="Google Shape;1299;p47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1300" name="Google Shape;1300;p47"/>
                <p:cNvCxnSpPr>
                  <a:stCxn id="1301" idx="3"/>
                  <a:endCxn id="1302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303" name="Google Shape;1303;p47"/>
                <p:cNvCxnSpPr>
                  <a:stCxn id="1302" idx="3"/>
                  <a:endCxn id="1304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305" name="Google Shape;1305;p47"/>
                <p:cNvCxnSpPr>
                  <a:stCxn id="1304" idx="3"/>
                  <a:endCxn id="1306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1301" name="Google Shape;1301;p47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47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7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7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307" name="Google Shape;1307;p47"/>
          <p:cNvGrpSpPr/>
          <p:nvPr/>
        </p:nvGrpSpPr>
        <p:grpSpPr>
          <a:xfrm>
            <a:off x="6582642" y="1287277"/>
            <a:ext cx="3833391" cy="179444"/>
            <a:chOff x="6868392" y="2511517"/>
            <a:chExt cx="4791739" cy="221700"/>
          </a:xfrm>
        </p:grpSpPr>
        <p:cxnSp>
          <p:nvCxnSpPr>
            <p:cNvPr id="1308" name="Google Shape;1308;p47"/>
            <p:cNvCxnSpPr/>
            <p:nvPr/>
          </p:nvCxnSpPr>
          <p:spPr>
            <a:xfrm flipH="1" rot="10800000">
              <a:off x="6868392" y="2622335"/>
              <a:ext cx="4309200" cy="1530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309" name="Google Shape;1309;p47"/>
            <p:cNvGrpSpPr/>
            <p:nvPr/>
          </p:nvGrpSpPr>
          <p:grpSpPr>
            <a:xfrm>
              <a:off x="9594857" y="2511517"/>
              <a:ext cx="2065274" cy="221700"/>
              <a:chOff x="8610975" y="1729832"/>
              <a:chExt cx="2065274" cy="221700"/>
            </a:xfrm>
          </p:grpSpPr>
          <p:sp>
            <p:nvSpPr>
              <p:cNvPr id="1310" name="Google Shape;1310;p47"/>
              <p:cNvSpPr/>
              <p:nvPr/>
            </p:nvSpPr>
            <p:spPr>
              <a:xfrm>
                <a:off x="861097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47"/>
              <p:cNvSpPr/>
              <p:nvPr/>
            </p:nvSpPr>
            <p:spPr>
              <a:xfrm>
                <a:off x="8740061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D9E9F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47"/>
              <p:cNvSpPr/>
              <p:nvPr/>
            </p:nvSpPr>
            <p:spPr>
              <a:xfrm>
                <a:off x="886914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47"/>
              <p:cNvSpPr/>
              <p:nvPr/>
            </p:nvSpPr>
            <p:spPr>
              <a:xfrm>
                <a:off x="899823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47"/>
              <p:cNvSpPr/>
              <p:nvPr/>
            </p:nvSpPr>
            <p:spPr>
              <a:xfrm>
                <a:off x="912731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47"/>
              <p:cNvSpPr/>
              <p:nvPr/>
            </p:nvSpPr>
            <p:spPr>
              <a:xfrm>
                <a:off x="925640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47"/>
              <p:cNvSpPr/>
              <p:nvPr/>
            </p:nvSpPr>
            <p:spPr>
              <a:xfrm>
                <a:off x="938548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47"/>
              <p:cNvSpPr/>
              <p:nvPr/>
            </p:nvSpPr>
            <p:spPr>
              <a:xfrm>
                <a:off x="951457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47"/>
              <p:cNvSpPr/>
              <p:nvPr/>
            </p:nvSpPr>
            <p:spPr>
              <a:xfrm>
                <a:off x="964365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47"/>
              <p:cNvSpPr/>
              <p:nvPr/>
            </p:nvSpPr>
            <p:spPr>
              <a:xfrm>
                <a:off x="977274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47"/>
              <p:cNvSpPr/>
              <p:nvPr/>
            </p:nvSpPr>
            <p:spPr>
              <a:xfrm>
                <a:off x="990182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47"/>
              <p:cNvSpPr/>
              <p:nvPr/>
            </p:nvSpPr>
            <p:spPr>
              <a:xfrm>
                <a:off x="1003090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47"/>
              <p:cNvSpPr/>
              <p:nvPr/>
            </p:nvSpPr>
            <p:spPr>
              <a:xfrm>
                <a:off x="1015999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47"/>
              <p:cNvSpPr/>
              <p:nvPr/>
            </p:nvSpPr>
            <p:spPr>
              <a:xfrm>
                <a:off x="10289080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47"/>
              <p:cNvSpPr/>
              <p:nvPr/>
            </p:nvSpPr>
            <p:spPr>
              <a:xfrm>
                <a:off x="10418165" y="1729832"/>
                <a:ext cx="129000" cy="221700"/>
              </a:xfrm>
              <a:prstGeom prst="rect">
                <a:avLst/>
              </a:pr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47"/>
              <p:cNvSpPr/>
              <p:nvPr/>
            </p:nvSpPr>
            <p:spPr>
              <a:xfrm>
                <a:off x="10547249" y="1729832"/>
                <a:ext cx="129000" cy="221700"/>
              </a:xfrm>
              <a:prstGeom prst="rect">
                <a:avLst/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639BC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26" name="Google Shape;1326;p47"/>
          <p:cNvSpPr txBox="1"/>
          <p:nvPr/>
        </p:nvSpPr>
        <p:spPr>
          <a:xfrm>
            <a:off x="1180500" y="6140375"/>
            <a:ext cx="100692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Master Thesis of Margarit Asatrian, “Simulation Studies on an XUV High-Gain FEL Oscillator at FLASH”</a:t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8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Relevance to core projects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48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48"/>
          <p:cNvSpPr txBox="1"/>
          <p:nvPr/>
        </p:nvSpPr>
        <p:spPr>
          <a:xfrm>
            <a:off x="844050" y="1512275"/>
            <a:ext cx="10797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S2E beam</a:t>
            </a:r>
            <a:r>
              <a:rPr lang="en-US" sz="1800"/>
              <a:t> is also important here to </a:t>
            </a:r>
            <a:r>
              <a:rPr b="1" lang="en-US" sz="1800"/>
              <a:t>investigate possible showstoppers</a:t>
            </a:r>
            <a:endParaRPr b="1"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Realistic laser fields</a:t>
            </a:r>
            <a:r>
              <a:rPr lang="en-US" sz="1800"/>
              <a:t> are important to investigate the effect on the stability from </a:t>
            </a:r>
            <a:r>
              <a:rPr b="1" lang="en-US" sz="1800"/>
              <a:t>pass to pass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Handshaking</a:t>
            </a:r>
            <a:r>
              <a:rPr lang="en-US" sz="1800"/>
              <a:t> </a:t>
            </a:r>
            <a:r>
              <a:rPr lang="en-US" sz="1800"/>
              <a:t>between</a:t>
            </a:r>
            <a:r>
              <a:rPr lang="en-US" sz="1800"/>
              <a:t> </a:t>
            </a:r>
            <a:r>
              <a:rPr b="1" lang="en-US" sz="1800"/>
              <a:t>field-related</a:t>
            </a:r>
            <a:r>
              <a:rPr lang="en-US" sz="1800"/>
              <a:t> and </a:t>
            </a:r>
            <a:r>
              <a:rPr b="1" lang="en-US" sz="1800"/>
              <a:t>e-beam-related</a:t>
            </a:r>
            <a:r>
              <a:rPr lang="en-US" sz="1800"/>
              <a:t> codes is important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Post-processing of field file</a:t>
            </a:r>
            <a:r>
              <a:rPr lang="en-US" sz="1800"/>
              <a:t> as a diagnostic tool from pass to pass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49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341" name="Google Shape;1341;p49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49"/>
          <p:cNvSpPr txBox="1"/>
          <p:nvPr/>
        </p:nvSpPr>
        <p:spPr>
          <a:xfrm>
            <a:off x="204000" y="1358550"/>
            <a:ext cx="1087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***</a:t>
            </a:r>
            <a:r>
              <a:rPr b="1" lang="en-US" sz="1800">
                <a:solidFill>
                  <a:schemeClr val="dk1"/>
                </a:solidFill>
              </a:rPr>
              <a:t>Advanced schemes are naturally linked to the core projects of FLASH2020+***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343" name="Google Shape;1343;p49"/>
          <p:cNvSpPr txBox="1"/>
          <p:nvPr/>
        </p:nvSpPr>
        <p:spPr>
          <a:xfrm>
            <a:off x="550550" y="1858550"/>
            <a:ext cx="113760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Optimization</a:t>
            </a:r>
            <a:r>
              <a:rPr lang="en-US" sz="1800">
                <a:solidFill>
                  <a:schemeClr val="dk1"/>
                </a:solidFill>
              </a:rPr>
              <a:t> between the different </a:t>
            </a:r>
            <a:r>
              <a:rPr b="1" lang="en-US" sz="1800">
                <a:solidFill>
                  <a:schemeClr val="dk1"/>
                </a:solidFill>
              </a:rPr>
              <a:t>seeding schemes</a:t>
            </a:r>
            <a:r>
              <a:rPr lang="en-US" sz="1800">
                <a:solidFill>
                  <a:schemeClr val="dk1"/>
                </a:solidFill>
              </a:rPr>
              <a:t> is comparable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Investigating </a:t>
            </a:r>
            <a:r>
              <a:rPr b="1" lang="en-US" sz="1800">
                <a:solidFill>
                  <a:schemeClr val="dk1"/>
                </a:solidFill>
              </a:rPr>
              <a:t>extreme cases </a:t>
            </a:r>
            <a:r>
              <a:rPr lang="en-US" sz="1800">
                <a:solidFill>
                  <a:schemeClr val="dk1"/>
                </a:solidFill>
              </a:rPr>
              <a:t>benefits all schemes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S2E e-bunch</a:t>
            </a:r>
            <a:r>
              <a:rPr lang="en-US" sz="1800">
                <a:solidFill>
                  <a:schemeClr val="dk1"/>
                </a:solidFill>
              </a:rPr>
              <a:t> can be immediately used in all cases with no modifications and offer better insights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Handshaking</a:t>
            </a:r>
            <a:r>
              <a:rPr lang="en-US" sz="1800">
                <a:solidFill>
                  <a:schemeClr val="dk1"/>
                </a:solidFill>
              </a:rPr>
              <a:t> between different codes can be applied in all cases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During next workshop in spring (tbd) we will share and review progress on “beyond FLASH2020+” core projects</a:t>
            </a:r>
            <a:endParaRPr sz="18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50"/>
          <p:cNvSpPr txBox="1"/>
          <p:nvPr/>
        </p:nvSpPr>
        <p:spPr>
          <a:xfrm>
            <a:off x="3909575" y="2016025"/>
            <a:ext cx="42300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351C75"/>
                </a:solidFill>
              </a:rPr>
              <a:t>Questions?</a:t>
            </a:r>
            <a:endParaRPr sz="5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2184650" y="1340875"/>
            <a:ext cx="8598600" cy="4310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34F5C"/>
                </a:solidFill>
              </a:rPr>
              <a:t>FLASH2020</a:t>
            </a:r>
            <a:r>
              <a:rPr lang="en-US">
                <a:solidFill>
                  <a:schemeClr val="accent2"/>
                </a:solidFill>
              </a:rPr>
              <a:t>+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 txBox="1"/>
          <p:nvPr>
            <p:ph idx="2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351C75"/>
                </a:solidFill>
              </a:rPr>
              <a:t>Simulation w</a:t>
            </a:r>
            <a:r>
              <a:rPr lang="en-US">
                <a:solidFill>
                  <a:srgbClr val="351C75"/>
                </a:solidFill>
              </a:rPr>
              <a:t>ork in progress: Seeding </a:t>
            </a:r>
            <a:endParaRPr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2184650" y="1340875"/>
            <a:ext cx="70338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EEHG and HGHG simulations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Several working points with tapering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Effect of e-beam energy chirp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Effect of laser chirp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Effect of seed laser power jitter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Effect of CSR in chicanes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Divergence studies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Beyond FLASH2020+ core projects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Seeding with an optical klystron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Seeding with an optical cavity</a:t>
            </a:r>
            <a:endParaRPr sz="2000"/>
          </a:p>
        </p:txBody>
      </p:sp>
      <p:sp>
        <p:nvSpPr>
          <p:cNvPr id="150" name="Google Shape;150;p24"/>
          <p:cNvSpPr/>
          <p:nvPr/>
        </p:nvSpPr>
        <p:spPr>
          <a:xfrm>
            <a:off x="1551650" y="1952725"/>
            <a:ext cx="633000" cy="32709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6895575" y="2009150"/>
            <a:ext cx="194100" cy="1295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7231856" y="2449250"/>
            <a:ext cx="198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on output FEL pulse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36563" y="367536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-US">
                <a:solidFill>
                  <a:srgbClr val="134F5C"/>
                </a:solidFill>
              </a:rPr>
              <a:t>Outline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2638850" y="2104200"/>
            <a:ext cx="7057200" cy="26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Seeding with an Optical Klystron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2638850" y="3173650"/>
            <a:ext cx="446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-US" sz="1800">
                <a:solidFill>
                  <a:schemeClr val="dk1"/>
                </a:solidFill>
              </a:rPr>
              <a:t>Seeding with an Optical cavity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160" name="Google Shape;160;p25"/>
          <p:cNvGrpSpPr/>
          <p:nvPr/>
        </p:nvGrpSpPr>
        <p:grpSpPr>
          <a:xfrm>
            <a:off x="6698925" y="2216075"/>
            <a:ext cx="4079700" cy="615600"/>
            <a:chOff x="6698925" y="2216075"/>
            <a:chExt cx="4079700" cy="615600"/>
          </a:xfrm>
        </p:grpSpPr>
        <p:sp>
          <p:nvSpPr>
            <p:cNvPr id="161" name="Google Shape;161;p25"/>
            <p:cNvSpPr txBox="1"/>
            <p:nvPr/>
          </p:nvSpPr>
          <p:spPr>
            <a:xfrm>
              <a:off x="7104225" y="2216075"/>
              <a:ext cx="3674400" cy="6156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Have been working with E. Allaria, E. Ferrari and E. Schneidmiller</a:t>
              </a:r>
              <a:endParaRPr/>
            </a:p>
          </p:txBody>
        </p:sp>
        <p:cxnSp>
          <p:nvCxnSpPr>
            <p:cNvPr id="162" name="Google Shape;162;p25"/>
            <p:cNvCxnSpPr/>
            <p:nvPr/>
          </p:nvCxnSpPr>
          <p:spPr>
            <a:xfrm flipH="1">
              <a:off x="6698925" y="2523875"/>
              <a:ext cx="405300" cy="1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34F5C"/>
                </a:solidFill>
              </a:rPr>
              <a:t>Seeding with an optical klystron</a:t>
            </a:r>
            <a:endParaRPr>
              <a:solidFill>
                <a:srgbClr val="134F5C"/>
              </a:solidFill>
            </a:endParaRPr>
          </a:p>
        </p:txBody>
      </p:sp>
      <p:sp>
        <p:nvSpPr>
          <p:cNvPr id="169" name="Google Shape;169;p26"/>
          <p:cNvSpPr txBox="1"/>
          <p:nvPr>
            <p:ph idx="2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51C75"/>
                </a:solidFill>
              </a:rPr>
              <a:t>Beyond FLASH2020+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243675" y="1767938"/>
            <a:ext cx="1689900" cy="2745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US" sz="1600"/>
              <a:t>Standard HGHG</a:t>
            </a:r>
            <a:endParaRPr b="1" sz="1600"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243675" y="4052650"/>
            <a:ext cx="1689900" cy="530700"/>
          </a:xfrm>
          <a:prstGeom prst="rect">
            <a:avLst/>
          </a:prstGeom>
          <a:solidFill>
            <a:srgbClr val="D9D2E9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US" sz="1600"/>
              <a:t>Optical klystron based HGHG</a:t>
            </a:r>
            <a:endParaRPr b="1" sz="1600"/>
          </a:p>
        </p:txBody>
      </p:sp>
      <p:grpSp>
        <p:nvGrpSpPr>
          <p:cNvPr id="172" name="Google Shape;172;p26"/>
          <p:cNvGrpSpPr/>
          <p:nvPr/>
        </p:nvGrpSpPr>
        <p:grpSpPr>
          <a:xfrm>
            <a:off x="5540075" y="973000"/>
            <a:ext cx="6573874" cy="1852749"/>
            <a:chOff x="5540075" y="973000"/>
            <a:chExt cx="6573874" cy="1852749"/>
          </a:xfrm>
        </p:grpSpPr>
        <p:grpSp>
          <p:nvGrpSpPr>
            <p:cNvPr id="173" name="Google Shape;173;p26"/>
            <p:cNvGrpSpPr/>
            <p:nvPr/>
          </p:nvGrpSpPr>
          <p:grpSpPr>
            <a:xfrm>
              <a:off x="5540075" y="1014614"/>
              <a:ext cx="6573874" cy="1811135"/>
              <a:chOff x="5540075" y="1014614"/>
              <a:chExt cx="6573874" cy="1811135"/>
            </a:xfrm>
          </p:grpSpPr>
          <p:cxnSp>
            <p:nvCxnSpPr>
              <p:cNvPr id="174" name="Google Shape;174;p26"/>
              <p:cNvCxnSpPr/>
              <p:nvPr/>
            </p:nvCxnSpPr>
            <p:spPr>
              <a:xfrm flipH="1" rot="10800000">
                <a:off x="9761528" y="1611059"/>
                <a:ext cx="740400" cy="132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75" name="Google Shape;175;p26"/>
              <p:cNvSpPr/>
              <p:nvPr/>
            </p:nvSpPr>
            <p:spPr>
              <a:xfrm flipH="1" rot="-2835630">
                <a:off x="9401102" y="1519966"/>
                <a:ext cx="32269" cy="230619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6" name="Google Shape;176;p26"/>
              <p:cNvCxnSpPr/>
              <p:nvPr/>
            </p:nvCxnSpPr>
            <p:spPr>
              <a:xfrm>
                <a:off x="6325957" y="1623470"/>
                <a:ext cx="9900" cy="39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177" name="Google Shape;177;p26"/>
              <p:cNvSpPr txBox="1"/>
              <p:nvPr/>
            </p:nvSpPr>
            <p:spPr>
              <a:xfrm>
                <a:off x="5963294" y="2210149"/>
                <a:ext cx="7275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seed laser</a:t>
                </a:r>
                <a:endParaRPr/>
              </a:p>
            </p:txBody>
          </p:sp>
          <p:grpSp>
            <p:nvGrpSpPr>
              <p:cNvPr id="178" name="Google Shape;178;p26"/>
              <p:cNvGrpSpPr/>
              <p:nvPr/>
            </p:nvGrpSpPr>
            <p:grpSpPr>
              <a:xfrm>
                <a:off x="5540075" y="1014614"/>
                <a:ext cx="6573874" cy="1003401"/>
                <a:chOff x="0" y="1776675"/>
                <a:chExt cx="10174700" cy="1417233"/>
              </a:xfrm>
            </p:grpSpPr>
            <p:sp>
              <p:nvSpPr>
                <p:cNvPr id="179" name="Google Shape;179;p26"/>
                <p:cNvSpPr txBox="1"/>
                <p:nvPr/>
              </p:nvSpPr>
              <p:spPr>
                <a:xfrm>
                  <a:off x="593900" y="1776675"/>
                  <a:ext cx="9580800" cy="56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80" name="Google Shape;180;p26"/>
                <p:cNvCxnSpPr/>
                <p:nvPr/>
              </p:nvCxnSpPr>
              <p:spPr>
                <a:xfrm>
                  <a:off x="5967912" y="2639808"/>
                  <a:ext cx="13500" cy="5541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F3F3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1" name="Google Shape;181;p26"/>
                <p:cNvCxnSpPr/>
                <p:nvPr/>
              </p:nvCxnSpPr>
              <p:spPr>
                <a:xfrm>
                  <a:off x="0" y="2637586"/>
                  <a:ext cx="5550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grpSp>
              <p:nvGrpSpPr>
                <p:cNvPr id="182" name="Google Shape;182;p26"/>
                <p:cNvGrpSpPr/>
                <p:nvPr/>
              </p:nvGrpSpPr>
              <p:grpSpPr>
                <a:xfrm>
                  <a:off x="555113" y="2181310"/>
                  <a:ext cx="6054714" cy="608894"/>
                  <a:chOff x="402147" y="995328"/>
                  <a:chExt cx="7568393" cy="761118"/>
                </a:xfrm>
              </p:grpSpPr>
              <p:cxnSp>
                <p:nvCxnSpPr>
                  <p:cNvPr id="183" name="Google Shape;183;p26"/>
                  <p:cNvCxnSpPr>
                    <a:stCxn id="184" idx="3"/>
                    <a:endCxn id="185" idx="1"/>
                  </p:cNvCxnSpPr>
                  <p:nvPr/>
                </p:nvCxnSpPr>
                <p:spPr>
                  <a:xfrm flipH="1" rot="10800000">
                    <a:off x="6497091" y="1140634"/>
                    <a:ext cx="345000" cy="4251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D0CECE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6" name="Google Shape;186;p26"/>
                  <p:cNvCxnSpPr>
                    <a:stCxn id="185" idx="3"/>
                    <a:endCxn id="187" idx="1"/>
                  </p:cNvCxnSpPr>
                  <p:nvPr/>
                </p:nvCxnSpPr>
                <p:spPr>
                  <a:xfrm flipH="1" rot="10800000">
                    <a:off x="7003417" y="1133891"/>
                    <a:ext cx="238200" cy="66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D0CECE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8" name="Google Shape;188;p26"/>
                  <p:cNvCxnSpPr>
                    <a:stCxn id="187" idx="3"/>
                    <a:endCxn id="189" idx="1"/>
                  </p:cNvCxnSpPr>
                  <p:nvPr/>
                </p:nvCxnSpPr>
                <p:spPr>
                  <a:xfrm>
                    <a:off x="7402948" y="1133928"/>
                    <a:ext cx="406200" cy="4317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D0CECE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90" name="Google Shape;190;p26"/>
                  <p:cNvSpPr/>
                  <p:nvPr/>
                </p:nvSpPr>
                <p:spPr>
                  <a:xfrm rot="2687766">
                    <a:off x="1179591" y="1372589"/>
                    <a:ext cx="59609" cy="425113"/>
                  </a:xfrm>
                  <a:prstGeom prst="rect">
                    <a:avLst/>
                  </a:prstGeom>
                  <a:solidFill>
                    <a:srgbClr val="351C7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191" name="Google Shape;191;p26"/>
                  <p:cNvCxnSpPr/>
                  <p:nvPr/>
                </p:nvCxnSpPr>
                <p:spPr>
                  <a:xfrm flipH="1" rot="10800000">
                    <a:off x="1230546" y="1572846"/>
                    <a:ext cx="5891100" cy="333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F3F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84" name="Google Shape;184;p26"/>
                  <p:cNvSpPr/>
                  <p:nvPr/>
                </p:nvSpPr>
                <p:spPr>
                  <a:xfrm>
                    <a:off x="6335691" y="1427134"/>
                    <a:ext cx="161400" cy="277200"/>
                  </a:xfrm>
                  <a:prstGeom prst="rect">
                    <a:avLst/>
                  </a:prstGeom>
                  <a:solidFill>
                    <a:srgbClr val="D0CECE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9" name="Google Shape;189;p26"/>
                  <p:cNvSpPr/>
                  <p:nvPr/>
                </p:nvSpPr>
                <p:spPr>
                  <a:xfrm>
                    <a:off x="7809140" y="1427134"/>
                    <a:ext cx="161400" cy="277200"/>
                  </a:xfrm>
                  <a:prstGeom prst="rect">
                    <a:avLst/>
                  </a:prstGeom>
                  <a:solidFill>
                    <a:srgbClr val="D0CECE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26"/>
                  <p:cNvSpPr/>
                  <p:nvPr/>
                </p:nvSpPr>
                <p:spPr>
                  <a:xfrm>
                    <a:off x="6842017" y="1001891"/>
                    <a:ext cx="161400" cy="277200"/>
                  </a:xfrm>
                  <a:prstGeom prst="rect">
                    <a:avLst/>
                  </a:prstGeom>
                  <a:solidFill>
                    <a:srgbClr val="D0CECE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7" name="Google Shape;187;p26"/>
                  <p:cNvSpPr/>
                  <p:nvPr/>
                </p:nvSpPr>
                <p:spPr>
                  <a:xfrm>
                    <a:off x="7241548" y="995328"/>
                    <a:ext cx="161400" cy="277200"/>
                  </a:xfrm>
                  <a:prstGeom prst="rect">
                    <a:avLst/>
                  </a:prstGeom>
                  <a:solidFill>
                    <a:srgbClr val="D0CECE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92" name="Google Shape;192;p26"/>
                  <p:cNvGrpSpPr/>
                  <p:nvPr/>
                </p:nvGrpSpPr>
                <p:grpSpPr>
                  <a:xfrm>
                    <a:off x="402147" y="1001087"/>
                    <a:ext cx="1634849" cy="709006"/>
                    <a:chOff x="9921836" y="2415574"/>
                    <a:chExt cx="1634849" cy="709006"/>
                  </a:xfrm>
                </p:grpSpPr>
                <p:cxnSp>
                  <p:nvCxnSpPr>
                    <p:cNvPr id="193" name="Google Shape;193;p26"/>
                    <p:cNvCxnSpPr>
                      <a:stCxn id="194" idx="3"/>
                      <a:endCxn id="195" idx="1"/>
                    </p:cNvCxnSpPr>
                    <p:nvPr/>
                  </p:nvCxnSpPr>
                  <p:spPr>
                    <a:xfrm flipH="1" rot="10800000">
                      <a:off x="10083236" y="2560880"/>
                      <a:ext cx="345000" cy="4251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D0CECE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96" name="Google Shape;196;p26"/>
                    <p:cNvCxnSpPr>
                      <a:stCxn id="195" idx="3"/>
                      <a:endCxn id="197" idx="1"/>
                    </p:cNvCxnSpPr>
                    <p:nvPr/>
                  </p:nvCxnSpPr>
                  <p:spPr>
                    <a:xfrm flipH="1" rot="10800000">
                      <a:off x="10589562" y="2554137"/>
                      <a:ext cx="238200" cy="66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D0CECE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cxnSp>
                  <p:nvCxnSpPr>
                    <p:cNvPr id="198" name="Google Shape;198;p26"/>
                    <p:cNvCxnSpPr>
                      <a:stCxn id="197" idx="3"/>
                      <a:endCxn id="199" idx="1"/>
                    </p:cNvCxnSpPr>
                    <p:nvPr/>
                  </p:nvCxnSpPr>
                  <p:spPr>
                    <a:xfrm>
                      <a:off x="10989093" y="2554174"/>
                      <a:ext cx="406200" cy="431700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D0CECE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</p:cxnSp>
                <p:sp>
                  <p:nvSpPr>
                    <p:cNvPr id="194" name="Google Shape;194;p26"/>
                    <p:cNvSpPr/>
                    <p:nvPr/>
                  </p:nvSpPr>
                  <p:spPr>
                    <a:xfrm>
                      <a:off x="9921836" y="2847380"/>
                      <a:ext cx="161400" cy="277200"/>
                    </a:xfrm>
                    <a:prstGeom prst="rect">
                      <a:avLst/>
                    </a:prstGeom>
                    <a:solidFill>
                      <a:srgbClr val="D0CECE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9" name="Google Shape;199;p26"/>
                    <p:cNvSpPr/>
                    <p:nvPr/>
                  </p:nvSpPr>
                  <p:spPr>
                    <a:xfrm>
                      <a:off x="11395285" y="2847380"/>
                      <a:ext cx="161400" cy="277200"/>
                    </a:xfrm>
                    <a:prstGeom prst="rect">
                      <a:avLst/>
                    </a:prstGeom>
                    <a:solidFill>
                      <a:srgbClr val="D0CECE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5" name="Google Shape;195;p26"/>
                    <p:cNvSpPr/>
                    <p:nvPr/>
                  </p:nvSpPr>
                  <p:spPr>
                    <a:xfrm>
                      <a:off x="10428162" y="2422137"/>
                      <a:ext cx="161400" cy="277200"/>
                    </a:xfrm>
                    <a:prstGeom prst="rect">
                      <a:avLst/>
                    </a:prstGeom>
                    <a:solidFill>
                      <a:srgbClr val="D0CECE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7" name="Google Shape;197;p26"/>
                    <p:cNvSpPr/>
                    <p:nvPr/>
                  </p:nvSpPr>
                  <p:spPr>
                    <a:xfrm>
                      <a:off x="10827693" y="2415574"/>
                      <a:ext cx="161400" cy="277200"/>
                    </a:xfrm>
                    <a:prstGeom prst="rect">
                      <a:avLst/>
                    </a:prstGeom>
                    <a:solidFill>
                      <a:srgbClr val="D0CECE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00" name="Google Shape;200;p26"/>
                  <p:cNvGrpSpPr/>
                  <p:nvPr/>
                </p:nvGrpSpPr>
                <p:grpSpPr>
                  <a:xfrm>
                    <a:off x="2835693" y="1451513"/>
                    <a:ext cx="2259031" cy="277200"/>
                    <a:chOff x="1669640" y="1427134"/>
                    <a:chExt cx="2259031" cy="277200"/>
                  </a:xfrm>
                </p:grpSpPr>
                <p:sp>
                  <p:nvSpPr>
                    <p:cNvPr id="201" name="Google Shape;201;p26"/>
                    <p:cNvSpPr/>
                    <p:nvPr/>
                  </p:nvSpPr>
                  <p:spPr>
                    <a:xfrm>
                      <a:off x="1669640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39BC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2" name="Google Shape;202;p26"/>
                    <p:cNvSpPr/>
                    <p:nvPr/>
                  </p:nvSpPr>
                  <p:spPr>
                    <a:xfrm>
                      <a:off x="1830997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B4A7D6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3" name="Google Shape;203;p26"/>
                    <p:cNvSpPr/>
                    <p:nvPr/>
                  </p:nvSpPr>
                  <p:spPr>
                    <a:xfrm>
                      <a:off x="1992353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39BC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4" name="Google Shape;204;p26"/>
                    <p:cNvSpPr/>
                    <p:nvPr/>
                  </p:nvSpPr>
                  <p:spPr>
                    <a:xfrm>
                      <a:off x="2153709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B4A7D6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5" name="Google Shape;205;p26"/>
                    <p:cNvSpPr/>
                    <p:nvPr/>
                  </p:nvSpPr>
                  <p:spPr>
                    <a:xfrm>
                      <a:off x="2315065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39BC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6" name="Google Shape;206;p26"/>
                    <p:cNvSpPr/>
                    <p:nvPr/>
                  </p:nvSpPr>
                  <p:spPr>
                    <a:xfrm>
                      <a:off x="2476422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B4A7D6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7" name="Google Shape;207;p26"/>
                    <p:cNvSpPr/>
                    <p:nvPr/>
                  </p:nvSpPr>
                  <p:spPr>
                    <a:xfrm>
                      <a:off x="2637777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39BC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8" name="Google Shape;208;p26"/>
                    <p:cNvSpPr/>
                    <p:nvPr/>
                  </p:nvSpPr>
                  <p:spPr>
                    <a:xfrm>
                      <a:off x="2799134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B4A7D6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09" name="Google Shape;209;p26"/>
                    <p:cNvSpPr/>
                    <p:nvPr/>
                  </p:nvSpPr>
                  <p:spPr>
                    <a:xfrm>
                      <a:off x="2960490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39BC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0" name="Google Shape;210;p26"/>
                    <p:cNvSpPr/>
                    <p:nvPr/>
                  </p:nvSpPr>
                  <p:spPr>
                    <a:xfrm>
                      <a:off x="3121846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B4A7D6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1" name="Google Shape;211;p26"/>
                    <p:cNvSpPr/>
                    <p:nvPr/>
                  </p:nvSpPr>
                  <p:spPr>
                    <a:xfrm>
                      <a:off x="3283202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39BC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2" name="Google Shape;212;p26"/>
                    <p:cNvSpPr/>
                    <p:nvPr/>
                  </p:nvSpPr>
                  <p:spPr>
                    <a:xfrm>
                      <a:off x="3444559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B4A7D6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3" name="Google Shape;213;p26"/>
                    <p:cNvSpPr/>
                    <p:nvPr/>
                  </p:nvSpPr>
                  <p:spPr>
                    <a:xfrm>
                      <a:off x="3605914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39BCA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" name="Google Shape;214;p26"/>
                    <p:cNvSpPr/>
                    <p:nvPr/>
                  </p:nvSpPr>
                  <p:spPr>
                    <a:xfrm>
                      <a:off x="3767271" y="1427134"/>
                      <a:ext cx="161400" cy="277200"/>
                    </a:xfrm>
                    <a:prstGeom prst="rect">
                      <a:avLst/>
                    </a:prstGeom>
                    <a:solidFill>
                      <a:srgbClr val="B4A7D6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84F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15" name="Google Shape;215;p26"/>
              <p:cNvGrpSpPr/>
              <p:nvPr/>
            </p:nvGrpSpPr>
            <p:grpSpPr>
              <a:xfrm>
                <a:off x="10398718" y="1535007"/>
                <a:ext cx="1579410" cy="156977"/>
                <a:chOff x="9845825" y="1892364"/>
                <a:chExt cx="1736569" cy="195830"/>
              </a:xfrm>
            </p:grpSpPr>
            <p:grpSp>
              <p:nvGrpSpPr>
                <p:cNvPr id="216" name="Google Shape;216;p26"/>
                <p:cNvGrpSpPr/>
                <p:nvPr/>
              </p:nvGrpSpPr>
              <p:grpSpPr>
                <a:xfrm>
                  <a:off x="11307349" y="1892364"/>
                  <a:ext cx="275046" cy="195828"/>
                  <a:chOff x="8610975" y="1729832"/>
                  <a:chExt cx="387170" cy="221700"/>
                </a:xfrm>
              </p:grpSpPr>
              <p:sp>
                <p:nvSpPr>
                  <p:cNvPr id="217" name="Google Shape;217;p26"/>
                  <p:cNvSpPr/>
                  <p:nvPr/>
                </p:nvSpPr>
                <p:spPr>
                  <a:xfrm>
                    <a:off x="861097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" name="Google Shape;218;p26"/>
                  <p:cNvSpPr/>
                  <p:nvPr/>
                </p:nvSpPr>
                <p:spPr>
                  <a:xfrm>
                    <a:off x="8740061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D9E9F4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Google Shape;219;p26"/>
                  <p:cNvSpPr/>
                  <p:nvPr/>
                </p:nvSpPr>
                <p:spPr>
                  <a:xfrm>
                    <a:off x="886914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0" name="Google Shape;220;p26"/>
                <p:cNvGrpSpPr/>
                <p:nvPr/>
              </p:nvGrpSpPr>
              <p:grpSpPr>
                <a:xfrm>
                  <a:off x="9845825" y="1892367"/>
                  <a:ext cx="1467171" cy="195828"/>
                  <a:chOff x="8610975" y="1729832"/>
                  <a:chExt cx="2065274" cy="221700"/>
                </a:xfrm>
              </p:grpSpPr>
              <p:sp>
                <p:nvSpPr>
                  <p:cNvPr id="221" name="Google Shape;221;p26"/>
                  <p:cNvSpPr/>
                  <p:nvPr/>
                </p:nvSpPr>
                <p:spPr>
                  <a:xfrm>
                    <a:off x="861097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" name="Google Shape;222;p26"/>
                  <p:cNvSpPr/>
                  <p:nvPr/>
                </p:nvSpPr>
                <p:spPr>
                  <a:xfrm>
                    <a:off x="8740061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D9E9F4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" name="Google Shape;223;p26"/>
                  <p:cNvSpPr/>
                  <p:nvPr/>
                </p:nvSpPr>
                <p:spPr>
                  <a:xfrm>
                    <a:off x="886914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" name="Google Shape;224;p26"/>
                  <p:cNvSpPr/>
                  <p:nvPr/>
                </p:nvSpPr>
                <p:spPr>
                  <a:xfrm>
                    <a:off x="899823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" name="Google Shape;225;p26"/>
                  <p:cNvSpPr/>
                  <p:nvPr/>
                </p:nvSpPr>
                <p:spPr>
                  <a:xfrm>
                    <a:off x="912731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" name="Google Shape;226;p26"/>
                  <p:cNvSpPr/>
                  <p:nvPr/>
                </p:nvSpPr>
                <p:spPr>
                  <a:xfrm>
                    <a:off x="925640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" name="Google Shape;227;p26"/>
                  <p:cNvSpPr/>
                  <p:nvPr/>
                </p:nvSpPr>
                <p:spPr>
                  <a:xfrm>
                    <a:off x="938548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" name="Google Shape;228;p26"/>
                  <p:cNvSpPr/>
                  <p:nvPr/>
                </p:nvSpPr>
                <p:spPr>
                  <a:xfrm>
                    <a:off x="951457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" name="Google Shape;229;p26"/>
                  <p:cNvSpPr/>
                  <p:nvPr/>
                </p:nvSpPr>
                <p:spPr>
                  <a:xfrm>
                    <a:off x="964365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" name="Google Shape;230;p26"/>
                  <p:cNvSpPr/>
                  <p:nvPr/>
                </p:nvSpPr>
                <p:spPr>
                  <a:xfrm>
                    <a:off x="977274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1" name="Google Shape;231;p26"/>
                  <p:cNvSpPr/>
                  <p:nvPr/>
                </p:nvSpPr>
                <p:spPr>
                  <a:xfrm>
                    <a:off x="10030909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" name="Google Shape;232;p26"/>
                  <p:cNvSpPr/>
                  <p:nvPr/>
                </p:nvSpPr>
                <p:spPr>
                  <a:xfrm>
                    <a:off x="1015999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" name="Google Shape;233;p26"/>
                  <p:cNvSpPr/>
                  <p:nvPr/>
                </p:nvSpPr>
                <p:spPr>
                  <a:xfrm>
                    <a:off x="10289080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4" name="Google Shape;234;p26"/>
                  <p:cNvSpPr/>
                  <p:nvPr/>
                </p:nvSpPr>
                <p:spPr>
                  <a:xfrm>
                    <a:off x="1041816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26"/>
                  <p:cNvSpPr/>
                  <p:nvPr/>
                </p:nvSpPr>
                <p:spPr>
                  <a:xfrm>
                    <a:off x="10547249" y="1729832"/>
                    <a:ext cx="129000" cy="221700"/>
                  </a:xfrm>
                  <a:prstGeom prst="rect">
                    <a:avLst/>
                  </a:prstGeom>
                  <a:solidFill>
                    <a:srgbClr val="674EA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639BCA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" name="Google Shape;236;p26"/>
                  <p:cNvSpPr/>
                  <p:nvPr/>
                </p:nvSpPr>
                <p:spPr>
                  <a:xfrm>
                    <a:off x="9901825" y="1729832"/>
                    <a:ext cx="129000" cy="221700"/>
                  </a:xfrm>
                  <a:prstGeom prst="rect">
                    <a:avLst/>
                  </a:prstGeom>
                  <a:solidFill>
                    <a:srgbClr val="8E7CC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84F9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7" name="Google Shape;237;p26"/>
            <p:cNvSpPr txBox="1"/>
            <p:nvPr/>
          </p:nvSpPr>
          <p:spPr>
            <a:xfrm>
              <a:off x="7184352" y="973000"/>
              <a:ext cx="102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modulator</a:t>
              </a:r>
              <a:endParaRPr/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10689552" y="973000"/>
              <a:ext cx="102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radiator</a:t>
              </a:r>
              <a:endParaRPr/>
            </a:p>
          </p:txBody>
        </p:sp>
      </p:grpSp>
      <p:grpSp>
        <p:nvGrpSpPr>
          <p:cNvPr id="239" name="Google Shape;239;p26"/>
          <p:cNvGrpSpPr/>
          <p:nvPr/>
        </p:nvGrpSpPr>
        <p:grpSpPr>
          <a:xfrm>
            <a:off x="2850741" y="3792400"/>
            <a:ext cx="9263252" cy="1884874"/>
            <a:chOff x="2850741" y="3792400"/>
            <a:chExt cx="9263252" cy="1884874"/>
          </a:xfrm>
        </p:grpSpPr>
        <p:cxnSp>
          <p:nvCxnSpPr>
            <p:cNvPr id="240" name="Google Shape;240;p26"/>
            <p:cNvCxnSpPr/>
            <p:nvPr/>
          </p:nvCxnSpPr>
          <p:spPr>
            <a:xfrm flipH="1" rot="10800000">
              <a:off x="9761528" y="4462584"/>
              <a:ext cx="740400" cy="13200"/>
            </a:xfrm>
            <a:prstGeom prst="straightConnector1">
              <a:avLst/>
            </a:prstGeom>
            <a:noFill/>
            <a:ln cap="flat" cmpd="sng" w="19050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1" name="Google Shape;241;p26"/>
            <p:cNvCxnSpPr/>
            <p:nvPr/>
          </p:nvCxnSpPr>
          <p:spPr>
            <a:xfrm>
              <a:off x="6325957" y="4474995"/>
              <a:ext cx="9900" cy="3933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42" name="Google Shape;242;p26"/>
            <p:cNvSpPr txBox="1"/>
            <p:nvPr/>
          </p:nvSpPr>
          <p:spPr>
            <a:xfrm>
              <a:off x="5923794" y="3866139"/>
              <a:ext cx="6190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3" name="Google Shape;243;p26"/>
            <p:cNvGrpSpPr/>
            <p:nvPr/>
          </p:nvGrpSpPr>
          <p:grpSpPr>
            <a:xfrm>
              <a:off x="5898741" y="4152621"/>
              <a:ext cx="3912102" cy="422750"/>
              <a:chOff x="402147" y="995328"/>
              <a:chExt cx="7568393" cy="746381"/>
            </a:xfrm>
          </p:grpSpPr>
          <p:cxnSp>
            <p:nvCxnSpPr>
              <p:cNvPr id="244" name="Google Shape;244;p26"/>
              <p:cNvCxnSpPr>
                <a:stCxn id="245" idx="3"/>
                <a:endCxn id="246" idx="1"/>
              </p:cNvCxnSpPr>
              <p:nvPr/>
            </p:nvCxnSpPr>
            <p:spPr>
              <a:xfrm flipH="1" rot="10800000">
                <a:off x="6497091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p26"/>
              <p:cNvCxnSpPr>
                <a:stCxn id="246" idx="3"/>
                <a:endCxn id="248" idx="1"/>
              </p:cNvCxnSpPr>
              <p:nvPr/>
            </p:nvCxnSpPr>
            <p:spPr>
              <a:xfrm flipH="1" rot="10800000">
                <a:off x="7003417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9" name="Google Shape;249;p26"/>
              <p:cNvCxnSpPr>
                <a:stCxn id="248" idx="3"/>
                <a:endCxn id="250" idx="1"/>
              </p:cNvCxnSpPr>
              <p:nvPr/>
            </p:nvCxnSpPr>
            <p:spPr>
              <a:xfrm>
                <a:off x="7402948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51" name="Google Shape;251;p26"/>
              <p:cNvSpPr/>
              <p:nvPr/>
            </p:nvSpPr>
            <p:spPr>
              <a:xfrm rot="8391871">
                <a:off x="1179432" y="1370963"/>
                <a:ext cx="60037" cy="428591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2" name="Google Shape;252;p26"/>
              <p:cNvCxnSpPr>
                <a:stCxn id="251" idx="1"/>
              </p:cNvCxnSpPr>
              <p:nvPr/>
            </p:nvCxnSpPr>
            <p:spPr>
              <a:xfrm>
                <a:off x="1232400" y="1565909"/>
                <a:ext cx="5181600" cy="9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0CEC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5" name="Google Shape;245;p26"/>
              <p:cNvSpPr/>
              <p:nvPr/>
            </p:nvSpPr>
            <p:spPr>
              <a:xfrm>
                <a:off x="6335691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6"/>
              <p:cNvSpPr/>
              <p:nvPr/>
            </p:nvSpPr>
            <p:spPr>
              <a:xfrm>
                <a:off x="780914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6"/>
              <p:cNvSpPr/>
              <p:nvPr/>
            </p:nvSpPr>
            <p:spPr>
              <a:xfrm>
                <a:off x="6842017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6"/>
              <p:cNvSpPr/>
              <p:nvPr/>
            </p:nvSpPr>
            <p:spPr>
              <a:xfrm>
                <a:off x="7241548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3" name="Google Shape;253;p26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254" name="Google Shape;254;p26"/>
                <p:cNvCxnSpPr>
                  <a:stCxn id="255" idx="3"/>
                  <a:endCxn id="256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7" name="Google Shape;257;p26"/>
                <p:cNvCxnSpPr>
                  <a:stCxn id="256" idx="3"/>
                  <a:endCxn id="258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59" name="Google Shape;259;p26"/>
                <p:cNvCxnSpPr>
                  <a:stCxn id="258" idx="3"/>
                  <a:endCxn id="260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255" name="Google Shape;255;p26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26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26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26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" name="Google Shape;261;p26"/>
              <p:cNvGrpSpPr/>
              <p:nvPr/>
            </p:nvGrpSpPr>
            <p:grpSpPr>
              <a:xfrm>
                <a:off x="2835693" y="1451513"/>
                <a:ext cx="2259031" cy="277200"/>
                <a:chOff x="1669640" y="1427134"/>
                <a:chExt cx="2259031" cy="277200"/>
              </a:xfrm>
            </p:grpSpPr>
            <p:sp>
              <p:nvSpPr>
                <p:cNvPr id="262" name="Google Shape;262;p26"/>
                <p:cNvSpPr/>
                <p:nvPr/>
              </p:nvSpPr>
              <p:spPr>
                <a:xfrm>
                  <a:off x="1669640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6"/>
                <p:cNvSpPr/>
                <p:nvPr/>
              </p:nvSpPr>
              <p:spPr>
                <a:xfrm>
                  <a:off x="1830997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6"/>
                <p:cNvSpPr/>
                <p:nvPr/>
              </p:nvSpPr>
              <p:spPr>
                <a:xfrm>
                  <a:off x="199235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6"/>
                <p:cNvSpPr/>
                <p:nvPr/>
              </p:nvSpPr>
              <p:spPr>
                <a:xfrm>
                  <a:off x="2153709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6"/>
                <p:cNvSpPr/>
                <p:nvPr/>
              </p:nvSpPr>
              <p:spPr>
                <a:xfrm>
                  <a:off x="231506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6"/>
                <p:cNvSpPr/>
                <p:nvPr/>
              </p:nvSpPr>
              <p:spPr>
                <a:xfrm>
                  <a:off x="247642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26"/>
                <p:cNvSpPr/>
                <p:nvPr/>
              </p:nvSpPr>
              <p:spPr>
                <a:xfrm>
                  <a:off x="263777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6"/>
                <p:cNvSpPr/>
                <p:nvPr/>
              </p:nvSpPr>
              <p:spPr>
                <a:xfrm>
                  <a:off x="2799134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6"/>
                <p:cNvSpPr/>
                <p:nvPr/>
              </p:nvSpPr>
              <p:spPr>
                <a:xfrm>
                  <a:off x="2960490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6"/>
                <p:cNvSpPr/>
                <p:nvPr/>
              </p:nvSpPr>
              <p:spPr>
                <a:xfrm>
                  <a:off x="312184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26"/>
                <p:cNvSpPr/>
                <p:nvPr/>
              </p:nvSpPr>
              <p:spPr>
                <a:xfrm>
                  <a:off x="328320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26"/>
                <p:cNvSpPr/>
                <p:nvPr/>
              </p:nvSpPr>
              <p:spPr>
                <a:xfrm>
                  <a:off x="3444559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6"/>
                <p:cNvSpPr/>
                <p:nvPr/>
              </p:nvSpPr>
              <p:spPr>
                <a:xfrm>
                  <a:off x="360591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26"/>
                <p:cNvSpPr/>
                <p:nvPr/>
              </p:nvSpPr>
              <p:spPr>
                <a:xfrm>
                  <a:off x="376727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6" name="Google Shape;276;p26"/>
            <p:cNvGrpSpPr/>
            <p:nvPr/>
          </p:nvGrpSpPr>
          <p:grpSpPr>
            <a:xfrm>
              <a:off x="10398718" y="4386532"/>
              <a:ext cx="1579410" cy="156977"/>
              <a:chOff x="9845825" y="1892364"/>
              <a:chExt cx="1736569" cy="195830"/>
            </a:xfrm>
          </p:grpSpPr>
          <p:grpSp>
            <p:nvGrpSpPr>
              <p:cNvPr id="277" name="Google Shape;277;p26"/>
              <p:cNvGrpSpPr/>
              <p:nvPr/>
            </p:nvGrpSpPr>
            <p:grpSpPr>
              <a:xfrm>
                <a:off x="11307349" y="1892364"/>
                <a:ext cx="275046" cy="195828"/>
                <a:chOff x="8610975" y="1729832"/>
                <a:chExt cx="387170" cy="221700"/>
              </a:xfrm>
            </p:grpSpPr>
            <p:sp>
              <p:nvSpPr>
                <p:cNvPr id="278" name="Google Shape;278;p26"/>
                <p:cNvSpPr/>
                <p:nvPr/>
              </p:nvSpPr>
              <p:spPr>
                <a:xfrm>
                  <a:off x="861097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26"/>
                <p:cNvSpPr/>
                <p:nvPr/>
              </p:nvSpPr>
              <p:spPr>
                <a:xfrm>
                  <a:off x="8740061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6"/>
                <p:cNvSpPr/>
                <p:nvPr/>
              </p:nvSpPr>
              <p:spPr>
                <a:xfrm>
                  <a:off x="886914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" name="Google Shape;281;p26"/>
              <p:cNvGrpSpPr/>
              <p:nvPr/>
            </p:nvGrpSpPr>
            <p:grpSpPr>
              <a:xfrm>
                <a:off x="9845825" y="1892367"/>
                <a:ext cx="1467171" cy="195828"/>
                <a:chOff x="8610975" y="1729832"/>
                <a:chExt cx="2065274" cy="221700"/>
              </a:xfrm>
            </p:grpSpPr>
            <p:sp>
              <p:nvSpPr>
                <p:cNvPr id="282" name="Google Shape;282;p26"/>
                <p:cNvSpPr/>
                <p:nvPr/>
              </p:nvSpPr>
              <p:spPr>
                <a:xfrm>
                  <a:off x="861097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26"/>
                <p:cNvSpPr/>
                <p:nvPr/>
              </p:nvSpPr>
              <p:spPr>
                <a:xfrm>
                  <a:off x="8740061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D9E9F4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26"/>
                <p:cNvSpPr/>
                <p:nvPr/>
              </p:nvSpPr>
              <p:spPr>
                <a:xfrm>
                  <a:off x="886914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26"/>
                <p:cNvSpPr/>
                <p:nvPr/>
              </p:nvSpPr>
              <p:spPr>
                <a:xfrm>
                  <a:off x="899823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26"/>
                <p:cNvSpPr/>
                <p:nvPr/>
              </p:nvSpPr>
              <p:spPr>
                <a:xfrm>
                  <a:off x="912731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26"/>
                <p:cNvSpPr/>
                <p:nvPr/>
              </p:nvSpPr>
              <p:spPr>
                <a:xfrm>
                  <a:off x="925640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26"/>
                <p:cNvSpPr/>
                <p:nvPr/>
              </p:nvSpPr>
              <p:spPr>
                <a:xfrm>
                  <a:off x="938548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26"/>
                <p:cNvSpPr/>
                <p:nvPr/>
              </p:nvSpPr>
              <p:spPr>
                <a:xfrm>
                  <a:off x="951457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26"/>
                <p:cNvSpPr/>
                <p:nvPr/>
              </p:nvSpPr>
              <p:spPr>
                <a:xfrm>
                  <a:off x="964365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26"/>
                <p:cNvSpPr/>
                <p:nvPr/>
              </p:nvSpPr>
              <p:spPr>
                <a:xfrm>
                  <a:off x="977274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26"/>
                <p:cNvSpPr/>
                <p:nvPr/>
              </p:nvSpPr>
              <p:spPr>
                <a:xfrm>
                  <a:off x="10030909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26"/>
                <p:cNvSpPr/>
                <p:nvPr/>
              </p:nvSpPr>
              <p:spPr>
                <a:xfrm>
                  <a:off x="1015999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26"/>
                <p:cNvSpPr/>
                <p:nvPr/>
              </p:nvSpPr>
              <p:spPr>
                <a:xfrm>
                  <a:off x="10289080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26"/>
                <p:cNvSpPr/>
                <p:nvPr/>
              </p:nvSpPr>
              <p:spPr>
                <a:xfrm>
                  <a:off x="1041816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26"/>
                <p:cNvSpPr/>
                <p:nvPr/>
              </p:nvSpPr>
              <p:spPr>
                <a:xfrm>
                  <a:off x="10547249" y="1729832"/>
                  <a:ext cx="129000" cy="221700"/>
                </a:xfrm>
                <a:prstGeom prst="rect">
                  <a:avLst/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26"/>
                <p:cNvSpPr/>
                <p:nvPr/>
              </p:nvSpPr>
              <p:spPr>
                <a:xfrm>
                  <a:off x="9901825" y="1729832"/>
                  <a:ext cx="129000" cy="221700"/>
                </a:xfrm>
                <a:prstGeom prst="rect">
                  <a:avLst/>
                </a:prstGeom>
                <a:solidFill>
                  <a:srgbClr val="8E7CC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298" name="Google Shape;298;p26"/>
            <p:cNvCxnSpPr/>
            <p:nvPr/>
          </p:nvCxnSpPr>
          <p:spPr>
            <a:xfrm>
              <a:off x="3277957" y="4474995"/>
              <a:ext cx="9900" cy="393300"/>
            </a:xfrm>
            <a:prstGeom prst="straightConnector1">
              <a:avLst/>
            </a:prstGeom>
            <a:noFill/>
            <a:ln cap="flat" cmpd="sng" w="9525">
              <a:solidFill>
                <a:srgbClr val="3F3F3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99" name="Google Shape;299;p26"/>
            <p:cNvSpPr txBox="1"/>
            <p:nvPr/>
          </p:nvSpPr>
          <p:spPr>
            <a:xfrm>
              <a:off x="2915294" y="5061674"/>
              <a:ext cx="727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seed laser</a:t>
              </a:r>
              <a:endParaRPr/>
            </a:p>
          </p:txBody>
        </p:sp>
        <p:grpSp>
          <p:nvGrpSpPr>
            <p:cNvPr id="300" name="Google Shape;300;p26"/>
            <p:cNvGrpSpPr/>
            <p:nvPr/>
          </p:nvGrpSpPr>
          <p:grpSpPr>
            <a:xfrm>
              <a:off x="2850741" y="4152621"/>
              <a:ext cx="3912102" cy="431097"/>
              <a:chOff x="402147" y="995328"/>
              <a:chExt cx="7568393" cy="761118"/>
            </a:xfrm>
          </p:grpSpPr>
          <p:cxnSp>
            <p:nvCxnSpPr>
              <p:cNvPr id="301" name="Google Shape;301;p26"/>
              <p:cNvCxnSpPr>
                <a:stCxn id="302" idx="3"/>
                <a:endCxn id="303" idx="1"/>
              </p:cNvCxnSpPr>
              <p:nvPr/>
            </p:nvCxnSpPr>
            <p:spPr>
              <a:xfrm flipH="1" rot="10800000">
                <a:off x="6497091" y="1140634"/>
                <a:ext cx="345000" cy="425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p26"/>
              <p:cNvCxnSpPr>
                <a:stCxn id="303" idx="3"/>
                <a:endCxn id="305" idx="1"/>
              </p:cNvCxnSpPr>
              <p:nvPr/>
            </p:nvCxnSpPr>
            <p:spPr>
              <a:xfrm flipH="1" rot="10800000">
                <a:off x="7003417" y="1133891"/>
                <a:ext cx="238200" cy="6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p26"/>
              <p:cNvCxnSpPr>
                <a:stCxn id="305" idx="3"/>
                <a:endCxn id="307" idx="1"/>
              </p:cNvCxnSpPr>
              <p:nvPr/>
            </p:nvCxnSpPr>
            <p:spPr>
              <a:xfrm>
                <a:off x="7402948" y="1133928"/>
                <a:ext cx="406200" cy="431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0CE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08" name="Google Shape;308;p26"/>
              <p:cNvSpPr/>
              <p:nvPr/>
            </p:nvSpPr>
            <p:spPr>
              <a:xfrm rot="2687766">
                <a:off x="1179591" y="1372589"/>
                <a:ext cx="59609" cy="425113"/>
              </a:xfrm>
              <a:prstGeom prst="rect">
                <a:avLst/>
              </a:prstGeom>
              <a:solidFill>
                <a:srgbClr val="351C7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9" name="Google Shape;309;p26"/>
              <p:cNvCxnSpPr/>
              <p:nvPr/>
            </p:nvCxnSpPr>
            <p:spPr>
              <a:xfrm flipH="1" rot="10800000">
                <a:off x="1230546" y="1572846"/>
                <a:ext cx="5891100" cy="33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F3F3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sp>
            <p:nvSpPr>
              <p:cNvPr id="302" name="Google Shape;302;p26"/>
              <p:cNvSpPr/>
              <p:nvPr/>
            </p:nvSpPr>
            <p:spPr>
              <a:xfrm>
                <a:off x="6335691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6"/>
              <p:cNvSpPr/>
              <p:nvPr/>
            </p:nvSpPr>
            <p:spPr>
              <a:xfrm>
                <a:off x="7809140" y="1427134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6"/>
              <p:cNvSpPr/>
              <p:nvPr/>
            </p:nvSpPr>
            <p:spPr>
              <a:xfrm>
                <a:off x="6842017" y="1001891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6"/>
              <p:cNvSpPr/>
              <p:nvPr/>
            </p:nvSpPr>
            <p:spPr>
              <a:xfrm>
                <a:off x="7241548" y="995328"/>
                <a:ext cx="161400" cy="277200"/>
              </a:xfrm>
              <a:prstGeom prst="rect">
                <a:avLst/>
              </a:prstGeom>
              <a:solidFill>
                <a:srgbClr val="D0CE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84F9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0" name="Google Shape;310;p26"/>
              <p:cNvGrpSpPr/>
              <p:nvPr/>
            </p:nvGrpSpPr>
            <p:grpSpPr>
              <a:xfrm>
                <a:off x="402147" y="1001087"/>
                <a:ext cx="1634849" cy="709006"/>
                <a:chOff x="9921836" y="2415574"/>
                <a:chExt cx="1634849" cy="709006"/>
              </a:xfrm>
            </p:grpSpPr>
            <p:cxnSp>
              <p:nvCxnSpPr>
                <p:cNvPr id="311" name="Google Shape;311;p26"/>
                <p:cNvCxnSpPr>
                  <a:stCxn id="312" idx="3"/>
                  <a:endCxn id="313" idx="1"/>
                </p:cNvCxnSpPr>
                <p:nvPr/>
              </p:nvCxnSpPr>
              <p:spPr>
                <a:xfrm flipH="1" rot="10800000">
                  <a:off x="10083236" y="2560880"/>
                  <a:ext cx="345000" cy="425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4" name="Google Shape;314;p26"/>
                <p:cNvCxnSpPr>
                  <a:stCxn id="313" idx="3"/>
                  <a:endCxn id="315" idx="1"/>
                </p:cNvCxnSpPr>
                <p:nvPr/>
              </p:nvCxnSpPr>
              <p:spPr>
                <a:xfrm flipH="1" rot="10800000">
                  <a:off x="10589562" y="2554137"/>
                  <a:ext cx="238200" cy="66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16" name="Google Shape;316;p26"/>
                <p:cNvCxnSpPr>
                  <a:stCxn id="315" idx="3"/>
                  <a:endCxn id="317" idx="1"/>
                </p:cNvCxnSpPr>
                <p:nvPr/>
              </p:nvCxnSpPr>
              <p:spPr>
                <a:xfrm>
                  <a:off x="10989093" y="2554174"/>
                  <a:ext cx="406200" cy="431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0CEC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312" name="Google Shape;312;p26"/>
                <p:cNvSpPr/>
                <p:nvPr/>
              </p:nvSpPr>
              <p:spPr>
                <a:xfrm>
                  <a:off x="9921836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26"/>
                <p:cNvSpPr/>
                <p:nvPr/>
              </p:nvSpPr>
              <p:spPr>
                <a:xfrm>
                  <a:off x="11395285" y="2847380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26"/>
                <p:cNvSpPr/>
                <p:nvPr/>
              </p:nvSpPr>
              <p:spPr>
                <a:xfrm>
                  <a:off x="10428162" y="2422137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26"/>
                <p:cNvSpPr/>
                <p:nvPr/>
              </p:nvSpPr>
              <p:spPr>
                <a:xfrm>
                  <a:off x="10827693" y="2415574"/>
                  <a:ext cx="161400" cy="277200"/>
                </a:xfrm>
                <a:prstGeom prst="rect">
                  <a:avLst/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8" name="Google Shape;318;p26"/>
              <p:cNvGrpSpPr/>
              <p:nvPr/>
            </p:nvGrpSpPr>
            <p:grpSpPr>
              <a:xfrm>
                <a:off x="2835693" y="1451513"/>
                <a:ext cx="2259031" cy="277200"/>
                <a:chOff x="1669640" y="1427134"/>
                <a:chExt cx="2259031" cy="277200"/>
              </a:xfrm>
            </p:grpSpPr>
            <p:sp>
              <p:nvSpPr>
                <p:cNvPr id="319" name="Google Shape;319;p26"/>
                <p:cNvSpPr/>
                <p:nvPr/>
              </p:nvSpPr>
              <p:spPr>
                <a:xfrm>
                  <a:off x="1669640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26"/>
                <p:cNvSpPr/>
                <p:nvPr/>
              </p:nvSpPr>
              <p:spPr>
                <a:xfrm>
                  <a:off x="1830997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26"/>
                <p:cNvSpPr/>
                <p:nvPr/>
              </p:nvSpPr>
              <p:spPr>
                <a:xfrm>
                  <a:off x="1992353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26"/>
                <p:cNvSpPr/>
                <p:nvPr/>
              </p:nvSpPr>
              <p:spPr>
                <a:xfrm>
                  <a:off x="2153709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26"/>
                <p:cNvSpPr/>
                <p:nvPr/>
              </p:nvSpPr>
              <p:spPr>
                <a:xfrm>
                  <a:off x="2315065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26"/>
                <p:cNvSpPr/>
                <p:nvPr/>
              </p:nvSpPr>
              <p:spPr>
                <a:xfrm>
                  <a:off x="2476422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26"/>
                <p:cNvSpPr/>
                <p:nvPr/>
              </p:nvSpPr>
              <p:spPr>
                <a:xfrm>
                  <a:off x="2637777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26"/>
                <p:cNvSpPr/>
                <p:nvPr/>
              </p:nvSpPr>
              <p:spPr>
                <a:xfrm>
                  <a:off x="2799134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26"/>
                <p:cNvSpPr/>
                <p:nvPr/>
              </p:nvSpPr>
              <p:spPr>
                <a:xfrm>
                  <a:off x="2960490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26"/>
                <p:cNvSpPr/>
                <p:nvPr/>
              </p:nvSpPr>
              <p:spPr>
                <a:xfrm>
                  <a:off x="3121846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26"/>
                <p:cNvSpPr/>
                <p:nvPr/>
              </p:nvSpPr>
              <p:spPr>
                <a:xfrm>
                  <a:off x="3283202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26"/>
                <p:cNvSpPr/>
                <p:nvPr/>
              </p:nvSpPr>
              <p:spPr>
                <a:xfrm>
                  <a:off x="3444559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26"/>
                <p:cNvSpPr/>
                <p:nvPr/>
              </p:nvSpPr>
              <p:spPr>
                <a:xfrm>
                  <a:off x="3605914" y="1427134"/>
                  <a:ext cx="161400" cy="277200"/>
                </a:xfrm>
                <a:prstGeom prst="rect">
                  <a:avLst/>
                </a:prstGeom>
                <a:solidFill>
                  <a:srgbClr val="D9D2E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639BCA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26"/>
                <p:cNvSpPr/>
                <p:nvPr/>
              </p:nvSpPr>
              <p:spPr>
                <a:xfrm>
                  <a:off x="3767271" y="1427134"/>
                  <a:ext cx="161400" cy="277200"/>
                </a:xfrm>
                <a:prstGeom prst="rect">
                  <a:avLst/>
                </a:prstGeom>
                <a:solidFill>
                  <a:srgbClr val="B4A7D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84F9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33" name="Google Shape;333;p26"/>
            <p:cNvSpPr txBox="1"/>
            <p:nvPr/>
          </p:nvSpPr>
          <p:spPr>
            <a:xfrm>
              <a:off x="7184350" y="3792400"/>
              <a:ext cx="122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modulator 2</a:t>
              </a:r>
              <a:endParaRPr/>
            </a:p>
          </p:txBody>
        </p:sp>
        <p:sp>
          <p:nvSpPr>
            <p:cNvPr id="334" name="Google Shape;334;p26"/>
            <p:cNvSpPr txBox="1"/>
            <p:nvPr/>
          </p:nvSpPr>
          <p:spPr>
            <a:xfrm>
              <a:off x="10689552" y="3792400"/>
              <a:ext cx="1025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radiator</a:t>
              </a:r>
              <a:endParaRPr/>
            </a:p>
          </p:txBody>
        </p:sp>
        <p:sp>
          <p:nvSpPr>
            <p:cNvPr id="335" name="Google Shape;335;p26"/>
            <p:cNvSpPr txBox="1"/>
            <p:nvPr/>
          </p:nvSpPr>
          <p:spPr>
            <a:xfrm>
              <a:off x="4136350" y="3792400"/>
              <a:ext cx="122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modulator 1</a:t>
              </a:r>
              <a:endParaRPr/>
            </a:p>
          </p:txBody>
        </p:sp>
      </p:grpSp>
      <p:grpSp>
        <p:nvGrpSpPr>
          <p:cNvPr id="336" name="Google Shape;336;p26"/>
          <p:cNvGrpSpPr/>
          <p:nvPr/>
        </p:nvGrpSpPr>
        <p:grpSpPr>
          <a:xfrm>
            <a:off x="7529863" y="4480560"/>
            <a:ext cx="2289480" cy="2281790"/>
            <a:chOff x="7529863" y="4480560"/>
            <a:chExt cx="2289480" cy="2281790"/>
          </a:xfrm>
        </p:grpSpPr>
        <p:grpSp>
          <p:nvGrpSpPr>
            <p:cNvPr id="337" name="Google Shape;337;p26"/>
            <p:cNvGrpSpPr/>
            <p:nvPr/>
          </p:nvGrpSpPr>
          <p:grpSpPr>
            <a:xfrm>
              <a:off x="7529863" y="4834713"/>
              <a:ext cx="2289480" cy="1927638"/>
              <a:chOff x="6791988" y="4557463"/>
              <a:chExt cx="2289480" cy="1927638"/>
            </a:xfrm>
          </p:grpSpPr>
          <p:sp>
            <p:nvSpPr>
              <p:cNvPr id="338" name="Google Shape;338;p26"/>
              <p:cNvSpPr txBox="1"/>
              <p:nvPr/>
            </p:nvSpPr>
            <p:spPr>
              <a:xfrm>
                <a:off x="8062731" y="5961900"/>
                <a:ext cx="772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chemeClr val="dk1"/>
                    </a:solidFill>
                  </a:rPr>
                  <a:t>s[λ</a:t>
                </a:r>
                <a:r>
                  <a:rPr baseline="-25000" lang="en-US" sz="1100">
                    <a:solidFill>
                      <a:schemeClr val="dk1"/>
                    </a:solidFill>
                  </a:rPr>
                  <a:t>seed</a:t>
                </a:r>
                <a:r>
                  <a:rPr lang="en-US" sz="1100">
                    <a:solidFill>
                      <a:schemeClr val="dk1"/>
                    </a:solidFill>
                  </a:rPr>
                  <a:t>]</a:t>
                </a:r>
                <a:endParaRPr sz="1100">
                  <a:solidFill>
                    <a:schemeClr val="dk1"/>
                  </a:solidFill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  <p:pic>
            <p:nvPicPr>
              <p:cNvPr id="339" name="Google Shape;339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069788" y="4557463"/>
                <a:ext cx="2011680" cy="1508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" name="Google Shape;340;p26"/>
              <p:cNvSpPr txBox="1"/>
              <p:nvPr/>
            </p:nvSpPr>
            <p:spPr>
              <a:xfrm rot="-5400000">
                <a:off x="6838038" y="5134838"/>
                <a:ext cx="2619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/>
                  <a:t>γ</a:t>
                </a:r>
                <a:endParaRPr baseline="-25000" sz="1100"/>
              </a:p>
            </p:txBody>
          </p:sp>
        </p:grpSp>
        <p:cxnSp>
          <p:nvCxnSpPr>
            <p:cNvPr id="341" name="Google Shape;341;p26"/>
            <p:cNvCxnSpPr/>
            <p:nvPr/>
          </p:nvCxnSpPr>
          <p:spPr>
            <a:xfrm rot="10800000">
              <a:off x="8670850" y="4480560"/>
              <a:ext cx="7500" cy="384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42" name="Google Shape;342;p26"/>
          <p:cNvGrpSpPr/>
          <p:nvPr/>
        </p:nvGrpSpPr>
        <p:grpSpPr>
          <a:xfrm>
            <a:off x="7532425" y="1618488"/>
            <a:ext cx="2284367" cy="2238937"/>
            <a:chOff x="7532425" y="1618488"/>
            <a:chExt cx="2284367" cy="2238937"/>
          </a:xfrm>
        </p:grpSpPr>
        <p:grpSp>
          <p:nvGrpSpPr>
            <p:cNvPr id="343" name="Google Shape;343;p26"/>
            <p:cNvGrpSpPr/>
            <p:nvPr/>
          </p:nvGrpSpPr>
          <p:grpSpPr>
            <a:xfrm>
              <a:off x="7532425" y="1986450"/>
              <a:ext cx="2284367" cy="1870975"/>
              <a:chOff x="4817475" y="2296600"/>
              <a:chExt cx="2284367" cy="1870975"/>
            </a:xfrm>
          </p:grpSpPr>
          <p:pic>
            <p:nvPicPr>
              <p:cNvPr id="344" name="Google Shape;344;p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090162" y="2296600"/>
                <a:ext cx="2011680" cy="1508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5" name="Google Shape;345;p26"/>
              <p:cNvSpPr txBox="1"/>
              <p:nvPr/>
            </p:nvSpPr>
            <p:spPr>
              <a:xfrm>
                <a:off x="6096130" y="3644375"/>
                <a:ext cx="7323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chemeClr val="dk1"/>
                    </a:solidFill>
                  </a:rPr>
                  <a:t>s[λ</a:t>
                </a:r>
                <a:r>
                  <a:rPr baseline="-25000" lang="en-US" sz="1100">
                    <a:solidFill>
                      <a:schemeClr val="dk1"/>
                    </a:solidFill>
                  </a:rPr>
                  <a:t>seed</a:t>
                </a:r>
                <a:r>
                  <a:rPr lang="en-US" sz="1100">
                    <a:solidFill>
                      <a:schemeClr val="dk1"/>
                    </a:solidFill>
                  </a:rPr>
                  <a:t>]</a:t>
                </a:r>
                <a:endParaRPr sz="1100">
                  <a:solidFill>
                    <a:schemeClr val="dk1"/>
                  </a:solidFill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  <p:sp>
            <p:nvSpPr>
              <p:cNvPr id="346" name="Google Shape;346;p26"/>
              <p:cNvSpPr txBox="1"/>
              <p:nvPr/>
            </p:nvSpPr>
            <p:spPr>
              <a:xfrm rot="-5400000">
                <a:off x="4863525" y="2873975"/>
                <a:ext cx="2619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/>
                  <a:t>γ</a:t>
                </a:r>
                <a:endParaRPr baseline="-25000" sz="1100"/>
              </a:p>
            </p:txBody>
          </p:sp>
        </p:grpSp>
        <p:cxnSp>
          <p:nvCxnSpPr>
            <p:cNvPr id="347" name="Google Shape;347;p26"/>
            <p:cNvCxnSpPr/>
            <p:nvPr/>
          </p:nvCxnSpPr>
          <p:spPr>
            <a:xfrm rot="10800000">
              <a:off x="8670850" y="1618488"/>
              <a:ext cx="7500" cy="384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48" name="Google Shape;348;p26"/>
          <p:cNvSpPr txBox="1"/>
          <p:nvPr/>
        </p:nvSpPr>
        <p:spPr>
          <a:xfrm>
            <a:off x="3035750" y="1288450"/>
            <a:ext cx="62634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34F5C"/>
                </a:solidFill>
              </a:rPr>
              <a:t>What can we achieve with the lower seed power?</a:t>
            </a:r>
            <a:endParaRPr b="1" sz="2000">
              <a:solidFill>
                <a:srgbClr val="134F5C"/>
              </a:solidFill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1900"/>
              <a:t>Higher repetition rate  </a:t>
            </a:r>
            <a:endParaRPr sz="1900"/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1900"/>
              <a:t>Shorter FEL output wavelength </a:t>
            </a:r>
            <a:endParaRPr sz="1900"/>
          </a:p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Pulse shaping</a:t>
            </a:r>
            <a:endParaRPr sz="1900"/>
          </a:p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Transportation, damage threshold</a:t>
            </a:r>
            <a:endParaRPr sz="1900"/>
          </a:p>
          <a:p>
            <a:pPr indent="-349250" lvl="0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+"/>
            </a:pPr>
            <a:r>
              <a:rPr lang="en-US" sz="1900">
                <a:solidFill>
                  <a:schemeClr val="dk1"/>
                </a:solidFill>
              </a:rPr>
              <a:t>Easy setup  (EEHG-like)</a:t>
            </a:r>
            <a:endParaRPr sz="1900"/>
          </a:p>
        </p:txBody>
      </p:sp>
      <p:grpSp>
        <p:nvGrpSpPr>
          <p:cNvPr id="349" name="Google Shape;349;p26"/>
          <p:cNvGrpSpPr/>
          <p:nvPr/>
        </p:nvGrpSpPr>
        <p:grpSpPr>
          <a:xfrm>
            <a:off x="4481638" y="4480560"/>
            <a:ext cx="2289930" cy="2269290"/>
            <a:chOff x="4481638" y="4480560"/>
            <a:chExt cx="2289930" cy="2269290"/>
          </a:xfrm>
        </p:grpSpPr>
        <p:grpSp>
          <p:nvGrpSpPr>
            <p:cNvPr id="350" name="Google Shape;350;p26"/>
            <p:cNvGrpSpPr/>
            <p:nvPr/>
          </p:nvGrpSpPr>
          <p:grpSpPr>
            <a:xfrm>
              <a:off x="4481638" y="4847213"/>
              <a:ext cx="2289930" cy="1902638"/>
              <a:chOff x="813800" y="1702088"/>
              <a:chExt cx="2289930" cy="1902638"/>
            </a:xfrm>
          </p:grpSpPr>
          <p:sp>
            <p:nvSpPr>
              <p:cNvPr id="351" name="Google Shape;351;p26"/>
              <p:cNvSpPr txBox="1"/>
              <p:nvPr/>
            </p:nvSpPr>
            <p:spPr>
              <a:xfrm rot="-5400000">
                <a:off x="859850" y="2250538"/>
                <a:ext cx="2619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/>
                  <a:t>γ</a:t>
                </a:r>
                <a:endParaRPr baseline="-25000" sz="1100"/>
              </a:p>
            </p:txBody>
          </p:sp>
          <p:pic>
            <p:nvPicPr>
              <p:cNvPr id="352" name="Google Shape;352;p2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092050" y="1702088"/>
                <a:ext cx="2011680" cy="1508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3" name="Google Shape;353;p26"/>
              <p:cNvSpPr txBox="1"/>
              <p:nvPr/>
            </p:nvSpPr>
            <p:spPr>
              <a:xfrm>
                <a:off x="2113763" y="3081525"/>
                <a:ext cx="7260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chemeClr val="dk1"/>
                    </a:solidFill>
                  </a:rPr>
                  <a:t>s[λ</a:t>
                </a:r>
                <a:r>
                  <a:rPr baseline="-25000" lang="en-US" sz="1100">
                    <a:solidFill>
                      <a:schemeClr val="dk1"/>
                    </a:solidFill>
                  </a:rPr>
                  <a:t>seed</a:t>
                </a:r>
                <a:r>
                  <a:rPr lang="en-US" sz="1100">
                    <a:solidFill>
                      <a:schemeClr val="dk1"/>
                    </a:solidFill>
                  </a:rPr>
                  <a:t>]</a:t>
                </a:r>
                <a:endParaRPr sz="1100">
                  <a:solidFill>
                    <a:schemeClr val="dk1"/>
                  </a:solidFill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/>
              </a:p>
            </p:txBody>
          </p:sp>
        </p:grpSp>
        <p:cxnSp>
          <p:nvCxnSpPr>
            <p:cNvPr id="354" name="Google Shape;354;p26"/>
            <p:cNvCxnSpPr/>
            <p:nvPr/>
          </p:nvCxnSpPr>
          <p:spPr>
            <a:xfrm rot="10800000">
              <a:off x="5622850" y="4480560"/>
              <a:ext cx="7500" cy="384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34F5C"/>
                </a:solidFill>
              </a:rPr>
              <a:t>Seeding with an optical klystron</a:t>
            </a:r>
            <a:endParaRPr>
              <a:solidFill>
                <a:srgbClr val="134F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61" name="Google Shape;361;p27"/>
          <p:cNvGraphicFramePr/>
          <p:nvPr/>
        </p:nvGraphicFramePr>
        <p:xfrm>
          <a:off x="675863" y="4217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{FA0430DB-6A11-4058-817F-3AD8F9A5518B}</a:tableStyleId>
              </a:tblPr>
              <a:tblGrid>
                <a:gridCol w="1952700"/>
                <a:gridCol w="1041900"/>
                <a:gridCol w="1420200"/>
                <a:gridCol w="1128450"/>
                <a:gridCol w="1182925"/>
                <a:gridCol w="1062075"/>
                <a:gridCol w="1255250"/>
              </a:tblGrid>
              <a:tr h="82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Bunching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Energy spread @ end of modulator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FWHM relative BW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Pulse duration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Pulse energy 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Seed laser peak power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443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Standard HGHG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580.9 keV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·</a:t>
                      </a:r>
                      <a:r>
                        <a:rPr lang="en-US"/>
                        <a:t>10</a:t>
                      </a:r>
                      <a:r>
                        <a:rPr baseline="30000" lang="en-US"/>
                        <a:t>-4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18.9 fs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26.3 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μJ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61 MW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OK HGHG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766.4 keV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9.3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·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baseline="30000" lang="en-US">
                          <a:solidFill>
                            <a:srgbClr val="000000"/>
                          </a:solidFill>
                        </a:rPr>
                        <a:t>-4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21.5 fs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26 μJ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0.17 MW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62" name="Google Shape;362;p27"/>
          <p:cNvSpPr/>
          <p:nvPr/>
        </p:nvSpPr>
        <p:spPr>
          <a:xfrm>
            <a:off x="9719338" y="5040625"/>
            <a:ext cx="362400" cy="839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3" name="Google Shape;363;p27"/>
          <p:cNvGrpSpPr/>
          <p:nvPr/>
        </p:nvGrpSpPr>
        <p:grpSpPr>
          <a:xfrm>
            <a:off x="4069436" y="975775"/>
            <a:ext cx="7862640" cy="3119600"/>
            <a:chOff x="4074623" y="817500"/>
            <a:chExt cx="7862640" cy="3119600"/>
          </a:xfrm>
        </p:grpSpPr>
        <p:pic>
          <p:nvPicPr>
            <p:cNvPr id="364" name="Google Shape;364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61375" y="845450"/>
              <a:ext cx="3675888" cy="2888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27"/>
            <p:cNvSpPr txBox="1"/>
            <p:nvPr/>
          </p:nvSpPr>
          <p:spPr>
            <a:xfrm rot="-5400000">
              <a:off x="7176973" y="2005750"/>
              <a:ext cx="2364000" cy="36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Normalized Spectral Intensity</a:t>
              </a:r>
              <a:endParaRPr sz="1200"/>
            </a:p>
          </p:txBody>
        </p:sp>
        <p:grpSp>
          <p:nvGrpSpPr>
            <p:cNvPr id="366" name="Google Shape;366;p27"/>
            <p:cNvGrpSpPr/>
            <p:nvPr/>
          </p:nvGrpSpPr>
          <p:grpSpPr>
            <a:xfrm>
              <a:off x="4074623" y="817500"/>
              <a:ext cx="3854746" cy="3119600"/>
              <a:chOff x="4074623" y="817500"/>
              <a:chExt cx="3854746" cy="3119600"/>
            </a:xfrm>
          </p:grpSpPr>
          <p:pic>
            <p:nvPicPr>
              <p:cNvPr id="367" name="Google Shape;367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262625" y="817500"/>
                <a:ext cx="3666744" cy="2944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8" name="Google Shape;368;p27"/>
              <p:cNvSpPr txBox="1"/>
              <p:nvPr/>
            </p:nvSpPr>
            <p:spPr>
              <a:xfrm rot="-5400000">
                <a:off x="3077273" y="2005750"/>
                <a:ext cx="2364000" cy="36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            Power [GW]</a:t>
                </a:r>
                <a:endParaRPr sz="1200"/>
              </a:p>
            </p:txBody>
          </p:sp>
          <p:sp>
            <p:nvSpPr>
              <p:cNvPr id="369" name="Google Shape;369;p27"/>
              <p:cNvSpPr txBox="1"/>
              <p:nvPr/>
            </p:nvSpPr>
            <p:spPr>
              <a:xfrm>
                <a:off x="4579200" y="3567800"/>
                <a:ext cx="3033600" cy="36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/>
                  <a:t>                                  t [fs]</a:t>
                </a:r>
                <a:endParaRPr sz="1200"/>
              </a:p>
            </p:txBody>
          </p:sp>
        </p:grpSp>
        <p:sp>
          <p:nvSpPr>
            <p:cNvPr id="370" name="Google Shape;370;p27"/>
            <p:cNvSpPr txBox="1"/>
            <p:nvPr/>
          </p:nvSpPr>
          <p:spPr>
            <a:xfrm>
              <a:off x="8750400" y="3491500"/>
              <a:ext cx="3033600" cy="36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                   Wavelength [nm]</a:t>
              </a:r>
              <a:endParaRPr sz="1200"/>
            </a:p>
          </p:txBody>
        </p:sp>
      </p:grpSp>
      <p:sp>
        <p:nvSpPr>
          <p:cNvPr id="371" name="Google Shape;371;p27"/>
          <p:cNvSpPr/>
          <p:nvPr/>
        </p:nvSpPr>
        <p:spPr>
          <a:xfrm>
            <a:off x="10186088" y="5104625"/>
            <a:ext cx="1746000" cy="775200"/>
          </a:xfrm>
          <a:prstGeom prst="flowChartConnector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reduction factor of 360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372" name="Google Shape;372;p27"/>
          <p:cNvGrpSpPr/>
          <p:nvPr/>
        </p:nvGrpSpPr>
        <p:grpSpPr>
          <a:xfrm>
            <a:off x="402810" y="1180075"/>
            <a:ext cx="3575277" cy="2913162"/>
            <a:chOff x="407998" y="1021800"/>
            <a:chExt cx="3575277" cy="2913162"/>
          </a:xfrm>
        </p:grpSpPr>
        <p:sp>
          <p:nvSpPr>
            <p:cNvPr id="373" name="Google Shape;373;p27"/>
            <p:cNvSpPr txBox="1"/>
            <p:nvPr/>
          </p:nvSpPr>
          <p:spPr>
            <a:xfrm rot="-5400000">
              <a:off x="-589352" y="2046850"/>
              <a:ext cx="2364000" cy="36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         Pulse Energy [μJ]</a:t>
              </a:r>
              <a:endParaRPr sz="1200"/>
            </a:p>
          </p:txBody>
        </p:sp>
        <p:sp>
          <p:nvSpPr>
            <p:cNvPr id="374" name="Google Shape;374;p27"/>
            <p:cNvSpPr txBox="1"/>
            <p:nvPr/>
          </p:nvSpPr>
          <p:spPr>
            <a:xfrm>
              <a:off x="949675" y="3565663"/>
              <a:ext cx="3033600" cy="36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/>
                <a:t>                           z [m]</a:t>
              </a:r>
              <a:endParaRPr sz="1200"/>
            </a:p>
          </p:txBody>
        </p:sp>
        <p:pic>
          <p:nvPicPr>
            <p:cNvPr id="375" name="Google Shape;375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6275" y="1021800"/>
              <a:ext cx="3267000" cy="25824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6" name="Google Shape;376;p27"/>
          <p:cNvSpPr txBox="1"/>
          <p:nvPr>
            <p:ph idx="4294967295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US">
                <a:solidFill>
                  <a:srgbClr val="351C75"/>
                </a:solidFill>
              </a:rPr>
              <a:t>Simulation results (300 nm → 20 nm)</a:t>
            </a:r>
            <a:endParaRPr b="1">
              <a:solidFill>
                <a:srgbClr val="351C75"/>
              </a:solidFill>
            </a:endParaRPr>
          </a:p>
        </p:txBody>
      </p:sp>
      <p:sp>
        <p:nvSpPr>
          <p:cNvPr id="377" name="Google Shape;377;p27"/>
          <p:cNvSpPr txBox="1"/>
          <p:nvPr/>
        </p:nvSpPr>
        <p:spPr>
          <a:xfrm>
            <a:off x="9428025" y="0"/>
            <a:ext cx="27630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Simulated with Genesis 1.3 v4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effect of electron beam energy chirp</a:t>
            </a:r>
            <a:endParaRPr/>
          </a:p>
        </p:txBody>
      </p:sp>
      <p:sp>
        <p:nvSpPr>
          <p:cNvPr id="384" name="Google Shape;384;p28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Linear chirp    -  Quadratic chirp  -  Combined h.o. terms</a:t>
            </a:r>
            <a:endParaRPr b="0"/>
          </a:p>
        </p:txBody>
      </p:sp>
      <p:sp>
        <p:nvSpPr>
          <p:cNvPr id="385" name="Google Shape;385;p28"/>
          <p:cNvSpPr/>
          <p:nvPr/>
        </p:nvSpPr>
        <p:spPr>
          <a:xfrm>
            <a:off x="3702425" y="6126475"/>
            <a:ext cx="414000" cy="35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8"/>
          <p:cNvSpPr/>
          <p:nvPr/>
        </p:nvSpPr>
        <p:spPr>
          <a:xfrm>
            <a:off x="8198225" y="6126475"/>
            <a:ext cx="414000" cy="35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effect of electron beam energy chirp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9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Linear chirp</a:t>
            </a:r>
            <a:endParaRPr/>
          </a:p>
        </p:txBody>
      </p:sp>
      <p:pic>
        <p:nvPicPr>
          <p:cNvPr id="394" name="Google Shape;394;p29"/>
          <p:cNvPicPr preferRelativeResize="0"/>
          <p:nvPr/>
        </p:nvPicPr>
        <p:blipFill rotWithShape="1">
          <a:blip r:embed="rId3">
            <a:alphaModFix/>
          </a:blip>
          <a:srcRect b="0" l="0" r="0" t="11378"/>
          <a:stretch/>
        </p:blipFill>
        <p:spPr>
          <a:xfrm>
            <a:off x="2693750" y="4677026"/>
            <a:ext cx="2314800" cy="153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9"/>
          <p:cNvSpPr/>
          <p:nvPr/>
        </p:nvSpPr>
        <p:spPr>
          <a:xfrm>
            <a:off x="3702425" y="6126475"/>
            <a:ext cx="414000" cy="35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9"/>
          <p:cNvSpPr/>
          <p:nvPr/>
        </p:nvSpPr>
        <p:spPr>
          <a:xfrm>
            <a:off x="592475" y="3860800"/>
            <a:ext cx="2784300" cy="5154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898D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00000"/>
                </a:solidFill>
              </a:rPr>
              <a:t>→  C</a:t>
            </a:r>
            <a:r>
              <a:rPr baseline="-25000" lang="en-US" sz="1600">
                <a:solidFill>
                  <a:srgbClr val="000000"/>
                </a:solidFill>
              </a:rPr>
              <a:t>BC</a:t>
            </a:r>
            <a:r>
              <a:rPr baseline="30000" lang="en-US" sz="1600">
                <a:solidFill>
                  <a:srgbClr val="000000"/>
                </a:solidFill>
              </a:rPr>
              <a:t>-1 </a:t>
            </a:r>
            <a:r>
              <a:rPr lang="en-US" sz="1600">
                <a:solidFill>
                  <a:srgbClr val="000000"/>
                </a:solidFill>
              </a:rPr>
              <a:t>= ds</a:t>
            </a:r>
            <a:r>
              <a:rPr baseline="-25000" lang="en-US" sz="1600">
                <a:solidFill>
                  <a:srgbClr val="000000"/>
                </a:solidFill>
              </a:rPr>
              <a:t>f</a:t>
            </a:r>
            <a:r>
              <a:rPr lang="en-US" sz="1600">
                <a:solidFill>
                  <a:srgbClr val="000000"/>
                </a:solidFill>
              </a:rPr>
              <a:t>/ds</a:t>
            </a:r>
            <a:r>
              <a:rPr baseline="-25000" lang="en-US" sz="1600">
                <a:solidFill>
                  <a:srgbClr val="000000"/>
                </a:solidFill>
              </a:rPr>
              <a:t>i</a:t>
            </a:r>
            <a:r>
              <a:rPr lang="en-US" sz="1600">
                <a:solidFill>
                  <a:srgbClr val="000000"/>
                </a:solidFill>
              </a:rPr>
              <a:t> = 1+ hR</a:t>
            </a:r>
            <a:r>
              <a:rPr baseline="-25000" lang="en-US" sz="1600">
                <a:solidFill>
                  <a:srgbClr val="000000"/>
                </a:solidFill>
              </a:rPr>
              <a:t>56</a:t>
            </a:r>
            <a:endParaRPr baseline="-25000" sz="1600">
              <a:solidFill>
                <a:srgbClr val="000000"/>
              </a:solidFill>
            </a:endParaRPr>
          </a:p>
        </p:txBody>
      </p:sp>
      <p:sp>
        <p:nvSpPr>
          <p:cNvPr id="397" name="Google Shape;397;p29"/>
          <p:cNvSpPr txBox="1"/>
          <p:nvPr/>
        </p:nvSpPr>
        <p:spPr>
          <a:xfrm>
            <a:off x="827225" y="1442325"/>
            <a:ext cx="231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Bunch compression</a:t>
            </a:r>
            <a:endParaRPr b="1" sz="1600"/>
          </a:p>
        </p:txBody>
      </p:sp>
      <p:sp>
        <p:nvSpPr>
          <p:cNvPr id="398" name="Google Shape;398;p29"/>
          <p:cNvSpPr txBox="1"/>
          <p:nvPr/>
        </p:nvSpPr>
        <p:spPr>
          <a:xfrm>
            <a:off x="8293300" y="1442325"/>
            <a:ext cx="3795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Wavelength compression in HGHG</a:t>
            </a:r>
            <a:endParaRPr b="1" sz="1600"/>
          </a:p>
        </p:txBody>
      </p:sp>
      <p:sp>
        <p:nvSpPr>
          <p:cNvPr id="399" name="Google Shape;399;p29"/>
          <p:cNvSpPr txBox="1"/>
          <p:nvPr/>
        </p:nvSpPr>
        <p:spPr>
          <a:xfrm>
            <a:off x="8075625" y="2657425"/>
            <a:ext cx="254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H ∝ h</a:t>
            </a:r>
            <a:endParaRPr sz="1600"/>
          </a:p>
          <a:p>
            <a:pPr indent="-3302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B </a:t>
            </a:r>
            <a:r>
              <a:rPr lang="en-US" sz="1600">
                <a:solidFill>
                  <a:srgbClr val="000000"/>
                </a:solidFill>
              </a:rPr>
              <a:t>∝ R</a:t>
            </a:r>
            <a:r>
              <a:rPr baseline="-25000" lang="en-US" sz="1600">
                <a:solidFill>
                  <a:srgbClr val="000000"/>
                </a:solidFill>
              </a:rPr>
              <a:t>56</a:t>
            </a:r>
            <a:endParaRPr baseline="-25000" sz="1600"/>
          </a:p>
        </p:txBody>
      </p:sp>
      <p:sp>
        <p:nvSpPr>
          <p:cNvPr id="400" name="Google Shape;400;p29"/>
          <p:cNvSpPr txBox="1"/>
          <p:nvPr/>
        </p:nvSpPr>
        <p:spPr>
          <a:xfrm>
            <a:off x="1336625" y="2505013"/>
            <a:ext cx="1296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s</a:t>
            </a:r>
            <a:r>
              <a:rPr baseline="-25000" lang="en-US" sz="1600">
                <a:solidFill>
                  <a:srgbClr val="000000"/>
                </a:solidFill>
              </a:rPr>
              <a:t>f</a:t>
            </a:r>
            <a:r>
              <a:rPr lang="en-US" sz="1600">
                <a:solidFill>
                  <a:srgbClr val="000000"/>
                </a:solidFill>
              </a:rPr>
              <a:t> = s</a:t>
            </a:r>
            <a:r>
              <a:rPr baseline="-25000" lang="en-US" sz="1600">
                <a:solidFill>
                  <a:srgbClr val="000000"/>
                </a:solidFill>
              </a:rPr>
              <a:t>i</a:t>
            </a:r>
            <a:r>
              <a:rPr lang="en-US" sz="1600">
                <a:solidFill>
                  <a:srgbClr val="000000"/>
                </a:solidFill>
              </a:rPr>
              <a:t> +R</a:t>
            </a:r>
            <a:r>
              <a:rPr baseline="-25000" lang="en-US" sz="1600">
                <a:solidFill>
                  <a:srgbClr val="000000"/>
                </a:solidFill>
              </a:rPr>
              <a:t>56</a:t>
            </a:r>
            <a:r>
              <a:rPr lang="en-US" sz="1600">
                <a:solidFill>
                  <a:srgbClr val="000000"/>
                </a:solidFill>
              </a:rPr>
              <a:t>δ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δ = δ</a:t>
            </a:r>
            <a:r>
              <a:rPr baseline="-25000" lang="en-US" sz="1600">
                <a:solidFill>
                  <a:srgbClr val="000000"/>
                </a:solidFill>
              </a:rPr>
              <a:t>0</a:t>
            </a:r>
            <a:r>
              <a:rPr lang="en-US" sz="1600">
                <a:solidFill>
                  <a:srgbClr val="000000"/>
                </a:solidFill>
              </a:rPr>
              <a:t> + hs</a:t>
            </a:r>
            <a:r>
              <a:rPr baseline="-25000" lang="en-US" sz="1600">
                <a:solidFill>
                  <a:srgbClr val="000000"/>
                </a:solidFill>
              </a:rPr>
              <a:t>i</a:t>
            </a:r>
            <a:endParaRPr baseline="-25000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600">
              <a:solidFill>
                <a:srgbClr val="000000"/>
              </a:solidFill>
            </a:endParaRPr>
          </a:p>
        </p:txBody>
      </p:sp>
      <p:sp>
        <p:nvSpPr>
          <p:cNvPr id="401" name="Google Shape;401;p29"/>
          <p:cNvSpPr/>
          <p:nvPr/>
        </p:nvSpPr>
        <p:spPr>
          <a:xfrm>
            <a:off x="7932750" y="3892900"/>
            <a:ext cx="3623400" cy="4512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898D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→  C</a:t>
            </a:r>
            <a:r>
              <a:rPr baseline="-25000" lang="en-US" sz="1600">
                <a:solidFill>
                  <a:srgbClr val="000000"/>
                </a:solidFill>
              </a:rPr>
              <a:t>HGHG</a:t>
            </a:r>
            <a:r>
              <a:rPr baseline="30000" lang="en-US" sz="1600">
                <a:solidFill>
                  <a:srgbClr val="000000"/>
                </a:solidFill>
              </a:rPr>
              <a:t>-1 </a:t>
            </a:r>
            <a:r>
              <a:rPr lang="en-US" sz="1600">
                <a:solidFill>
                  <a:srgbClr val="000000"/>
                </a:solidFill>
              </a:rPr>
              <a:t>= λ’</a:t>
            </a:r>
            <a:r>
              <a:rPr baseline="-25000" lang="en-US" sz="1600">
                <a:solidFill>
                  <a:srgbClr val="000000"/>
                </a:solidFill>
              </a:rPr>
              <a:t>HGHG</a:t>
            </a:r>
            <a:r>
              <a:rPr lang="en-US" sz="1600">
                <a:solidFill>
                  <a:srgbClr val="000000"/>
                </a:solidFill>
              </a:rPr>
              <a:t>/λ</a:t>
            </a:r>
            <a:r>
              <a:rPr baseline="-25000" lang="en-US" sz="1600">
                <a:solidFill>
                  <a:srgbClr val="000000"/>
                </a:solidFill>
              </a:rPr>
              <a:t>HGHG</a:t>
            </a:r>
            <a:r>
              <a:rPr lang="en-US" sz="1600">
                <a:solidFill>
                  <a:srgbClr val="000000"/>
                </a:solidFill>
              </a:rPr>
              <a:t> = 1+ HB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02" name="Google Shape;402;p29"/>
          <p:cNvSpPr txBox="1"/>
          <p:nvPr/>
        </p:nvSpPr>
        <p:spPr>
          <a:xfrm>
            <a:off x="1336625" y="4754913"/>
            <a:ext cx="24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29"/>
          <p:cNvPicPr preferRelativeResize="0"/>
          <p:nvPr/>
        </p:nvPicPr>
        <p:blipFill rotWithShape="1">
          <a:blip r:embed="rId4">
            <a:alphaModFix/>
          </a:blip>
          <a:srcRect b="0" l="57714" r="22603" t="0"/>
          <a:stretch/>
        </p:blipFill>
        <p:spPr>
          <a:xfrm>
            <a:off x="5008548" y="4677025"/>
            <a:ext cx="2032050" cy="18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9"/>
          <p:cNvPicPr preferRelativeResize="0"/>
          <p:nvPr/>
        </p:nvPicPr>
        <p:blipFill rotWithShape="1">
          <a:blip r:embed="rId3">
            <a:alphaModFix/>
          </a:blip>
          <a:srcRect b="0" l="3855" r="0" t="11378"/>
          <a:stretch/>
        </p:blipFill>
        <p:spPr>
          <a:xfrm>
            <a:off x="7301600" y="4676600"/>
            <a:ext cx="2224275" cy="15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9"/>
          <p:cNvSpPr/>
          <p:nvPr/>
        </p:nvSpPr>
        <p:spPr>
          <a:xfrm>
            <a:off x="7516368" y="4779165"/>
            <a:ext cx="1773900" cy="1203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29"/>
          <p:cNvGrpSpPr/>
          <p:nvPr/>
        </p:nvGrpSpPr>
        <p:grpSpPr>
          <a:xfrm>
            <a:off x="2528975" y="5217038"/>
            <a:ext cx="1806225" cy="1135013"/>
            <a:chOff x="6791988" y="5180888"/>
            <a:chExt cx="1806225" cy="1135013"/>
          </a:xfrm>
        </p:grpSpPr>
        <p:sp>
          <p:nvSpPr>
            <p:cNvPr id="407" name="Google Shape;407;p29"/>
            <p:cNvSpPr txBox="1"/>
            <p:nvPr/>
          </p:nvSpPr>
          <p:spPr>
            <a:xfrm>
              <a:off x="7986513" y="5961900"/>
              <a:ext cx="611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/>
                <a:t>s[λ</a:t>
              </a:r>
              <a:r>
                <a:rPr baseline="-25000" lang="en-US" sz="1100"/>
                <a:t>seed</a:t>
              </a:r>
              <a:r>
                <a:rPr lang="en-US" sz="1100"/>
                <a:t>]</a:t>
              </a:r>
              <a:endParaRPr sz="1100"/>
            </a:p>
          </p:txBody>
        </p:sp>
        <p:sp>
          <p:nvSpPr>
            <p:cNvPr id="408" name="Google Shape;408;p29"/>
            <p:cNvSpPr txBox="1"/>
            <p:nvPr/>
          </p:nvSpPr>
          <p:spPr>
            <a:xfrm rot="-5400000">
              <a:off x="6838038" y="5134838"/>
              <a:ext cx="261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/>
                <a:t>γ</a:t>
              </a:r>
              <a:endParaRPr baseline="-25000" sz="1100"/>
            </a:p>
          </p:txBody>
        </p:sp>
      </p:grpSp>
      <p:sp>
        <p:nvSpPr>
          <p:cNvPr id="409" name="Google Shape;409;p29"/>
          <p:cNvSpPr/>
          <p:nvPr/>
        </p:nvSpPr>
        <p:spPr>
          <a:xfrm>
            <a:off x="8198225" y="6126475"/>
            <a:ext cx="414000" cy="35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" name="Google Shape;410;p29"/>
          <p:cNvGrpSpPr/>
          <p:nvPr/>
        </p:nvGrpSpPr>
        <p:grpSpPr>
          <a:xfrm>
            <a:off x="7024775" y="5217038"/>
            <a:ext cx="1814325" cy="1304213"/>
            <a:chOff x="6791988" y="5180888"/>
            <a:chExt cx="1814325" cy="1304213"/>
          </a:xfrm>
        </p:grpSpPr>
        <p:sp>
          <p:nvSpPr>
            <p:cNvPr id="411" name="Google Shape;411;p29"/>
            <p:cNvSpPr txBox="1"/>
            <p:nvPr/>
          </p:nvSpPr>
          <p:spPr>
            <a:xfrm>
              <a:off x="7986513" y="5961900"/>
              <a:ext cx="619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</a:rPr>
                <a:t>s[λ</a:t>
              </a:r>
              <a:r>
                <a:rPr baseline="-25000" lang="en-US" sz="1100">
                  <a:solidFill>
                    <a:schemeClr val="dk1"/>
                  </a:solidFill>
                </a:rPr>
                <a:t>seed</a:t>
              </a:r>
              <a:r>
                <a:rPr lang="en-US" sz="1100">
                  <a:solidFill>
                    <a:schemeClr val="dk1"/>
                  </a:solidFill>
                </a:rPr>
                <a:t>]</a:t>
              </a:r>
              <a:endParaRPr sz="11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412" name="Google Shape;412;p29"/>
            <p:cNvSpPr txBox="1"/>
            <p:nvPr/>
          </p:nvSpPr>
          <p:spPr>
            <a:xfrm rot="-5400000">
              <a:off x="6838038" y="5134838"/>
              <a:ext cx="261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/>
                <a:t>γ</a:t>
              </a:r>
              <a:endParaRPr baseline="-25000" sz="1100"/>
            </a:p>
          </p:txBody>
        </p:sp>
      </p:grpSp>
      <p:sp>
        <p:nvSpPr>
          <p:cNvPr id="413" name="Google Shape;413;p29"/>
          <p:cNvSpPr/>
          <p:nvPr/>
        </p:nvSpPr>
        <p:spPr>
          <a:xfrm>
            <a:off x="7504725" y="4677025"/>
            <a:ext cx="1805100" cy="135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898D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9"/>
          <p:cNvSpPr txBox="1"/>
          <p:nvPr/>
        </p:nvSpPr>
        <p:spPr>
          <a:xfrm>
            <a:off x="7512527" y="5107033"/>
            <a:ext cx="1773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</a:t>
            </a:r>
            <a:endParaRPr/>
          </a:p>
        </p:txBody>
      </p:sp>
      <p:sp>
        <p:nvSpPr>
          <p:cNvPr id="415" name="Google Shape;415;p29"/>
          <p:cNvSpPr/>
          <p:nvPr/>
        </p:nvSpPr>
        <p:spPr>
          <a:xfrm>
            <a:off x="4188562" y="1549725"/>
            <a:ext cx="3210600" cy="21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9"/>
          <p:cNvSpPr txBox="1"/>
          <p:nvPr/>
        </p:nvSpPr>
        <p:spPr>
          <a:xfrm>
            <a:off x="4188550" y="6259700"/>
            <a:ext cx="29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/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Effect of a linear energy chirp</a:t>
            </a:r>
            <a:endParaRPr/>
          </a:p>
        </p:txBody>
      </p:sp>
      <p:sp>
        <p:nvSpPr>
          <p:cNvPr id="423" name="Google Shape;423;p30"/>
          <p:cNvSpPr txBox="1"/>
          <p:nvPr>
            <p:ph idx="1" type="body"/>
          </p:nvPr>
        </p:nvSpPr>
        <p:spPr>
          <a:xfrm>
            <a:off x="407987" y="817500"/>
            <a:ext cx="11376000" cy="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OK HGHG - Initial distribution</a:t>
            </a:r>
            <a:endParaRPr/>
          </a:p>
        </p:txBody>
      </p:sp>
      <p:sp>
        <p:nvSpPr>
          <p:cNvPr id="424" name="Google Shape;424;p30"/>
          <p:cNvSpPr txBox="1"/>
          <p:nvPr/>
        </p:nvSpPr>
        <p:spPr>
          <a:xfrm>
            <a:off x="1466875" y="1316736"/>
            <a:ext cx="327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Without chirp</a:t>
            </a:r>
            <a:endParaRPr b="1" sz="1600"/>
          </a:p>
        </p:txBody>
      </p:sp>
      <p:sp>
        <p:nvSpPr>
          <p:cNvPr id="425" name="Google Shape;425;p30"/>
          <p:cNvSpPr txBox="1"/>
          <p:nvPr/>
        </p:nvSpPr>
        <p:spPr>
          <a:xfrm>
            <a:off x="7840775" y="1316725"/>
            <a:ext cx="327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With chirp</a:t>
            </a:r>
            <a:endParaRPr b="1" sz="1600"/>
          </a:p>
        </p:txBody>
      </p:sp>
      <p:sp>
        <p:nvSpPr>
          <p:cNvPr id="426" name="Google Shape;426;p30"/>
          <p:cNvSpPr/>
          <p:nvPr/>
        </p:nvSpPr>
        <p:spPr>
          <a:xfrm>
            <a:off x="4672975" y="1433775"/>
            <a:ext cx="3500700" cy="1434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962" y="5444175"/>
            <a:ext cx="6584724" cy="115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0"/>
          <p:cNvPicPr preferRelativeResize="0"/>
          <p:nvPr/>
        </p:nvPicPr>
        <p:blipFill rotWithShape="1">
          <a:blip r:embed="rId4">
            <a:alphaModFix/>
          </a:blip>
          <a:srcRect b="0" l="0" r="0" t="11378"/>
          <a:stretch/>
        </p:blipFill>
        <p:spPr>
          <a:xfrm>
            <a:off x="1001450" y="1768462"/>
            <a:ext cx="4206250" cy="27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0"/>
          <p:cNvPicPr preferRelativeResize="0"/>
          <p:nvPr/>
        </p:nvPicPr>
        <p:blipFill rotWithShape="1">
          <a:blip r:embed="rId5">
            <a:alphaModFix/>
          </a:blip>
          <a:srcRect b="0" l="0" r="0" t="11378"/>
          <a:stretch/>
        </p:blipFill>
        <p:spPr>
          <a:xfrm>
            <a:off x="7311450" y="1768462"/>
            <a:ext cx="4206250" cy="27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0"/>
          <p:cNvSpPr/>
          <p:nvPr/>
        </p:nvSpPr>
        <p:spPr>
          <a:xfrm rot="5400000">
            <a:off x="3426800" y="5000625"/>
            <a:ext cx="568500" cy="31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0"/>
          <p:cNvSpPr txBox="1"/>
          <p:nvPr/>
        </p:nvSpPr>
        <p:spPr>
          <a:xfrm>
            <a:off x="5070500" y="1054800"/>
            <a:ext cx="286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0"/>
          <p:cNvSpPr txBox="1"/>
          <p:nvPr/>
        </p:nvSpPr>
        <p:spPr>
          <a:xfrm>
            <a:off x="7691250" y="271025"/>
            <a:ext cx="124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0"/>
          <p:cNvSpPr txBox="1"/>
          <p:nvPr/>
        </p:nvSpPr>
        <p:spPr>
          <a:xfrm>
            <a:off x="4672975" y="1034525"/>
            <a:ext cx="340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/>
              <a:t>Initial distribution</a:t>
            </a:r>
            <a:endParaRPr b="1" i="1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Benutzerdefiniert 104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SY">
  <a:themeElements>
    <a:clrScheme name="DESY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42D3D"/>
      </a:accent1>
      <a:accent2>
        <a:srgbClr val="503E94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