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13" r:id="rId2"/>
    <p:sldId id="532" r:id="rId3"/>
    <p:sldId id="535" r:id="rId4"/>
    <p:sldId id="545" r:id="rId5"/>
    <p:sldId id="544" r:id="rId6"/>
    <p:sldId id="540" r:id="rId7"/>
    <p:sldId id="543" r:id="rId8"/>
    <p:sldId id="541" r:id="rId9"/>
    <p:sldId id="542" r:id="rId10"/>
    <p:sldId id="617" r:id="rId11"/>
    <p:sldId id="534" r:id="rId12"/>
    <p:sldId id="546" r:id="rId13"/>
    <p:sldId id="537" r:id="rId14"/>
    <p:sldId id="538" r:id="rId15"/>
    <p:sldId id="536" r:id="rId16"/>
    <p:sldId id="547" r:id="rId17"/>
    <p:sldId id="539" r:id="rId18"/>
    <p:sldId id="563" r:id="rId19"/>
    <p:sldId id="564" r:id="rId20"/>
    <p:sldId id="561" r:id="rId21"/>
    <p:sldId id="562" r:id="rId22"/>
    <p:sldId id="616" r:id="rId23"/>
    <p:sldId id="614" r:id="rId24"/>
    <p:sldId id="529" r:id="rId25"/>
    <p:sldId id="307" r:id="rId26"/>
    <p:sldId id="618" r:id="rId27"/>
    <p:sldId id="590" r:id="rId28"/>
    <p:sldId id="604" r:id="rId29"/>
    <p:sldId id="611" r:id="rId3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C26"/>
    <a:srgbClr val="7FAB16"/>
    <a:srgbClr val="D62728"/>
    <a:srgbClr val="277CB6"/>
    <a:srgbClr val="F5A300"/>
    <a:srgbClr val="FDCA00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86418" autoAdjust="0"/>
  </p:normalViewPr>
  <p:slideViewPr>
    <p:cSldViewPr snapToObjects="1" showGuides="1">
      <p:cViewPr varScale="1">
        <p:scale>
          <a:sx n="127" d="100"/>
          <a:sy n="127" d="100"/>
        </p:scale>
        <p:origin x="90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 showGuides="1">
      <p:cViewPr varScale="1">
        <p:scale>
          <a:sx n="124" d="100"/>
          <a:sy n="124" d="100"/>
        </p:scale>
        <p:origin x="49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F52CA6D-F34F-4BCE-AC2C-27AD29D416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1C23756-E966-4DDF-9706-E3F82D489E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  <a:cs typeface="+mn-cs"/>
              </a:defRPr>
            </a:lvl1pPr>
          </a:lstStyle>
          <a:p>
            <a:pPr>
              <a:defRPr/>
            </a:pPr>
            <a:fld id="{A99F611C-575C-4834-9C2A-51245EF7EACB}" type="datetime4">
              <a:rPr lang="de-DE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0A8F69D-799E-4809-A3CB-A83076B2CF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1932BEB-430A-42A6-8F70-9A312E292F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  <a:fld id="{FD9BFB44-02B7-4F5A-9510-D6A7EC1ADE92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5126" name="Picture 6" descr="tud_logo">
            <a:extLst>
              <a:ext uri="{FF2B5EF4-FFF2-40B4-BE49-F238E27FC236}">
                <a16:creationId xmlns:a16="http://schemas.microsoft.com/office/drawing/2014/main" id="{590072C5-8688-49DE-A490-18B1E548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9318DC75-C84B-4C0F-B4D9-05403E87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C37880C4-2BBD-4E30-B382-A047EC7AC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2599EBF7-9DEC-4FEF-B15E-9E64BA718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41EA1A19-A695-42C7-B18B-A764FACF3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0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tud_logo">
            <a:extLst>
              <a:ext uri="{FF2B5EF4-FFF2-40B4-BE49-F238E27FC236}">
                <a16:creationId xmlns:a16="http://schemas.microsoft.com/office/drawing/2014/main" id="{234DAB62-2175-4858-AD67-FD349A96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16EFB971-CED3-415E-A4EE-9417C55F28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  <a:cs typeface="+mn-cs"/>
              </a:defRPr>
            </a:lvl1pPr>
          </a:lstStyle>
          <a:p>
            <a:pPr>
              <a:defRPr/>
            </a:pPr>
            <a:fld id="{457AE8EF-E871-46D0-AD98-1F6D460EB5F2}" type="datetime4">
              <a:rPr lang="de-DE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551BEFF-595F-4814-9A9F-89A6D460C8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923925"/>
            <a:ext cx="5461000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6D595CD-BAFD-49BF-861C-6D329C9BFF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7D9B6B0-3B95-4D8E-9A94-64E186FA4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5CA2C80-7CB2-4CFA-B183-9B23BFCE5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anose="00000400000000000000" pitchFamily="2" charset="0"/>
              </a:defRPr>
            </a:lvl1pPr>
          </a:lstStyle>
          <a:p>
            <a:r>
              <a:rPr lang="de-DE" altLang="de-DE"/>
              <a:t>|  </a:t>
            </a:r>
            <a:fld id="{E526A819-9FA5-480B-AA80-B0EE2CE4290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68585946-9504-4C79-A243-8C17C245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endParaRPr lang="de-DE" altLang="de-DE" sz="1000" b="1">
              <a:latin typeface="Stafford" pitchFamily="2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FECE2218-2F32-4E01-B171-7D5DFCCA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FA59C84D-5D3E-4007-97FD-908FEC98F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74D129A1-E2D2-4949-B6C9-C1467FEDA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BE7D3108-39A9-4436-AA29-502561181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Line 14">
            <a:extLst>
              <a:ext uri="{FF2B5EF4-FFF2-40B4-BE49-F238E27FC236}">
                <a16:creationId xmlns:a16="http://schemas.microsoft.com/office/drawing/2014/main" id="{479DDD7D-9D8A-4C13-9DEE-A5501FE9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433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505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949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173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022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005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30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575273B4-5C9B-4874-9AAD-D218A02732B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6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518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931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371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547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099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360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7AE8EF-E871-46D0-AD98-1F6D460EB5F2}" type="datetime4">
              <a:rPr lang="de-DE" smtClean="0"/>
              <a:pPr>
                <a:defRPr/>
              </a:pPr>
              <a:t>2. Dezember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|  </a:t>
            </a:r>
            <a:fld id="{E526A819-9FA5-480B-AA80-B0EE2CE4290D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844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C98F4B-0F8B-4A71-988D-C71390328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84163"/>
            <a:ext cx="8786812" cy="1566862"/>
          </a:xfrm>
          <a:prstGeom prst="rect">
            <a:avLst/>
          </a:prstGeom>
          <a:solidFill>
            <a:srgbClr val="7FAB1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3C98749-4023-42AD-AE3A-55643258CE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55575"/>
            <a:ext cx="8786812" cy="109538"/>
          </a:xfrm>
          <a:prstGeom prst="rect">
            <a:avLst/>
          </a:prstGeom>
          <a:solidFill>
            <a:srgbClr val="7FAB16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Tahoma" pitchFamily="34" charset="0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11AA16B0-9512-4673-88DC-53A41D5D20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1851025"/>
            <a:ext cx="878681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A0ED927A-FA80-4894-87F9-6E781C5FD02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4775200"/>
            <a:ext cx="878681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490DDCD5-9538-4201-817E-E5A1A39DA8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285750"/>
            <a:ext cx="8786812" cy="0"/>
          </a:xfrm>
          <a:prstGeom prst="line">
            <a:avLst/>
          </a:prstGeom>
          <a:noFill/>
          <a:ln w="15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Picture 9" descr="tud_logo">
            <a:extLst>
              <a:ext uri="{FF2B5EF4-FFF2-40B4-BE49-F238E27FC236}">
                <a16:creationId xmlns:a16="http://schemas.microsoft.com/office/drawing/2014/main" id="{41F4CD59-5D99-41B4-B850-54F06089F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653338" y="401638"/>
            <a:ext cx="1427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095623"/>
            <a:ext cx="6840760" cy="708422"/>
          </a:xfrm>
        </p:spPr>
        <p:txBody>
          <a:bodyPr t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70898" y="375294"/>
            <a:ext cx="6821383" cy="628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0BC9D0E-53EB-4E84-B28B-66E90A537ABF}"/>
              </a:ext>
            </a:extLst>
          </p:cNvPr>
          <p:cNvSpPr txBox="1">
            <a:spLocks/>
          </p:cNvSpPr>
          <p:nvPr userDrawn="1"/>
        </p:nvSpPr>
        <p:spPr>
          <a:xfrm>
            <a:off x="84138" y="4803775"/>
            <a:ext cx="7273925" cy="1730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02. </a:t>
            </a:r>
            <a:r>
              <a:rPr lang="de-DE" altLang="de-DE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Dec</a:t>
            </a:r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2022  |  F. Schliessmann  |  TOSCA Meeting  |  </a:t>
            </a:r>
            <a:fld id="{44F2A568-A80E-46CC-9726-A89A59CECE16}" type="slidenum">
              <a:rPr lang="de-DE" altLang="de-DE" sz="100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pPr eaLnBrk="1" hangingPunct="1"/>
              <a:t>‹Nr.›</a:t>
            </a:fld>
            <a:endParaRPr lang="de-DE" altLang="de-DE" sz="10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8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6821383" cy="6286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180490" y="1185474"/>
            <a:ext cx="8783998" cy="335995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444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3305177"/>
            <a:ext cx="8784975" cy="102155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3" y="2180035"/>
            <a:ext cx="8784975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8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122" y="366712"/>
            <a:ext cx="6821383" cy="6286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1121" y="1194198"/>
            <a:ext cx="4357220" cy="341353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63618" y="1194198"/>
            <a:ext cx="4300870" cy="341353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562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4" y="366712"/>
            <a:ext cx="6808162" cy="6286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4" y="1194197"/>
            <a:ext cx="2860710" cy="3486072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3131840" y="1194197"/>
            <a:ext cx="2860710" cy="3486072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2"/>
          </p:nvPr>
        </p:nvSpPr>
        <p:spPr>
          <a:xfrm>
            <a:off x="6084168" y="1194197"/>
            <a:ext cx="2880320" cy="3486072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54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4" y="366712"/>
            <a:ext cx="6808162" cy="6286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46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4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19872" y="1184707"/>
            <a:ext cx="5544616" cy="34305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512" y="1184707"/>
            <a:ext cx="3147109" cy="34305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366712"/>
            <a:ext cx="6840000" cy="6286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30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85555"/>
            <a:ext cx="5486400" cy="2333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49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B2DEF7C5-B626-40CA-B486-B13B74877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65150"/>
            <a:ext cx="87137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Tahoma" pitchFamily="34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6E5FFDE-73FA-426A-BD9A-6BF3A48A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385763"/>
            <a:ext cx="7131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3CAAF0B-E9E2-4AE6-BCFB-F078FFB38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03325"/>
            <a:ext cx="87868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C39D8E94-3E00-4FF9-8B43-C582B880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8"/>
            <a:ext cx="8786812" cy="107950"/>
          </a:xfrm>
          <a:prstGeom prst="rect">
            <a:avLst/>
          </a:prstGeom>
          <a:solidFill>
            <a:srgbClr val="7FAB16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Tahoma" pitchFamily="34" charset="0"/>
            </a:endParaRPr>
          </a:p>
        </p:txBody>
      </p:sp>
      <p:sp>
        <p:nvSpPr>
          <p:cNvPr id="1030" name="Line 14">
            <a:extLst>
              <a:ext uri="{FF2B5EF4-FFF2-40B4-BE49-F238E27FC236}">
                <a16:creationId xmlns:a16="http://schemas.microsoft.com/office/drawing/2014/main" id="{3B5E8B18-6027-4A8B-8190-561D29818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106488"/>
            <a:ext cx="878681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0BC9D0E-53EB-4E84-B28B-66E90A537ABF}"/>
              </a:ext>
            </a:extLst>
          </p:cNvPr>
          <p:cNvSpPr txBox="1">
            <a:spLocks/>
          </p:cNvSpPr>
          <p:nvPr userDrawn="1"/>
        </p:nvSpPr>
        <p:spPr>
          <a:xfrm>
            <a:off x="84138" y="4803775"/>
            <a:ext cx="7273925" cy="1730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02. </a:t>
            </a:r>
            <a:r>
              <a:rPr lang="de-DE" altLang="de-DE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Dec</a:t>
            </a:r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de-DE" altLang="de-DE" sz="10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2022  </a:t>
            </a:r>
            <a:r>
              <a:rPr lang="de-DE" altLang="de-DE" sz="1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|  </a:t>
            </a:r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F. Schliessmann  </a:t>
            </a:r>
            <a:r>
              <a:rPr lang="de-DE" altLang="de-DE" sz="1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|  </a:t>
            </a:r>
            <a:r>
              <a:rPr lang="de-DE" altLang="de-DE" sz="1000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TOSCA Meeting  |  </a:t>
            </a:r>
            <a:fld id="{44F2A568-A80E-46CC-9726-A89A59CECE16}" type="slidenum">
              <a:rPr lang="de-DE" altLang="de-DE" sz="100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pPr eaLnBrk="1" hangingPunct="1"/>
              <a:t>‹Nr.›</a:t>
            </a:fld>
            <a:endParaRPr lang="de-DE" altLang="de-DE" sz="10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Line 14">
            <a:extLst>
              <a:ext uri="{FF2B5EF4-FFF2-40B4-BE49-F238E27FC236}">
                <a16:creationId xmlns:a16="http://schemas.microsoft.com/office/drawing/2014/main" id="{0C417082-CF6F-4F56-B626-BCDDC5D900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296863"/>
            <a:ext cx="8786812" cy="0"/>
          </a:xfrm>
          <a:prstGeom prst="line">
            <a:avLst/>
          </a:prstGeom>
          <a:noFill/>
          <a:ln w="15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Line 15">
            <a:extLst>
              <a:ext uri="{FF2B5EF4-FFF2-40B4-BE49-F238E27FC236}">
                <a16:creationId xmlns:a16="http://schemas.microsoft.com/office/drawing/2014/main" id="{8C8CCC45-74D4-48F2-B96B-E4968458CF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4775200"/>
            <a:ext cx="878681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5" name="Picture 9" descr="tud_logo">
            <a:extLst>
              <a:ext uri="{FF2B5EF4-FFF2-40B4-BE49-F238E27FC236}">
                <a16:creationId xmlns:a16="http://schemas.microsoft.com/office/drawing/2014/main" id="{CFC8C3AF-3B94-45CD-8F19-71DA524AB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653338" y="401638"/>
            <a:ext cx="1427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5765" y="4808538"/>
            <a:ext cx="514145" cy="2077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9693" r="12746" b="20201"/>
          <a:stretch/>
        </p:blipFill>
        <p:spPr>
          <a:xfrm>
            <a:off x="7956376" y="4828124"/>
            <a:ext cx="337163" cy="16858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92" y="4845805"/>
            <a:ext cx="485901" cy="13322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78" y="4817130"/>
            <a:ext cx="299458" cy="1948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05" y="4792360"/>
            <a:ext cx="624495" cy="204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panose="05000000000000000000" pitchFamily="2" charset="2"/>
        <a:defRPr sz="1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1pPr>
      <a:lvl2pPr marL="179388" indent="-177800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2pPr>
      <a:lvl3pPr marL="538163" indent="-187325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3pPr>
      <a:lvl4pPr marL="717550" indent="-173038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4pPr>
      <a:lvl5pPr marL="908050" indent="-188913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7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2">
            <a:extLst>
              <a:ext uri="{FF2B5EF4-FFF2-40B4-BE49-F238E27FC236}">
                <a16:creationId xmlns:a16="http://schemas.microsoft.com/office/drawing/2014/main" id="{FEED4CEC-8ED3-450F-B059-95ECB841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38" y="267493"/>
            <a:ext cx="6821487" cy="1555409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ANGELOTTI – IKP</a:t>
            </a:r>
            <a:br>
              <a:rPr lang="de-DE" altLang="de-DE" dirty="0" smtClean="0"/>
            </a:br>
            <a:r>
              <a:rPr lang="de-DE" altLang="de-DE" sz="1800" b="0" dirty="0" smtClean="0"/>
              <a:t/>
            </a:r>
            <a:br>
              <a:rPr lang="de-DE" altLang="de-DE" sz="1800" b="0" dirty="0" smtClean="0"/>
            </a:br>
            <a:r>
              <a:rPr lang="de-DE" altLang="de-DE" sz="1800" b="0" dirty="0" err="1" smtClean="0"/>
              <a:t>Accelerators</a:t>
            </a:r>
            <a:r>
              <a:rPr lang="de-DE" altLang="de-DE" sz="1800" b="0" dirty="0" smtClean="0"/>
              <a:t>: </a:t>
            </a:r>
            <a:r>
              <a:rPr lang="de-DE" altLang="de-DE" sz="1800" b="0" dirty="0" err="1" smtClean="0"/>
              <a:t>the</a:t>
            </a:r>
            <a:r>
              <a:rPr lang="de-DE" altLang="de-DE" sz="1800" b="0" dirty="0" smtClean="0"/>
              <a:t> Next </a:t>
            </a:r>
            <a:r>
              <a:rPr lang="de-DE" altLang="de-DE" sz="1800" b="0" dirty="0" err="1" smtClean="0"/>
              <a:t>GEneration</a:t>
            </a:r>
            <a:r>
              <a:rPr lang="de-DE" altLang="de-DE" sz="1800" b="0" dirty="0" smtClean="0"/>
              <a:t> – </a:t>
            </a:r>
            <a:r>
              <a:rPr lang="de-DE" altLang="de-DE" sz="1800" b="0" dirty="0" err="1" smtClean="0"/>
              <a:t>materiaLs</a:t>
            </a:r>
            <a:r>
              <a:rPr lang="de-DE" altLang="de-DE" sz="1800" b="0" dirty="0" smtClean="0"/>
              <a:t>, </a:t>
            </a:r>
            <a:r>
              <a:rPr lang="de-DE" altLang="de-DE" sz="1800" b="0" dirty="0" err="1" smtClean="0"/>
              <a:t>cOmponents</a:t>
            </a:r>
            <a:r>
              <a:rPr lang="de-DE" altLang="de-DE" sz="1800" b="0" dirty="0" smtClean="0"/>
              <a:t>, </a:t>
            </a:r>
            <a:r>
              <a:rPr lang="de-DE" altLang="de-DE" sz="1800" b="0" dirty="0" err="1" smtClean="0"/>
              <a:t>sysTems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and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simulaTIons</a:t>
            </a:r>
            <a:endParaRPr lang="de-DE" altLang="de-DE" sz="1800" b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 rot="16200000">
            <a:off x="5785774" y="2441273"/>
            <a:ext cx="1316283" cy="2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230"/>
              </a:spcAft>
              <a:buFont typeface="Wingdings" pitchFamily="2" charset="2"/>
              <a:buNone/>
              <a:defRPr sz="2000" b="1">
                <a:solidFill>
                  <a:schemeClr val="bg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700" b="0" i="1" kern="0" dirty="0">
                <a:solidFill>
                  <a:schemeClr val="tx1"/>
                </a:solidFill>
              </a:rPr>
              <a:t>Picture: Jan-Christoph Hartung</a:t>
            </a:r>
          </a:p>
        </p:txBody>
      </p:sp>
      <p:sp>
        <p:nvSpPr>
          <p:cNvPr id="9" name="Rechteck 8"/>
          <p:cNvSpPr/>
          <p:nvPr/>
        </p:nvSpPr>
        <p:spPr>
          <a:xfrm>
            <a:off x="107504" y="4504155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dirty="0">
                <a:solidFill>
                  <a:srgbClr val="000000"/>
                </a:solidFill>
                <a:latin typeface="+mj-lt"/>
              </a:rPr>
              <a:t>Work </a:t>
            </a:r>
            <a:r>
              <a:rPr lang="de-DE" sz="900" dirty="0" err="1">
                <a:solidFill>
                  <a:srgbClr val="000000"/>
                </a:solidFill>
                <a:latin typeface="+mj-lt"/>
              </a:rPr>
              <a:t>supported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900" dirty="0" err="1">
                <a:solidFill>
                  <a:srgbClr val="000000"/>
                </a:solidFill>
                <a:latin typeface="+mj-lt"/>
              </a:rPr>
              <a:t>by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 DFG (GRK </a:t>
            </a:r>
            <a:r>
              <a:rPr lang="de-DE" sz="900" dirty="0" smtClean="0">
                <a:solidFill>
                  <a:srgbClr val="000000"/>
                </a:solidFill>
                <a:latin typeface="+mj-lt"/>
              </a:rPr>
              <a:t>2128, SFB 1245), 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BMBF (</a:t>
            </a:r>
            <a:r>
              <a:rPr lang="en-US" sz="900" dirty="0" smtClean="0">
                <a:latin typeface="+mj-lt"/>
              </a:rPr>
              <a:t>05H21RDRB1</a:t>
            </a:r>
            <a:r>
              <a:rPr lang="de-DE" sz="900" dirty="0" smtClean="0">
                <a:solidFill>
                  <a:srgbClr val="000000"/>
                </a:solidFill>
                <a:latin typeface="+mj-lt"/>
              </a:rPr>
              <a:t>), 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State </a:t>
            </a:r>
            <a:r>
              <a:rPr lang="de-DE" sz="90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 Hesse (Cluster Project ELEMENTS </a:t>
            </a:r>
            <a:r>
              <a:rPr lang="de-DE" sz="9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dirty="0">
                <a:latin typeface="+mj-lt"/>
              </a:rPr>
              <a:t>LOEWE Research Cluster Nuclear Photonics</a:t>
            </a:r>
            <a:r>
              <a:rPr lang="de-DE" sz="900" dirty="0">
                <a:solidFill>
                  <a:srgbClr val="000000"/>
                </a:solidFill>
                <a:latin typeface="+mj-lt"/>
              </a:rPr>
              <a:t>)</a:t>
            </a:r>
            <a:endParaRPr lang="de-DE" sz="900" dirty="0">
              <a:latin typeface="+mj-lt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6458" y="3303967"/>
            <a:ext cx="1224136" cy="49465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9693" r="12746" b="20201"/>
          <a:stretch/>
        </p:blipFill>
        <p:spPr>
          <a:xfrm>
            <a:off x="7016378" y="2134890"/>
            <a:ext cx="1449782" cy="72489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8" y="4015888"/>
            <a:ext cx="1164500" cy="31927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53" y="3333611"/>
            <a:ext cx="788779" cy="5132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4"/>
          <a:stretch/>
        </p:blipFill>
        <p:spPr>
          <a:xfrm>
            <a:off x="257838" y="1947975"/>
            <a:ext cx="6058963" cy="2431108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/>
          <a:stretch/>
        </p:blipFill>
        <p:spPr>
          <a:xfrm>
            <a:off x="8100392" y="3923692"/>
            <a:ext cx="593086" cy="43096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0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Targets and Degrees of Freedom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1223191"/>
            <a:ext cx="2254066" cy="795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8" y="1259966"/>
            <a:ext cx="1120772" cy="175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6" y="2192260"/>
            <a:ext cx="3042988" cy="8264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3" y="2148668"/>
            <a:ext cx="2786668" cy="795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830" y="2311661"/>
            <a:ext cx="1108252" cy="4695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7" y="3321981"/>
            <a:ext cx="4213860" cy="4007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445" y="3451619"/>
            <a:ext cx="826490" cy="1627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58" y="4209156"/>
            <a:ext cx="657436" cy="1627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8582" y="3984742"/>
            <a:ext cx="2009876" cy="59482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46345" y="4321130"/>
            <a:ext cx="5096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Code </a:t>
            </a:r>
            <a:r>
              <a:rPr lang="en-US" sz="1100" dirty="0" smtClean="0"/>
              <a:t>Availability: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F</a:t>
            </a:r>
            <a:r>
              <a:rPr lang="en-US" sz="1100" dirty="0" smtClean="0"/>
              <a:t>. Schliessmann et al., </a:t>
            </a:r>
            <a:r>
              <a:rPr lang="en-US" sz="1100" dirty="0" err="1" smtClean="0"/>
              <a:t>TUdatalib</a:t>
            </a:r>
            <a:r>
              <a:rPr lang="en-US" sz="1100" dirty="0" smtClean="0"/>
              <a:t> (2022), https</a:t>
            </a:r>
            <a:r>
              <a:rPr lang="en-US" sz="1100" dirty="0"/>
              <a:t>://doi.org/10.48328/tudatalib-963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810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 </a:t>
            </a:r>
            <a:r>
              <a:rPr lang="de-DE" dirty="0" err="1"/>
              <a:t>for</a:t>
            </a:r>
            <a:r>
              <a:rPr lang="de-DE" dirty="0"/>
              <a:t> Longitudinal </a:t>
            </a:r>
            <a:r>
              <a:rPr lang="de-DE" dirty="0" err="1"/>
              <a:t>Quantities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94371"/>
            <a:ext cx="888421" cy="2102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5" y="1893382"/>
            <a:ext cx="3990674" cy="28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 </a:t>
            </a:r>
            <a:r>
              <a:rPr lang="de-DE" dirty="0" err="1"/>
              <a:t>for</a:t>
            </a:r>
            <a:r>
              <a:rPr lang="de-DE" dirty="0"/>
              <a:t> Longitudinal </a:t>
            </a:r>
            <a:r>
              <a:rPr lang="de-DE" dirty="0" err="1"/>
              <a:t>Quantities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94371"/>
            <a:ext cx="888421" cy="2102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475095"/>
            <a:ext cx="888421" cy="21023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853585" y="1385399"/>
            <a:ext cx="8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and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330" y="1484620"/>
            <a:ext cx="712094" cy="1763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05" y="1893382"/>
            <a:ext cx="3990674" cy="28284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851670"/>
            <a:ext cx="3711977" cy="28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Longitudinal Setup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18926"/>
              </p:ext>
            </p:extLst>
          </p:nvPr>
        </p:nvGraphicFramePr>
        <p:xfrm>
          <a:off x="208110" y="1220738"/>
          <a:ext cx="7100191" cy="2992120"/>
        </p:xfrm>
        <a:graphic>
          <a:graphicData uri="http://schemas.openxmlformats.org/drawingml/2006/table">
            <a:tbl>
              <a:tblPr firstCol="1" bandRow="1">
                <a:tableStyleId>{EB9631B5-78F2-41C9-869B-9F39066F8104}</a:tableStyleId>
              </a:tblPr>
              <a:tblGrid>
                <a:gridCol w="2396135">
                  <a:extLst>
                    <a:ext uri="{9D8B030D-6E8A-4147-A177-3AD203B41FA5}">
                      <a16:colId xmlns:a16="http://schemas.microsoft.com/office/drawing/2014/main" val="3317651293"/>
                    </a:ext>
                  </a:extLst>
                </a:gridCol>
                <a:gridCol w="553506">
                  <a:extLst>
                    <a:ext uri="{9D8B030D-6E8A-4147-A177-3AD203B41FA5}">
                      <a16:colId xmlns:a16="http://schemas.microsoft.com/office/drawing/2014/main" val="1340881415"/>
                    </a:ext>
                  </a:extLst>
                </a:gridCol>
                <a:gridCol w="553506">
                  <a:extLst>
                    <a:ext uri="{9D8B030D-6E8A-4147-A177-3AD203B41FA5}">
                      <a16:colId xmlns:a16="http://schemas.microsoft.com/office/drawing/2014/main" val="926696080"/>
                    </a:ext>
                  </a:extLst>
                </a:gridCol>
                <a:gridCol w="572711">
                  <a:extLst>
                    <a:ext uri="{9D8B030D-6E8A-4147-A177-3AD203B41FA5}">
                      <a16:colId xmlns:a16="http://schemas.microsoft.com/office/drawing/2014/main" val="19268227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423683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0797001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8341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65407805"/>
                    </a:ext>
                  </a:extLst>
                </a:gridCol>
                <a:gridCol w="576061">
                  <a:extLst>
                    <a:ext uri="{9D8B030D-6E8A-4147-A177-3AD203B41FA5}">
                      <a16:colId xmlns:a16="http://schemas.microsoft.com/office/drawing/2014/main" val="3973579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/>
                        <a:t>LINAC </a:t>
                      </a:r>
                      <a:r>
                        <a:rPr lang="de-DE" sz="1400" b="0" dirty="0" err="1" smtClean="0"/>
                        <a:t>Cavity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0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Off-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crest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(°)</a:t>
                      </a:r>
                    </a:p>
                    <a:p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1st LINAC pass)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-9.7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-5.7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4.0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5.6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3.2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6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Off-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crest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momentum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gain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/c)</a:t>
                      </a:r>
                    </a:p>
                    <a:p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1st LINAC pass)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2.29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5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crest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momentum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gain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de-DE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/c)</a:t>
                      </a:r>
                    </a:p>
                    <a:p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1st LINAC pass)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2.37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2181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535507" y="1286004"/>
            <a:ext cx="1417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R</a:t>
            </a:r>
            <a:r>
              <a:rPr lang="de-DE" sz="1400" baseline="-25000" dirty="0" smtClean="0"/>
              <a:t>56,I</a:t>
            </a:r>
            <a:r>
              <a:rPr lang="de-DE" sz="1400" dirty="0" smtClean="0"/>
              <a:t>  = -0.01 m</a:t>
            </a:r>
          </a:p>
          <a:p>
            <a:r>
              <a:rPr lang="de-DE" sz="1400" i="1" dirty="0" smtClean="0"/>
              <a:t>R</a:t>
            </a:r>
            <a:r>
              <a:rPr lang="de-DE" sz="1400" baseline="-25000" dirty="0" smtClean="0"/>
              <a:t>56,F</a:t>
            </a:r>
            <a:r>
              <a:rPr lang="de-DE" sz="1400" dirty="0" smtClean="0"/>
              <a:t> </a:t>
            </a:r>
            <a:r>
              <a:rPr lang="de-DE" sz="1400" dirty="0"/>
              <a:t>= </a:t>
            </a:r>
            <a:r>
              <a:rPr lang="de-DE" sz="1400" dirty="0" smtClean="0"/>
              <a:t>+0.33 </a:t>
            </a:r>
            <a:r>
              <a:rPr lang="de-DE" sz="1400" dirty="0"/>
              <a:t>m</a:t>
            </a:r>
          </a:p>
          <a:p>
            <a:r>
              <a:rPr lang="de-DE" sz="1400" i="1" dirty="0" smtClean="0"/>
              <a:t>R</a:t>
            </a:r>
            <a:r>
              <a:rPr lang="de-DE" sz="1400" baseline="-25000" dirty="0" smtClean="0"/>
              <a:t>56,S</a:t>
            </a:r>
            <a:r>
              <a:rPr lang="de-DE" sz="1400" dirty="0" smtClean="0"/>
              <a:t> </a:t>
            </a:r>
            <a:r>
              <a:rPr lang="de-DE" sz="1400" dirty="0"/>
              <a:t>= </a:t>
            </a:r>
            <a:r>
              <a:rPr lang="de-DE" sz="1400" dirty="0" smtClean="0"/>
              <a:t>+0.18 </a:t>
            </a:r>
            <a:r>
              <a:rPr lang="de-DE" sz="1400" dirty="0"/>
              <a:t>m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07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Longitudinal </a:t>
            </a:r>
            <a:r>
              <a:rPr lang="de-DE" dirty="0" smtClean="0"/>
              <a:t>Phase Space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0" y="1674685"/>
            <a:ext cx="8854996" cy="2985297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4531898" y="1214798"/>
            <a:ext cx="3880034" cy="1221749"/>
            <a:chOff x="2579427" y="1757155"/>
            <a:chExt cx="7571190" cy="2384025"/>
          </a:xfrm>
        </p:grpSpPr>
        <p:sp>
          <p:nvSpPr>
            <p:cNvPr id="7" name="Abgerundetes Rechteck 6"/>
            <p:cNvSpPr/>
            <p:nvPr/>
          </p:nvSpPr>
          <p:spPr>
            <a:xfrm>
              <a:off x="8331338" y="2075167"/>
              <a:ext cx="561315" cy="52510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r Verbinder 7"/>
            <p:cNvCxnSpPr>
              <a:stCxn id="7" idx="1"/>
            </p:cNvCxnSpPr>
            <p:nvPr/>
          </p:nvCxnSpPr>
          <p:spPr>
            <a:xfrm flipH="1">
              <a:off x="6012180" y="2337718"/>
              <a:ext cx="23191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bgerundetes Rechteck 8"/>
            <p:cNvSpPr/>
            <p:nvPr/>
          </p:nvSpPr>
          <p:spPr>
            <a:xfrm>
              <a:off x="4331970" y="2183130"/>
              <a:ext cx="168021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r Verbinder 9"/>
            <p:cNvCxnSpPr/>
            <p:nvPr/>
          </p:nvCxnSpPr>
          <p:spPr>
            <a:xfrm flipH="1">
              <a:off x="3813862" y="2335901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H="1" flipV="1">
              <a:off x="2715191" y="1757155"/>
              <a:ext cx="580562" cy="580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rot="3600000">
              <a:off x="3492741" y="2869995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rot="18000000">
              <a:off x="3489862" y="251696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>
              <a:off x="3813862" y="3053645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bgerundetes Rechteck 14"/>
            <p:cNvSpPr/>
            <p:nvPr/>
          </p:nvSpPr>
          <p:spPr>
            <a:xfrm>
              <a:off x="4331970" y="2906427"/>
              <a:ext cx="421697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8548940" y="3057057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rot="3600000">
              <a:off x="2915087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rot="18000000">
              <a:off x="2912208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3230232" y="3054546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rot="18000000" flipH="1">
              <a:off x="9021475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rot="3600000" flipH="1">
              <a:off x="9018596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3230232" y="3777786"/>
              <a:ext cx="590233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>
              <a:stCxn id="9" idx="1"/>
              <a:endCxn id="9" idx="3"/>
            </p:cNvCxnSpPr>
            <p:nvPr/>
          </p:nvCxnSpPr>
          <p:spPr>
            <a:xfrm>
              <a:off x="4331970" y="2337641"/>
              <a:ext cx="168021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>
              <a:stCxn id="15" idx="1"/>
              <a:endCxn id="15" idx="3"/>
            </p:cNvCxnSpPr>
            <p:nvPr/>
          </p:nvCxnSpPr>
          <p:spPr>
            <a:xfrm>
              <a:off x="4331970" y="3060938"/>
              <a:ext cx="421697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>
              <a:off x="8996082" y="3061624"/>
              <a:ext cx="127635" cy="1228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rot="18900000">
              <a:off x="9058640" y="3780831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rot="2700000">
              <a:off x="9058640" y="3234049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rot="5400000">
              <a:off x="9376497" y="350878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 rot="2700000" flipH="1">
              <a:off x="2806017" y="3775547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 rot="18900000" flipH="1">
              <a:off x="2806017" y="3228765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rot="16200000" flipH="1">
              <a:off x="2777802" y="3500276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>
              <a:off x="3230231" y="3952672"/>
              <a:ext cx="5907600" cy="11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rot="18900000">
              <a:off x="4290160" y="4141180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rot="4260000">
              <a:off x="9574788" y="3486131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rot="2100000">
              <a:off x="9083246" y="3229605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rot="6420000">
              <a:off x="9577777" y="3652088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rot="8580000">
              <a:off x="9063054" y="3930941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rot="17340000" flipH="1">
              <a:off x="2618216" y="3482723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rot="19500000" flipH="1">
              <a:off x="2678204" y="3226088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rot="15180000" flipH="1">
              <a:off x="2621205" y="3648680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rot="13020000" flipH="1">
              <a:off x="2669940" y="3927424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3246721" y="4122413"/>
              <a:ext cx="58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rot="1620000">
              <a:off x="9070617" y="3293158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2579427" y="2335659"/>
              <a:ext cx="12344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0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Twofold</a:t>
            </a:r>
            <a:r>
              <a:rPr lang="de-DE" dirty="0" smtClean="0"/>
              <a:t> ERL Mode (August 2021)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9622"/>
            <a:ext cx="3801424" cy="3029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4572000" y="3771391"/>
                <a:ext cx="4260269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96465">
                  <a:spcBef>
                    <a:spcPts val="525"/>
                  </a:spcBef>
                  <a:buClr>
                    <a:srgbClr val="000000"/>
                  </a:buClr>
                  <a:buSzPct val="100000"/>
                </a:pPr>
                <a:r>
                  <a:rPr lang="de-DE" sz="14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main</m:t>
                        </m:r>
                        <m: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LINAC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de-DE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main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LINAC</m:t>
                            </m:r>
                            <m: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,2</m:t>
                            </m:r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main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LINAC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,2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ERL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main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LINAC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,2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den>
                    </m:f>
                  </m:oMath>
                </a14:m>
                <a:endParaRPr lang="de-DE" sz="1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96465">
                  <a:spcBef>
                    <a:spcPts val="525"/>
                  </a:spcBef>
                  <a:buClr>
                    <a:srgbClr val="000000"/>
                  </a:buClr>
                  <a:buSzPct val="100000"/>
                </a:pPr>
                <a:r>
                  <a:rPr lang="de-DE" sz="1400" b="0" dirty="0" smtClean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DE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71391"/>
                <a:ext cx="4260269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015845" y="3435846"/>
            <a:ext cx="2664296" cy="2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230"/>
              </a:spcAft>
              <a:buFont typeface="Wingdings" pitchFamily="2" charset="2"/>
              <a:buNone/>
              <a:defRPr sz="2000" b="1">
                <a:solidFill>
                  <a:schemeClr val="bg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0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</a:t>
            </a:r>
            <a:r>
              <a:rPr lang="de-DE" sz="1400" b="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-recycling </a:t>
            </a:r>
            <a:r>
              <a:rPr lang="de-DE" sz="1400" b="0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efficiency</a:t>
            </a:r>
            <a:r>
              <a:rPr lang="de-DE" sz="1400" b="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de-DE" sz="1400" b="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92746"/>
                  </p:ext>
                </p:extLst>
              </p:nvPr>
            </p:nvGraphicFramePr>
            <p:xfrm>
              <a:off x="4572000" y="1466880"/>
              <a:ext cx="4204135" cy="168093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159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2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8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Operation </a:t>
                          </a:r>
                          <a:r>
                            <a:rPr lang="de-DE" sz="1400" dirty="0" err="1" smtClean="0"/>
                            <a:t>mode</a:t>
                          </a:r>
                          <a:endParaRPr lang="de-DE" sz="140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Load at </a:t>
                          </a:r>
                          <a:r>
                            <a:rPr lang="de-DE" sz="1400" dirty="0" err="1" smtClean="0"/>
                            <a:t>main</a:t>
                          </a:r>
                          <a:r>
                            <a:rPr lang="de-DE" sz="1400" dirty="0" smtClean="0"/>
                            <a:t> LINAC (W)</a:t>
                          </a:r>
                          <a:endParaRPr lang="de-DE" sz="140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1x </a:t>
                          </a:r>
                          <a:r>
                            <a:rPr lang="de-DE" sz="1400" dirty="0" err="1" smtClean="0"/>
                            <a:t>acc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43.5</m:t>
                                </m:r>
                                <m:r>
                                  <a:rPr lang="de-DE" sz="1400" smtClean="0"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de-DE" sz="1400" b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2x </a:t>
                          </a:r>
                          <a:r>
                            <a:rPr lang="de-DE" sz="1400" dirty="0" err="1" smtClean="0"/>
                            <a:t>acc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86.3</m:t>
                                </m:r>
                                <m:r>
                                  <a:rPr lang="de-DE" sz="1400" smtClean="0"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de-DE" sz="1400" b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1x </a:t>
                          </a:r>
                          <a:r>
                            <a:rPr lang="de-DE" sz="1400" dirty="0" err="1" smtClean="0"/>
                            <a:t>dec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42.6</m:t>
                                </m:r>
                                <m:r>
                                  <a:rPr lang="de-DE" sz="1400" smtClean="0"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de-DE" sz="1400" b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2x </a:t>
                          </a:r>
                          <a:r>
                            <a:rPr lang="de-DE" sz="1400" dirty="0" err="1" smtClean="0"/>
                            <a:t>dec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13.8</m:t>
                                </m:r>
                                <m:r>
                                  <a:rPr lang="de-DE" sz="1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de-DE" sz="1400" b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334132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92746"/>
                  </p:ext>
                </p:extLst>
              </p:nvPr>
            </p:nvGraphicFramePr>
            <p:xfrm>
              <a:off x="4572000" y="1466880"/>
              <a:ext cx="4204135" cy="168093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159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82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8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Operation </a:t>
                          </a:r>
                          <a:r>
                            <a:rPr lang="de-DE" sz="1400" dirty="0" err="1" smtClean="0"/>
                            <a:t>mode</a:t>
                          </a:r>
                          <a:endParaRPr lang="de-DE" sz="140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Load at </a:t>
                          </a:r>
                          <a:r>
                            <a:rPr lang="de-DE" sz="1400" dirty="0" err="1" smtClean="0"/>
                            <a:t>main</a:t>
                          </a:r>
                          <a:r>
                            <a:rPr lang="de-DE" sz="1400" dirty="0" smtClean="0"/>
                            <a:t> LINAC (W)</a:t>
                          </a:r>
                          <a:endParaRPr lang="de-DE" sz="140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1x </a:t>
                          </a:r>
                          <a:r>
                            <a:rPr lang="de-DE" sz="1400" dirty="0" err="1" smtClean="0"/>
                            <a:t>acc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58327" marR="58327" marT="29163" marB="29163" anchor="ctr">
                        <a:blipFill>
                          <a:blip r:embed="rId5"/>
                          <a:stretch>
                            <a:fillRect l="-101749" t="-183333" r="-1166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2x </a:t>
                          </a:r>
                          <a:r>
                            <a:rPr lang="de-DE" sz="1400" dirty="0" err="1" smtClean="0"/>
                            <a:t>acc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58327" marR="58327" marT="29163" marB="29163" anchor="ctr">
                        <a:blipFill>
                          <a:blip r:embed="rId5"/>
                          <a:stretch>
                            <a:fillRect l="-101749" t="-289362" r="-1166" b="-2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1x </a:t>
                          </a:r>
                          <a:r>
                            <a:rPr lang="de-DE" sz="1400" dirty="0" err="1" smtClean="0"/>
                            <a:t>dec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58327" marR="58327" marT="29163" marB="29163" anchor="ctr">
                        <a:blipFill>
                          <a:blip r:embed="rId5"/>
                          <a:stretch>
                            <a:fillRect l="-101749" t="-381250" r="-1166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 smtClean="0"/>
                            <a:t>2x </a:t>
                          </a:r>
                          <a:r>
                            <a:rPr lang="de-DE" sz="1400" dirty="0" err="1" smtClean="0"/>
                            <a:t>dec</a:t>
                          </a:r>
                          <a:r>
                            <a:rPr lang="de-DE" sz="1400" dirty="0" smtClean="0"/>
                            <a:t>.</a:t>
                          </a:r>
                          <a:endParaRPr lang="de-DE" sz="1400" b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58327" marR="58327" marT="29163" marB="29163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58327" marR="58327" marT="29163" marB="29163" anchor="ctr">
                        <a:blipFill>
                          <a:blip r:embed="rId5"/>
                          <a:stretch>
                            <a:fillRect l="-101749" t="-491489" r="-1166" b="-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1325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6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Twofold</a:t>
            </a:r>
            <a:r>
              <a:rPr lang="de-DE" dirty="0" smtClean="0"/>
              <a:t> ERL Mode (August 2021)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9622"/>
            <a:ext cx="3801424" cy="30292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419622"/>
            <a:ext cx="3854221" cy="3055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537137" y="4411566"/>
                <a:ext cx="24972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96465">
                  <a:spcBef>
                    <a:spcPts val="525"/>
                  </a:spcBef>
                  <a:buClr>
                    <a:srgbClr val="000000"/>
                  </a:buClr>
                  <a:buSzPct val="100000"/>
                </a:pPr>
                <a:r>
                  <a:rPr lang="de-DE" sz="14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main</m:t>
                        </m:r>
                        <m: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LINAC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87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37" y="4411566"/>
                <a:ext cx="2497287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9" y="2186088"/>
            <a:ext cx="3435252" cy="23768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Limits </a:t>
            </a:r>
            <a:r>
              <a:rPr lang="de-DE" dirty="0" err="1" smtClean="0"/>
              <a:t>of</a:t>
            </a:r>
            <a:r>
              <a:rPr lang="de-DE" dirty="0" smtClean="0"/>
              <a:t> Transverse Tuning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069" y="2993582"/>
            <a:ext cx="2024447" cy="16563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258" y="2998688"/>
            <a:ext cx="2024003" cy="16561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804" y="1837953"/>
            <a:ext cx="2024447" cy="165618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854019" y="4139684"/>
            <a:ext cx="740908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R="0"/>
            <a:r>
              <a:rPr lang="de-DE" sz="1400" b="1" dirty="0">
                <a:solidFill>
                  <a:srgbClr val="FFFF66"/>
                </a:solidFill>
                <a:latin typeface="Liberation Sans" panose="020B0604020202020204" pitchFamily="34" charset="0"/>
              </a:rPr>
              <a:t>1x </a:t>
            </a:r>
            <a:r>
              <a:rPr lang="de-DE" sz="1400" b="1" dirty="0" err="1">
                <a:solidFill>
                  <a:srgbClr val="FFFF66"/>
                </a:solidFill>
                <a:latin typeface="Liberation Sans" panose="020B0604020202020204" pitchFamily="34" charset="0"/>
              </a:rPr>
              <a:t>dec</a:t>
            </a:r>
            <a:endParaRPr lang="de-DE" sz="1200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16044" y="3272909"/>
            <a:ext cx="740908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R="0"/>
            <a:r>
              <a:rPr lang="de-DE" sz="1400" b="1" dirty="0" smtClean="0">
                <a:solidFill>
                  <a:srgbClr val="FFFF66"/>
                </a:solidFill>
                <a:latin typeface="Liberation Sans" panose="020B0604020202020204" pitchFamily="34" charset="0"/>
              </a:rPr>
              <a:t>2x </a:t>
            </a:r>
            <a:r>
              <a:rPr lang="de-DE" sz="1400" b="1" dirty="0" err="1">
                <a:solidFill>
                  <a:srgbClr val="FFFF66"/>
                </a:solidFill>
                <a:latin typeface="Liberation Sans" panose="020B0604020202020204" pitchFamily="34" charset="0"/>
              </a:rPr>
              <a:t>dec</a:t>
            </a:r>
            <a:endParaRPr lang="de-DE" sz="1200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987744" y="2501384"/>
            <a:ext cx="731290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R="0"/>
            <a:r>
              <a:rPr lang="de-DE" sz="1400" b="1" dirty="0">
                <a:solidFill>
                  <a:srgbClr val="FFFF66"/>
                </a:solidFill>
                <a:latin typeface="Liberation Sans" panose="020B0604020202020204" pitchFamily="34" charset="0"/>
              </a:rPr>
              <a:t>1x </a:t>
            </a:r>
            <a:r>
              <a:rPr lang="de-DE" sz="1400" b="1" dirty="0" err="1" smtClean="0">
                <a:solidFill>
                  <a:srgbClr val="FFFF66"/>
                </a:solidFill>
                <a:latin typeface="Liberation Sans" panose="020B0604020202020204" pitchFamily="34" charset="0"/>
              </a:rPr>
              <a:t>acc</a:t>
            </a:r>
            <a:endParaRPr lang="de-DE" sz="1200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949644" y="3996809"/>
            <a:ext cx="731290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R="0"/>
            <a:r>
              <a:rPr lang="de-DE" sz="1400" b="1" dirty="0" smtClean="0">
                <a:solidFill>
                  <a:srgbClr val="FFFF66"/>
                </a:solidFill>
                <a:latin typeface="Liberation Sans" panose="020B0604020202020204" pitchFamily="34" charset="0"/>
              </a:rPr>
              <a:t>2x </a:t>
            </a:r>
            <a:r>
              <a:rPr lang="de-DE" sz="1400" b="1" dirty="0" err="1" smtClean="0">
                <a:solidFill>
                  <a:srgbClr val="FFFF66"/>
                </a:solidFill>
                <a:latin typeface="Liberation Sans" panose="020B0604020202020204" pitchFamily="34" charset="0"/>
              </a:rPr>
              <a:t>acc</a:t>
            </a:r>
            <a:endParaRPr lang="de-DE" sz="1200" dirty="0">
              <a:solidFill>
                <a:prstClr val="black"/>
              </a:solidFill>
              <a:latin typeface="FreeSan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691304" y="1358210"/>
            <a:ext cx="3625280" cy="1141532"/>
            <a:chOff x="2579427" y="1757155"/>
            <a:chExt cx="7571190" cy="2384025"/>
          </a:xfrm>
        </p:grpSpPr>
        <p:sp>
          <p:nvSpPr>
            <p:cNvPr id="15" name="Abgerundetes Rechteck 14"/>
            <p:cNvSpPr/>
            <p:nvPr/>
          </p:nvSpPr>
          <p:spPr>
            <a:xfrm>
              <a:off x="8331338" y="2075167"/>
              <a:ext cx="561315" cy="52510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r Verbinder 15"/>
            <p:cNvCxnSpPr>
              <a:stCxn id="15" idx="1"/>
            </p:cNvCxnSpPr>
            <p:nvPr/>
          </p:nvCxnSpPr>
          <p:spPr>
            <a:xfrm flipH="1">
              <a:off x="6012180" y="2337718"/>
              <a:ext cx="23191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bgerundetes Rechteck 16"/>
            <p:cNvSpPr/>
            <p:nvPr/>
          </p:nvSpPr>
          <p:spPr>
            <a:xfrm>
              <a:off x="4331970" y="2183130"/>
              <a:ext cx="168021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/>
            <p:cNvCxnSpPr/>
            <p:nvPr/>
          </p:nvCxnSpPr>
          <p:spPr>
            <a:xfrm flipH="1">
              <a:off x="3813862" y="2335901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 flipV="1">
              <a:off x="2715191" y="1757155"/>
              <a:ext cx="580562" cy="580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rot="3600000">
              <a:off x="3492741" y="2869995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rot="18000000">
              <a:off x="3489862" y="251696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3813862" y="3053645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bgerundetes Rechteck 22"/>
            <p:cNvSpPr/>
            <p:nvPr/>
          </p:nvSpPr>
          <p:spPr>
            <a:xfrm>
              <a:off x="4331970" y="2906427"/>
              <a:ext cx="421697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8548940" y="3057057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rot="3600000">
              <a:off x="2915087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rot="18000000">
              <a:off x="2912208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>
              <a:off x="3230232" y="3054546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rot="18000000" flipH="1">
              <a:off x="9021475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 rot="3600000" flipH="1">
              <a:off x="9018596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3230232" y="3777786"/>
              <a:ext cx="590233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>
              <a:stCxn id="17" idx="1"/>
              <a:endCxn id="17" idx="3"/>
            </p:cNvCxnSpPr>
            <p:nvPr/>
          </p:nvCxnSpPr>
          <p:spPr>
            <a:xfrm>
              <a:off x="4331970" y="2337641"/>
              <a:ext cx="168021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>
              <a:stCxn id="23" idx="1"/>
              <a:endCxn id="23" idx="3"/>
            </p:cNvCxnSpPr>
            <p:nvPr/>
          </p:nvCxnSpPr>
          <p:spPr>
            <a:xfrm>
              <a:off x="4331970" y="3060938"/>
              <a:ext cx="421697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H="1">
              <a:off x="8996082" y="3061624"/>
              <a:ext cx="127635" cy="1228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rot="18900000">
              <a:off x="9058640" y="3780831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rot="2700000">
              <a:off x="9058640" y="3234049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rot="5400000">
              <a:off x="9376497" y="350878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rot="2700000" flipH="1">
              <a:off x="2806017" y="3775547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rot="18900000" flipH="1">
              <a:off x="2806017" y="3228765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rot="16200000" flipH="1">
              <a:off x="2777802" y="3500276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>
              <a:off x="3230231" y="3952672"/>
              <a:ext cx="5907600" cy="11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rot="18900000">
              <a:off x="4290160" y="4141180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rot="4260000">
              <a:off x="9574788" y="3486131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rot="2100000">
              <a:off x="9083246" y="3229605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rot="6420000">
              <a:off x="9577777" y="3652088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rot="8580000">
              <a:off x="9063054" y="3930941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rot="17340000" flipH="1">
              <a:off x="2618216" y="3482723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rot="19500000" flipH="1">
              <a:off x="2678204" y="3226088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rot="15180000" flipH="1">
              <a:off x="2621205" y="3648680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rot="13020000" flipH="1">
              <a:off x="2669940" y="3927424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3246721" y="4122413"/>
              <a:ext cx="58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rot="1620000">
              <a:off x="9070617" y="3293158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2579427" y="2335659"/>
              <a:ext cx="12344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Ellipse 52"/>
          <p:cNvSpPr/>
          <p:nvPr/>
        </p:nvSpPr>
        <p:spPr>
          <a:xfrm>
            <a:off x="3355843" y="3918384"/>
            <a:ext cx="257052" cy="257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321924" y="121550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de-DE" b="1" dirty="0">
                <a:solidFill>
                  <a:srgbClr val="000000"/>
                </a:solidFill>
              </a:rPr>
              <a:t>3 cm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387" y="1595437"/>
            <a:ext cx="1533525" cy="85725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157027" y="1604962"/>
            <a:ext cx="1533525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7414836" cy="628650"/>
          </a:xfrm>
        </p:spPr>
        <p:txBody>
          <a:bodyPr/>
          <a:lstStyle/>
          <a:p>
            <a:r>
              <a:rPr lang="de-DE" dirty="0"/>
              <a:t>Instrumentation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Superimposing</a:t>
            </a:r>
            <a:r>
              <a:rPr lang="de-DE" dirty="0"/>
              <a:t> </a:t>
            </a:r>
            <a:r>
              <a:rPr lang="de-DE" dirty="0" err="1"/>
              <a:t>Beams</a:t>
            </a:r>
            <a:endParaRPr lang="en-US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EDC4762-592D-4F15-9975-A4EDCA1BA30C}"/>
              </a:ext>
            </a:extLst>
          </p:cNvPr>
          <p:cNvGrpSpPr/>
          <p:nvPr/>
        </p:nvGrpSpPr>
        <p:grpSpPr>
          <a:xfrm>
            <a:off x="395536" y="2067694"/>
            <a:ext cx="2763798" cy="895326"/>
            <a:chOff x="1913467" y="22864250"/>
            <a:chExt cx="10649097" cy="2875108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A8F2937A-A963-4EF7-A947-B463E7ED5282}"/>
                </a:ext>
              </a:extLst>
            </p:cNvPr>
            <p:cNvSpPr/>
            <p:nvPr/>
          </p:nvSpPr>
          <p:spPr bwMode="auto">
            <a:xfrm>
              <a:off x="4960410" y="2401865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cxnSp>
          <p:nvCxnSpPr>
            <p:cNvPr id="65" name="Gerader Verbinder 55">
              <a:extLst>
                <a:ext uri="{FF2B5EF4-FFF2-40B4-BE49-F238E27FC236}">
                  <a16:creationId xmlns:a16="http://schemas.microsoft.com/office/drawing/2014/main" id="{1F5E099F-3A88-4FB4-8204-CA9C922D3A0F}"/>
                </a:ext>
              </a:extLst>
            </p:cNvPr>
            <p:cNvCxnSpPr/>
            <p:nvPr/>
          </p:nvCxnSpPr>
          <p:spPr bwMode="auto">
            <a:xfrm>
              <a:off x="1913467" y="23883781"/>
              <a:ext cx="7126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Gerader Verbinder 83">
              <a:extLst>
                <a:ext uri="{FF2B5EF4-FFF2-40B4-BE49-F238E27FC236}">
                  <a16:creationId xmlns:a16="http://schemas.microsoft.com/office/drawing/2014/main" id="{78C2CD7D-73A5-4136-BAEF-CA78BBCA9997}"/>
                </a:ext>
              </a:extLst>
            </p:cNvPr>
            <p:cNvCxnSpPr/>
            <p:nvPr/>
          </p:nvCxnSpPr>
          <p:spPr bwMode="auto">
            <a:xfrm>
              <a:off x="1913467" y="24722910"/>
              <a:ext cx="7126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A878458-AFA7-494C-A934-B4E3F314F060}"/>
                </a:ext>
              </a:extLst>
            </p:cNvPr>
            <p:cNvSpPr/>
            <p:nvPr/>
          </p:nvSpPr>
          <p:spPr bwMode="auto">
            <a:xfrm>
              <a:off x="7754406" y="2401865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FD715CF-2072-4CB3-B1FE-42FA53BFD595}"/>
                </a:ext>
              </a:extLst>
            </p:cNvPr>
            <p:cNvSpPr/>
            <p:nvPr/>
          </p:nvSpPr>
          <p:spPr bwMode="auto">
            <a:xfrm>
              <a:off x="2166415" y="2401828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B5DF128D-59CC-49D4-A470-067304DA4200}"/>
                </a:ext>
              </a:extLst>
            </p:cNvPr>
            <p:cNvSpPr/>
            <p:nvPr/>
          </p:nvSpPr>
          <p:spPr bwMode="auto">
            <a:xfrm>
              <a:off x="3573572" y="24300073"/>
              <a:ext cx="459702" cy="20431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2843E43-A59F-40D3-9B42-3058BB9EA6A2}"/>
                </a:ext>
              </a:extLst>
            </p:cNvPr>
            <p:cNvSpPr/>
            <p:nvPr/>
          </p:nvSpPr>
          <p:spPr bwMode="auto">
            <a:xfrm>
              <a:off x="6357407" y="24300073"/>
              <a:ext cx="459702" cy="20431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cxnSp>
          <p:nvCxnSpPr>
            <p:cNvPr id="107" name="Gerader Verbinder 5">
              <a:extLst>
                <a:ext uri="{FF2B5EF4-FFF2-40B4-BE49-F238E27FC236}">
                  <a16:creationId xmlns:a16="http://schemas.microsoft.com/office/drawing/2014/main" id="{9AE52A65-75D1-44F7-98BC-52EA065B8941}"/>
                </a:ext>
              </a:extLst>
            </p:cNvPr>
            <p:cNvCxnSpPr>
              <a:endCxn id="104" idx="4"/>
            </p:cNvCxnSpPr>
            <p:nvPr/>
          </p:nvCxnSpPr>
          <p:spPr bwMode="auto">
            <a:xfrm flipV="1">
              <a:off x="2396266" y="24222592"/>
              <a:ext cx="0" cy="10529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6FDBAA62-FDDB-4AA6-8E9D-10F86F4F2560}"/>
                </a:ext>
              </a:extLst>
            </p:cNvPr>
            <p:cNvCxnSpPr>
              <a:endCxn id="105" idx="4"/>
            </p:cNvCxnSpPr>
            <p:nvPr/>
          </p:nvCxnSpPr>
          <p:spPr bwMode="auto">
            <a:xfrm flipV="1">
              <a:off x="3790476" y="24504385"/>
              <a:ext cx="12947" cy="771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Gerader Verbinder 56">
              <a:extLst>
                <a:ext uri="{FF2B5EF4-FFF2-40B4-BE49-F238E27FC236}">
                  <a16:creationId xmlns:a16="http://schemas.microsoft.com/office/drawing/2014/main" id="{E44C5CF1-54DF-4AEC-821A-16B3B53054A5}"/>
                </a:ext>
              </a:extLst>
            </p:cNvPr>
            <p:cNvCxnSpPr>
              <a:endCxn id="64" idx="4"/>
            </p:cNvCxnSpPr>
            <p:nvPr/>
          </p:nvCxnSpPr>
          <p:spPr bwMode="auto">
            <a:xfrm flipH="1" flipV="1">
              <a:off x="5190261" y="24222962"/>
              <a:ext cx="2" cy="10525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Gerader Verbinder 19">
              <a:extLst>
                <a:ext uri="{FF2B5EF4-FFF2-40B4-BE49-F238E27FC236}">
                  <a16:creationId xmlns:a16="http://schemas.microsoft.com/office/drawing/2014/main" id="{23D17918-668E-49D7-BB9A-AE5B7FF01EDB}"/>
                </a:ext>
              </a:extLst>
            </p:cNvPr>
            <p:cNvCxnSpPr/>
            <p:nvPr/>
          </p:nvCxnSpPr>
          <p:spPr bwMode="auto">
            <a:xfrm flipV="1">
              <a:off x="2396266" y="25267981"/>
              <a:ext cx="2793995" cy="75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AB4741A2-BEA0-4647-B486-F9DADBD21077}"/>
                </a:ext>
              </a:extLst>
            </p:cNvPr>
            <p:cNvSpPr txBox="1"/>
            <p:nvPr/>
          </p:nvSpPr>
          <p:spPr>
            <a:xfrm>
              <a:off x="2088731" y="24714143"/>
              <a:ext cx="1804768" cy="741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180°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BA4A06B-9BD7-446F-9FE9-3B9C64F45FBC}"/>
                </a:ext>
              </a:extLst>
            </p:cNvPr>
            <p:cNvSpPr txBox="1"/>
            <p:nvPr/>
          </p:nvSpPr>
          <p:spPr>
            <a:xfrm>
              <a:off x="3597488" y="24704108"/>
              <a:ext cx="2094053" cy="74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180°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A84A271C-1CB9-4EC5-90B2-F152EC8570AB}"/>
                </a:ext>
              </a:extLst>
            </p:cNvPr>
            <p:cNvSpPr txBox="1"/>
            <p:nvPr/>
          </p:nvSpPr>
          <p:spPr>
            <a:xfrm>
              <a:off x="3446502" y="23002093"/>
              <a:ext cx="6235610" cy="81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First Recirculation</a:t>
              </a:r>
            </a:p>
          </p:txBody>
        </p:sp>
        <p:cxnSp>
          <p:nvCxnSpPr>
            <p:cNvPr id="114" name="Gerade Verbindung mit Pfeil 113">
              <a:extLst>
                <a:ext uri="{FF2B5EF4-FFF2-40B4-BE49-F238E27FC236}">
                  <a16:creationId xmlns:a16="http://schemas.microsoft.com/office/drawing/2014/main" id="{052459B0-838C-4D5F-A500-ACE1503D7F87}"/>
                </a:ext>
              </a:extLst>
            </p:cNvPr>
            <p:cNvCxnSpPr/>
            <p:nvPr/>
          </p:nvCxnSpPr>
          <p:spPr bwMode="auto">
            <a:xfrm flipH="1">
              <a:off x="2023914" y="23588678"/>
              <a:ext cx="109859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CAE67F80-74A1-4762-8405-00E466FD5207}"/>
                </a:ext>
              </a:extLst>
            </p:cNvPr>
            <p:cNvSpPr txBox="1"/>
            <p:nvPr/>
          </p:nvSpPr>
          <p:spPr>
            <a:xfrm>
              <a:off x="2313273" y="22864250"/>
              <a:ext cx="983295" cy="815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z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603D22C7-88B3-4F83-85AF-183EE1681D6F}"/>
                </a:ext>
              </a:extLst>
            </p:cNvPr>
            <p:cNvSpPr txBox="1"/>
            <p:nvPr/>
          </p:nvSpPr>
          <p:spPr>
            <a:xfrm>
              <a:off x="9115630" y="23484488"/>
              <a:ext cx="3446934" cy="118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Accelerated Beam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3974462A-A6AF-4F0A-9355-76C3CDC6C101}"/>
                </a:ext>
              </a:extLst>
            </p:cNvPr>
            <p:cNvSpPr txBox="1"/>
            <p:nvPr/>
          </p:nvSpPr>
          <p:spPr>
            <a:xfrm>
              <a:off x="7402561" y="24553344"/>
              <a:ext cx="4395944" cy="118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Decelerated Beam</a:t>
              </a:r>
            </a:p>
          </p:txBody>
        </p:sp>
        <p:cxnSp>
          <p:nvCxnSpPr>
            <p:cNvPr id="118" name="Gerade Verbindung mit Pfeil 117">
              <a:extLst>
                <a:ext uri="{FF2B5EF4-FFF2-40B4-BE49-F238E27FC236}">
                  <a16:creationId xmlns:a16="http://schemas.microsoft.com/office/drawing/2014/main" id="{910AA957-4B57-454C-BF1D-EE457A901506}"/>
                </a:ext>
              </a:extLst>
            </p:cNvPr>
            <p:cNvCxnSpPr/>
            <p:nvPr/>
          </p:nvCxnSpPr>
          <p:spPr bwMode="auto">
            <a:xfrm flipH="1" flipV="1">
              <a:off x="6817108" y="24631515"/>
              <a:ext cx="619599" cy="281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9" name="Gerade Verbindung mit Pfeil 118">
              <a:extLst>
                <a:ext uri="{FF2B5EF4-FFF2-40B4-BE49-F238E27FC236}">
                  <a16:creationId xmlns:a16="http://schemas.microsoft.com/office/drawing/2014/main" id="{CBA57532-F36A-4551-BF25-89DC84F28D72}"/>
                </a:ext>
              </a:extLst>
            </p:cNvPr>
            <p:cNvCxnSpPr>
              <a:stCxn id="116" idx="1"/>
            </p:cNvCxnSpPr>
            <p:nvPr/>
          </p:nvCxnSpPr>
          <p:spPr bwMode="auto">
            <a:xfrm flipH="1">
              <a:off x="8388591" y="24077496"/>
              <a:ext cx="727039" cy="222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0" name="Gruppieren 119"/>
          <p:cNvGrpSpPr/>
          <p:nvPr/>
        </p:nvGrpSpPr>
        <p:grpSpPr>
          <a:xfrm>
            <a:off x="535714" y="1210484"/>
            <a:ext cx="2264964" cy="713194"/>
            <a:chOff x="2579427" y="1757155"/>
            <a:chExt cx="7571190" cy="2384025"/>
          </a:xfrm>
        </p:grpSpPr>
        <p:sp>
          <p:nvSpPr>
            <p:cNvPr id="121" name="Abgerundetes Rechteck 120"/>
            <p:cNvSpPr/>
            <p:nvPr/>
          </p:nvSpPr>
          <p:spPr>
            <a:xfrm>
              <a:off x="8331338" y="2075167"/>
              <a:ext cx="561315" cy="52510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2" name="Gerader Verbinder 121"/>
            <p:cNvCxnSpPr>
              <a:stCxn id="121" idx="1"/>
            </p:cNvCxnSpPr>
            <p:nvPr/>
          </p:nvCxnSpPr>
          <p:spPr>
            <a:xfrm flipH="1">
              <a:off x="6012180" y="2337718"/>
              <a:ext cx="23191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bgerundetes Rechteck 122"/>
            <p:cNvSpPr/>
            <p:nvPr/>
          </p:nvSpPr>
          <p:spPr>
            <a:xfrm>
              <a:off x="4331970" y="2183130"/>
              <a:ext cx="168021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4" name="Gerader Verbinder 123"/>
            <p:cNvCxnSpPr/>
            <p:nvPr/>
          </p:nvCxnSpPr>
          <p:spPr>
            <a:xfrm flipH="1">
              <a:off x="3813862" y="2335901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r Verbinder 124"/>
            <p:cNvCxnSpPr/>
            <p:nvPr/>
          </p:nvCxnSpPr>
          <p:spPr>
            <a:xfrm flipH="1" flipV="1">
              <a:off x="2715191" y="1757155"/>
              <a:ext cx="580562" cy="580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r Verbinder 125"/>
            <p:cNvCxnSpPr/>
            <p:nvPr/>
          </p:nvCxnSpPr>
          <p:spPr>
            <a:xfrm rot="3600000">
              <a:off x="3492741" y="2869995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r Verbinder 126"/>
            <p:cNvCxnSpPr/>
            <p:nvPr/>
          </p:nvCxnSpPr>
          <p:spPr>
            <a:xfrm rot="18000000">
              <a:off x="3489862" y="251696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/>
            <p:cNvCxnSpPr/>
            <p:nvPr/>
          </p:nvCxnSpPr>
          <p:spPr>
            <a:xfrm>
              <a:off x="3813862" y="3053645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Abgerundetes Rechteck 128"/>
            <p:cNvSpPr/>
            <p:nvPr/>
          </p:nvSpPr>
          <p:spPr>
            <a:xfrm>
              <a:off x="4331970" y="2906427"/>
              <a:ext cx="421697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Gerader Verbinder 129"/>
            <p:cNvCxnSpPr/>
            <p:nvPr/>
          </p:nvCxnSpPr>
          <p:spPr>
            <a:xfrm>
              <a:off x="8548940" y="3057057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r Verbinder 130"/>
            <p:cNvCxnSpPr/>
            <p:nvPr/>
          </p:nvCxnSpPr>
          <p:spPr>
            <a:xfrm rot="3600000">
              <a:off x="2915087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/>
            <p:cNvCxnSpPr/>
            <p:nvPr/>
          </p:nvCxnSpPr>
          <p:spPr>
            <a:xfrm rot="18000000">
              <a:off x="2912208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/>
            <p:cNvCxnSpPr/>
            <p:nvPr/>
          </p:nvCxnSpPr>
          <p:spPr>
            <a:xfrm>
              <a:off x="3230232" y="3054546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r Verbinder 133"/>
            <p:cNvCxnSpPr/>
            <p:nvPr/>
          </p:nvCxnSpPr>
          <p:spPr>
            <a:xfrm rot="18000000" flipH="1">
              <a:off x="9021475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r Verbinder 134"/>
            <p:cNvCxnSpPr/>
            <p:nvPr/>
          </p:nvCxnSpPr>
          <p:spPr>
            <a:xfrm rot="3600000" flipH="1">
              <a:off x="9018596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r Verbinder 135"/>
            <p:cNvCxnSpPr/>
            <p:nvPr/>
          </p:nvCxnSpPr>
          <p:spPr>
            <a:xfrm>
              <a:off x="3230232" y="3777786"/>
              <a:ext cx="590233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r Verbinder 136"/>
            <p:cNvCxnSpPr>
              <a:stCxn id="123" idx="1"/>
              <a:endCxn id="123" idx="3"/>
            </p:cNvCxnSpPr>
            <p:nvPr/>
          </p:nvCxnSpPr>
          <p:spPr>
            <a:xfrm>
              <a:off x="4331970" y="2337641"/>
              <a:ext cx="168021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r Verbinder 137"/>
            <p:cNvCxnSpPr>
              <a:stCxn id="129" idx="1"/>
              <a:endCxn id="129" idx="3"/>
            </p:cNvCxnSpPr>
            <p:nvPr/>
          </p:nvCxnSpPr>
          <p:spPr>
            <a:xfrm>
              <a:off x="4331970" y="3060938"/>
              <a:ext cx="421697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 flipH="1">
              <a:off x="8996082" y="3061624"/>
              <a:ext cx="127635" cy="1228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/>
            <p:cNvCxnSpPr/>
            <p:nvPr/>
          </p:nvCxnSpPr>
          <p:spPr>
            <a:xfrm rot="18900000">
              <a:off x="9058640" y="3780831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/>
            <p:cNvCxnSpPr/>
            <p:nvPr/>
          </p:nvCxnSpPr>
          <p:spPr>
            <a:xfrm rot="2700000">
              <a:off x="9058640" y="3234049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rot="5400000">
              <a:off x="9376497" y="350878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142"/>
            <p:cNvCxnSpPr/>
            <p:nvPr/>
          </p:nvCxnSpPr>
          <p:spPr>
            <a:xfrm rot="2700000" flipH="1">
              <a:off x="2806017" y="3775547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r Verbinder 143"/>
            <p:cNvCxnSpPr/>
            <p:nvPr/>
          </p:nvCxnSpPr>
          <p:spPr>
            <a:xfrm rot="18900000" flipH="1">
              <a:off x="2806017" y="3228765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/>
            <p:nvPr/>
          </p:nvCxnSpPr>
          <p:spPr>
            <a:xfrm rot="16200000" flipH="1">
              <a:off x="2777802" y="3500276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r Verbinder 145"/>
            <p:cNvCxnSpPr/>
            <p:nvPr/>
          </p:nvCxnSpPr>
          <p:spPr>
            <a:xfrm>
              <a:off x="3230231" y="3952672"/>
              <a:ext cx="5907600" cy="11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r Verbinder 146"/>
            <p:cNvCxnSpPr/>
            <p:nvPr/>
          </p:nvCxnSpPr>
          <p:spPr>
            <a:xfrm rot="18900000">
              <a:off x="4290160" y="4141180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r Verbinder 147"/>
            <p:cNvCxnSpPr/>
            <p:nvPr/>
          </p:nvCxnSpPr>
          <p:spPr>
            <a:xfrm rot="4260000">
              <a:off x="9574788" y="3486131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r Verbinder 148"/>
            <p:cNvCxnSpPr/>
            <p:nvPr/>
          </p:nvCxnSpPr>
          <p:spPr>
            <a:xfrm rot="2100000">
              <a:off x="9083246" y="3229605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r Verbinder 149"/>
            <p:cNvCxnSpPr/>
            <p:nvPr/>
          </p:nvCxnSpPr>
          <p:spPr>
            <a:xfrm rot="6420000">
              <a:off x="9577777" y="3652088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/>
            <p:cNvCxnSpPr/>
            <p:nvPr/>
          </p:nvCxnSpPr>
          <p:spPr>
            <a:xfrm rot="8580000">
              <a:off x="9063054" y="3930941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r Verbinder 151"/>
            <p:cNvCxnSpPr/>
            <p:nvPr/>
          </p:nvCxnSpPr>
          <p:spPr>
            <a:xfrm rot="17340000" flipH="1">
              <a:off x="2618216" y="3482723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/>
            <p:cNvCxnSpPr/>
            <p:nvPr/>
          </p:nvCxnSpPr>
          <p:spPr>
            <a:xfrm rot="19500000" flipH="1">
              <a:off x="2678204" y="3226088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r Verbinder 153"/>
            <p:cNvCxnSpPr/>
            <p:nvPr/>
          </p:nvCxnSpPr>
          <p:spPr>
            <a:xfrm rot="15180000" flipH="1">
              <a:off x="2621205" y="3648680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r Verbinder 154"/>
            <p:cNvCxnSpPr/>
            <p:nvPr/>
          </p:nvCxnSpPr>
          <p:spPr>
            <a:xfrm rot="13020000" flipH="1">
              <a:off x="2669940" y="3927424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r Verbinder 155"/>
            <p:cNvCxnSpPr/>
            <p:nvPr/>
          </p:nvCxnSpPr>
          <p:spPr>
            <a:xfrm>
              <a:off x="3246721" y="4122413"/>
              <a:ext cx="58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r Verbinder 156"/>
            <p:cNvCxnSpPr/>
            <p:nvPr/>
          </p:nvCxnSpPr>
          <p:spPr>
            <a:xfrm rot="1620000">
              <a:off x="9070617" y="3293158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r Verbinder 157"/>
            <p:cNvCxnSpPr/>
            <p:nvPr/>
          </p:nvCxnSpPr>
          <p:spPr>
            <a:xfrm flipH="1">
              <a:off x="2579427" y="2335659"/>
              <a:ext cx="12344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Gerade Verbindung mit Pfeil 65"/>
          <p:cNvCxnSpPr/>
          <p:nvPr/>
        </p:nvCxnSpPr>
        <p:spPr>
          <a:xfrm>
            <a:off x="513251" y="3029322"/>
            <a:ext cx="75114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588695" y="304264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 GHz</a:t>
            </a:r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887901" y="3553197"/>
            <a:ext cx="35807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85545" y="356651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6 GHz</a:t>
            </a:r>
          </a:p>
        </p:txBody>
      </p:sp>
    </p:spTree>
    <p:extLst>
      <p:ext uri="{BB962C8B-B14F-4D97-AF65-F5344CB8AC3E}">
        <p14:creationId xmlns:p14="http://schemas.microsoft.com/office/powerpoint/2010/main" val="2260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EF3B29A1-68A7-4B44-8A9C-7316349217E9}"/>
              </a:ext>
            </a:extLst>
          </p:cNvPr>
          <p:cNvSpPr txBox="1"/>
          <p:nvPr/>
        </p:nvSpPr>
        <p:spPr>
          <a:xfrm>
            <a:off x="3288348" y="1205181"/>
            <a:ext cx="5676139" cy="29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(Non-)destructive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position measurement for both beams simultaneously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Options</a:t>
            </a:r>
          </a:p>
          <a:p>
            <a:pPr marL="6715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Screen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hole</a:t>
            </a:r>
          </a:p>
          <a:p>
            <a:pPr marL="6715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Beam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loss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monitors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715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Wire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scanner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715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6 GHz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cavity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BPM (double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fundamental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frequency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6715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GHz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cavity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BPM in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combination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bunch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trains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4EDC4762-592D-4F15-9975-A4EDCA1BA30C}"/>
              </a:ext>
            </a:extLst>
          </p:cNvPr>
          <p:cNvGrpSpPr/>
          <p:nvPr/>
        </p:nvGrpSpPr>
        <p:grpSpPr>
          <a:xfrm>
            <a:off x="395536" y="2067694"/>
            <a:ext cx="2763798" cy="895326"/>
            <a:chOff x="1913467" y="22864250"/>
            <a:chExt cx="10649097" cy="2875108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A8F2937A-A963-4EF7-A947-B463E7ED5282}"/>
                </a:ext>
              </a:extLst>
            </p:cNvPr>
            <p:cNvSpPr/>
            <p:nvPr/>
          </p:nvSpPr>
          <p:spPr bwMode="auto">
            <a:xfrm>
              <a:off x="4960410" y="2401865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cxnSp>
          <p:nvCxnSpPr>
            <p:cNvPr id="102" name="Gerader Verbinder 55">
              <a:extLst>
                <a:ext uri="{FF2B5EF4-FFF2-40B4-BE49-F238E27FC236}">
                  <a16:creationId xmlns:a16="http://schemas.microsoft.com/office/drawing/2014/main" id="{1F5E099F-3A88-4FB4-8204-CA9C922D3A0F}"/>
                </a:ext>
              </a:extLst>
            </p:cNvPr>
            <p:cNvCxnSpPr/>
            <p:nvPr/>
          </p:nvCxnSpPr>
          <p:spPr bwMode="auto">
            <a:xfrm>
              <a:off x="1913467" y="23883781"/>
              <a:ext cx="7126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Gerader Verbinder 83">
              <a:extLst>
                <a:ext uri="{FF2B5EF4-FFF2-40B4-BE49-F238E27FC236}">
                  <a16:creationId xmlns:a16="http://schemas.microsoft.com/office/drawing/2014/main" id="{78C2CD7D-73A5-4136-BAEF-CA78BBCA9997}"/>
                </a:ext>
              </a:extLst>
            </p:cNvPr>
            <p:cNvCxnSpPr/>
            <p:nvPr/>
          </p:nvCxnSpPr>
          <p:spPr bwMode="auto">
            <a:xfrm>
              <a:off x="1913467" y="24722910"/>
              <a:ext cx="7126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EA878458-AFA7-494C-A934-B4E3F314F060}"/>
                </a:ext>
              </a:extLst>
            </p:cNvPr>
            <p:cNvSpPr/>
            <p:nvPr/>
          </p:nvSpPr>
          <p:spPr bwMode="auto">
            <a:xfrm>
              <a:off x="7754406" y="2401865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FFD715CF-2072-4CB3-B1FE-42FA53BFD595}"/>
                </a:ext>
              </a:extLst>
            </p:cNvPr>
            <p:cNvSpPr/>
            <p:nvPr/>
          </p:nvSpPr>
          <p:spPr bwMode="auto">
            <a:xfrm>
              <a:off x="2166415" y="24018280"/>
              <a:ext cx="459702" cy="204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5DF128D-59CC-49D4-A470-067304DA4200}"/>
                </a:ext>
              </a:extLst>
            </p:cNvPr>
            <p:cNvSpPr/>
            <p:nvPr/>
          </p:nvSpPr>
          <p:spPr bwMode="auto">
            <a:xfrm>
              <a:off x="3573572" y="24300073"/>
              <a:ext cx="459702" cy="20431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F2843E43-A59F-40D3-9B42-3058BB9EA6A2}"/>
                </a:ext>
              </a:extLst>
            </p:cNvPr>
            <p:cNvSpPr/>
            <p:nvPr/>
          </p:nvSpPr>
          <p:spPr bwMode="auto">
            <a:xfrm>
              <a:off x="6357407" y="24300073"/>
              <a:ext cx="459702" cy="20431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131344"/>
              <a:endParaRPr lang="en-US" sz="300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cxnSp>
          <p:nvCxnSpPr>
            <p:cNvPr id="108" name="Gerader Verbinder 5">
              <a:extLst>
                <a:ext uri="{FF2B5EF4-FFF2-40B4-BE49-F238E27FC236}">
                  <a16:creationId xmlns:a16="http://schemas.microsoft.com/office/drawing/2014/main" id="{9AE52A65-75D1-44F7-98BC-52EA065B8941}"/>
                </a:ext>
              </a:extLst>
            </p:cNvPr>
            <p:cNvCxnSpPr>
              <a:endCxn id="105" idx="4"/>
            </p:cNvCxnSpPr>
            <p:nvPr/>
          </p:nvCxnSpPr>
          <p:spPr bwMode="auto">
            <a:xfrm flipV="1">
              <a:off x="2396266" y="24222592"/>
              <a:ext cx="0" cy="10529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6FDBAA62-FDDB-4AA6-8E9D-10F86F4F2560}"/>
                </a:ext>
              </a:extLst>
            </p:cNvPr>
            <p:cNvCxnSpPr>
              <a:endCxn id="106" idx="4"/>
            </p:cNvCxnSpPr>
            <p:nvPr/>
          </p:nvCxnSpPr>
          <p:spPr bwMode="auto">
            <a:xfrm flipV="1">
              <a:off x="3790476" y="24504385"/>
              <a:ext cx="12947" cy="771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Gerader Verbinder 56">
              <a:extLst>
                <a:ext uri="{FF2B5EF4-FFF2-40B4-BE49-F238E27FC236}">
                  <a16:creationId xmlns:a16="http://schemas.microsoft.com/office/drawing/2014/main" id="{E44C5CF1-54DF-4AEC-821A-16B3B53054A5}"/>
                </a:ext>
              </a:extLst>
            </p:cNvPr>
            <p:cNvCxnSpPr>
              <a:endCxn id="65" idx="4"/>
            </p:cNvCxnSpPr>
            <p:nvPr/>
          </p:nvCxnSpPr>
          <p:spPr bwMode="auto">
            <a:xfrm flipH="1" flipV="1">
              <a:off x="5190261" y="24222962"/>
              <a:ext cx="2" cy="10525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Gerader Verbinder 19">
              <a:extLst>
                <a:ext uri="{FF2B5EF4-FFF2-40B4-BE49-F238E27FC236}">
                  <a16:creationId xmlns:a16="http://schemas.microsoft.com/office/drawing/2014/main" id="{23D17918-668E-49D7-BB9A-AE5B7FF01EDB}"/>
                </a:ext>
              </a:extLst>
            </p:cNvPr>
            <p:cNvCxnSpPr/>
            <p:nvPr/>
          </p:nvCxnSpPr>
          <p:spPr bwMode="auto">
            <a:xfrm flipV="1">
              <a:off x="2396266" y="25267981"/>
              <a:ext cx="2793995" cy="75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B4741A2-BEA0-4647-B486-F9DADBD21077}"/>
                </a:ext>
              </a:extLst>
            </p:cNvPr>
            <p:cNvSpPr txBox="1"/>
            <p:nvPr/>
          </p:nvSpPr>
          <p:spPr>
            <a:xfrm>
              <a:off x="2088731" y="24714143"/>
              <a:ext cx="1804768" cy="741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180°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6BA4A06B-9BD7-446F-9FE9-3B9C64F45FBC}"/>
                </a:ext>
              </a:extLst>
            </p:cNvPr>
            <p:cNvSpPr txBox="1"/>
            <p:nvPr/>
          </p:nvSpPr>
          <p:spPr>
            <a:xfrm>
              <a:off x="3597488" y="24704108"/>
              <a:ext cx="2094053" cy="74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180°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A84A271C-1CB9-4EC5-90B2-F152EC8570AB}"/>
                </a:ext>
              </a:extLst>
            </p:cNvPr>
            <p:cNvSpPr txBox="1"/>
            <p:nvPr/>
          </p:nvSpPr>
          <p:spPr>
            <a:xfrm>
              <a:off x="3446502" y="23002093"/>
              <a:ext cx="6235610" cy="81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First Recirculation</a:t>
              </a:r>
            </a:p>
          </p:txBody>
        </p:sp>
        <p:cxnSp>
          <p:nvCxnSpPr>
            <p:cNvPr id="115" name="Gerade Verbindung mit Pfeil 114">
              <a:extLst>
                <a:ext uri="{FF2B5EF4-FFF2-40B4-BE49-F238E27FC236}">
                  <a16:creationId xmlns:a16="http://schemas.microsoft.com/office/drawing/2014/main" id="{052459B0-838C-4D5F-A500-ACE1503D7F87}"/>
                </a:ext>
              </a:extLst>
            </p:cNvPr>
            <p:cNvCxnSpPr/>
            <p:nvPr/>
          </p:nvCxnSpPr>
          <p:spPr bwMode="auto">
            <a:xfrm flipH="1">
              <a:off x="2023914" y="23588678"/>
              <a:ext cx="109859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CAE67F80-74A1-4762-8405-00E466FD5207}"/>
                </a:ext>
              </a:extLst>
            </p:cNvPr>
            <p:cNvSpPr txBox="1"/>
            <p:nvPr/>
          </p:nvSpPr>
          <p:spPr>
            <a:xfrm>
              <a:off x="2313273" y="22864250"/>
              <a:ext cx="983295" cy="815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z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603D22C7-88B3-4F83-85AF-183EE1681D6F}"/>
                </a:ext>
              </a:extLst>
            </p:cNvPr>
            <p:cNvSpPr txBox="1"/>
            <p:nvPr/>
          </p:nvSpPr>
          <p:spPr>
            <a:xfrm>
              <a:off x="9115630" y="23484488"/>
              <a:ext cx="3446934" cy="118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Accelerated Beam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3974462A-A6AF-4F0A-9355-76C3CDC6C101}"/>
                </a:ext>
              </a:extLst>
            </p:cNvPr>
            <p:cNvSpPr txBox="1"/>
            <p:nvPr/>
          </p:nvSpPr>
          <p:spPr>
            <a:xfrm>
              <a:off x="7402561" y="24553344"/>
              <a:ext cx="4395944" cy="118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Decelerated Beam</a:t>
              </a:r>
            </a:p>
          </p:txBody>
        </p:sp>
        <p:cxnSp>
          <p:nvCxnSpPr>
            <p:cNvPr id="119" name="Gerade Verbindung mit Pfeil 118">
              <a:extLst>
                <a:ext uri="{FF2B5EF4-FFF2-40B4-BE49-F238E27FC236}">
                  <a16:creationId xmlns:a16="http://schemas.microsoft.com/office/drawing/2014/main" id="{910AA957-4B57-454C-BF1D-EE457A901506}"/>
                </a:ext>
              </a:extLst>
            </p:cNvPr>
            <p:cNvCxnSpPr/>
            <p:nvPr/>
          </p:nvCxnSpPr>
          <p:spPr bwMode="auto">
            <a:xfrm flipH="1" flipV="1">
              <a:off x="6817108" y="24631515"/>
              <a:ext cx="619599" cy="2813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0" name="Gerade Verbindung mit Pfeil 119">
              <a:extLst>
                <a:ext uri="{FF2B5EF4-FFF2-40B4-BE49-F238E27FC236}">
                  <a16:creationId xmlns:a16="http://schemas.microsoft.com/office/drawing/2014/main" id="{CBA57532-F36A-4551-BF25-89DC84F28D72}"/>
                </a:ext>
              </a:extLst>
            </p:cNvPr>
            <p:cNvCxnSpPr>
              <a:stCxn id="117" idx="1"/>
            </p:cNvCxnSpPr>
            <p:nvPr/>
          </p:nvCxnSpPr>
          <p:spPr bwMode="auto">
            <a:xfrm flipH="1">
              <a:off x="8388591" y="24077496"/>
              <a:ext cx="727039" cy="222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1" name="Gruppieren 120"/>
          <p:cNvGrpSpPr/>
          <p:nvPr/>
        </p:nvGrpSpPr>
        <p:grpSpPr>
          <a:xfrm>
            <a:off x="535714" y="1210484"/>
            <a:ext cx="2264964" cy="713194"/>
            <a:chOff x="2579427" y="1757155"/>
            <a:chExt cx="7571190" cy="2384025"/>
          </a:xfrm>
        </p:grpSpPr>
        <p:sp>
          <p:nvSpPr>
            <p:cNvPr id="122" name="Abgerundetes Rechteck 121"/>
            <p:cNvSpPr/>
            <p:nvPr/>
          </p:nvSpPr>
          <p:spPr>
            <a:xfrm>
              <a:off x="8331338" y="2075167"/>
              <a:ext cx="561315" cy="52510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r Verbinder 122"/>
            <p:cNvCxnSpPr>
              <a:stCxn id="122" idx="1"/>
            </p:cNvCxnSpPr>
            <p:nvPr/>
          </p:nvCxnSpPr>
          <p:spPr>
            <a:xfrm flipH="1">
              <a:off x="6012180" y="2337718"/>
              <a:ext cx="23191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Abgerundetes Rechteck 123"/>
            <p:cNvSpPr/>
            <p:nvPr/>
          </p:nvSpPr>
          <p:spPr>
            <a:xfrm>
              <a:off x="4331970" y="2183130"/>
              <a:ext cx="168021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5" name="Gerader Verbinder 124"/>
            <p:cNvCxnSpPr/>
            <p:nvPr/>
          </p:nvCxnSpPr>
          <p:spPr>
            <a:xfrm flipH="1">
              <a:off x="3813862" y="2335901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r Verbinder 125"/>
            <p:cNvCxnSpPr/>
            <p:nvPr/>
          </p:nvCxnSpPr>
          <p:spPr>
            <a:xfrm flipH="1" flipV="1">
              <a:off x="2715191" y="1757155"/>
              <a:ext cx="580562" cy="580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r Verbinder 126"/>
            <p:cNvCxnSpPr/>
            <p:nvPr/>
          </p:nvCxnSpPr>
          <p:spPr>
            <a:xfrm rot="3600000">
              <a:off x="3492741" y="2869995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/>
            <p:cNvCxnSpPr/>
            <p:nvPr/>
          </p:nvCxnSpPr>
          <p:spPr>
            <a:xfrm rot="18000000">
              <a:off x="3489862" y="251696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/>
            <p:cNvCxnSpPr/>
            <p:nvPr/>
          </p:nvCxnSpPr>
          <p:spPr>
            <a:xfrm>
              <a:off x="3813862" y="3053645"/>
              <a:ext cx="5181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bgerundetes Rechteck 129"/>
            <p:cNvSpPr/>
            <p:nvPr/>
          </p:nvSpPr>
          <p:spPr>
            <a:xfrm>
              <a:off x="4331970" y="2906427"/>
              <a:ext cx="4216970" cy="3090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1" name="Gerader Verbinder 130"/>
            <p:cNvCxnSpPr/>
            <p:nvPr/>
          </p:nvCxnSpPr>
          <p:spPr>
            <a:xfrm>
              <a:off x="8548940" y="3057057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/>
            <p:cNvCxnSpPr/>
            <p:nvPr/>
          </p:nvCxnSpPr>
          <p:spPr>
            <a:xfrm rot="3600000">
              <a:off x="2915087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/>
            <p:cNvCxnSpPr/>
            <p:nvPr/>
          </p:nvCxnSpPr>
          <p:spPr>
            <a:xfrm rot="18000000">
              <a:off x="2912208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r Verbinder 133"/>
            <p:cNvCxnSpPr/>
            <p:nvPr/>
          </p:nvCxnSpPr>
          <p:spPr>
            <a:xfrm>
              <a:off x="3230232" y="3054546"/>
              <a:ext cx="5836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r Verbinder 134"/>
            <p:cNvCxnSpPr/>
            <p:nvPr/>
          </p:nvCxnSpPr>
          <p:spPr>
            <a:xfrm rot="18000000" flipH="1">
              <a:off x="9021475" y="3590724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r Verbinder 135"/>
            <p:cNvCxnSpPr/>
            <p:nvPr/>
          </p:nvCxnSpPr>
          <p:spPr>
            <a:xfrm rot="3600000" flipH="1">
              <a:off x="9018596" y="3237693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r Verbinder 136"/>
            <p:cNvCxnSpPr/>
            <p:nvPr/>
          </p:nvCxnSpPr>
          <p:spPr>
            <a:xfrm>
              <a:off x="3230232" y="3777786"/>
              <a:ext cx="590233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r Verbinder 137"/>
            <p:cNvCxnSpPr>
              <a:stCxn id="124" idx="1"/>
              <a:endCxn id="124" idx="3"/>
            </p:cNvCxnSpPr>
            <p:nvPr/>
          </p:nvCxnSpPr>
          <p:spPr>
            <a:xfrm>
              <a:off x="4331970" y="2337641"/>
              <a:ext cx="168021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>
              <a:stCxn id="130" idx="1"/>
              <a:endCxn id="130" idx="3"/>
            </p:cNvCxnSpPr>
            <p:nvPr/>
          </p:nvCxnSpPr>
          <p:spPr>
            <a:xfrm>
              <a:off x="4331970" y="3060938"/>
              <a:ext cx="421697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/>
            <p:cNvCxnSpPr/>
            <p:nvPr/>
          </p:nvCxnSpPr>
          <p:spPr>
            <a:xfrm flipH="1">
              <a:off x="8996082" y="3061624"/>
              <a:ext cx="127635" cy="1228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/>
            <p:cNvCxnSpPr/>
            <p:nvPr/>
          </p:nvCxnSpPr>
          <p:spPr>
            <a:xfrm rot="18900000">
              <a:off x="9058640" y="3780831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 rot="2700000">
              <a:off x="9058640" y="3234049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142"/>
            <p:cNvCxnSpPr/>
            <p:nvPr/>
          </p:nvCxnSpPr>
          <p:spPr>
            <a:xfrm rot="5400000">
              <a:off x="9376497" y="350878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r Verbinder 143"/>
            <p:cNvCxnSpPr/>
            <p:nvPr/>
          </p:nvCxnSpPr>
          <p:spPr>
            <a:xfrm rot="2700000" flipH="1">
              <a:off x="2806017" y="3775547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/>
            <p:nvPr/>
          </p:nvCxnSpPr>
          <p:spPr>
            <a:xfrm rot="18900000" flipH="1">
              <a:off x="2806017" y="3228765"/>
              <a:ext cx="50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r Verbinder 145"/>
            <p:cNvCxnSpPr/>
            <p:nvPr/>
          </p:nvCxnSpPr>
          <p:spPr>
            <a:xfrm rot="16200000" flipH="1">
              <a:off x="2777802" y="3500276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r Verbinder 146"/>
            <p:cNvCxnSpPr/>
            <p:nvPr/>
          </p:nvCxnSpPr>
          <p:spPr>
            <a:xfrm>
              <a:off x="3230231" y="3952672"/>
              <a:ext cx="5907600" cy="111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r Verbinder 147"/>
            <p:cNvCxnSpPr/>
            <p:nvPr/>
          </p:nvCxnSpPr>
          <p:spPr>
            <a:xfrm rot="18900000">
              <a:off x="4290160" y="4141180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r Verbinder 148"/>
            <p:cNvCxnSpPr/>
            <p:nvPr/>
          </p:nvCxnSpPr>
          <p:spPr>
            <a:xfrm rot="4260000">
              <a:off x="9574788" y="3486131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r Verbinder 149"/>
            <p:cNvCxnSpPr/>
            <p:nvPr/>
          </p:nvCxnSpPr>
          <p:spPr>
            <a:xfrm rot="2100000">
              <a:off x="9083246" y="3229605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/>
            <p:cNvCxnSpPr/>
            <p:nvPr/>
          </p:nvCxnSpPr>
          <p:spPr>
            <a:xfrm rot="6420000">
              <a:off x="9577777" y="3652088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r Verbinder 151"/>
            <p:cNvCxnSpPr/>
            <p:nvPr/>
          </p:nvCxnSpPr>
          <p:spPr>
            <a:xfrm rot="8580000">
              <a:off x="9063054" y="3930941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/>
            <p:cNvCxnSpPr/>
            <p:nvPr/>
          </p:nvCxnSpPr>
          <p:spPr>
            <a:xfrm rot="17340000" flipH="1">
              <a:off x="2618216" y="3482723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r Verbinder 153"/>
            <p:cNvCxnSpPr/>
            <p:nvPr/>
          </p:nvCxnSpPr>
          <p:spPr>
            <a:xfrm rot="19500000" flipH="1">
              <a:off x="2678204" y="3226088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r Verbinder 154"/>
            <p:cNvCxnSpPr/>
            <p:nvPr/>
          </p:nvCxnSpPr>
          <p:spPr>
            <a:xfrm rot="15180000" flipH="1">
              <a:off x="2621205" y="3648680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r Verbinder 155"/>
            <p:cNvCxnSpPr/>
            <p:nvPr/>
          </p:nvCxnSpPr>
          <p:spPr>
            <a:xfrm rot="13020000" flipH="1">
              <a:off x="2669940" y="3927424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r Verbinder 156"/>
            <p:cNvCxnSpPr/>
            <p:nvPr/>
          </p:nvCxnSpPr>
          <p:spPr>
            <a:xfrm>
              <a:off x="3246721" y="4122413"/>
              <a:ext cx="58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r Verbinder 157"/>
            <p:cNvCxnSpPr/>
            <p:nvPr/>
          </p:nvCxnSpPr>
          <p:spPr>
            <a:xfrm rot="1620000">
              <a:off x="9070617" y="3293158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r Verbinder 158"/>
            <p:cNvCxnSpPr/>
            <p:nvPr/>
          </p:nvCxnSpPr>
          <p:spPr>
            <a:xfrm flipH="1">
              <a:off x="2579427" y="2335659"/>
              <a:ext cx="12344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7414836" cy="628650"/>
          </a:xfrm>
        </p:spPr>
        <p:txBody>
          <a:bodyPr/>
          <a:lstStyle/>
          <a:p>
            <a:r>
              <a:rPr lang="de-DE" dirty="0"/>
              <a:t>Instrumentation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Superimposing</a:t>
            </a:r>
            <a:r>
              <a:rPr lang="de-DE" dirty="0"/>
              <a:t> </a:t>
            </a:r>
            <a:r>
              <a:rPr lang="de-DE" dirty="0" err="1"/>
              <a:t>Beams</a:t>
            </a:r>
            <a:endParaRPr lang="en-US" dirty="0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513251" y="3029322"/>
            <a:ext cx="75114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88695" y="304264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 GHz</a:t>
            </a:r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887901" y="3553197"/>
            <a:ext cx="35807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785545" y="356651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6 GHz</a:t>
            </a:r>
          </a:p>
        </p:txBody>
      </p:sp>
    </p:spTree>
    <p:extLst>
      <p:ext uri="{BB962C8B-B14F-4D97-AF65-F5344CB8AC3E}">
        <p14:creationId xmlns:p14="http://schemas.microsoft.com/office/powerpoint/2010/main" val="32442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6821383" cy="628650"/>
          </a:xfrm>
        </p:spPr>
        <p:txBody>
          <a:bodyPr/>
          <a:lstStyle/>
          <a:p>
            <a:r>
              <a:rPr lang="en-US" dirty="0" smtClean="0"/>
              <a:t>Challenges of Twofold ERL</a:t>
            </a:r>
            <a:endParaRPr lang="en-US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4"/>
            <a:ext cx="4949914" cy="2976174"/>
          </a:xfrm>
          <a:prstGeom prst="rect">
            <a:avLst/>
          </a:prstGeom>
        </p:spPr>
      </p:pic>
      <p:sp>
        <p:nvSpPr>
          <p:cNvPr id="44" name="Inhaltsplatzhalter 2"/>
          <p:cNvSpPr>
            <a:spLocks noGrp="1"/>
          </p:cNvSpPr>
          <p:nvPr>
            <p:ph idx="4294967295"/>
          </p:nvPr>
        </p:nvSpPr>
        <p:spPr>
          <a:xfrm>
            <a:off x="5652120" y="2139703"/>
            <a:ext cx="3168352" cy="576063"/>
          </a:xfrm>
          <a:prstGeom prst="rect">
            <a:avLst/>
          </a:prstGeom>
        </p:spPr>
        <p:txBody>
          <a:bodyPr/>
          <a:lstStyle/>
          <a:p>
            <a:r>
              <a:rPr lang="de-DE" sz="1400" dirty="0" err="1" smtClean="0"/>
              <a:t>Objective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functions</a:t>
            </a:r>
            <a:r>
              <a:rPr lang="de-DE" sz="1400" dirty="0" smtClean="0"/>
              <a:t> </a:t>
            </a:r>
            <a:r>
              <a:rPr lang="de-DE" sz="1400" dirty="0" err="1" smtClean="0"/>
              <a:t>result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endParaRPr lang="de-DE" sz="1400" dirty="0" smtClean="0"/>
          </a:p>
          <a:p>
            <a:r>
              <a:rPr lang="de-DE" sz="1400" dirty="0" err="1" smtClean="0"/>
              <a:t>splitter</a:t>
            </a:r>
            <a:r>
              <a:rPr lang="de-DE" sz="1400" dirty="0" smtClean="0"/>
              <a:t>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ratio</a:t>
            </a:r>
            <a:r>
              <a:rPr lang="de-DE" sz="1400" dirty="0" smtClean="0"/>
              <a:t>:</a:t>
            </a:r>
          </a:p>
          <a:p>
            <a:r>
              <a:rPr lang="de-DE" sz="1400" i="1" dirty="0" err="1" smtClean="0"/>
              <a:t>p</a:t>
            </a:r>
            <a:r>
              <a:rPr lang="de-DE" sz="1400" baseline="-25000" dirty="0" err="1" smtClean="0"/>
              <a:t>I</a:t>
            </a:r>
            <a:r>
              <a:rPr lang="de-DE" sz="1400" dirty="0" smtClean="0"/>
              <a:t> : </a:t>
            </a:r>
            <a:r>
              <a:rPr lang="de-DE" sz="1400" i="1" dirty="0" err="1" smtClean="0"/>
              <a:t>p</a:t>
            </a:r>
            <a:r>
              <a:rPr lang="de-DE" sz="1400" baseline="-25000" dirty="0" err="1" smtClean="0"/>
              <a:t>F</a:t>
            </a:r>
            <a:r>
              <a:rPr lang="de-DE" sz="1400" dirty="0" smtClean="0"/>
              <a:t> : </a:t>
            </a:r>
            <a:r>
              <a:rPr lang="de-DE" sz="1400" i="1" dirty="0" err="1"/>
              <a:t>p</a:t>
            </a:r>
            <a:r>
              <a:rPr lang="de-DE" sz="1400" baseline="-25000" dirty="0" err="1" smtClean="0"/>
              <a:t>S</a:t>
            </a:r>
            <a:r>
              <a:rPr lang="de-DE" sz="1400" dirty="0" smtClean="0"/>
              <a:t> =1 : 4.73 : 8.32</a:t>
            </a:r>
            <a:endParaRPr lang="de-DE" sz="1400" baseline="-25000" dirty="0"/>
          </a:p>
        </p:txBody>
      </p:sp>
      <p:sp>
        <p:nvSpPr>
          <p:cNvPr id="45" name="Rechteck 44"/>
          <p:cNvSpPr/>
          <p:nvPr/>
        </p:nvSpPr>
        <p:spPr>
          <a:xfrm>
            <a:off x="5652120" y="3579862"/>
            <a:ext cx="2039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latin typeface="Raleway"/>
              </a:rPr>
              <a:t>Degrees</a:t>
            </a:r>
            <a:r>
              <a:rPr lang="de-DE" sz="1600" dirty="0" smtClean="0">
                <a:latin typeface="Raleway"/>
              </a:rPr>
              <a:t> </a:t>
            </a:r>
            <a:r>
              <a:rPr lang="de-DE" sz="1600" dirty="0" err="1" smtClean="0">
                <a:latin typeface="Raleway"/>
              </a:rPr>
              <a:t>of</a:t>
            </a:r>
            <a:r>
              <a:rPr lang="de-DE" sz="1600" dirty="0" smtClean="0">
                <a:latin typeface="Raleway"/>
              </a:rPr>
              <a:t> </a:t>
            </a:r>
            <a:r>
              <a:rPr lang="de-DE" sz="1600" dirty="0" err="1" smtClean="0">
                <a:latin typeface="Raleway"/>
              </a:rPr>
              <a:t>freedom</a:t>
            </a:r>
            <a:r>
              <a:rPr lang="de-DE" sz="1600" dirty="0" smtClean="0">
                <a:latin typeface="Raleway"/>
              </a:rPr>
              <a:t>:</a:t>
            </a:r>
            <a:endParaRPr lang="de-DE" sz="1600" dirty="0">
              <a:latin typeface="Raleway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86255" y="1161818"/>
            <a:ext cx="36503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 err="1" smtClean="0"/>
              <a:t>Concept</a:t>
            </a:r>
            <a:r>
              <a:rPr lang="de-DE" sz="750" dirty="0" smtClean="0"/>
              <a:t> </a:t>
            </a:r>
            <a:r>
              <a:rPr lang="de-DE" sz="750" dirty="0" err="1" smtClean="0"/>
              <a:t>based</a:t>
            </a:r>
            <a:r>
              <a:rPr lang="de-DE" sz="750" dirty="0" smtClean="0"/>
              <a:t> on: R</a:t>
            </a:r>
            <a:r>
              <a:rPr lang="de-DE" sz="750" dirty="0"/>
              <a:t>. </a:t>
            </a:r>
            <a:r>
              <a:rPr lang="de-DE" sz="750" dirty="0" err="1"/>
              <a:t>Koscica</a:t>
            </a:r>
            <a:r>
              <a:rPr lang="de-DE" sz="750" dirty="0"/>
              <a:t> et al., Phys. </a:t>
            </a:r>
            <a:r>
              <a:rPr lang="de-DE" sz="750" dirty="0" err="1"/>
              <a:t>Rev</a:t>
            </a:r>
            <a:r>
              <a:rPr lang="de-DE" sz="750" dirty="0"/>
              <a:t>. Accel. </a:t>
            </a:r>
            <a:r>
              <a:rPr lang="de-DE" sz="750" dirty="0" err="1"/>
              <a:t>Beams</a:t>
            </a:r>
            <a:r>
              <a:rPr lang="de-DE" sz="750" dirty="0"/>
              <a:t> </a:t>
            </a:r>
            <a:r>
              <a:rPr lang="de-DE" sz="750" b="1" dirty="0"/>
              <a:t>22</a:t>
            </a:r>
            <a:r>
              <a:rPr lang="de-DE" sz="750" dirty="0"/>
              <a:t>, 091602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22869" y="4043528"/>
                <a:ext cx="983795" cy="279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69" y="4043528"/>
                <a:ext cx="983795" cy="279885"/>
              </a:xfrm>
              <a:prstGeom prst="rect">
                <a:avLst/>
              </a:prstGeom>
              <a:blipFill>
                <a:blip r:embed="rId4"/>
                <a:stretch>
                  <a:fillRect l="-4348" t="-30435" r="-621" b="-32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Wire</a:t>
            </a:r>
            <a:r>
              <a:rPr lang="de-DE" dirty="0" smtClean="0"/>
              <a:t> Scanner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62355" t="16401" r="24014" b="16401"/>
          <a:stretch/>
        </p:blipFill>
        <p:spPr>
          <a:xfrm>
            <a:off x="6228184" y="1131590"/>
            <a:ext cx="2405381" cy="333534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E143DD8-9A5D-4612-9C48-BEEA0698FCA6}"/>
              </a:ext>
            </a:extLst>
          </p:cNvPr>
          <p:cNvSpPr txBox="1"/>
          <p:nvPr/>
        </p:nvSpPr>
        <p:spPr>
          <a:xfrm>
            <a:off x="6322209" y="4553961"/>
            <a:ext cx="2972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750" dirty="0">
                <a:latin typeface="+mn-lt"/>
              </a:rPr>
              <a:t>M. </a:t>
            </a:r>
            <a:r>
              <a:rPr lang="de-DE" sz="750" dirty="0" err="1" smtClean="0">
                <a:latin typeface="+mn-lt"/>
              </a:rPr>
              <a:t>Dutine</a:t>
            </a:r>
            <a:r>
              <a:rPr lang="de-DE" sz="750" dirty="0" smtClean="0">
                <a:latin typeface="+mn-lt"/>
              </a:rPr>
              <a:t> </a:t>
            </a:r>
            <a:r>
              <a:rPr lang="de-DE" sz="750" dirty="0">
                <a:latin typeface="+mn-lt"/>
              </a:rPr>
              <a:t>et al</a:t>
            </a:r>
            <a:r>
              <a:rPr lang="de-DE" sz="750" dirty="0" smtClean="0">
                <a:latin typeface="+mn-lt"/>
              </a:rPr>
              <a:t>., </a:t>
            </a:r>
            <a:r>
              <a:rPr lang="de-DE" sz="750" dirty="0" err="1" smtClean="0">
                <a:latin typeface="+mn-lt"/>
              </a:rPr>
              <a:t>Proc</a:t>
            </a:r>
            <a:r>
              <a:rPr lang="de-DE" sz="750" dirty="0" smtClean="0">
                <a:latin typeface="+mn-lt"/>
              </a:rPr>
              <a:t>. </a:t>
            </a:r>
            <a:r>
              <a:rPr lang="de-DE" sz="750" dirty="0" err="1" smtClean="0">
                <a:latin typeface="+mn-lt"/>
              </a:rPr>
              <a:t>of</a:t>
            </a:r>
            <a:r>
              <a:rPr lang="de-DE" sz="750" dirty="0" smtClean="0">
                <a:latin typeface="+mn-lt"/>
              </a:rPr>
              <a:t> IPAC 2022, </a:t>
            </a:r>
            <a:r>
              <a:rPr lang="en-US" sz="750" dirty="0" smtClean="0"/>
              <a:t>p. 254-256 </a:t>
            </a:r>
            <a:r>
              <a:rPr lang="de-DE" sz="750" dirty="0" smtClean="0">
                <a:latin typeface="+mn-lt"/>
              </a:rPr>
              <a:t>(2022)</a:t>
            </a:r>
            <a:endParaRPr lang="de-DE" sz="750" dirty="0">
              <a:latin typeface="+mn-lt"/>
            </a:endParaRPr>
          </a:p>
        </p:txBody>
      </p:sp>
      <p:sp>
        <p:nvSpPr>
          <p:cNvPr id="35" name="Inhaltsplatzhalter 2"/>
          <p:cNvSpPr txBox="1">
            <a:spLocks/>
          </p:cNvSpPr>
          <p:nvPr/>
        </p:nvSpPr>
        <p:spPr bwMode="auto">
          <a:xfrm>
            <a:off x="251521" y="1141516"/>
            <a:ext cx="4968551" cy="29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Measurement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routine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Measure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single-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accelerated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beam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alone</a:t>
            </a:r>
            <a:endParaRPr lang="de-DE" sz="14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Measure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both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beams</a:t>
            </a:r>
            <a:r>
              <a:rPr lang="de-DE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simultaneously</a:t>
            </a:r>
            <a:endParaRPr lang="de-DE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Substract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(1)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(2)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Gain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position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single-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decelerated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beam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kern="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Tuning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first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beam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requires</a:t>
            </a:r>
            <a:r>
              <a:rPr lang="de-DE" sz="1400" kern="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/>
            </a:r>
            <a:br>
              <a:rPr lang="de-DE" sz="1400" kern="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re-calibration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system</a:t>
            </a:r>
            <a:endParaRPr lang="de-DE" sz="1400" kern="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measurement</a:t>
            </a:r>
            <a:r>
              <a:rPr lang="de-DE" sz="1400" kern="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time: ~ 10 sec.</a:t>
            </a:r>
          </a:p>
        </p:txBody>
      </p:sp>
      <p:cxnSp>
        <p:nvCxnSpPr>
          <p:cNvPr id="9" name="Gewinkelter Verbinder 8"/>
          <p:cNvCxnSpPr/>
          <p:nvPr/>
        </p:nvCxnSpPr>
        <p:spPr>
          <a:xfrm>
            <a:off x="4035451" y="1979940"/>
            <a:ext cx="2120725" cy="1675786"/>
          </a:xfrm>
          <a:prstGeom prst="bentConnector3">
            <a:avLst>
              <a:gd name="adj1" fmla="val 8634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283968" y="1665874"/>
            <a:ext cx="18722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5537781-49FE-43F9-A90B-C23DB8B3B176}"/>
              </a:ext>
            </a:extLst>
          </p:cNvPr>
          <p:cNvGrpSpPr/>
          <p:nvPr/>
        </p:nvGrpSpPr>
        <p:grpSpPr>
          <a:xfrm>
            <a:off x="3864554" y="2804301"/>
            <a:ext cx="1777677" cy="1871540"/>
            <a:chOff x="357591" y="3682853"/>
            <a:chExt cx="2592288" cy="2729164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91" y="3682853"/>
              <a:ext cx="2592288" cy="2686197"/>
            </a:xfrm>
            <a:prstGeom prst="rect">
              <a:avLst/>
            </a:prstGeom>
          </p:spPr>
        </p:pic>
        <p:cxnSp>
          <p:nvCxnSpPr>
            <p:cNvPr id="19" name="Gerade Verbindung mit Pfeil 18"/>
            <p:cNvCxnSpPr>
              <a:cxnSpLocks/>
            </p:cNvCxnSpPr>
            <p:nvPr/>
          </p:nvCxnSpPr>
          <p:spPr>
            <a:xfrm flipH="1">
              <a:off x="1653735" y="5267030"/>
              <a:ext cx="576064" cy="64807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 rot="18695510">
              <a:off x="1543599" y="5482260"/>
              <a:ext cx="1302003" cy="55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10 cm</a:t>
              </a: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D1C517AE-289C-4D3A-9BB8-F8CDA48199B5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9" y="6285709"/>
              <a:ext cx="3267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BB519921-76DB-42DC-9E37-5B0F342C8880}"/>
                </a:ext>
              </a:extLst>
            </p:cNvPr>
            <p:cNvCxnSpPr>
              <a:cxnSpLocks/>
            </p:cNvCxnSpPr>
            <p:nvPr/>
          </p:nvCxnSpPr>
          <p:spPr>
            <a:xfrm>
              <a:off x="750968" y="5931672"/>
              <a:ext cx="0" cy="322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GHz </a:t>
            </a:r>
            <a:r>
              <a:rPr lang="de-DE" dirty="0" err="1" smtClean="0"/>
              <a:t>Cavity</a:t>
            </a:r>
            <a:r>
              <a:rPr lang="de-DE" dirty="0" smtClean="0"/>
              <a:t> BPM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68900" t="38800" r="13100" b="38801"/>
          <a:stretch/>
        </p:blipFill>
        <p:spPr>
          <a:xfrm>
            <a:off x="4499992" y="1959723"/>
            <a:ext cx="4478220" cy="1567379"/>
          </a:xfrm>
          <a:prstGeom prst="rect">
            <a:avLst/>
          </a:prstGeom>
        </p:spPr>
      </p:pic>
      <p:sp>
        <p:nvSpPr>
          <p:cNvPr id="55" name="Inhaltsplatzhalter 2"/>
          <p:cNvSpPr txBox="1">
            <a:spLocks/>
          </p:cNvSpPr>
          <p:nvPr/>
        </p:nvSpPr>
        <p:spPr bwMode="auto">
          <a:xfrm>
            <a:off x="265139" y="1222707"/>
            <a:ext cx="4090837" cy="31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Measurement routine: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Identical to wire scanner</a:t>
            </a:r>
          </a:p>
          <a:p>
            <a:pPr marL="0" indent="0"/>
            <a:endParaRPr lang="en-AU" sz="1400" kern="0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Advantage: online measurement instead of defined measurement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sz="1400" kern="0" dirty="0" smtClean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Tested at test stand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Read out electronics under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Test with beam planned for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kern="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Comparison to wire scanner</a:t>
            </a:r>
          </a:p>
          <a:p>
            <a:pPr marL="0" indent="0"/>
            <a:endParaRPr lang="en-AU" sz="1400" kern="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143DD8-9A5D-4612-9C48-BEEA0698FCA6}"/>
              </a:ext>
            </a:extLst>
          </p:cNvPr>
          <p:cNvSpPr txBox="1"/>
          <p:nvPr/>
        </p:nvSpPr>
        <p:spPr>
          <a:xfrm>
            <a:off x="6460561" y="3527369"/>
            <a:ext cx="2575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750" dirty="0">
                <a:latin typeface="+mn-lt"/>
              </a:rPr>
              <a:t>M. </a:t>
            </a:r>
            <a:r>
              <a:rPr lang="de-DE" sz="750" dirty="0" err="1" smtClean="0">
                <a:latin typeface="+mn-lt"/>
              </a:rPr>
              <a:t>Dutine</a:t>
            </a:r>
            <a:r>
              <a:rPr lang="de-DE" sz="750" dirty="0" smtClean="0">
                <a:latin typeface="+mn-lt"/>
              </a:rPr>
              <a:t> </a:t>
            </a:r>
            <a:r>
              <a:rPr lang="de-DE" sz="750" dirty="0">
                <a:latin typeface="+mn-lt"/>
              </a:rPr>
              <a:t>et al</a:t>
            </a:r>
            <a:r>
              <a:rPr lang="de-DE" sz="750" dirty="0" smtClean="0">
                <a:latin typeface="+mn-lt"/>
              </a:rPr>
              <a:t>., </a:t>
            </a:r>
            <a:r>
              <a:rPr lang="de-DE" sz="750" dirty="0" err="1" smtClean="0">
                <a:latin typeface="+mn-lt"/>
              </a:rPr>
              <a:t>Proc</a:t>
            </a:r>
            <a:r>
              <a:rPr lang="de-DE" sz="750" dirty="0" smtClean="0">
                <a:latin typeface="+mn-lt"/>
              </a:rPr>
              <a:t>. </a:t>
            </a:r>
            <a:r>
              <a:rPr lang="de-DE" sz="750" dirty="0" err="1" smtClean="0">
                <a:latin typeface="+mn-lt"/>
              </a:rPr>
              <a:t>of</a:t>
            </a:r>
            <a:r>
              <a:rPr lang="de-DE" sz="750" dirty="0" smtClean="0">
                <a:latin typeface="+mn-lt"/>
              </a:rPr>
              <a:t> IPAC 2022, </a:t>
            </a:r>
            <a:r>
              <a:rPr lang="en-US" sz="750" dirty="0" smtClean="0"/>
              <a:t>p. 254-256 </a:t>
            </a:r>
            <a:r>
              <a:rPr lang="de-DE" sz="750" dirty="0" smtClean="0">
                <a:latin typeface="+mn-lt"/>
              </a:rPr>
              <a:t>(2022)</a:t>
            </a:r>
            <a:endParaRPr lang="de-DE" sz="7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GHz </a:t>
            </a:r>
            <a:r>
              <a:rPr lang="de-DE" dirty="0" err="1" smtClean="0"/>
              <a:t>Cavity</a:t>
            </a:r>
            <a:r>
              <a:rPr lang="de-DE" dirty="0" smtClean="0"/>
              <a:t> BPM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>
          <a:xfrm>
            <a:off x="185056" y="1152108"/>
            <a:ext cx="2639028" cy="17889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" y="3105839"/>
            <a:ext cx="2117492" cy="15881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687441-A7E6-416D-A5C3-2161BC265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9749"/>
          <a:stretch/>
        </p:blipFill>
        <p:spPr>
          <a:xfrm>
            <a:off x="2431192" y="3183246"/>
            <a:ext cx="1011282" cy="14922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645261" y="1138538"/>
            <a:ext cx="2374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courtesy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smtClean="0"/>
              <a:t>M. </a:t>
            </a:r>
            <a:r>
              <a:rPr lang="de-DE" sz="1100" dirty="0" err="1" smtClean="0"/>
              <a:t>Dutine</a:t>
            </a:r>
            <a:r>
              <a:rPr lang="de-DE" sz="1100" dirty="0" smtClean="0"/>
              <a:t> &amp; A</a:t>
            </a:r>
            <a:r>
              <a:rPr lang="de-DE" sz="1100" dirty="0"/>
              <a:t>. Dimitrov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98" y="1253664"/>
            <a:ext cx="2431402" cy="14418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526" y="3046336"/>
            <a:ext cx="1961262" cy="155777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527" y="2789505"/>
            <a:ext cx="2280898" cy="18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GHz </a:t>
            </a:r>
            <a:r>
              <a:rPr lang="de-DE" dirty="0" err="1" smtClean="0"/>
              <a:t>Cavity</a:t>
            </a:r>
            <a:r>
              <a:rPr lang="de-DE" dirty="0" smtClean="0"/>
              <a:t> BPM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>
          <a:xfrm>
            <a:off x="185056" y="1152108"/>
            <a:ext cx="2639028" cy="17889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" y="3105839"/>
            <a:ext cx="2117492" cy="15881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687441-A7E6-416D-A5C3-2161BC265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9749"/>
          <a:stretch/>
        </p:blipFill>
        <p:spPr>
          <a:xfrm>
            <a:off x="2431192" y="3183246"/>
            <a:ext cx="1011282" cy="14922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645261" y="1138538"/>
            <a:ext cx="2374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courtesy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smtClean="0"/>
              <a:t>M. </a:t>
            </a:r>
            <a:r>
              <a:rPr lang="de-DE" sz="1100" dirty="0" err="1" smtClean="0"/>
              <a:t>Dutine</a:t>
            </a:r>
            <a:r>
              <a:rPr lang="de-DE" sz="1100" dirty="0" smtClean="0"/>
              <a:t> &amp; A</a:t>
            </a:r>
            <a:r>
              <a:rPr lang="de-DE" sz="1100" dirty="0"/>
              <a:t>. Dimitrov</a:t>
            </a:r>
          </a:p>
        </p:txBody>
      </p:sp>
      <p:pic>
        <p:nvPicPr>
          <p:cNvPr id="16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3575112" y="1221556"/>
            <a:ext cx="2759911" cy="34520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279" y="2394999"/>
            <a:ext cx="2269547" cy="21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>
          <a:xfrm>
            <a:off x="814515" y="1240950"/>
            <a:ext cx="7843697" cy="2880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Twofold ERL mode at </a:t>
            </a:r>
            <a:r>
              <a:rPr lang="en-US" dirty="0"/>
              <a:t>S-DALINAC </a:t>
            </a:r>
            <a:r>
              <a:rPr lang="en-US" dirty="0" smtClean="0"/>
              <a:t>with up </a:t>
            </a:r>
            <a:r>
              <a:rPr lang="en-US" dirty="0"/>
              <a:t>to 87 % </a:t>
            </a:r>
            <a:r>
              <a:rPr lang="en-US" dirty="0" smtClean="0"/>
              <a:t>efficiency</a:t>
            </a:r>
          </a:p>
          <a:p>
            <a:pPr marL="0" indent="0"/>
            <a:r>
              <a:rPr lang="en-US" sz="600" dirty="0" smtClean="0"/>
              <a:t> 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Challenges of multi-turn energy-recovery: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injection energy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Phase slippage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</a:t>
            </a:r>
            <a:r>
              <a:rPr lang="en-US" dirty="0"/>
              <a:t>beam </a:t>
            </a:r>
            <a:r>
              <a:rPr lang="en-US" dirty="0" smtClean="0"/>
              <a:t>transport</a:t>
            </a:r>
            <a:br>
              <a:rPr lang="en-US" dirty="0" smtClean="0"/>
            </a:br>
            <a:endParaRPr lang="en-US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Remedies:</a:t>
            </a:r>
          </a:p>
          <a:p>
            <a:pPr marL="655637" lvl="4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Numerical simulations</a:t>
            </a:r>
          </a:p>
          <a:p>
            <a:pPr marL="655637" lvl="4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Special diagnostic units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5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6378" y="2306694"/>
            <a:ext cx="5184576" cy="628650"/>
          </a:xfrm>
        </p:spPr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Attention.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7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7908" y="2253795"/>
            <a:ext cx="5184576" cy="628650"/>
          </a:xfrm>
        </p:spPr>
        <p:txBody>
          <a:bodyPr/>
          <a:lstStyle/>
          <a:p>
            <a:pPr algn="ctr"/>
            <a:r>
              <a:rPr lang="de-DE" dirty="0" smtClean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8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7414836" cy="628650"/>
          </a:xfrm>
        </p:spPr>
        <p:txBody>
          <a:bodyPr/>
          <a:lstStyle/>
          <a:p>
            <a:r>
              <a:rPr lang="en-US" dirty="0" smtClean="0"/>
              <a:t>Possible Threefold ERL Mode</a:t>
            </a:r>
            <a:endParaRPr lang="en-US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" y="1657776"/>
            <a:ext cx="4227548" cy="29250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12776" y="1132023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Challenges: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4 </a:t>
            </a:r>
            <a:r>
              <a:rPr lang="en-GB" sz="1400" dirty="0" smtClean="0">
                <a:sym typeface="Wingdings" panose="05000000000000000000" pitchFamily="2" charset="2"/>
              </a:rPr>
              <a:t> 6 </a:t>
            </a:r>
            <a:r>
              <a:rPr lang="en-GB" sz="1400" dirty="0" smtClean="0"/>
              <a:t>superimposing beams in main LINAC section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1x </a:t>
            </a:r>
            <a:r>
              <a:rPr lang="en-GB" sz="1400" dirty="0" smtClean="0">
                <a:sym typeface="Wingdings" panose="05000000000000000000" pitchFamily="2" charset="2"/>
              </a:rPr>
              <a:t> </a:t>
            </a:r>
            <a:r>
              <a:rPr lang="en-GB" sz="1400" dirty="0" smtClean="0"/>
              <a:t>2x two superimposing beams in recirculation beamlines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4 </a:t>
            </a:r>
            <a:r>
              <a:rPr lang="en-GB" sz="1400" dirty="0" smtClean="0">
                <a:sym typeface="Wingdings" panose="05000000000000000000" pitchFamily="2" charset="2"/>
              </a:rPr>
              <a:t> 6 objectives for design momenta (i.e. +2 objective functions but only +1 degree of freedom (PLAS))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463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7414836" cy="628650"/>
          </a:xfrm>
        </p:spPr>
        <p:txBody>
          <a:bodyPr/>
          <a:lstStyle/>
          <a:p>
            <a:r>
              <a:rPr lang="de-DE" dirty="0" smtClean="0"/>
              <a:t>Compton </a:t>
            </a:r>
            <a:r>
              <a:rPr lang="de-DE" dirty="0" err="1" smtClean="0"/>
              <a:t>backscattering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S-DALINAC</a:t>
            </a:r>
            <a:endParaRPr lang="de-DE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4487890" y="1262215"/>
            <a:ext cx="440657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can provide a quasi-monochromatic highly polarized X-ray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weak influence of electron beam due to small recoil and small Compton cross-section</a:t>
            </a:r>
            <a:br>
              <a:rPr lang="en-US" sz="1400" dirty="0" smtClean="0"/>
            </a:br>
            <a:r>
              <a:rPr lang="en-US" sz="1400" dirty="0">
                <a:sym typeface="Wingdings" panose="05000000000000000000" pitchFamily="2" charset="2"/>
              </a:rPr>
              <a:t> diagnostic </a:t>
            </a:r>
            <a:r>
              <a:rPr lang="en-US" sz="1400" dirty="0" smtClean="0">
                <a:sym typeface="Wingdings" panose="05000000000000000000" pitchFamily="2" charset="2"/>
              </a:rPr>
              <a:t>tool for energy and energy spread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419622"/>
            <a:ext cx="3888432" cy="24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00" y="366712"/>
            <a:ext cx="7414836" cy="628650"/>
          </a:xfrm>
        </p:spPr>
        <p:txBody>
          <a:bodyPr/>
          <a:lstStyle/>
          <a:p>
            <a:r>
              <a:rPr lang="de-DE" dirty="0" smtClean="0"/>
              <a:t>Compton </a:t>
            </a:r>
            <a:r>
              <a:rPr lang="de-DE" dirty="0" err="1" smtClean="0"/>
              <a:t>backscattering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S-DALINAC</a:t>
            </a:r>
            <a:endParaRPr lang="de-DE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143DD8-9A5D-4612-9C48-BEEA0698FCA6}"/>
              </a:ext>
            </a:extLst>
          </p:cNvPr>
          <p:cNvSpPr txBox="1"/>
          <p:nvPr/>
        </p:nvSpPr>
        <p:spPr>
          <a:xfrm>
            <a:off x="150445" y="4540010"/>
            <a:ext cx="2666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750" dirty="0">
                <a:latin typeface="+mn-lt"/>
              </a:rPr>
              <a:t>M. </a:t>
            </a:r>
            <a:r>
              <a:rPr lang="de-DE" sz="750" dirty="0" smtClean="0">
                <a:latin typeface="+mn-lt"/>
              </a:rPr>
              <a:t>Meier </a:t>
            </a:r>
            <a:r>
              <a:rPr lang="de-DE" sz="750" dirty="0">
                <a:latin typeface="+mn-lt"/>
              </a:rPr>
              <a:t>et al</a:t>
            </a:r>
            <a:r>
              <a:rPr lang="de-DE" sz="750" dirty="0" smtClean="0">
                <a:latin typeface="+mn-lt"/>
              </a:rPr>
              <a:t>., </a:t>
            </a:r>
            <a:r>
              <a:rPr lang="de-DE" sz="750" dirty="0" err="1" smtClean="0">
                <a:latin typeface="+mn-lt"/>
              </a:rPr>
              <a:t>Proc</a:t>
            </a:r>
            <a:r>
              <a:rPr lang="de-DE" sz="750" dirty="0" smtClean="0">
                <a:latin typeface="+mn-lt"/>
              </a:rPr>
              <a:t>. </a:t>
            </a:r>
            <a:r>
              <a:rPr lang="de-DE" sz="750" dirty="0" err="1" smtClean="0">
                <a:latin typeface="+mn-lt"/>
              </a:rPr>
              <a:t>of</a:t>
            </a:r>
            <a:r>
              <a:rPr lang="de-DE" sz="750" dirty="0" smtClean="0">
                <a:latin typeface="+mn-lt"/>
              </a:rPr>
              <a:t> IPAC 2022, </a:t>
            </a:r>
            <a:r>
              <a:rPr lang="en-US" sz="750" dirty="0" smtClean="0"/>
              <a:t>p. 1121-1124 </a:t>
            </a:r>
            <a:r>
              <a:rPr lang="de-DE" sz="750" dirty="0" smtClean="0">
                <a:latin typeface="+mn-lt"/>
              </a:rPr>
              <a:t>(2022)</a:t>
            </a:r>
            <a:endParaRPr lang="de-DE" sz="750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3" y="1184490"/>
            <a:ext cx="3528392" cy="1996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066" y="3269159"/>
            <a:ext cx="2349706" cy="122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487890" y="1262215"/>
                <a:ext cx="4406570" cy="2617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provide a quasi-monochromatic highly polarized X-ray beam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weak influence of electron beam due to small recoil and small Compton cross-section</a:t>
                </a:r>
                <a:br>
                  <a:rPr lang="en-US" sz="1400" dirty="0" smtClean="0"/>
                </a:br>
                <a:r>
                  <a:rPr lang="en-US" sz="1400" dirty="0">
                    <a:sym typeface="Wingdings" panose="05000000000000000000" pitchFamily="2" charset="2"/>
                  </a:rPr>
                  <a:t> diagnostic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tool for energy and energy spread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sym typeface="Wingdings" panose="05000000000000000000" pitchFamily="2" charset="2"/>
                  </a:rPr>
                  <a:t>M</a:t>
                </a:r>
                <a:r>
                  <a:rPr lang="en-US" sz="1400" dirty="0" smtClean="0"/>
                  <a:t>aximum </a:t>
                </a:r>
                <a:r>
                  <a:rPr lang="en-US" sz="1400" dirty="0"/>
                  <a:t>energy in head-on </a:t>
                </a:r>
                <a:r>
                  <a:rPr lang="en-US" sz="1400" dirty="0" smtClean="0"/>
                  <a:t>geometry:</a:t>
                </a:r>
                <a:r>
                  <a:rPr lang="de-DE" sz="1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≈4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de-DE" sz="1400" b="0" dirty="0" smtClean="0"/>
                  <a:t/>
                </a:r>
                <a:br>
                  <a:rPr lang="de-DE" sz="1400" b="0" dirty="0" smtClean="0"/>
                </a:br>
                <a:r>
                  <a:rPr lang="de-DE" sz="1400" dirty="0" smtClean="0">
                    <a:sym typeface="Wingdings" panose="05000000000000000000" pitchFamily="2" charset="2"/>
                  </a:rPr>
                  <a:t> </a:t>
                </a:r>
                <a:r>
                  <a:rPr lang="de-DE" sz="1400" dirty="0" smtClean="0"/>
                  <a:t>180 </a:t>
                </a:r>
                <a:r>
                  <a:rPr lang="de-DE" sz="1400" dirty="0" err="1" smtClean="0"/>
                  <a:t>keV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photons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from</a:t>
                </a:r>
                <a:r>
                  <a:rPr lang="de-DE" sz="1400" dirty="0" smtClean="0"/>
                  <a:t> 99 </a:t>
                </a:r>
                <a:r>
                  <a:rPr lang="de-DE" sz="1400" dirty="0" err="1" smtClean="0"/>
                  <a:t>MeV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electrons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1400" dirty="0"/>
                  <a:t> </a:t>
                </a:r>
                <a:r>
                  <a:rPr lang="de-DE" sz="1400" dirty="0" smtClean="0"/>
                  <a:t>          1030 </a:t>
                </a:r>
                <a:r>
                  <a:rPr lang="de-DE" sz="1400" dirty="0" err="1" smtClean="0"/>
                  <a:t>nm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laser</a:t>
                </a:r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90" y="1262215"/>
                <a:ext cx="4406570" cy="2617448"/>
              </a:xfrm>
              <a:prstGeom prst="rect">
                <a:avLst/>
              </a:prstGeom>
              <a:blipFill>
                <a:blip r:embed="rId5"/>
                <a:stretch>
                  <a:fillRect l="-2213" r="-2905" b="-18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27405" y="3760660"/>
            <a:ext cx="206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Coupling</a:t>
            </a:r>
            <a:r>
              <a:rPr lang="de-DE" sz="1100" dirty="0" smtClean="0"/>
              <a:t> </a:t>
            </a:r>
            <a:r>
              <a:rPr lang="de-DE" sz="1100" dirty="0" err="1" smtClean="0"/>
              <a:t>Chamber</a:t>
            </a:r>
            <a:r>
              <a:rPr lang="de-DE" sz="1100" dirty="0" smtClean="0"/>
              <a:t> Design: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630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Slippage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1330" y="1242798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b="1" dirty="0">
                <a:latin typeface="Raleway"/>
              </a:rPr>
              <a:t>Simplified model of energy </a:t>
            </a:r>
            <a:r>
              <a:rPr lang="en-US" sz="1400" b="1" dirty="0" smtClean="0">
                <a:latin typeface="Raleway"/>
              </a:rPr>
              <a:t>gain</a:t>
            </a:r>
            <a:endParaRPr lang="en-US" sz="1400" b="1" dirty="0">
              <a:latin typeface="Raleway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" y="1864460"/>
            <a:ext cx="2936948" cy="1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Slippage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1330" y="1242798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b="1" dirty="0">
                <a:latin typeface="Raleway"/>
              </a:rPr>
              <a:t>Simplified model of energy </a:t>
            </a:r>
            <a:r>
              <a:rPr lang="en-US" sz="1400" b="1" dirty="0" smtClean="0">
                <a:latin typeface="Raleway"/>
              </a:rPr>
              <a:t>gain</a:t>
            </a:r>
            <a:endParaRPr lang="en-US" sz="1400" b="1" dirty="0">
              <a:latin typeface="Raleway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77915" y="1240747"/>
            <a:ext cx="3638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/>
            <a:r>
              <a:rPr lang="en-US" sz="1400" b="1" dirty="0" smtClean="0">
                <a:latin typeface="Raleway"/>
              </a:rPr>
              <a:t>More </a:t>
            </a:r>
            <a:r>
              <a:rPr lang="en-US" sz="1400" b="1" dirty="0">
                <a:latin typeface="Raleway"/>
              </a:rPr>
              <a:t>complex </a:t>
            </a:r>
            <a:r>
              <a:rPr lang="en-US" sz="1400" b="1" dirty="0" smtClean="0">
                <a:latin typeface="Raleway"/>
              </a:rPr>
              <a:t>model of energy gain</a:t>
            </a:r>
            <a:endParaRPr lang="en-US" sz="1400" b="1" dirty="0">
              <a:latin typeface="Raleway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" y="1864460"/>
            <a:ext cx="2936948" cy="18508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83" y="2904212"/>
            <a:ext cx="1591929" cy="12372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092" y="3807451"/>
            <a:ext cx="98216" cy="924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786" y="3007780"/>
            <a:ext cx="115549" cy="3293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30" y="1765159"/>
            <a:ext cx="1601082" cy="10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Slippage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1330" y="1242798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b="1" dirty="0">
                <a:latin typeface="Raleway"/>
              </a:rPr>
              <a:t>Simplified model of energy </a:t>
            </a:r>
            <a:r>
              <a:rPr lang="en-US" sz="1400" b="1" dirty="0" smtClean="0">
                <a:latin typeface="Raleway"/>
              </a:rPr>
              <a:t>gain</a:t>
            </a:r>
            <a:endParaRPr lang="en-US" sz="1400" b="1" dirty="0">
              <a:latin typeface="Raleway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77915" y="1240747"/>
            <a:ext cx="3638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/>
            <a:r>
              <a:rPr lang="en-US" sz="1400" b="1" dirty="0" smtClean="0">
                <a:latin typeface="Raleway"/>
              </a:rPr>
              <a:t>More </a:t>
            </a:r>
            <a:r>
              <a:rPr lang="en-US" sz="1400" b="1" dirty="0">
                <a:latin typeface="Raleway"/>
              </a:rPr>
              <a:t>complex </a:t>
            </a:r>
            <a:r>
              <a:rPr lang="en-US" sz="1400" b="1" dirty="0" smtClean="0">
                <a:latin typeface="Raleway"/>
              </a:rPr>
              <a:t>model of energy gain</a:t>
            </a:r>
            <a:endParaRPr lang="en-US" sz="1400" b="1" dirty="0">
              <a:latin typeface="Raleway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" y="1864460"/>
            <a:ext cx="2936948" cy="18508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83" y="2904212"/>
            <a:ext cx="1591929" cy="12372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092" y="3807451"/>
            <a:ext cx="98216" cy="924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786" y="3007780"/>
            <a:ext cx="115549" cy="3293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024" y="3301216"/>
            <a:ext cx="1469958" cy="115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40461" y="1757344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dirty="0">
                <a:latin typeface="Raleway"/>
              </a:rPr>
              <a:t>Speed </a:t>
            </a:r>
            <a:r>
              <a:rPr lang="en-US" sz="1400" dirty="0" smtClean="0">
                <a:latin typeface="Raleway"/>
              </a:rPr>
              <a:t>changes along </a:t>
            </a:r>
            <a:r>
              <a:rPr lang="en-US" sz="1400" dirty="0">
                <a:latin typeface="Raleway"/>
              </a:rPr>
              <a:t>the </a:t>
            </a:r>
            <a:r>
              <a:rPr lang="en-US" sz="1400" dirty="0" smtClean="0">
                <a:latin typeface="Raleway"/>
              </a:rPr>
              <a:t>cavity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617799" y="2108875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dirty="0">
                <a:latin typeface="Raleway"/>
              </a:rPr>
              <a:t>Influences </a:t>
            </a:r>
            <a:r>
              <a:rPr lang="en-US" sz="1400" dirty="0" smtClean="0">
                <a:latin typeface="Raleway"/>
              </a:rPr>
              <a:t>interaction with</a:t>
            </a:r>
          </a:p>
          <a:p>
            <a:pPr marL="0" lvl="2"/>
            <a:r>
              <a:rPr lang="en-US" sz="1400" dirty="0" smtClean="0">
                <a:latin typeface="Raleway"/>
              </a:rPr>
              <a:t>alternating </a:t>
            </a:r>
            <a:r>
              <a:rPr lang="en-US" sz="1400" dirty="0">
                <a:latin typeface="Raleway"/>
              </a:rPr>
              <a:t>electric </a:t>
            </a:r>
            <a:r>
              <a:rPr lang="en-US" sz="1400" dirty="0" smtClean="0">
                <a:latin typeface="Raleway"/>
              </a:rPr>
              <a:t>field</a:t>
            </a:r>
            <a:endParaRPr lang="de-DE" sz="1600" dirty="0">
              <a:latin typeface="Raleway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29284" y="2633244"/>
            <a:ext cx="193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aleway"/>
              </a:rPr>
              <a:t>Numerical simulations</a:t>
            </a:r>
          </a:p>
          <a:p>
            <a:r>
              <a:rPr lang="en-US" sz="1400" dirty="0" smtClean="0">
                <a:latin typeface="Raleway"/>
              </a:rPr>
              <a:t>required</a:t>
            </a:r>
            <a:endParaRPr lang="en-US" sz="1400" dirty="0">
              <a:latin typeface="Raleway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6085992" y="2254668"/>
            <a:ext cx="5126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6479692" y="2789338"/>
            <a:ext cx="5126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30" y="1765159"/>
            <a:ext cx="1601082" cy="10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Targets and Degrees of Freedom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1223191"/>
            <a:ext cx="2254066" cy="795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8" y="1259966"/>
            <a:ext cx="1120772" cy="1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Targets and Degrees of Freedom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1223191"/>
            <a:ext cx="2254066" cy="795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8" y="1259966"/>
            <a:ext cx="1120772" cy="175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6" y="2192260"/>
            <a:ext cx="3042988" cy="8264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3" y="2148668"/>
            <a:ext cx="2786668" cy="795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830" y="2311661"/>
            <a:ext cx="1108252" cy="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Targets and Degrees of Freedom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1223191"/>
            <a:ext cx="2254066" cy="795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8" y="1259966"/>
            <a:ext cx="1120772" cy="175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6" y="2192260"/>
            <a:ext cx="3042988" cy="8264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3" y="2148668"/>
            <a:ext cx="2786668" cy="795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830" y="2311661"/>
            <a:ext cx="1108252" cy="4695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7" y="3321981"/>
            <a:ext cx="4213860" cy="4007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445" y="3451619"/>
            <a:ext cx="826490" cy="1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Targets and Degrees of Freedom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1223191"/>
            <a:ext cx="2254066" cy="795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18" y="1259966"/>
            <a:ext cx="1120772" cy="175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6" y="2192260"/>
            <a:ext cx="3042988" cy="8264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3" y="2148668"/>
            <a:ext cx="2786668" cy="795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830" y="2311661"/>
            <a:ext cx="1108252" cy="4695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7" y="3321981"/>
            <a:ext cx="4213860" cy="4007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445" y="3451619"/>
            <a:ext cx="826490" cy="1627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58" y="4209156"/>
            <a:ext cx="657436" cy="1627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8582" y="3984742"/>
            <a:ext cx="2009876" cy="5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724</Words>
  <Application>Microsoft Office PowerPoint</Application>
  <PresentationFormat>Bildschirmpräsentation (16:9)</PresentationFormat>
  <Paragraphs>216</Paragraphs>
  <Slides>29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Bitstream Charter</vt:lpstr>
      <vt:lpstr>Cambria Math</vt:lpstr>
      <vt:lpstr>FreeSans</vt:lpstr>
      <vt:lpstr>Liberation Sans</vt:lpstr>
      <vt:lpstr>Raleway</vt:lpstr>
      <vt:lpstr>Stafford</vt:lpstr>
      <vt:lpstr>Tahoma</vt:lpstr>
      <vt:lpstr>Verdana</vt:lpstr>
      <vt:lpstr>Wingdings</vt:lpstr>
      <vt:lpstr>Präsentationsvorlage_BWL9</vt:lpstr>
      <vt:lpstr>ANGELOTTI – IKP  Accelerators: the Next GEneration – materiaLs, cOmponents, sysTems and simulaTIons</vt:lpstr>
      <vt:lpstr>Challenges of Twofold ERL</vt:lpstr>
      <vt:lpstr>Phase Slippage</vt:lpstr>
      <vt:lpstr>Phase Slippage</vt:lpstr>
      <vt:lpstr>Phase Slippage</vt:lpstr>
      <vt:lpstr>Longitudinal Targets and Degrees of Freedom</vt:lpstr>
      <vt:lpstr>Longitudinal Targets and Degrees of Freedom</vt:lpstr>
      <vt:lpstr>Longitudinal Targets and Degrees of Freedom</vt:lpstr>
      <vt:lpstr>Longitudinal Targets and Degrees of Freedom</vt:lpstr>
      <vt:lpstr>Longitudinal Targets and Degrees of Freedom</vt:lpstr>
      <vt:lpstr>Solution for Longitudinal Quantities</vt:lpstr>
      <vt:lpstr>Solution for Longitudinal Quantities</vt:lpstr>
      <vt:lpstr>Longitudinal Setup</vt:lpstr>
      <vt:lpstr>Longitudinal Phase Space</vt:lpstr>
      <vt:lpstr>Twofold ERL Mode (August 2021)</vt:lpstr>
      <vt:lpstr>Twofold ERL Mode (August 2021)</vt:lpstr>
      <vt:lpstr>Limits of Transverse Tuning</vt:lpstr>
      <vt:lpstr>Instrumentation of Superimposing Beams</vt:lpstr>
      <vt:lpstr>Instrumentation of Superimposing Beams</vt:lpstr>
      <vt:lpstr>Wire Scanner</vt:lpstr>
      <vt:lpstr>6 GHz Cavity BPM</vt:lpstr>
      <vt:lpstr>6 GHz Cavity BPM</vt:lpstr>
      <vt:lpstr>6 GHz Cavity BPM</vt:lpstr>
      <vt:lpstr>Summary</vt:lpstr>
      <vt:lpstr>Thank you for your Attention.</vt:lpstr>
      <vt:lpstr>Backup</vt:lpstr>
      <vt:lpstr>Possible Threefold ERL Mode</vt:lpstr>
      <vt:lpstr>Compton backscattering at the S-DALINAC</vt:lpstr>
      <vt:lpstr>Compton backscattering at the S-DALINAC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schliessmann</cp:lastModifiedBy>
  <cp:revision>604</cp:revision>
  <dcterms:created xsi:type="dcterms:W3CDTF">2009-12-23T09:42:49Z</dcterms:created>
  <dcterms:modified xsi:type="dcterms:W3CDTF">2022-12-02T07:27:17Z</dcterms:modified>
</cp:coreProperties>
</file>