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97" r:id="rId2"/>
    <p:sldId id="256" r:id="rId3"/>
    <p:sldId id="389" r:id="rId4"/>
    <p:sldId id="390" r:id="rId5"/>
    <p:sldId id="391" r:id="rId6"/>
    <p:sldId id="396" r:id="rId7"/>
    <p:sldId id="393" r:id="rId8"/>
    <p:sldId id="392" r:id="rId9"/>
    <p:sldId id="394" r:id="rId10"/>
    <p:sldId id="3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hanbari, Rezvan" initials="GR" lastIdx="3" clrIdx="0">
    <p:extLst>
      <p:ext uri="{19B8F6BF-5375-455C-9EA6-DF929625EA0E}">
        <p15:presenceInfo xmlns:p15="http://schemas.microsoft.com/office/powerpoint/2012/main" userId="Ghanbari, Rezvan" providerId="None"/>
      </p:ext>
    </p:extLst>
  </p:cmAuthor>
  <p:cmAuthor id="2" name="Wenskat, Marc" initials="WM" lastIdx="22" clrIdx="1">
    <p:extLst>
      <p:ext uri="{19B8F6BF-5375-455C-9EA6-DF929625EA0E}">
        <p15:presenceInfo xmlns:p15="http://schemas.microsoft.com/office/powerpoint/2012/main" userId="S-1-5-21-3018955115-4118484798-3177128962-226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D6FF"/>
    <a:srgbClr val="BDEEFF"/>
    <a:srgbClr val="0000FF"/>
    <a:srgbClr val="CC3300"/>
    <a:srgbClr val="FF9900"/>
    <a:srgbClr val="936B21"/>
    <a:srgbClr val="B77B53"/>
    <a:srgbClr val="7030A0"/>
    <a:srgbClr val="548235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690" autoAdjust="0"/>
  </p:normalViewPr>
  <p:slideViewPr>
    <p:cSldViewPr snapToGrid="0">
      <p:cViewPr varScale="1">
        <p:scale>
          <a:sx n="122" d="100"/>
          <a:sy n="122" d="100"/>
        </p:scale>
        <p:origin x="15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708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3F0E8B-7294-4F57-8604-CCAADA4D24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0782E-68CD-4A86-AE82-86847B05C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68AE9-E979-45E5-A205-FB6455A217E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C26166-2FBF-49CF-BC0E-2468323D19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5937B-8B74-4E78-88F1-E711549180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2A44A-B044-4AD3-A795-94DF84D0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844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0AC67-A619-4DFC-81E6-BC3D23FD77AF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388EC-D8E7-4FB9-91DB-5001F7B0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12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388EC-D8E7-4FB9-91DB-5001F7B0D0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39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388EC-D8E7-4FB9-91DB-5001F7B0D0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7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E4DFA-9D35-43B5-8DCB-790921E90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6D658-8E72-4377-AC0D-E4ECFED9D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B3571-55F9-447B-919E-F475FB109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3403-20EE-4EBE-BFED-5672664A5764}" type="datetime1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9D530-63A1-44C0-A4CD-746802C1E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HHHHHHHHHHH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70C96-56D3-4F5B-BA89-B7C76A10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8234" y="6279348"/>
            <a:ext cx="2743200" cy="365125"/>
          </a:xfrm>
        </p:spPr>
        <p:txBody>
          <a:bodyPr/>
          <a:lstStyle/>
          <a:p>
            <a:fld id="{597AA543-C92B-4A06-B70D-A8E0AE684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9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02C2A-7FE9-4DD8-9138-0E87BEE4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F7156-AE12-4556-B85E-9A6AA27FC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6FF58-FCBA-4B33-8420-21BB71ED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D2D1-8AF2-4A98-93FE-899DF3E51555}" type="datetime1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CF395-D9DE-4523-AB6D-1EB4931A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HHHHHHHHHHH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BEBFC-B5AA-4E60-8DD6-3BF65C2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A543-C92B-4A06-B70D-A8E0AE684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5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E31A1E-31EF-43F1-85CB-EF6F11B47E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150E6-2C6D-419E-8B31-4D24B7530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CE6AA-C6B3-480B-9F8E-BB4E6A1C7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0179-B445-42DE-97F2-E9457503110F}" type="datetime1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2BFF2-F32E-411D-BAC1-5D5FC369A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HHHHHHHHHHH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50C5A-4ADF-48FB-92A2-10C52714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A543-C92B-4A06-B70D-A8E0AE684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5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23A6-7A06-40E7-B594-8AD458FAC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78432-848F-4A2F-9577-7BE6F76A5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5D155-939C-4630-AC23-61D04D964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F2AE-71A5-4178-AF66-4D59C9960B51}" type="datetime1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2E5A9-2101-48AD-91D4-554D804E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HHHHHHHHHHH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FE750-5875-437C-8C73-16B4FA51F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A543-C92B-4A06-B70D-A8E0AE684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5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DF819-C80F-419D-A567-4306E4919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E99C9-8454-4E75-AB43-C8B991DE0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0CF43-9253-4406-97EC-A882A41E1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E461-0AC4-4CA0-BD7E-1C63B5BE5291}" type="datetime1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B5A20-6270-454A-A332-330191C6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HHHHHHHHHHH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D095F-6D7E-4E90-A480-25B5D7837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A543-C92B-4A06-B70D-A8E0AE684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0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56D64-5150-4D74-969A-4A4F6CDA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8DBD1-105D-49FB-B6A2-A98D39A96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8E4DC-0EED-44DF-B25C-4872A899C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44D01-01EB-4123-9C30-62FBCFD6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B685-9D8B-4EC0-B2E1-ABD21AA0AE8A}" type="datetime1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C5F22-4DDE-4BA1-B415-D05BEF883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HHHHHHHHHHH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886B1-EC8A-49C7-AD53-97B75B7A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A543-C92B-4A06-B70D-A8E0AE684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3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B9F2F-0C2C-4A20-9DDB-C064E325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F6741-9047-4589-BC28-02DD85EC7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174BE-E69F-4DC1-A0E1-47058724E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6CBAF-2D5E-4A13-AD97-A6BFB3F11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FA6D2C-8FC2-4654-9995-6B66D8947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5F5827-6367-43CC-AE9D-4FF078EF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C478-7BA6-4918-A4A8-B868A994B77C}" type="datetime1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294E19-312F-4B29-B50A-C65B857C1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HHHHHHHHHHH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B60CF1-3F1F-4395-9215-84214C02F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A543-C92B-4A06-B70D-A8E0AE684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7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715A5-FEC1-44FE-B9AC-8EEA8D2A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6C4CF2-9378-4B06-8944-7386675EA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048E-86D4-49EE-9A52-B9C0813E2979}" type="datetime1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60F4FA-0079-4294-98AF-428CB870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HHHHHHHHHHH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BAE08A-6510-4F67-B376-D378169D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A543-C92B-4A06-B70D-A8E0AE684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3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4EC0A-B962-4FD5-8B6C-394C1479A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B1AB-B89F-4D98-97C9-416CFFF0979D}" type="datetime1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B03A83-5A00-4966-B854-951B382B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HHHHHHHHHHH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5E005-EDA8-4E9D-9A6C-D0C455C86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A543-C92B-4A06-B70D-A8E0AE684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2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F33DB-F2E0-4F64-BFDF-AB82A8A02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4FD87-B13C-4FA6-81B5-E8FCD52F6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A9E9C4-A993-484B-8219-1CD2B0B7C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792FA-9E2F-4EB4-84A5-DF88B702E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3140-8B03-4717-9F2E-22F37D513276}" type="datetime1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10B63-6106-45F3-A157-E0CBDBC6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HHHHHHHHHHH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A3279-1169-42E1-AB65-96483A29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A543-C92B-4A06-B70D-A8E0AE684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6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0DE3-18AB-454D-9104-6E281C0AC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ADA243-EE75-4127-BF2D-6988D63ECE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1452D-723C-4C3C-A794-EE46D7155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88B1C-3898-412D-B96A-2E460DFE1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0964-0F9C-4472-9C22-A9054735848A}" type="datetime1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3F092-9016-4C2B-A4CF-B69F8424D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HHHHHHHHHHH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41044-7918-4229-ACED-9FF77F624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A543-C92B-4A06-B70D-A8E0AE684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6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6C913F-6553-470F-A2D3-3EA4DE2F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338FA-00EF-43EB-A3DE-CBE2865C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0BE4B-C07D-458C-BF79-1BAADCE33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C0734-302A-4CBD-BA52-591449692A88}" type="datetime1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4A999-869B-4D5F-B00E-01247A9FB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HHHHHHHHHHH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99D5B-A456-4047-9DFA-E71641C9D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29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A543-C92B-4A06-B70D-A8E0AE684E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0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rezvan.ghanbari@desy.de" TargetMode="External"/><Relationship Id="rId7" Type="http://schemas.openxmlformats.org/officeDocument/2006/relationships/image" Target="../media/image5.png"/><Relationship Id="rId2" Type="http://schemas.openxmlformats.org/officeDocument/2006/relationships/hyperlink" Target="mailto:marc.wenskat@desy.d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Wolfgang.hillert@desy.de" TargetMode="External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4.png"/><Relationship Id="rId3" Type="http://schemas.openxmlformats.org/officeDocument/2006/relationships/image" Target="../media/image8.png"/><Relationship Id="rId21" Type="http://schemas.openxmlformats.org/officeDocument/2006/relationships/image" Target="../media/image7.emf"/><Relationship Id="rId12" Type="http://schemas.openxmlformats.org/officeDocument/2006/relationships/image" Target="../media/image110.png"/><Relationship Id="rId17" Type="http://schemas.openxmlformats.org/officeDocument/2006/relationships/image" Target="../media/image3.png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0.png"/><Relationship Id="rId5" Type="http://schemas.openxmlformats.org/officeDocument/2006/relationships/image" Target="../media/image10.png"/><Relationship Id="rId15" Type="http://schemas.openxmlformats.org/officeDocument/2006/relationships/image" Target="../media/image13.png"/><Relationship Id="rId19" Type="http://schemas.openxmlformats.org/officeDocument/2006/relationships/image" Target="../media/image5.png"/><Relationship Id="rId4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jpg"/><Relationship Id="rId18" Type="http://schemas.openxmlformats.org/officeDocument/2006/relationships/image" Target="../media/image221.png"/><Relationship Id="rId3" Type="http://schemas.openxmlformats.org/officeDocument/2006/relationships/image" Target="../media/image16.png"/><Relationship Id="rId21" Type="http://schemas.openxmlformats.org/officeDocument/2006/relationships/image" Target="../media/image3.png"/><Relationship Id="rId12" Type="http://schemas.openxmlformats.org/officeDocument/2006/relationships/image" Target="../media/image20.png"/><Relationship Id="rId17" Type="http://schemas.openxmlformats.org/officeDocument/2006/relationships/image" Target="../media/image210.png"/><Relationship Id="rId25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24" Type="http://schemas.openxmlformats.org/officeDocument/2006/relationships/image" Target="../media/image6.png"/><Relationship Id="rId5" Type="http://schemas.openxmlformats.org/officeDocument/2006/relationships/image" Target="../media/image18.png"/><Relationship Id="rId15" Type="http://schemas.openxmlformats.org/officeDocument/2006/relationships/image" Target="../media/image22.jpeg"/><Relationship Id="rId23" Type="http://schemas.openxmlformats.org/officeDocument/2006/relationships/image" Target="../media/image5.png"/><Relationship Id="rId19" Type="http://schemas.openxmlformats.org/officeDocument/2006/relationships/image" Target="../media/image23.png"/><Relationship Id="rId4" Type="http://schemas.openxmlformats.org/officeDocument/2006/relationships/image" Target="../media/image17.png"/><Relationship Id="rId14" Type="http://schemas.openxmlformats.org/officeDocument/2006/relationships/image" Target="../media/image21.png"/><Relationship Id="rId2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png"/><Relationship Id="rId7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7.emf"/><Relationship Id="rId5" Type="http://schemas.openxmlformats.org/officeDocument/2006/relationships/image" Target="../media/image28.png"/><Relationship Id="rId10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image" Target="../media/image31.png"/><Relationship Id="rId12" Type="http://schemas.openxmlformats.org/officeDocument/2006/relationships/image" Target="../media/image3.png"/><Relationship Id="rId2" Type="http://schemas.openxmlformats.org/officeDocument/2006/relationships/image" Target="../media/image30.png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60.png"/><Relationship Id="rId15" Type="http://schemas.openxmlformats.org/officeDocument/2006/relationships/image" Target="../media/image6.png"/><Relationship Id="rId4" Type="http://schemas.openxmlformats.org/officeDocument/2006/relationships/image" Target="../media/image32.png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4.png"/><Relationship Id="rId7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7.emf"/><Relationship Id="rId5" Type="http://schemas.openxmlformats.org/officeDocument/2006/relationships/image" Target="../media/image36.png"/><Relationship Id="rId10" Type="http://schemas.openxmlformats.org/officeDocument/2006/relationships/image" Target="../media/image6.png"/><Relationship Id="rId4" Type="http://schemas.openxmlformats.org/officeDocument/2006/relationships/image" Target="../media/image35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0.png"/><Relationship Id="rId18" Type="http://schemas.openxmlformats.org/officeDocument/2006/relationships/image" Target="../media/image6.png"/><Relationship Id="rId12" Type="http://schemas.openxmlformats.org/officeDocument/2006/relationships/image" Target="../media/image220.png"/><Relationship Id="rId17" Type="http://schemas.openxmlformats.org/officeDocument/2006/relationships/image" Target="../media/image5.png"/><Relationship Id="rId2" Type="http://schemas.openxmlformats.org/officeDocument/2006/relationships/image" Target="../media/image38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.png"/><Relationship Id="rId10" Type="http://schemas.openxmlformats.org/officeDocument/2006/relationships/image" Target="../media/image39.png"/><Relationship Id="rId19" Type="http://schemas.openxmlformats.org/officeDocument/2006/relationships/image" Target="../media/image7.emf"/><Relationship Id="rId9" Type="http://schemas.openxmlformats.org/officeDocument/2006/relationships/image" Target="../media/image41.png"/><Relationship Id="rId14" Type="http://schemas.openxmlformats.org/officeDocument/2006/relationships/image" Target="../media/image2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AC90D2E-7BCB-4DF3-A9E0-8A0354FF9E95}"/>
              </a:ext>
            </a:extLst>
          </p:cNvPr>
          <p:cNvGrpSpPr/>
          <p:nvPr/>
        </p:nvGrpSpPr>
        <p:grpSpPr>
          <a:xfrm>
            <a:off x="150919" y="1227337"/>
            <a:ext cx="6755907" cy="5166804"/>
            <a:chOff x="5362112" y="845598"/>
            <a:chExt cx="6755907" cy="5166804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5D868452-ECD0-427F-A9C1-9664F82F8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719" t="16311" r="21869" b="8349"/>
            <a:stretch/>
          </p:blipFill>
          <p:spPr>
            <a:xfrm>
              <a:off x="5362112" y="845598"/>
              <a:ext cx="6755907" cy="5166804"/>
            </a:xfrm>
            <a:prstGeom prst="rect">
              <a:avLst/>
            </a:prstGeom>
          </p:spPr>
        </p:pic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228DBDC9-4D30-483C-89C6-DE3C4A80322D}"/>
                </a:ext>
              </a:extLst>
            </p:cNvPr>
            <p:cNvCxnSpPr/>
            <p:nvPr/>
          </p:nvCxnSpPr>
          <p:spPr>
            <a:xfrm>
              <a:off x="5442012" y="1260630"/>
              <a:ext cx="66227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F1B26A61-39D4-482A-BF3F-C62433395977}"/>
                </a:ext>
              </a:extLst>
            </p:cNvPr>
            <p:cNvCxnSpPr/>
            <p:nvPr/>
          </p:nvCxnSpPr>
          <p:spPr>
            <a:xfrm>
              <a:off x="5443488" y="1501808"/>
              <a:ext cx="66227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50B01A14-FC87-4E25-8C33-B9B0366B843A}"/>
                </a:ext>
              </a:extLst>
            </p:cNvPr>
            <p:cNvCxnSpPr/>
            <p:nvPr/>
          </p:nvCxnSpPr>
          <p:spPr>
            <a:xfrm>
              <a:off x="5436088" y="1778499"/>
              <a:ext cx="66227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D5843B87-F00D-442F-80CA-715445504F14}"/>
                </a:ext>
              </a:extLst>
            </p:cNvPr>
            <p:cNvCxnSpPr/>
            <p:nvPr/>
          </p:nvCxnSpPr>
          <p:spPr>
            <a:xfrm>
              <a:off x="5419809" y="2286008"/>
              <a:ext cx="66227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F9E812E6-DC7F-4151-B14C-72B3ED7680A2}"/>
                </a:ext>
              </a:extLst>
            </p:cNvPr>
            <p:cNvCxnSpPr/>
            <p:nvPr/>
          </p:nvCxnSpPr>
          <p:spPr>
            <a:xfrm>
              <a:off x="5421288" y="3281788"/>
              <a:ext cx="66227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196CF40D-CF81-4393-9F86-4E0D091E1B53}"/>
                </a:ext>
              </a:extLst>
            </p:cNvPr>
            <p:cNvCxnSpPr/>
            <p:nvPr/>
          </p:nvCxnSpPr>
          <p:spPr>
            <a:xfrm>
              <a:off x="5422767" y="3531843"/>
              <a:ext cx="66227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8A0097EA-918C-4062-B8B0-A9C0A5896A47}"/>
                </a:ext>
              </a:extLst>
            </p:cNvPr>
            <p:cNvCxnSpPr/>
            <p:nvPr/>
          </p:nvCxnSpPr>
          <p:spPr>
            <a:xfrm>
              <a:off x="5433124" y="4181394"/>
              <a:ext cx="66227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9E5DE004-6455-4311-BE95-A5EBD2FC5240}"/>
                </a:ext>
              </a:extLst>
            </p:cNvPr>
            <p:cNvCxnSpPr/>
            <p:nvPr/>
          </p:nvCxnSpPr>
          <p:spPr>
            <a:xfrm>
              <a:off x="5433124" y="5292583"/>
              <a:ext cx="66227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381C280B-4100-451F-98F1-518BEAC570E0}"/>
                </a:ext>
              </a:extLst>
            </p:cNvPr>
            <p:cNvCxnSpPr>
              <a:cxnSpLocks/>
            </p:cNvCxnSpPr>
            <p:nvPr/>
          </p:nvCxnSpPr>
          <p:spPr>
            <a:xfrm>
              <a:off x="7457243" y="5489370"/>
              <a:ext cx="45897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09A52FC-50A0-4789-BC6D-04C0F12387C0}"/>
                </a:ext>
              </a:extLst>
            </p:cNvPr>
            <p:cNvCxnSpPr>
              <a:cxnSpLocks/>
            </p:cNvCxnSpPr>
            <p:nvPr/>
          </p:nvCxnSpPr>
          <p:spPr>
            <a:xfrm>
              <a:off x="7452806" y="5677280"/>
              <a:ext cx="45897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943C0640-6276-4D07-9D4B-84FA06A69539}"/>
                </a:ext>
              </a:extLst>
            </p:cNvPr>
            <p:cNvCxnSpPr>
              <a:cxnSpLocks/>
            </p:cNvCxnSpPr>
            <p:nvPr/>
          </p:nvCxnSpPr>
          <p:spPr>
            <a:xfrm>
              <a:off x="7440963" y="5854835"/>
              <a:ext cx="45897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hteck 18">
            <a:extLst>
              <a:ext uri="{FF2B5EF4-FFF2-40B4-BE49-F238E27FC236}">
                <a16:creationId xmlns:a16="http://schemas.microsoft.com/office/drawing/2014/main" id="{43A2E5B8-CA5D-477A-B3EA-8BE6DB9ABF4B}"/>
              </a:ext>
            </a:extLst>
          </p:cNvPr>
          <p:cNvSpPr/>
          <p:nvPr/>
        </p:nvSpPr>
        <p:spPr>
          <a:xfrm>
            <a:off x="6853560" y="2817323"/>
            <a:ext cx="35702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[Wenskat et al., Physical Review B 106.9 (2022): 094516]</a:t>
            </a:r>
            <a:endParaRPr lang="de-DE" sz="1000" b="1" dirty="0"/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607E9A57-14C4-461C-B653-3DA2619D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19" y="-34078"/>
            <a:ext cx="10515600" cy="1325563"/>
          </a:xfrm>
        </p:spPr>
        <p:txBody>
          <a:bodyPr/>
          <a:lstStyle/>
          <a:p>
            <a:r>
              <a:rPr lang="de-DE" b="1" dirty="0">
                <a:latin typeface="Calibri  "/>
              </a:rPr>
              <a:t>Status SCARPIA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F6BBE4BE-9F64-4CF6-94B3-C2A261D900A3}"/>
              </a:ext>
            </a:extLst>
          </p:cNvPr>
          <p:cNvSpPr/>
          <p:nvPr/>
        </p:nvSpPr>
        <p:spPr>
          <a:xfrm>
            <a:off x="6853560" y="2312343"/>
            <a:ext cx="38427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Discussion ongoing with U Mainz – first tests planned Q1’23</a:t>
            </a:r>
            <a:endParaRPr lang="de-DE" sz="1000" b="1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0F350E60-F396-4E61-9DF6-8FE7ABB87225}"/>
              </a:ext>
            </a:extLst>
          </p:cNvPr>
          <p:cNvSpPr/>
          <p:nvPr/>
        </p:nvSpPr>
        <p:spPr>
          <a:xfrm>
            <a:off x="6853560" y="3310321"/>
            <a:ext cx="46506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Studies ongoing @ U Rostock – good collaboration in “QPR community” </a:t>
            </a:r>
            <a:endParaRPr lang="de-DE" sz="1000" b="1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2DA36C17-33D8-46AE-B41D-AB7641D4F1EE}"/>
              </a:ext>
            </a:extLst>
          </p:cNvPr>
          <p:cNvSpPr/>
          <p:nvPr/>
        </p:nvSpPr>
        <p:spPr>
          <a:xfrm>
            <a:off x="6853560" y="3063558"/>
            <a:ext cx="41280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Swapped Method – Study ongoing, preliminary results published</a:t>
            </a:r>
            <a:endParaRPr lang="de-DE" sz="1000" b="1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55F0110-E89E-4DDF-B83F-4330199E6DBD}"/>
              </a:ext>
            </a:extLst>
          </p:cNvPr>
          <p:cNvSpPr txBox="1"/>
          <p:nvPr/>
        </p:nvSpPr>
        <p:spPr>
          <a:xfrm>
            <a:off x="7012316" y="4136690"/>
            <a:ext cx="3462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QPR: </a:t>
            </a:r>
          </a:p>
          <a:p>
            <a:r>
              <a:rPr lang="de-DE" b="1" dirty="0"/>
              <a:t>Talking </a:t>
            </a:r>
            <a:r>
              <a:rPr lang="de-DE" b="1" dirty="0" err="1"/>
              <a:t>about</a:t>
            </a:r>
            <a:r>
              <a:rPr lang="de-DE" b="1" dirty="0"/>
              <a:t> </a:t>
            </a:r>
            <a:r>
              <a:rPr lang="de-DE" b="1" dirty="0" err="1"/>
              <a:t>it</a:t>
            </a:r>
            <a:r>
              <a:rPr lang="de-DE" b="1" dirty="0"/>
              <a:t> </a:t>
            </a:r>
            <a:r>
              <a:rPr lang="de-DE" b="1" dirty="0" err="1"/>
              <a:t>since</a:t>
            </a:r>
            <a:r>
              <a:rPr lang="de-DE" b="1" dirty="0"/>
              <a:t> 2018.</a:t>
            </a:r>
          </a:p>
          <a:p>
            <a:r>
              <a:rPr lang="de-DE" b="1" dirty="0"/>
              <a:t>First </a:t>
            </a:r>
            <a:r>
              <a:rPr lang="de-DE" b="1" dirty="0" err="1"/>
              <a:t>cooldown</a:t>
            </a:r>
            <a:r>
              <a:rPr lang="de-DE" b="1" dirty="0"/>
              <a:t> on Monday!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9B7E120-12C1-4E8F-B03F-8462E3BB46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t="-152" r="13377"/>
          <a:stretch/>
        </p:blipFill>
        <p:spPr>
          <a:xfrm rot="5400000">
            <a:off x="9276533" y="4167881"/>
            <a:ext cx="3298392" cy="20537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C8CFBF58-BBBA-450E-8622-FB0BACC78851}"/>
              </a:ext>
            </a:extLst>
          </p:cNvPr>
          <p:cNvSpPr/>
          <p:nvPr/>
        </p:nvSpPr>
        <p:spPr>
          <a:xfrm>
            <a:off x="158679" y="1533236"/>
            <a:ext cx="6704117" cy="521064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6E0DCE20-67F4-402E-ABB5-56C217A813D9}"/>
              </a:ext>
            </a:extLst>
          </p:cNvPr>
          <p:cNvSpPr/>
          <p:nvPr/>
        </p:nvSpPr>
        <p:spPr>
          <a:xfrm>
            <a:off x="158679" y="3810067"/>
            <a:ext cx="6704117" cy="2584071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851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E00D5D-EEA6-4646-801B-ED044ECE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A543-C92B-4A06-B70D-A8E0AE684E63}" type="slidenum">
              <a:rPr lang="en-US" smtClean="0"/>
              <a:t>10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43E435-536B-4ABA-84A8-E18BB72C97BF}"/>
              </a:ext>
            </a:extLst>
          </p:cNvPr>
          <p:cNvSpPr txBox="1"/>
          <p:nvPr/>
        </p:nvSpPr>
        <p:spPr>
          <a:xfrm>
            <a:off x="1316391" y="952732"/>
            <a:ext cx="93247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dirty="0" err="1">
                <a:latin typeface="Arial Black" panose="020B0A04020102020204" pitchFamily="34" charset="0"/>
              </a:rPr>
              <a:t>Thank</a:t>
            </a:r>
            <a:r>
              <a:rPr lang="es-ES" sz="4400" dirty="0">
                <a:latin typeface="Arial Black" panose="020B0A04020102020204" pitchFamily="34" charset="0"/>
              </a:rPr>
              <a:t> </a:t>
            </a:r>
            <a:r>
              <a:rPr lang="es-ES" sz="4400" dirty="0" err="1">
                <a:latin typeface="Arial Black" panose="020B0A04020102020204" pitchFamily="34" charset="0"/>
              </a:rPr>
              <a:t>you</a:t>
            </a:r>
            <a:r>
              <a:rPr lang="es-ES" sz="4400" dirty="0">
                <a:latin typeface="Arial Black" panose="020B0A04020102020204" pitchFamily="34" charset="0"/>
              </a:rPr>
              <a:t> </a:t>
            </a:r>
            <a:r>
              <a:rPr lang="es-ES" sz="4400" dirty="0" err="1">
                <a:latin typeface="Arial Black" panose="020B0A04020102020204" pitchFamily="34" charset="0"/>
              </a:rPr>
              <a:t>for</a:t>
            </a:r>
            <a:r>
              <a:rPr lang="es-ES" sz="4400" dirty="0">
                <a:latin typeface="Arial Black" panose="020B0A04020102020204" pitchFamily="34" charset="0"/>
              </a:rPr>
              <a:t> </a:t>
            </a:r>
            <a:r>
              <a:rPr lang="es-ES" sz="4400" dirty="0" err="1">
                <a:latin typeface="Arial Black" panose="020B0A04020102020204" pitchFamily="34" charset="0"/>
              </a:rPr>
              <a:t>your</a:t>
            </a:r>
            <a:r>
              <a:rPr lang="es-ES" sz="4400" dirty="0">
                <a:latin typeface="Arial Black" panose="020B0A04020102020204" pitchFamily="34" charset="0"/>
              </a:rPr>
              <a:t> </a:t>
            </a:r>
            <a:r>
              <a:rPr lang="es-ES" sz="4400" dirty="0" err="1">
                <a:latin typeface="Arial Black" panose="020B0A04020102020204" pitchFamily="34" charset="0"/>
              </a:rPr>
              <a:t>attention</a:t>
            </a:r>
            <a:r>
              <a:rPr lang="es-ES" sz="4400" dirty="0">
                <a:latin typeface="Arial Black" panose="020B0A04020102020204" pitchFamily="34" charset="0"/>
              </a:rPr>
              <a:t> ! </a:t>
            </a:r>
            <a:endParaRPr lang="en-US" sz="4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8FDC52-FEB5-4F8A-B448-403D0B9DC9B7}"/>
              </a:ext>
            </a:extLst>
          </p:cNvPr>
          <p:cNvSpPr/>
          <p:nvPr/>
        </p:nvSpPr>
        <p:spPr>
          <a:xfrm>
            <a:off x="1433622" y="3439073"/>
            <a:ext cx="4138747" cy="2281784"/>
          </a:xfrm>
          <a:prstGeom prst="rect">
            <a:avLst/>
          </a:prstGeom>
          <a:solidFill>
            <a:srgbClr val="BDEE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1803BA-641D-4E61-B67A-3483CC87607D}"/>
              </a:ext>
            </a:extLst>
          </p:cNvPr>
          <p:cNvSpPr txBox="1"/>
          <p:nvPr/>
        </p:nvSpPr>
        <p:spPr>
          <a:xfrm>
            <a:off x="1501867" y="4260581"/>
            <a:ext cx="61068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>
                <a:effectLst/>
                <a:latin typeface="TheSansUHH"/>
              </a:rPr>
              <a:t>Dr. Marc </a:t>
            </a:r>
            <a:r>
              <a:rPr lang="fr-FR" b="1" i="0" dirty="0" err="1">
                <a:effectLst/>
                <a:latin typeface="TheSansUHH"/>
              </a:rPr>
              <a:t>Wenskat</a:t>
            </a:r>
            <a:endParaRPr lang="fr-FR" b="1" i="0" dirty="0">
              <a:effectLst/>
              <a:latin typeface="TheSansUHH"/>
            </a:endParaRPr>
          </a:p>
          <a:p>
            <a:pPr algn="l"/>
            <a:r>
              <a:rPr lang="fr-FR" b="0" i="0" u="sng" dirty="0">
                <a:solidFill>
                  <a:srgbClr val="C40017"/>
                </a:solidFill>
                <a:effectLst/>
                <a:latin typeface="TheSansUHH"/>
                <a:hlinkClick r:id="rId2"/>
              </a:rPr>
              <a:t>marc.wenskat@</a:t>
            </a:r>
            <a:r>
              <a:rPr lang="fr-FR" u="sng" dirty="0">
                <a:solidFill>
                  <a:srgbClr val="C40017"/>
                </a:solidFill>
                <a:latin typeface="TheSansUHH"/>
                <a:hlinkClick r:id="rId2"/>
              </a:rPr>
              <a:t>desy</a:t>
            </a:r>
            <a:r>
              <a:rPr lang="fr-FR" b="0" i="0" u="sng" dirty="0">
                <a:solidFill>
                  <a:srgbClr val="C40017"/>
                </a:solidFill>
                <a:effectLst/>
                <a:latin typeface="TheSansUHH"/>
                <a:hlinkClick r:id="rId2"/>
              </a:rPr>
              <a:t>.de</a:t>
            </a:r>
            <a:endParaRPr lang="fr-FR" b="0" i="0" dirty="0">
              <a:solidFill>
                <a:srgbClr val="4E4E4E"/>
              </a:solidFill>
              <a:effectLst/>
              <a:latin typeface="TheSansUHH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B8EC93-1940-4F3E-BB9E-CEEEBD0BDD35}"/>
              </a:ext>
            </a:extLst>
          </p:cNvPr>
          <p:cNvSpPr txBox="1"/>
          <p:nvPr/>
        </p:nvSpPr>
        <p:spPr>
          <a:xfrm>
            <a:off x="1501867" y="3584756"/>
            <a:ext cx="3703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heSansUHH"/>
              </a:rPr>
              <a:t>Rezvan </a:t>
            </a:r>
            <a:r>
              <a:rPr lang="en-US" b="1" dirty="0" err="1">
                <a:latin typeface="TheSansUHH"/>
              </a:rPr>
              <a:t>Ghanbari</a:t>
            </a:r>
            <a:endParaRPr lang="en-US" b="1" dirty="0">
              <a:latin typeface="TheSansUHH"/>
            </a:endParaRPr>
          </a:p>
          <a:p>
            <a:r>
              <a:rPr lang="en-US" dirty="0">
                <a:solidFill>
                  <a:schemeClr val="accent1"/>
                </a:solidFill>
                <a:latin typeface="TheSansUHH"/>
                <a:hlinkClick r:id="rId3"/>
              </a:rPr>
              <a:t>rezvan.ghanbari@desy.de</a:t>
            </a:r>
            <a:endParaRPr lang="en-US" dirty="0">
              <a:solidFill>
                <a:schemeClr val="accent1"/>
              </a:solidFill>
              <a:latin typeface="TheSansUHH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12CDDA-82F4-4562-AE08-8BD06D0ED710}"/>
              </a:ext>
            </a:extLst>
          </p:cNvPr>
          <p:cNvSpPr txBox="1"/>
          <p:nvPr/>
        </p:nvSpPr>
        <p:spPr>
          <a:xfrm>
            <a:off x="1433622" y="2971583"/>
            <a:ext cx="3482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Contacts at the meeting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37AE42-FD34-4BFD-B773-3B032F9A147F}"/>
              </a:ext>
            </a:extLst>
          </p:cNvPr>
          <p:cNvSpPr txBox="1"/>
          <p:nvPr/>
        </p:nvSpPr>
        <p:spPr>
          <a:xfrm>
            <a:off x="6239057" y="3435281"/>
            <a:ext cx="4481301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M. </a:t>
            </a:r>
            <a:r>
              <a:rPr lang="en-US" b="1" dirty="0" err="1"/>
              <a:t>Aeschlimann</a:t>
            </a:r>
            <a:r>
              <a:rPr lang="en-US" b="1" dirty="0"/>
              <a:t> </a:t>
            </a:r>
            <a:r>
              <a:rPr lang="en-US" dirty="0"/>
              <a:t>(TUKL), </a:t>
            </a:r>
            <a:r>
              <a:rPr lang="en-US" b="1" dirty="0"/>
              <a:t>C. Backes </a:t>
            </a:r>
            <a:r>
              <a:rPr lang="en-US" dirty="0"/>
              <a:t>(TUKL), </a:t>
            </a:r>
            <a:r>
              <a:rPr lang="en-US" b="1" dirty="0"/>
              <a:t>C. Bate</a:t>
            </a:r>
            <a:r>
              <a:rPr lang="en-US" dirty="0"/>
              <a:t>, </a:t>
            </a:r>
            <a:r>
              <a:rPr lang="en-US" b="1" dirty="0"/>
              <a:t>G. </a:t>
            </a:r>
            <a:r>
              <a:rPr lang="en-US" b="1" dirty="0" err="1"/>
              <a:t>Deyu</a:t>
            </a:r>
            <a:r>
              <a:rPr lang="en-US" dirty="0"/>
              <a:t>, </a:t>
            </a:r>
            <a:r>
              <a:rPr lang="en-US" b="1" dirty="0"/>
              <a:t>A. </a:t>
            </a:r>
            <a:r>
              <a:rPr lang="en-US" b="1" dirty="0" err="1"/>
              <a:t>Ermakov</a:t>
            </a:r>
            <a:r>
              <a:rPr lang="en-US" dirty="0"/>
              <a:t>, </a:t>
            </a:r>
            <a:r>
              <a:rPr lang="en-US" b="1" dirty="0"/>
              <a:t>M. </a:t>
            </a:r>
            <a:r>
              <a:rPr lang="en-US" b="1" dirty="0" err="1"/>
              <a:t>Kohantorabi</a:t>
            </a:r>
            <a:r>
              <a:rPr lang="en-US" dirty="0"/>
              <a:t>, </a:t>
            </a:r>
            <a:r>
              <a:rPr lang="en-US" b="1" dirty="0"/>
              <a:t>N. </a:t>
            </a:r>
            <a:r>
              <a:rPr lang="en-US" b="1" dirty="0" err="1"/>
              <a:t>Krupka</a:t>
            </a:r>
            <a:r>
              <a:rPr lang="en-US" dirty="0"/>
              <a:t>, </a:t>
            </a:r>
            <a:r>
              <a:rPr lang="en-US" b="1" dirty="0"/>
              <a:t>H. </a:t>
            </a:r>
            <a:r>
              <a:rPr lang="en-US" b="1" dirty="0" err="1"/>
              <a:t>Noei</a:t>
            </a:r>
            <a:r>
              <a:rPr lang="en-US" b="1" dirty="0"/>
              <a:t>, A. </a:t>
            </a:r>
            <a:r>
              <a:rPr lang="en-US" b="1" dirty="0" err="1"/>
              <a:t>Dangwal</a:t>
            </a:r>
            <a:r>
              <a:rPr lang="en-US" b="1" dirty="0"/>
              <a:t> Pandey</a:t>
            </a:r>
            <a:r>
              <a:rPr lang="en-US" dirty="0"/>
              <a:t>, </a:t>
            </a:r>
            <a:r>
              <a:rPr lang="en-US" b="1" dirty="0"/>
              <a:t>D. Reschke</a:t>
            </a:r>
            <a:r>
              <a:rPr lang="en-US" dirty="0"/>
              <a:t>, </a:t>
            </a:r>
            <a:r>
              <a:rPr lang="en-US" b="1" dirty="0"/>
              <a:t>N. Schäfer</a:t>
            </a:r>
            <a:r>
              <a:rPr lang="en-US" dirty="0"/>
              <a:t> (TUDA), </a:t>
            </a:r>
            <a:r>
              <a:rPr lang="en-US" b="1" dirty="0"/>
              <a:t>M. Stahl</a:t>
            </a:r>
            <a:r>
              <a:rPr lang="en-US" dirty="0"/>
              <a:t> (TUKL), </a:t>
            </a:r>
            <a:r>
              <a:rPr lang="en-US" b="1" dirty="0"/>
              <a:t>L. </a:t>
            </a:r>
            <a:r>
              <a:rPr lang="en-US" b="1" dirty="0" err="1"/>
              <a:t>Steder</a:t>
            </a:r>
            <a:r>
              <a:rPr lang="en-US" dirty="0"/>
              <a:t>, </a:t>
            </a:r>
            <a:r>
              <a:rPr lang="en-US" b="1" dirty="0"/>
              <a:t>M. Wiencek</a:t>
            </a:r>
            <a:r>
              <a:rPr lang="en-US" dirty="0"/>
              <a:t>, …</a:t>
            </a:r>
            <a:endParaRPr lang="de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30BB2A-318C-4871-9160-72AB0B46FD2E}"/>
              </a:ext>
            </a:extLst>
          </p:cNvPr>
          <p:cNvSpPr txBox="1"/>
          <p:nvPr/>
        </p:nvSpPr>
        <p:spPr>
          <a:xfrm>
            <a:off x="6186107" y="2971583"/>
            <a:ext cx="3670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We would like to thank</a:t>
            </a: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6B8C37-9720-40DC-84FE-DA39E90EE7D3}"/>
              </a:ext>
            </a:extLst>
          </p:cNvPr>
          <p:cNvCxnSpPr/>
          <p:nvPr/>
        </p:nvCxnSpPr>
        <p:spPr>
          <a:xfrm>
            <a:off x="0" y="6296640"/>
            <a:ext cx="12192000" cy="0"/>
          </a:xfrm>
          <a:prstGeom prst="line">
            <a:avLst/>
          </a:prstGeom>
          <a:ln w="38100">
            <a:solidFill>
              <a:srgbClr val="61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C850D04-2B18-41AD-8EB6-B6DCDFDE3514}"/>
              </a:ext>
            </a:extLst>
          </p:cNvPr>
          <p:cNvSpPr txBox="1"/>
          <p:nvPr/>
        </p:nvSpPr>
        <p:spPr>
          <a:xfrm>
            <a:off x="1501867" y="4880332"/>
            <a:ext cx="61068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dirty="0">
                <a:latin typeface="TheSansUHH"/>
              </a:rPr>
              <a:t>Prof. Wolfgang </a:t>
            </a:r>
            <a:r>
              <a:rPr lang="fr-FR" b="1" dirty="0" err="1">
                <a:latin typeface="TheSansUHH"/>
              </a:rPr>
              <a:t>Hillert</a:t>
            </a:r>
            <a:endParaRPr lang="fr-FR" b="1" i="0" dirty="0">
              <a:effectLst/>
              <a:latin typeface="TheSansUHH"/>
            </a:endParaRPr>
          </a:p>
          <a:p>
            <a:pPr algn="l"/>
            <a:r>
              <a:rPr lang="fr-FR" b="0" i="0" u="sng" dirty="0">
                <a:solidFill>
                  <a:srgbClr val="C40017"/>
                </a:solidFill>
                <a:effectLst/>
                <a:latin typeface="TheSansUHH"/>
                <a:hlinkClick r:id="rId4"/>
              </a:rPr>
              <a:t>Wolfgang.hillert@</a:t>
            </a:r>
            <a:r>
              <a:rPr lang="fr-FR" u="sng" dirty="0">
                <a:solidFill>
                  <a:srgbClr val="C40017"/>
                </a:solidFill>
                <a:latin typeface="TheSansUHH"/>
                <a:hlinkClick r:id="rId4"/>
              </a:rPr>
              <a:t>desy</a:t>
            </a:r>
            <a:r>
              <a:rPr lang="fr-FR" b="0" i="0" u="sng" dirty="0">
                <a:solidFill>
                  <a:srgbClr val="C40017"/>
                </a:solidFill>
                <a:effectLst/>
                <a:latin typeface="TheSansUHH"/>
                <a:hlinkClick r:id="rId4"/>
              </a:rPr>
              <a:t>.de</a:t>
            </a:r>
            <a:endParaRPr lang="fr-FR" b="0" i="0" dirty="0">
              <a:solidFill>
                <a:srgbClr val="4E4E4E"/>
              </a:solidFill>
              <a:effectLst/>
              <a:latin typeface="TheSansUHH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5A17C97-D5A2-463C-B6B2-D1C942B47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363" y="6389522"/>
            <a:ext cx="1271185" cy="36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>
            <a:extLst>
              <a:ext uri="{FF2B5EF4-FFF2-40B4-BE49-F238E27FC236}">
                <a16:creationId xmlns:a16="http://schemas.microsoft.com/office/drawing/2014/main" id="{B965DEC7-547D-46D2-BEF8-6DB927362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45" y="6366922"/>
            <a:ext cx="438088" cy="43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5CA78FAE-1B14-44FF-A43D-2D7165AE87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2" t="17621" r="12974" b="20407"/>
          <a:stretch/>
        </p:blipFill>
        <p:spPr bwMode="auto">
          <a:xfrm>
            <a:off x="3347720" y="6416237"/>
            <a:ext cx="720095" cy="37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Grafik 91">
            <a:extLst>
              <a:ext uri="{FF2B5EF4-FFF2-40B4-BE49-F238E27FC236}">
                <a16:creationId xmlns:a16="http://schemas.microsoft.com/office/drawing/2014/main" id="{D174AEC9-6F21-4942-AC07-3F30048E7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6" y="6506480"/>
            <a:ext cx="1036215" cy="20773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B973C00-C76A-43C7-9BD9-E4FBB1CA54DC}"/>
              </a:ext>
            </a:extLst>
          </p:cNvPr>
          <p:cNvSpPr txBox="1"/>
          <p:nvPr/>
        </p:nvSpPr>
        <p:spPr>
          <a:xfrm>
            <a:off x="8186812" y="6331964"/>
            <a:ext cx="3185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Rezvan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Ghanbari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TOSCA meeting 02.12.2022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3">
            <a:extLst>
              <a:ext uri="{FF2B5EF4-FFF2-40B4-BE49-F238E27FC236}">
                <a16:creationId xmlns:a16="http://schemas.microsoft.com/office/drawing/2014/main" id="{3CEB33A8-8AC4-483C-9C75-B1A3D8B11A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809" y="6403305"/>
            <a:ext cx="819266" cy="39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8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FC7F64-247B-425D-9AB6-FC2D8850221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C7359F-972B-4FA7-9D19-9BB246074842}"/>
              </a:ext>
            </a:extLst>
          </p:cNvPr>
          <p:cNvSpPr txBox="1"/>
          <p:nvPr/>
        </p:nvSpPr>
        <p:spPr>
          <a:xfrm>
            <a:off x="108438" y="875722"/>
            <a:ext cx="11975123" cy="21934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atin typeface="Arial Black" panose="020B0A04020102020204" pitchFamily="34" charset="0"/>
              </a:rPr>
              <a:t>Effect of cavity treatments on niobium oxide layers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DEFB8C-EAE1-4048-8A11-863EB218F6EC}"/>
              </a:ext>
            </a:extLst>
          </p:cNvPr>
          <p:cNvSpPr txBox="1"/>
          <p:nvPr/>
        </p:nvSpPr>
        <p:spPr>
          <a:xfrm>
            <a:off x="1718534" y="3428999"/>
            <a:ext cx="8299017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kern="0" dirty="0">
                <a:effectLst/>
                <a:ea typeface="Calibri" panose="020F0502020204030204" pitchFamily="34" charset="0"/>
                <a:cs typeface="CMR10"/>
              </a:rPr>
              <a:t>Rezvan Ghanbari, on behalf of SRF R&amp;D Team</a:t>
            </a:r>
            <a:endParaRPr lang="en-US" sz="2000" kern="0" baseline="38000" dirty="0">
              <a:effectLst/>
              <a:ea typeface="Calibri" panose="020F0502020204030204" pitchFamily="34" charset="0"/>
              <a:cs typeface="CMR1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5E703A-43F3-4563-85FA-BDF58F4B0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582" y="6239830"/>
            <a:ext cx="1475211" cy="4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228CDFC5-48FA-4FBB-AC81-4BC02FB0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24" y="6176410"/>
            <a:ext cx="567751" cy="56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4AD49182-B048-405C-9F52-C10BD3D5D8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2" t="17621" r="12974" b="20407"/>
          <a:stretch/>
        </p:blipFill>
        <p:spPr bwMode="auto">
          <a:xfrm>
            <a:off x="5343010" y="6284951"/>
            <a:ext cx="876209" cy="45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A1A976C-21BE-407E-8B8D-729CA8AF0318}"/>
              </a:ext>
            </a:extLst>
          </p:cNvPr>
          <p:cNvSpPr txBox="1"/>
          <p:nvPr/>
        </p:nvSpPr>
        <p:spPr>
          <a:xfrm>
            <a:off x="2819157" y="4417767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/>
              <a:t>02.12.2022</a:t>
            </a:r>
            <a:endParaRPr lang="en-US" dirty="0"/>
          </a:p>
        </p:txBody>
      </p:sp>
      <p:pic>
        <p:nvPicPr>
          <p:cNvPr id="29" name="Grafik 91">
            <a:extLst>
              <a:ext uri="{FF2B5EF4-FFF2-40B4-BE49-F238E27FC236}">
                <a16:creationId xmlns:a16="http://schemas.microsoft.com/office/drawing/2014/main" id="{6391B5CF-D4E7-4401-B408-40B91B19AF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7" y="6374437"/>
            <a:ext cx="1397874" cy="280239"/>
          </a:xfrm>
          <a:prstGeom prst="rect">
            <a:avLst/>
          </a:prstGeom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FE7A0A61-7881-4355-81C3-7D103F6130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44" y="6218853"/>
            <a:ext cx="1097865" cy="52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8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E00D5D-EEA6-4646-801B-ED044ECE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A543-C92B-4A06-B70D-A8E0AE684E63}" type="slidenum">
              <a:rPr lang="en-US" smtClean="0"/>
              <a:t>3</a:t>
            </a:fld>
            <a:endParaRPr lang="en-US"/>
          </a:p>
        </p:txBody>
      </p:sp>
      <p:sp>
        <p:nvSpPr>
          <p:cNvPr id="21" name="Textfeld 11">
            <a:extLst>
              <a:ext uri="{FF2B5EF4-FFF2-40B4-BE49-F238E27FC236}">
                <a16:creationId xmlns:a16="http://schemas.microsoft.com/office/drawing/2014/main" id="{F128ADDD-7545-4EB0-954E-AC3A0EFDB647}"/>
              </a:ext>
            </a:extLst>
          </p:cNvPr>
          <p:cNvSpPr txBox="1"/>
          <p:nvPr/>
        </p:nvSpPr>
        <p:spPr>
          <a:xfrm>
            <a:off x="8319847" y="2665847"/>
            <a:ext cx="606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~5 </a:t>
            </a:r>
            <a:r>
              <a:rPr lang="de-DE" sz="1200" b="1" dirty="0" err="1"/>
              <a:t>nm</a:t>
            </a:r>
            <a:endParaRPr lang="de-DE" sz="12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81283C-BA07-4BD0-8424-28DFBB636141}"/>
              </a:ext>
            </a:extLst>
          </p:cNvPr>
          <p:cNvSpPr/>
          <p:nvPr/>
        </p:nvSpPr>
        <p:spPr>
          <a:xfrm>
            <a:off x="9066532" y="2455203"/>
            <a:ext cx="2223612" cy="3477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FE3158F-2BCA-404C-8F06-AEC2CADBD279}"/>
              </a:ext>
            </a:extLst>
          </p:cNvPr>
          <p:cNvSpPr/>
          <p:nvPr/>
        </p:nvSpPr>
        <p:spPr>
          <a:xfrm>
            <a:off x="9066532" y="2824386"/>
            <a:ext cx="2223612" cy="160151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79DD65-D7CE-4898-8E41-E98C09CD430A}"/>
              </a:ext>
            </a:extLst>
          </p:cNvPr>
          <p:cNvSpPr/>
          <p:nvPr/>
        </p:nvSpPr>
        <p:spPr>
          <a:xfrm>
            <a:off x="9066532" y="3011892"/>
            <a:ext cx="2223612" cy="160150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15CBB6-4D63-4E07-9E78-6F41EB16A75C}"/>
              </a:ext>
            </a:extLst>
          </p:cNvPr>
          <p:cNvSpPr/>
          <p:nvPr/>
        </p:nvSpPr>
        <p:spPr>
          <a:xfrm>
            <a:off x="9066532" y="3190164"/>
            <a:ext cx="2223612" cy="2069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0C0A99A-F6F8-4834-B1B5-D2838209075F}"/>
                  </a:ext>
                </a:extLst>
              </p:cNvPr>
              <p:cNvSpPr txBox="1"/>
              <p:nvPr/>
            </p:nvSpPr>
            <p:spPr>
              <a:xfrm>
                <a:off x="8914931" y="2444006"/>
                <a:ext cx="9421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𝑁𝑏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0C0A99A-F6F8-4834-B1B5-D28382090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4931" y="2444006"/>
                <a:ext cx="942109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BE8EEA1-B5BC-40D9-8090-678FCC6AD04E}"/>
                  </a:ext>
                </a:extLst>
              </p:cNvPr>
              <p:cNvSpPr txBox="1"/>
              <p:nvPr/>
            </p:nvSpPr>
            <p:spPr>
              <a:xfrm>
                <a:off x="8861568" y="2743914"/>
                <a:ext cx="9421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𝑁𝑏𝑂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BE8EEA1-B5BC-40D9-8090-678FCC6AD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568" y="2743914"/>
                <a:ext cx="94210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7280F99-D947-4112-92E1-237972C38866}"/>
                  </a:ext>
                </a:extLst>
              </p:cNvPr>
              <p:cNvSpPr txBox="1"/>
              <p:nvPr/>
            </p:nvSpPr>
            <p:spPr>
              <a:xfrm>
                <a:off x="8842069" y="2935116"/>
                <a:ext cx="9421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𝑁𝑏𝑂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7280F99-D947-4112-92E1-237972C38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069" y="2935116"/>
                <a:ext cx="942109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606B930-2652-4F8D-9214-38BC8FBCBE53}"/>
                  </a:ext>
                </a:extLst>
              </p:cNvPr>
              <p:cNvSpPr txBox="1"/>
              <p:nvPr/>
            </p:nvSpPr>
            <p:spPr>
              <a:xfrm>
                <a:off x="8773526" y="3184842"/>
                <a:ext cx="9421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𝑁𝑏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606B930-2652-4F8D-9214-38BC8FBCB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526" y="3184842"/>
                <a:ext cx="94210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30BBE826-010C-41F4-8654-F9E9FBAFB699}"/>
              </a:ext>
            </a:extLst>
          </p:cNvPr>
          <p:cNvSpPr/>
          <p:nvPr/>
        </p:nvSpPr>
        <p:spPr>
          <a:xfrm>
            <a:off x="10973930" y="2599165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E9C16B1-3F72-4C0E-BE5C-8D8231A68D30}"/>
              </a:ext>
            </a:extLst>
          </p:cNvPr>
          <p:cNvSpPr/>
          <p:nvPr/>
        </p:nvSpPr>
        <p:spPr>
          <a:xfrm>
            <a:off x="9471144" y="2724174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298A517-43C2-4F52-A40B-F2D5FF079BA3}"/>
              </a:ext>
            </a:extLst>
          </p:cNvPr>
          <p:cNvSpPr/>
          <p:nvPr/>
        </p:nvSpPr>
        <p:spPr>
          <a:xfrm>
            <a:off x="9980261" y="2735894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580B992-1209-4D93-995D-930F90073A40}"/>
              </a:ext>
            </a:extLst>
          </p:cNvPr>
          <p:cNvSpPr/>
          <p:nvPr/>
        </p:nvSpPr>
        <p:spPr>
          <a:xfrm>
            <a:off x="10132661" y="2888294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B365FAC-B7A9-44A1-A93D-6A697460F7E7}"/>
              </a:ext>
            </a:extLst>
          </p:cNvPr>
          <p:cNvSpPr/>
          <p:nvPr/>
        </p:nvSpPr>
        <p:spPr>
          <a:xfrm>
            <a:off x="10285061" y="2568422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FF86EAA-7148-4CA5-9D85-628EAD52AA07}"/>
              </a:ext>
            </a:extLst>
          </p:cNvPr>
          <p:cNvSpPr/>
          <p:nvPr/>
        </p:nvSpPr>
        <p:spPr>
          <a:xfrm>
            <a:off x="10437461" y="2715796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4B9090D-F58B-4AD1-B2C4-F27D35F83A04}"/>
              </a:ext>
            </a:extLst>
          </p:cNvPr>
          <p:cNvSpPr/>
          <p:nvPr/>
        </p:nvSpPr>
        <p:spPr>
          <a:xfrm>
            <a:off x="10589861" y="2622010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66E5909-947B-4C80-8BD8-C6FF31513F3C}"/>
              </a:ext>
            </a:extLst>
          </p:cNvPr>
          <p:cNvSpPr/>
          <p:nvPr/>
        </p:nvSpPr>
        <p:spPr>
          <a:xfrm>
            <a:off x="9762547" y="2683976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7803467-3A11-43BB-BBCB-018D03E0413C}"/>
              </a:ext>
            </a:extLst>
          </p:cNvPr>
          <p:cNvSpPr/>
          <p:nvPr/>
        </p:nvSpPr>
        <p:spPr>
          <a:xfrm>
            <a:off x="10894661" y="2710770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1187F11-CB67-42FB-9F03-4C2F19A390D2}"/>
              </a:ext>
            </a:extLst>
          </p:cNvPr>
          <p:cNvSpPr/>
          <p:nvPr/>
        </p:nvSpPr>
        <p:spPr>
          <a:xfrm>
            <a:off x="9623544" y="2876574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936D15D-0F30-4098-AAD7-FB452390D22E}"/>
              </a:ext>
            </a:extLst>
          </p:cNvPr>
          <p:cNvSpPr/>
          <p:nvPr/>
        </p:nvSpPr>
        <p:spPr>
          <a:xfrm>
            <a:off x="9587622" y="3103287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D43A9D6-455B-42D7-B0AC-6288D12343A8}"/>
              </a:ext>
            </a:extLst>
          </p:cNvPr>
          <p:cNvSpPr/>
          <p:nvPr/>
        </p:nvSpPr>
        <p:spPr>
          <a:xfrm>
            <a:off x="10308020" y="3129492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ABD26E7-0FD5-4026-856A-7372E9DF31B9}"/>
              </a:ext>
            </a:extLst>
          </p:cNvPr>
          <p:cNvSpPr/>
          <p:nvPr/>
        </p:nvSpPr>
        <p:spPr>
          <a:xfrm>
            <a:off x="10423061" y="2581920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D225453-2225-4206-9D41-CFC54C059AB1}"/>
              </a:ext>
            </a:extLst>
          </p:cNvPr>
          <p:cNvSpPr/>
          <p:nvPr/>
        </p:nvSpPr>
        <p:spPr>
          <a:xfrm>
            <a:off x="9792690" y="2618668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81BC1B7-0611-438B-978E-B15ABB067A2D}"/>
              </a:ext>
            </a:extLst>
          </p:cNvPr>
          <p:cNvSpPr/>
          <p:nvPr/>
        </p:nvSpPr>
        <p:spPr>
          <a:xfrm>
            <a:off x="11221232" y="2730870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04A31A0-C178-49A2-A40C-7624E2A1F651}"/>
              </a:ext>
            </a:extLst>
          </p:cNvPr>
          <p:cNvSpPr/>
          <p:nvPr/>
        </p:nvSpPr>
        <p:spPr>
          <a:xfrm>
            <a:off x="9710628" y="130014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BC72FDF-F349-450A-BF2E-91ACB406F014}"/>
              </a:ext>
            </a:extLst>
          </p:cNvPr>
          <p:cNvSpPr/>
          <p:nvPr/>
        </p:nvSpPr>
        <p:spPr>
          <a:xfrm>
            <a:off x="11043711" y="2719148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FA35AC0-1DD7-4C6F-B735-40469A138BDE}"/>
              </a:ext>
            </a:extLst>
          </p:cNvPr>
          <p:cNvSpPr/>
          <p:nvPr/>
        </p:nvSpPr>
        <p:spPr>
          <a:xfrm>
            <a:off x="10031110" y="2565253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915EE08-C004-4DEA-81D9-A39FF5AAFC5D}"/>
              </a:ext>
            </a:extLst>
          </p:cNvPr>
          <p:cNvSpPr/>
          <p:nvPr/>
        </p:nvSpPr>
        <p:spPr>
          <a:xfrm>
            <a:off x="11162615" y="2632064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97FEEDD-694F-4FE5-ADA1-66B9088BAABA}"/>
              </a:ext>
            </a:extLst>
          </p:cNvPr>
          <p:cNvSpPr/>
          <p:nvPr/>
        </p:nvSpPr>
        <p:spPr>
          <a:xfrm>
            <a:off x="11209507" y="2578472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4546CC1-F4B9-4C26-8C80-F69B153A2610}"/>
              </a:ext>
            </a:extLst>
          </p:cNvPr>
          <p:cNvSpPr/>
          <p:nvPr/>
        </p:nvSpPr>
        <p:spPr>
          <a:xfrm>
            <a:off x="9913045" y="3005320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6B5B4D5-3A64-4C6E-91F0-CF2BD9B66C41}"/>
              </a:ext>
            </a:extLst>
          </p:cNvPr>
          <p:cNvSpPr/>
          <p:nvPr/>
        </p:nvSpPr>
        <p:spPr>
          <a:xfrm>
            <a:off x="9748147" y="3283840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7D87BFF-7DC6-4B3D-AAB0-4A2684602FFF}"/>
              </a:ext>
            </a:extLst>
          </p:cNvPr>
          <p:cNvSpPr/>
          <p:nvPr/>
        </p:nvSpPr>
        <p:spPr>
          <a:xfrm>
            <a:off x="10564984" y="3066118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8DD668E-9B2C-4280-8C4A-DA0159B6CCBF}"/>
              </a:ext>
            </a:extLst>
          </p:cNvPr>
          <p:cNvSpPr/>
          <p:nvPr/>
        </p:nvSpPr>
        <p:spPr>
          <a:xfrm>
            <a:off x="11043711" y="3105014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BA5B078-39AC-4EF3-BD62-D05C64FA594B}"/>
              </a:ext>
            </a:extLst>
          </p:cNvPr>
          <p:cNvSpPr/>
          <p:nvPr/>
        </p:nvSpPr>
        <p:spPr>
          <a:xfrm>
            <a:off x="10466261" y="2877603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B0A395A-9409-4175-9980-05C84022E11C}"/>
              </a:ext>
            </a:extLst>
          </p:cNvPr>
          <p:cNvSpPr/>
          <p:nvPr/>
        </p:nvSpPr>
        <p:spPr>
          <a:xfrm>
            <a:off x="11232729" y="2862970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73BA8415-C5EF-4CC9-B8E3-F5D1D4BBEB7B}"/>
              </a:ext>
            </a:extLst>
          </p:cNvPr>
          <p:cNvSpPr/>
          <p:nvPr/>
        </p:nvSpPr>
        <p:spPr>
          <a:xfrm>
            <a:off x="10777205" y="2844542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DBDA6436-FA58-4490-B872-DE9D5B1E6A3B}"/>
              </a:ext>
            </a:extLst>
          </p:cNvPr>
          <p:cNvSpPr/>
          <p:nvPr/>
        </p:nvSpPr>
        <p:spPr>
          <a:xfrm>
            <a:off x="10984869" y="2916556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AD80CDD-EE60-4C08-A6CC-42715BDA3D0D}"/>
              </a:ext>
            </a:extLst>
          </p:cNvPr>
          <p:cNvSpPr/>
          <p:nvPr/>
        </p:nvSpPr>
        <p:spPr>
          <a:xfrm>
            <a:off x="9605911" y="3537306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1E90943-183B-465C-9649-D1DE1B08133A}"/>
              </a:ext>
            </a:extLst>
          </p:cNvPr>
          <p:cNvSpPr/>
          <p:nvPr/>
        </p:nvSpPr>
        <p:spPr>
          <a:xfrm>
            <a:off x="10589861" y="3302220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F07582C-BE29-4E6A-9407-11F0065906A9}"/>
              </a:ext>
            </a:extLst>
          </p:cNvPr>
          <p:cNvSpPr/>
          <p:nvPr/>
        </p:nvSpPr>
        <p:spPr>
          <a:xfrm>
            <a:off x="10923461" y="3502540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063B35D-C6B6-479E-9C41-4C24FD1AC7E0}"/>
              </a:ext>
            </a:extLst>
          </p:cNvPr>
          <p:cNvSpPr/>
          <p:nvPr/>
        </p:nvSpPr>
        <p:spPr>
          <a:xfrm>
            <a:off x="10356875" y="3623891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6D4216D-EE18-4C23-99C8-921C16A8767D}"/>
              </a:ext>
            </a:extLst>
          </p:cNvPr>
          <p:cNvSpPr/>
          <p:nvPr/>
        </p:nvSpPr>
        <p:spPr>
          <a:xfrm>
            <a:off x="10956069" y="4042903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55AA5B9-7681-431C-BC96-E2750BB78A12}"/>
              </a:ext>
            </a:extLst>
          </p:cNvPr>
          <p:cNvSpPr/>
          <p:nvPr/>
        </p:nvSpPr>
        <p:spPr>
          <a:xfrm>
            <a:off x="9697626" y="3928500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D664AB0-58E4-4AC0-A0CA-B99256CD9630}"/>
              </a:ext>
            </a:extLst>
          </p:cNvPr>
          <p:cNvCxnSpPr/>
          <p:nvPr/>
        </p:nvCxnSpPr>
        <p:spPr>
          <a:xfrm>
            <a:off x="9840443" y="3193328"/>
            <a:ext cx="605940" cy="3727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DC6FD55-F3AD-4DE7-ACFC-167B94A35849}"/>
              </a:ext>
            </a:extLst>
          </p:cNvPr>
          <p:cNvCxnSpPr>
            <a:cxnSpLocks/>
          </p:cNvCxnSpPr>
          <p:nvPr/>
        </p:nvCxnSpPr>
        <p:spPr>
          <a:xfrm flipH="1">
            <a:off x="10376110" y="3560304"/>
            <a:ext cx="56592" cy="369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B9BE163-B052-4121-AF28-0EA9FB46A87D}"/>
              </a:ext>
            </a:extLst>
          </p:cNvPr>
          <p:cNvCxnSpPr>
            <a:cxnSpLocks/>
          </p:cNvCxnSpPr>
          <p:nvPr/>
        </p:nvCxnSpPr>
        <p:spPr>
          <a:xfrm flipH="1">
            <a:off x="10371275" y="3744868"/>
            <a:ext cx="519540" cy="1809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CDD66E9-C184-41DE-9349-758C54B722AA}"/>
              </a:ext>
            </a:extLst>
          </p:cNvPr>
          <p:cNvCxnSpPr>
            <a:cxnSpLocks/>
          </p:cNvCxnSpPr>
          <p:nvPr/>
        </p:nvCxnSpPr>
        <p:spPr>
          <a:xfrm flipV="1">
            <a:off x="10720659" y="3205530"/>
            <a:ext cx="336454" cy="591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60872A7-47E2-421E-8645-B13020FB4AB1}"/>
              </a:ext>
            </a:extLst>
          </p:cNvPr>
          <p:cNvCxnSpPr>
            <a:cxnSpLocks/>
          </p:cNvCxnSpPr>
          <p:nvPr/>
        </p:nvCxnSpPr>
        <p:spPr>
          <a:xfrm flipH="1" flipV="1">
            <a:off x="10890007" y="3744868"/>
            <a:ext cx="33770" cy="612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C025432D-A956-4443-B1E0-E5CC8B9ADCE2}"/>
              </a:ext>
            </a:extLst>
          </p:cNvPr>
          <p:cNvCxnSpPr>
            <a:cxnSpLocks/>
          </p:cNvCxnSpPr>
          <p:nvPr/>
        </p:nvCxnSpPr>
        <p:spPr>
          <a:xfrm flipH="1" flipV="1">
            <a:off x="10904091" y="3958397"/>
            <a:ext cx="383189" cy="305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679C925D-1B7D-4E87-B6FC-6D70DB5680E1}"/>
              </a:ext>
            </a:extLst>
          </p:cNvPr>
          <p:cNvCxnSpPr>
            <a:cxnSpLocks/>
          </p:cNvCxnSpPr>
          <p:nvPr/>
        </p:nvCxnSpPr>
        <p:spPr>
          <a:xfrm flipH="1">
            <a:off x="9063668" y="3759457"/>
            <a:ext cx="1339899" cy="75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feld 43">
            <a:extLst>
              <a:ext uri="{FF2B5EF4-FFF2-40B4-BE49-F238E27FC236}">
                <a16:creationId xmlns:a16="http://schemas.microsoft.com/office/drawing/2014/main" id="{FBFDFEE2-205E-4DE7-9656-3C022635BA81}"/>
              </a:ext>
            </a:extLst>
          </p:cNvPr>
          <p:cNvSpPr txBox="1"/>
          <p:nvPr/>
        </p:nvSpPr>
        <p:spPr>
          <a:xfrm>
            <a:off x="8669458" y="3383955"/>
            <a:ext cx="1563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+ O,N,H,C </a:t>
            </a:r>
          </a:p>
          <a:p>
            <a:pPr algn="ctr"/>
            <a:r>
              <a:rPr lang="de-DE" sz="1200" dirty="0"/>
              <a:t>Interstitials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D2032EF-137F-4DE6-ABC9-C2C008C09F46}"/>
              </a:ext>
            </a:extLst>
          </p:cNvPr>
          <p:cNvSpPr/>
          <p:nvPr/>
        </p:nvSpPr>
        <p:spPr>
          <a:xfrm>
            <a:off x="9195285" y="2398287"/>
            <a:ext cx="45719" cy="4571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BF84F25E-C3A8-417D-8768-C2AD4DE6E341}"/>
              </a:ext>
            </a:extLst>
          </p:cNvPr>
          <p:cNvSpPr/>
          <p:nvPr/>
        </p:nvSpPr>
        <p:spPr>
          <a:xfrm>
            <a:off x="10146972" y="2417785"/>
            <a:ext cx="45719" cy="4571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35320261-FE07-4BF1-998D-521F6DA8B2C9}"/>
              </a:ext>
            </a:extLst>
          </p:cNvPr>
          <p:cNvSpPr/>
          <p:nvPr/>
        </p:nvSpPr>
        <p:spPr>
          <a:xfrm>
            <a:off x="9971844" y="2440645"/>
            <a:ext cx="45719" cy="4571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0017F112-E4B6-42E7-A568-A203EF4C13B3}"/>
              </a:ext>
            </a:extLst>
          </p:cNvPr>
          <p:cNvSpPr/>
          <p:nvPr/>
        </p:nvSpPr>
        <p:spPr>
          <a:xfrm>
            <a:off x="9655323" y="2404599"/>
            <a:ext cx="45719" cy="4571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DDB5AC4B-A8B5-4156-97BA-BD6EF1C8B8E4}"/>
              </a:ext>
            </a:extLst>
          </p:cNvPr>
          <p:cNvSpPr/>
          <p:nvPr/>
        </p:nvSpPr>
        <p:spPr>
          <a:xfrm>
            <a:off x="9323894" y="2442439"/>
            <a:ext cx="45719" cy="4571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C7E7799D-00EE-48FC-B2C6-C64A04CADF10}"/>
              </a:ext>
            </a:extLst>
          </p:cNvPr>
          <p:cNvSpPr/>
          <p:nvPr/>
        </p:nvSpPr>
        <p:spPr>
          <a:xfrm>
            <a:off x="10533665" y="2440645"/>
            <a:ext cx="45719" cy="4571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EFB36025-BD9E-4AD0-B4EF-F69A92A6199A}"/>
              </a:ext>
            </a:extLst>
          </p:cNvPr>
          <p:cNvSpPr/>
          <p:nvPr/>
        </p:nvSpPr>
        <p:spPr>
          <a:xfrm>
            <a:off x="10677714" y="2423526"/>
            <a:ext cx="45719" cy="4571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DADE63DA-4DAC-4DE4-B46D-17BC6ED885F8}"/>
              </a:ext>
            </a:extLst>
          </p:cNvPr>
          <p:cNvSpPr/>
          <p:nvPr/>
        </p:nvSpPr>
        <p:spPr>
          <a:xfrm>
            <a:off x="11029793" y="2419580"/>
            <a:ext cx="45719" cy="4571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01EAC0C9-10A4-4893-AE69-7F4A381CF199}"/>
              </a:ext>
            </a:extLst>
          </p:cNvPr>
          <p:cNvSpPr/>
          <p:nvPr/>
        </p:nvSpPr>
        <p:spPr>
          <a:xfrm>
            <a:off x="11168629" y="2417786"/>
            <a:ext cx="45719" cy="4571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08A2817-EE09-4360-BFCD-88FC3B0E9415}"/>
              </a:ext>
            </a:extLst>
          </p:cNvPr>
          <p:cNvSpPr txBox="1"/>
          <p:nvPr/>
        </p:nvSpPr>
        <p:spPr>
          <a:xfrm>
            <a:off x="10169154" y="2026797"/>
            <a:ext cx="1948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Nb</a:t>
            </a:r>
            <a:r>
              <a:rPr lang="en-US" sz="1200" dirty="0"/>
              <a:t> oxides, nitrides, hydrides</a:t>
            </a:r>
            <a:endParaRPr lang="de-DE" sz="1200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CEDD362-0620-4014-9386-102C8D2C1C34}"/>
              </a:ext>
            </a:extLst>
          </p:cNvPr>
          <p:cNvSpPr txBox="1"/>
          <p:nvPr/>
        </p:nvSpPr>
        <p:spPr>
          <a:xfrm>
            <a:off x="9216588" y="4475919"/>
            <a:ext cx="1190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Vacancies</a:t>
            </a:r>
            <a:endParaRPr lang="de-DE" sz="120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B050AA0-D4DA-42FA-84B7-994F7B69E36B}"/>
              </a:ext>
            </a:extLst>
          </p:cNvPr>
          <p:cNvSpPr txBox="1"/>
          <p:nvPr/>
        </p:nvSpPr>
        <p:spPr>
          <a:xfrm>
            <a:off x="10108911" y="4483320"/>
            <a:ext cx="2314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Grain boundaries</a:t>
            </a:r>
            <a:endParaRPr lang="de-DE" sz="1200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8489BE8-3FCC-4D71-8403-3C3FC3E55E54}"/>
              </a:ext>
            </a:extLst>
          </p:cNvPr>
          <p:cNvSpPr/>
          <p:nvPr/>
        </p:nvSpPr>
        <p:spPr>
          <a:xfrm>
            <a:off x="9797285" y="4142668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E2320391-CCD1-4258-B037-19C38F043504}"/>
              </a:ext>
            </a:extLst>
          </p:cNvPr>
          <p:cNvSpPr/>
          <p:nvPr/>
        </p:nvSpPr>
        <p:spPr>
          <a:xfrm>
            <a:off x="9411028" y="4299591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146BC8F5-4E54-400B-A72A-5D8703EE7BA6}"/>
              </a:ext>
            </a:extLst>
          </p:cNvPr>
          <p:cNvSpPr/>
          <p:nvPr/>
        </p:nvSpPr>
        <p:spPr>
          <a:xfrm>
            <a:off x="9143658" y="4071703"/>
            <a:ext cx="28800" cy="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D2AB06E-0B17-4FB0-B674-9904FE891E4E}"/>
              </a:ext>
            </a:extLst>
          </p:cNvPr>
          <p:cNvCxnSpPr>
            <a:cxnSpLocks/>
          </p:cNvCxnSpPr>
          <p:nvPr/>
        </p:nvCxnSpPr>
        <p:spPr>
          <a:xfrm flipH="1" flipV="1">
            <a:off x="9410474" y="4328392"/>
            <a:ext cx="146808" cy="186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4186E47E-6DF7-4CF5-B30A-7CD160969E69}"/>
              </a:ext>
            </a:extLst>
          </p:cNvPr>
          <p:cNvCxnSpPr>
            <a:cxnSpLocks/>
          </p:cNvCxnSpPr>
          <p:nvPr/>
        </p:nvCxnSpPr>
        <p:spPr>
          <a:xfrm flipV="1">
            <a:off x="9557282" y="4172834"/>
            <a:ext cx="283161" cy="342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2A54E78D-ACA9-442E-9628-E1545C838176}"/>
              </a:ext>
            </a:extLst>
          </p:cNvPr>
          <p:cNvCxnSpPr>
            <a:cxnSpLocks/>
          </p:cNvCxnSpPr>
          <p:nvPr/>
        </p:nvCxnSpPr>
        <p:spPr>
          <a:xfrm flipH="1" flipV="1">
            <a:off x="10571196" y="3894504"/>
            <a:ext cx="344337" cy="636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D67C39B1-F2F8-47E3-A3BA-FB44EFD7F8FA}"/>
              </a:ext>
            </a:extLst>
          </p:cNvPr>
          <p:cNvCxnSpPr>
            <a:cxnSpLocks/>
          </p:cNvCxnSpPr>
          <p:nvPr/>
        </p:nvCxnSpPr>
        <p:spPr>
          <a:xfrm flipV="1">
            <a:off x="10915532" y="4188830"/>
            <a:ext cx="283161" cy="342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Left Brace 140">
            <a:extLst>
              <a:ext uri="{FF2B5EF4-FFF2-40B4-BE49-F238E27FC236}">
                <a16:creationId xmlns:a16="http://schemas.microsoft.com/office/drawing/2014/main" id="{616AB960-D324-43D2-901C-596556D145B5}"/>
              </a:ext>
            </a:extLst>
          </p:cNvPr>
          <p:cNvSpPr/>
          <p:nvPr/>
        </p:nvSpPr>
        <p:spPr>
          <a:xfrm>
            <a:off x="8898880" y="2451837"/>
            <a:ext cx="177950" cy="740676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4768F95-FCB3-473F-9AE9-5B9800277DD2}"/>
              </a:ext>
            </a:extLst>
          </p:cNvPr>
          <p:cNvCxnSpPr>
            <a:cxnSpLocks/>
            <a:stCxn id="118" idx="2"/>
            <a:endCxn id="116" idx="6"/>
          </p:cNvCxnSpPr>
          <p:nvPr/>
        </p:nvCxnSpPr>
        <p:spPr>
          <a:xfrm flipH="1">
            <a:off x="11075512" y="2303796"/>
            <a:ext cx="67677" cy="138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CA047459-63E9-4404-A61A-C3AE082A846C}"/>
              </a:ext>
            </a:extLst>
          </p:cNvPr>
          <p:cNvCxnSpPr>
            <a:cxnSpLocks/>
            <a:stCxn id="118" idx="2"/>
          </p:cNvCxnSpPr>
          <p:nvPr/>
        </p:nvCxnSpPr>
        <p:spPr>
          <a:xfrm flipH="1">
            <a:off x="10720659" y="2303796"/>
            <a:ext cx="422530" cy="94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1FF7A5-62D5-485F-B245-0AE0938B023D}"/>
              </a:ext>
            </a:extLst>
          </p:cNvPr>
          <p:cNvGrpSpPr/>
          <p:nvPr/>
        </p:nvGrpSpPr>
        <p:grpSpPr>
          <a:xfrm>
            <a:off x="3444466" y="2165296"/>
            <a:ext cx="5414154" cy="3401798"/>
            <a:chOff x="3474720" y="1695512"/>
            <a:chExt cx="5200374" cy="3602704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AB9F2A72-D5CE-481C-B0CC-5896771C0D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25507" y="1695512"/>
              <a:ext cx="0" cy="30819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6CB470C-C91C-43F3-8076-B8AE16B646D3}"/>
                </a:ext>
              </a:extLst>
            </p:cNvPr>
            <p:cNvCxnSpPr>
              <a:cxnSpLocks/>
            </p:cNvCxnSpPr>
            <p:nvPr/>
          </p:nvCxnSpPr>
          <p:spPr>
            <a:xfrm>
              <a:off x="4124960" y="4771527"/>
              <a:ext cx="455013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91E9ED-FCD9-47E5-AA4C-6D63AB218BF1}"/>
                    </a:ext>
                  </a:extLst>
                </p:cNvPr>
                <p:cNvSpPr txBox="1"/>
                <p:nvPr/>
              </p:nvSpPr>
              <p:spPr>
                <a:xfrm>
                  <a:off x="3474720" y="2438114"/>
                  <a:ext cx="4217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de-DE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91E9ED-FCD9-47E5-AA4C-6D63AB218B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4720" y="2438114"/>
                  <a:ext cx="421716" cy="523220"/>
                </a:xfrm>
                <a:prstGeom prst="rect">
                  <a:avLst/>
                </a:prstGeom>
                <a:blipFill>
                  <a:blip r:embed="rId11"/>
                  <a:stretch>
                    <a:fillRect r="-724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CC4BC381-C3D1-4715-9980-99C0BB895D4C}"/>
                    </a:ext>
                  </a:extLst>
                </p:cNvPr>
                <p:cNvSpPr txBox="1"/>
                <p:nvPr/>
              </p:nvSpPr>
              <p:spPr>
                <a:xfrm>
                  <a:off x="4934697" y="4836551"/>
                  <a:ext cx="261327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𝑎𝑐𝑐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𝑀𝑉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CC4BC381-C3D1-4715-9980-99C0BB895D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4697" y="4836551"/>
                  <a:ext cx="2613277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0CB1C6-3D34-4B80-AABD-26D99750465D}"/>
              </a:ext>
            </a:extLst>
          </p:cNvPr>
          <p:cNvGrpSpPr/>
          <p:nvPr/>
        </p:nvGrpSpPr>
        <p:grpSpPr>
          <a:xfrm>
            <a:off x="4193656" y="2912566"/>
            <a:ext cx="3889062" cy="1093704"/>
            <a:chOff x="4223864" y="2544315"/>
            <a:chExt cx="3889062" cy="987503"/>
          </a:xfrm>
        </p:grpSpPr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E8D026D3-0023-4872-B576-32C23734BFB9}"/>
                </a:ext>
              </a:extLst>
            </p:cNvPr>
            <p:cNvSpPr txBox="1"/>
            <p:nvPr/>
          </p:nvSpPr>
          <p:spPr>
            <a:xfrm>
              <a:off x="6997168" y="2677005"/>
              <a:ext cx="1115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N-doping</a:t>
              </a:r>
              <a:endParaRPr lang="de-DE" b="1" dirty="0">
                <a:solidFill>
                  <a:srgbClr val="7030A0"/>
                </a:solidFill>
              </a:endParaRPr>
            </a:p>
          </p:txBody>
        </p:sp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58944F69-202B-468F-A733-EEC4CC299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64" y="2544315"/>
              <a:ext cx="3379253" cy="98750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633C83-FA77-4EDC-A503-22BA2208744C}"/>
              </a:ext>
            </a:extLst>
          </p:cNvPr>
          <p:cNvGrpSpPr/>
          <p:nvPr/>
        </p:nvGrpSpPr>
        <p:grpSpPr>
          <a:xfrm>
            <a:off x="4238870" y="3517886"/>
            <a:ext cx="4701299" cy="1203688"/>
            <a:chOff x="4311116" y="3064455"/>
            <a:chExt cx="4701299" cy="1203688"/>
          </a:xfrm>
        </p:grpSpPr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8CA53E25-EAF0-403C-B55C-AF17C63AFA83}"/>
                </a:ext>
              </a:extLst>
            </p:cNvPr>
            <p:cNvSpPr txBox="1"/>
            <p:nvPr/>
          </p:nvSpPr>
          <p:spPr>
            <a:xfrm>
              <a:off x="7683773" y="3497316"/>
              <a:ext cx="1328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F0"/>
                  </a:solidFill>
                </a:rPr>
                <a:t>N-Infusion</a:t>
              </a:r>
              <a:endParaRPr lang="de-DE" b="1" dirty="0">
                <a:solidFill>
                  <a:srgbClr val="00B0F0"/>
                </a:solidFill>
              </a:endParaRPr>
            </a:p>
          </p:txBody>
        </p:sp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9BD3D60B-44B0-4FE3-BF31-151EC932E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1116" y="3064455"/>
              <a:ext cx="4211258" cy="1203688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CCA95E-EC94-4F7C-BC14-7B287D16EDA0}"/>
              </a:ext>
            </a:extLst>
          </p:cNvPr>
          <p:cNvGrpSpPr/>
          <p:nvPr/>
        </p:nvGrpSpPr>
        <p:grpSpPr>
          <a:xfrm>
            <a:off x="4259439" y="3624155"/>
            <a:ext cx="4385447" cy="1354372"/>
            <a:chOff x="4289647" y="3149704"/>
            <a:chExt cx="4177205" cy="1292597"/>
          </a:xfrm>
        </p:grpSpPr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1ABCE930-1174-4986-9F0E-440E5489B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9647" y="3149704"/>
              <a:ext cx="3408763" cy="1035966"/>
            </a:xfrm>
            <a:prstGeom prst="rect">
              <a:avLst/>
            </a:prstGeom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15FACCE9-3AF6-458C-B94E-2461BD3F7B4B}"/>
                </a:ext>
              </a:extLst>
            </p:cNvPr>
            <p:cNvSpPr txBox="1"/>
            <p:nvPr/>
          </p:nvSpPr>
          <p:spPr>
            <a:xfrm>
              <a:off x="6975034" y="4072969"/>
              <a:ext cx="1491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</a:rPr>
                <a:t>120C-baking</a:t>
              </a:r>
              <a:endParaRPr lang="de-DE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13A0314-E134-409E-8D63-368615097D71}"/>
              </a:ext>
            </a:extLst>
          </p:cNvPr>
          <p:cNvGrpSpPr/>
          <p:nvPr/>
        </p:nvGrpSpPr>
        <p:grpSpPr>
          <a:xfrm>
            <a:off x="4223536" y="2437924"/>
            <a:ext cx="3770970" cy="684552"/>
            <a:chOff x="2908420" y="2278780"/>
            <a:chExt cx="3770970" cy="684552"/>
          </a:xfrm>
        </p:grpSpPr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77C57F3E-23A3-4D08-8E0C-863BCD5EAF90}"/>
                </a:ext>
              </a:extLst>
            </p:cNvPr>
            <p:cNvSpPr txBox="1"/>
            <p:nvPr/>
          </p:nvSpPr>
          <p:spPr>
            <a:xfrm>
              <a:off x="5632986" y="2358037"/>
              <a:ext cx="1046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Mid-T</a:t>
              </a:r>
              <a:r>
                <a:rPr lang="en-US" sz="1600" b="1" dirty="0">
                  <a:solidFill>
                    <a:srgbClr val="FF0000"/>
                  </a:solidFill>
                </a:rPr>
                <a:t> </a:t>
              </a:r>
              <a:endParaRPr lang="de-DE" sz="1600" b="1" dirty="0">
                <a:solidFill>
                  <a:srgbClr val="FF0000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BE2B69-3AF1-4F57-A841-5B4745AAE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420" y="2278780"/>
              <a:ext cx="3204949" cy="684552"/>
            </a:xfrm>
            <a:prstGeom prst="rect">
              <a:avLst/>
            </a:prstGeom>
          </p:spPr>
        </p:pic>
      </p:grp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5487C038-F1EB-49A4-A490-DCA94CDFB303}"/>
              </a:ext>
            </a:extLst>
          </p:cNvPr>
          <p:cNvCxnSpPr/>
          <p:nvPr/>
        </p:nvCxnSpPr>
        <p:spPr>
          <a:xfrm>
            <a:off x="0" y="6296640"/>
            <a:ext cx="12192000" cy="0"/>
          </a:xfrm>
          <a:prstGeom prst="line">
            <a:avLst/>
          </a:prstGeom>
          <a:ln w="38100">
            <a:solidFill>
              <a:srgbClr val="61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Picture 107">
            <a:extLst>
              <a:ext uri="{FF2B5EF4-FFF2-40B4-BE49-F238E27FC236}">
                <a16:creationId xmlns:a16="http://schemas.microsoft.com/office/drawing/2014/main" id="{2F2EB19F-7A01-42C3-87DA-8B5A011E0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363" y="6389522"/>
            <a:ext cx="1271185" cy="36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8">
            <a:extLst>
              <a:ext uri="{FF2B5EF4-FFF2-40B4-BE49-F238E27FC236}">
                <a16:creationId xmlns:a16="http://schemas.microsoft.com/office/drawing/2014/main" id="{52847CE2-1221-4BA5-852B-A475195B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45" y="6366922"/>
            <a:ext cx="438088" cy="43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>
            <a:extLst>
              <a:ext uri="{FF2B5EF4-FFF2-40B4-BE49-F238E27FC236}">
                <a16:creationId xmlns:a16="http://schemas.microsoft.com/office/drawing/2014/main" id="{F2FC618F-CBE0-4F56-8931-FCA34B436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2" t="17621" r="12974" b="20407"/>
          <a:stretch/>
        </p:blipFill>
        <p:spPr bwMode="auto">
          <a:xfrm>
            <a:off x="3347720" y="6416237"/>
            <a:ext cx="720095" cy="37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Grafik 91">
            <a:extLst>
              <a:ext uri="{FF2B5EF4-FFF2-40B4-BE49-F238E27FC236}">
                <a16:creationId xmlns:a16="http://schemas.microsoft.com/office/drawing/2014/main" id="{39FAE057-F14C-4F5E-B645-3FAFEB7D438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6" y="6506480"/>
            <a:ext cx="1036215" cy="207735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7E7F5D74-5171-4B44-A4F1-95BC60FC6283}"/>
              </a:ext>
            </a:extLst>
          </p:cNvPr>
          <p:cNvSpPr txBox="1"/>
          <p:nvPr/>
        </p:nvSpPr>
        <p:spPr>
          <a:xfrm>
            <a:off x="8186812" y="6331964"/>
            <a:ext cx="3185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Rezvan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Ghanbari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TOSCA meeting 02.12.2022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9" name="Picture 3">
            <a:extLst>
              <a:ext uri="{FF2B5EF4-FFF2-40B4-BE49-F238E27FC236}">
                <a16:creationId xmlns:a16="http://schemas.microsoft.com/office/drawing/2014/main" id="{93B47CE9-7FC6-4A7C-999C-C39E9CAF847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809" y="6403305"/>
            <a:ext cx="819266" cy="392004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6E536133-7EE1-44EE-B6D7-1E0512ACB2AB}"/>
              </a:ext>
            </a:extLst>
          </p:cNvPr>
          <p:cNvGrpSpPr/>
          <p:nvPr/>
        </p:nvGrpSpPr>
        <p:grpSpPr>
          <a:xfrm>
            <a:off x="9285920" y="42031"/>
            <a:ext cx="3498146" cy="5032536"/>
            <a:chOff x="9406902" y="282588"/>
            <a:chExt cx="3498146" cy="5032536"/>
          </a:xfrm>
        </p:grpSpPr>
        <p:sp>
          <p:nvSpPr>
            <p:cNvPr id="16" name="Textfeld 45">
              <a:extLst>
                <a:ext uri="{FF2B5EF4-FFF2-40B4-BE49-F238E27FC236}">
                  <a16:creationId xmlns:a16="http://schemas.microsoft.com/office/drawing/2014/main" id="{10175463-0D81-49B5-B552-825DB0FD146C}"/>
                </a:ext>
              </a:extLst>
            </p:cNvPr>
            <p:cNvSpPr txBox="1"/>
            <p:nvPr/>
          </p:nvSpPr>
          <p:spPr>
            <a:xfrm>
              <a:off x="11581574" y="3858062"/>
              <a:ext cx="13234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~200 </a:t>
              </a:r>
              <a:r>
                <a:rPr lang="de-DE" sz="1200" dirty="0" err="1"/>
                <a:t>nm</a:t>
              </a:r>
              <a:endParaRPr lang="de-DE" sz="1200" dirty="0"/>
            </a:p>
          </p:txBody>
        </p:sp>
        <p:sp>
          <p:nvSpPr>
            <p:cNvPr id="140" name="Left Brace 139">
              <a:extLst>
                <a:ext uri="{FF2B5EF4-FFF2-40B4-BE49-F238E27FC236}">
                  <a16:creationId xmlns:a16="http://schemas.microsoft.com/office/drawing/2014/main" id="{CF06B7AD-EFF0-486D-A4BB-DD801F3BF52C}"/>
                </a:ext>
              </a:extLst>
            </p:cNvPr>
            <p:cNvSpPr/>
            <p:nvPr/>
          </p:nvSpPr>
          <p:spPr>
            <a:xfrm flipH="1">
              <a:off x="11372049" y="2701552"/>
              <a:ext cx="249323" cy="261357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48A90A6-9F8A-4488-B0BB-77A42E12B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902" y="282588"/>
              <a:ext cx="1663957" cy="5015628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A20AB2-013B-4A1A-9A61-877679093F7E}"/>
              </a:ext>
            </a:extLst>
          </p:cNvPr>
          <p:cNvSpPr/>
          <p:nvPr/>
        </p:nvSpPr>
        <p:spPr>
          <a:xfrm>
            <a:off x="8905722" y="249381"/>
            <a:ext cx="2758677" cy="89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989E845C-5139-4773-AE57-EFA9F3DAFA73}"/>
              </a:ext>
            </a:extLst>
          </p:cNvPr>
          <p:cNvSpPr/>
          <p:nvPr/>
        </p:nvSpPr>
        <p:spPr>
          <a:xfrm>
            <a:off x="0" y="0"/>
            <a:ext cx="12192000" cy="705576"/>
          </a:xfrm>
          <a:prstGeom prst="rect">
            <a:avLst/>
          </a:prstGeom>
          <a:solidFill>
            <a:srgbClr val="61D6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es-ES" sz="3000" dirty="0" err="1">
                <a:solidFill>
                  <a:schemeClr val="tx1"/>
                </a:solidFill>
              </a:rPr>
              <a:t>What</a:t>
            </a:r>
            <a:r>
              <a:rPr lang="es-ES" sz="3000" dirty="0">
                <a:solidFill>
                  <a:schemeClr val="tx1"/>
                </a:solidFill>
              </a:rPr>
              <a:t> </a:t>
            </a:r>
            <a:r>
              <a:rPr lang="es-ES" sz="3000" dirty="0" err="1">
                <a:solidFill>
                  <a:schemeClr val="tx1"/>
                </a:solidFill>
              </a:rPr>
              <a:t>is</a:t>
            </a:r>
            <a:r>
              <a:rPr lang="es-ES" sz="3000" dirty="0">
                <a:solidFill>
                  <a:schemeClr val="tx1"/>
                </a:solidFill>
              </a:rPr>
              <a:t> </a:t>
            </a:r>
            <a:r>
              <a:rPr lang="es-ES" sz="3000" dirty="0" err="1">
                <a:solidFill>
                  <a:schemeClr val="tx1"/>
                </a:solidFill>
              </a:rPr>
              <a:t>the</a:t>
            </a:r>
            <a:r>
              <a:rPr lang="es-ES" sz="3000" dirty="0">
                <a:solidFill>
                  <a:schemeClr val="tx1"/>
                </a:solidFill>
              </a:rPr>
              <a:t> role </a:t>
            </a:r>
            <a:r>
              <a:rPr lang="es-ES" sz="3000" dirty="0" err="1">
                <a:solidFill>
                  <a:schemeClr val="tx1"/>
                </a:solidFill>
              </a:rPr>
              <a:t>of</a:t>
            </a:r>
            <a:r>
              <a:rPr lang="es-ES" sz="3000" dirty="0">
                <a:solidFill>
                  <a:schemeClr val="tx1"/>
                </a:solidFill>
              </a:rPr>
              <a:t> oxide </a:t>
            </a:r>
            <a:r>
              <a:rPr lang="es-ES" sz="3000" dirty="0" err="1">
                <a:solidFill>
                  <a:schemeClr val="tx1"/>
                </a:solidFill>
              </a:rPr>
              <a:t>layers</a:t>
            </a:r>
            <a:r>
              <a:rPr lang="es-ES" sz="3000" dirty="0">
                <a:solidFill>
                  <a:schemeClr val="tx1"/>
                </a:solidFill>
              </a:rPr>
              <a:t> </a:t>
            </a:r>
            <a:r>
              <a:rPr lang="es-ES" sz="3000" dirty="0" err="1">
                <a:solidFill>
                  <a:schemeClr val="tx1"/>
                </a:solidFill>
              </a:rPr>
              <a:t>on</a:t>
            </a:r>
            <a:r>
              <a:rPr lang="es-ES" sz="3000" dirty="0">
                <a:solidFill>
                  <a:schemeClr val="tx1"/>
                </a:solidFill>
              </a:rPr>
              <a:t> </a:t>
            </a:r>
            <a:r>
              <a:rPr lang="es-ES" sz="3000" dirty="0" err="1">
                <a:solidFill>
                  <a:schemeClr val="tx1"/>
                </a:solidFill>
              </a:rPr>
              <a:t>the</a:t>
            </a:r>
            <a:r>
              <a:rPr lang="es-ES" sz="3000" dirty="0">
                <a:solidFill>
                  <a:schemeClr val="tx1"/>
                </a:solidFill>
              </a:rPr>
              <a:t> performance </a:t>
            </a:r>
            <a:r>
              <a:rPr lang="es-ES" sz="3000" dirty="0" err="1">
                <a:solidFill>
                  <a:schemeClr val="tx1"/>
                </a:solidFill>
              </a:rPr>
              <a:t>of</a:t>
            </a:r>
            <a:r>
              <a:rPr lang="es-ES" sz="3000" dirty="0">
                <a:solidFill>
                  <a:schemeClr val="tx1"/>
                </a:solidFill>
              </a:rPr>
              <a:t> </a:t>
            </a:r>
            <a:r>
              <a:rPr lang="es-ES" sz="3000" dirty="0" err="1">
                <a:solidFill>
                  <a:schemeClr val="tx1"/>
                </a:solidFill>
              </a:rPr>
              <a:t>cavities</a:t>
            </a:r>
            <a:r>
              <a:rPr lang="es-ES" sz="3000" dirty="0">
                <a:solidFill>
                  <a:schemeClr val="tx1"/>
                </a:solidFill>
              </a:rPr>
              <a:t>?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4C3E07-81B1-4F7B-968C-13A9DCD29C8F}"/>
              </a:ext>
            </a:extLst>
          </p:cNvPr>
          <p:cNvSpPr txBox="1"/>
          <p:nvPr/>
        </p:nvSpPr>
        <p:spPr>
          <a:xfrm>
            <a:off x="151848" y="984829"/>
            <a:ext cx="9251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Surface analysis</a:t>
            </a:r>
            <a:r>
              <a:rPr lang="en-US" sz="1600" dirty="0"/>
              <a:t> of several samples which is treated </a:t>
            </a:r>
            <a:r>
              <a:rPr lang="en-US" sz="1600" b="1" dirty="0"/>
              <a:t>at DESY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9A60F971-9663-4D14-AC86-DE656AD2CC2F}"/>
              </a:ext>
            </a:extLst>
          </p:cNvPr>
          <p:cNvSpPr txBox="1"/>
          <p:nvPr/>
        </p:nvSpPr>
        <p:spPr>
          <a:xfrm>
            <a:off x="145002" y="1386981"/>
            <a:ext cx="96913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     include first set of Mid-T treated samples which is done with cavities </a:t>
            </a:r>
            <a:r>
              <a:rPr lang="en-US" sz="1600" b="1" dirty="0"/>
              <a:t>at </a:t>
            </a:r>
            <a:r>
              <a:rPr lang="en-US" sz="1600" b="1" dirty="0" err="1"/>
              <a:t>Zanon</a:t>
            </a:r>
            <a:r>
              <a:rPr lang="en-US" sz="1600" b="1" dirty="0"/>
              <a:t> Research &amp; Innovation </a:t>
            </a:r>
            <a:r>
              <a:rPr lang="en-US" sz="1600" b="1" dirty="0" err="1"/>
              <a:t>Srl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310349-9E0D-45DF-8076-2BA65331F58F}"/>
              </a:ext>
            </a:extLst>
          </p:cNvPr>
          <p:cNvSpPr txBox="1"/>
          <p:nvPr/>
        </p:nvSpPr>
        <p:spPr>
          <a:xfrm>
            <a:off x="145002" y="2258633"/>
            <a:ext cx="3632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Mid-T studies </a:t>
            </a:r>
            <a:r>
              <a:rPr lang="en-US" sz="1600" dirty="0"/>
              <a:t>should achieve:</a:t>
            </a:r>
          </a:p>
        </p:txBody>
      </p:sp>
      <p:sp>
        <p:nvSpPr>
          <p:cNvPr id="255" name="Textfeld 9">
            <a:extLst>
              <a:ext uri="{FF2B5EF4-FFF2-40B4-BE49-F238E27FC236}">
                <a16:creationId xmlns:a16="http://schemas.microsoft.com/office/drawing/2014/main" id="{DF9B9CDA-C065-4091-BD65-057B095A697C}"/>
              </a:ext>
            </a:extLst>
          </p:cNvPr>
          <p:cNvSpPr txBox="1"/>
          <p:nvPr/>
        </p:nvSpPr>
        <p:spPr>
          <a:xfrm>
            <a:off x="261875" y="2822175"/>
            <a:ext cx="2826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/>
              <a:t>R</a:t>
            </a:r>
            <a:r>
              <a:rPr lang="de-DE" sz="1600" b="1" baseline="-25000" dirty="0"/>
              <a:t>BCS </a:t>
            </a:r>
            <a:r>
              <a:rPr lang="de-DE" sz="1600" b="1" dirty="0"/>
              <a:t>≤ 6 n</a:t>
            </a:r>
            <a:r>
              <a:rPr lang="el-GR" sz="1600" b="1" dirty="0"/>
              <a:t>Ω</a:t>
            </a:r>
            <a:r>
              <a:rPr lang="de-DE" sz="1600" b="1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/>
              <a:t>Anti-Q </a:t>
            </a:r>
            <a:r>
              <a:rPr lang="de-DE" sz="1600" dirty="0" err="1"/>
              <a:t>slope</a:t>
            </a:r>
            <a:r>
              <a:rPr lang="en-US" sz="1600" dirty="0"/>
              <a:t> below 16MeV </a:t>
            </a:r>
            <a:r>
              <a:rPr lang="de-DE" sz="1600" dirty="0"/>
              <a:t>: </a:t>
            </a:r>
            <a:r>
              <a:rPr lang="de-DE" sz="1600" b="1" dirty="0"/>
              <a:t>dQ</a:t>
            </a:r>
            <a:r>
              <a:rPr lang="de-DE" sz="1600" b="1" baseline="-25000" dirty="0"/>
              <a:t>0</a:t>
            </a:r>
            <a:r>
              <a:rPr lang="de-DE" sz="1600" b="1" dirty="0"/>
              <a:t>/</a:t>
            </a:r>
            <a:r>
              <a:rPr lang="de-DE" sz="1600" b="1" dirty="0" err="1"/>
              <a:t>dE</a:t>
            </a:r>
            <a:r>
              <a:rPr lang="de-DE" sz="1600" b="1" baseline="-25000" dirty="0" err="1"/>
              <a:t>acc</a:t>
            </a:r>
            <a:r>
              <a:rPr lang="de-DE" sz="1600" b="1" dirty="0"/>
              <a:t> &gt; 0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 err="1"/>
              <a:t>R</a:t>
            </a:r>
            <a:r>
              <a:rPr lang="de-DE" sz="1600" b="1" baseline="-25000" dirty="0" err="1"/>
              <a:t>res</a:t>
            </a:r>
            <a:r>
              <a:rPr lang="de-DE" sz="1600" b="1" dirty="0"/>
              <a:t> ≤ 2 n</a:t>
            </a:r>
            <a:r>
              <a:rPr lang="el-GR" sz="1600" b="1" dirty="0"/>
              <a:t>Ω</a:t>
            </a:r>
            <a:endParaRPr lang="de-DE" sz="1600" b="1" dirty="0"/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0D9DD59-DF7E-4999-810E-32CDCFE899C9}"/>
              </a:ext>
            </a:extLst>
          </p:cNvPr>
          <p:cNvSpPr txBox="1"/>
          <p:nvPr/>
        </p:nvSpPr>
        <p:spPr>
          <a:xfrm>
            <a:off x="272343" y="3960930"/>
            <a:ext cx="386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which is defined by Mid-T studies at FNAL (In-situ) and IHEP and KEK (modified recipes in furnaces &amp; with caps)</a:t>
            </a:r>
          </a:p>
        </p:txBody>
      </p:sp>
      <p:sp>
        <p:nvSpPr>
          <p:cNvPr id="257" name="Rechteck 11">
            <a:extLst>
              <a:ext uri="{FF2B5EF4-FFF2-40B4-BE49-F238E27FC236}">
                <a16:creationId xmlns:a16="http://schemas.microsoft.com/office/drawing/2014/main" id="{3C89C400-D069-4FCF-83C5-9868DEA4FABE}"/>
              </a:ext>
            </a:extLst>
          </p:cNvPr>
          <p:cNvSpPr/>
          <p:nvPr/>
        </p:nvSpPr>
        <p:spPr>
          <a:xfrm>
            <a:off x="437003" y="4967715"/>
            <a:ext cx="38853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[Ito, H., et al. 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Prog. </a:t>
            </a:r>
            <a:r>
              <a:rPr lang="en-US" sz="1000" i="1" dirty="0" err="1">
                <a:solidFill>
                  <a:srgbClr val="222222"/>
                </a:solidFill>
                <a:latin typeface="Arial" panose="020B0604020202020204" pitchFamily="34" charset="0"/>
              </a:rPr>
              <a:t>Theor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. Exp. Phys. 2015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 (2021).]</a:t>
            </a:r>
            <a:endParaRPr lang="de-DE" sz="1000" dirty="0"/>
          </a:p>
        </p:txBody>
      </p:sp>
      <p:sp>
        <p:nvSpPr>
          <p:cNvPr id="258" name="Rechteck 12">
            <a:extLst>
              <a:ext uri="{FF2B5EF4-FFF2-40B4-BE49-F238E27FC236}">
                <a16:creationId xmlns:a16="http://schemas.microsoft.com/office/drawing/2014/main" id="{5BC6D1E0-91A0-43A5-8660-D9517791FC8F}"/>
              </a:ext>
            </a:extLst>
          </p:cNvPr>
          <p:cNvSpPr/>
          <p:nvPr/>
        </p:nvSpPr>
        <p:spPr>
          <a:xfrm>
            <a:off x="446985" y="523717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[Zhou, Q., et al. </a:t>
            </a:r>
            <a:r>
              <a:rPr lang="en-US" sz="1000" i="1" dirty="0" err="1">
                <a:solidFill>
                  <a:srgbClr val="222222"/>
                </a:solidFill>
                <a:latin typeface="Arial" panose="020B0604020202020204" pitchFamily="34" charset="0"/>
              </a:rPr>
              <a:t>Radiat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. Detect. Technol. Methods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 4.4 (2020): 507-512.]</a:t>
            </a:r>
            <a:endParaRPr lang="de-DE" sz="1000" dirty="0"/>
          </a:p>
        </p:txBody>
      </p:sp>
      <p:sp>
        <p:nvSpPr>
          <p:cNvPr id="259" name="Rechteck 13">
            <a:extLst>
              <a:ext uri="{FF2B5EF4-FFF2-40B4-BE49-F238E27FC236}">
                <a16:creationId xmlns:a16="http://schemas.microsoft.com/office/drawing/2014/main" id="{99DB4202-FABC-41C1-98FE-2E7785F1D2A6}"/>
              </a:ext>
            </a:extLst>
          </p:cNvPr>
          <p:cNvSpPr/>
          <p:nvPr/>
        </p:nvSpPr>
        <p:spPr>
          <a:xfrm>
            <a:off x="446985" y="474890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[Posen, S., et al. 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Phys. Rev. Appl.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 13.1 (2020): 014024.]</a:t>
            </a:r>
            <a:endParaRPr lang="de-DE" sz="1000" dirty="0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7EE49BCE-5D63-4CF6-9DB1-E1B876B67AE0}"/>
              </a:ext>
            </a:extLst>
          </p:cNvPr>
          <p:cNvSpPr/>
          <p:nvPr/>
        </p:nvSpPr>
        <p:spPr>
          <a:xfrm>
            <a:off x="2771904" y="1750302"/>
            <a:ext cx="68628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</a:rPr>
              <a:t>L. </a:t>
            </a:r>
            <a:r>
              <a:rPr lang="de-DE" sz="1000" dirty="0" err="1">
                <a:latin typeface="Arial" panose="020B0604020202020204" pitchFamily="34" charset="0"/>
              </a:rPr>
              <a:t>Steder</a:t>
            </a:r>
            <a:r>
              <a:rPr lang="de-DE" sz="1000" dirty="0">
                <a:latin typeface="Arial" panose="020B0604020202020204" pitchFamily="34" charset="0"/>
              </a:rPr>
              <a:t>, et al., </a:t>
            </a:r>
            <a:r>
              <a:rPr lang="en-US" sz="1000" dirty="0">
                <a:latin typeface="Arial" panose="020B0604020202020204" pitchFamily="34" charset="0"/>
              </a:rPr>
              <a:t>Medium Temperature treatments of </a:t>
            </a:r>
            <a:r>
              <a:rPr lang="en-US" sz="1000" dirty="0" err="1">
                <a:latin typeface="Arial" panose="020B0604020202020204" pitchFamily="34" charset="0"/>
              </a:rPr>
              <a:t>superconductingradio</a:t>
            </a:r>
            <a:r>
              <a:rPr lang="en-US" sz="1000" dirty="0">
                <a:latin typeface="Arial" panose="020B0604020202020204" pitchFamily="34" charset="0"/>
              </a:rPr>
              <a:t> frequency cavities at DESY, </a:t>
            </a:r>
            <a:r>
              <a:rPr lang="de-DE" sz="1000" dirty="0">
                <a:latin typeface="Arial" panose="020B0604020202020204" pitchFamily="34" charset="0"/>
              </a:rPr>
              <a:t>THPOGE 22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64425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7" grpId="0"/>
      <p:bldP spid="38" grpId="0"/>
      <p:bldP spid="141" grpId="0" animBg="1"/>
      <p:bldP spid="8" grpId="0"/>
      <p:bldP spid="254" grpId="0"/>
      <p:bldP spid="12" grpId="0"/>
      <p:bldP spid="255" grpId="0"/>
      <p:bldP spid="256" grpId="0"/>
      <p:bldP spid="257" grpId="0"/>
      <p:bldP spid="258" grpId="0"/>
      <p:bldP spid="259" grpId="0"/>
      <p:bldP spid="2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E00D5D-EEA6-4646-801B-ED044ECE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A543-C92B-4A06-B70D-A8E0AE684E63}" type="slidenum">
              <a:rPr lang="en-US" smtClean="0"/>
              <a:t>4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FB18A9-DF48-4661-A12E-C3C3D4C95CC1}"/>
              </a:ext>
            </a:extLst>
          </p:cNvPr>
          <p:cNvCxnSpPr/>
          <p:nvPr/>
        </p:nvCxnSpPr>
        <p:spPr>
          <a:xfrm>
            <a:off x="0" y="6296640"/>
            <a:ext cx="12192000" cy="0"/>
          </a:xfrm>
          <a:prstGeom prst="line">
            <a:avLst/>
          </a:prstGeom>
          <a:ln w="38100">
            <a:solidFill>
              <a:srgbClr val="61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7BE5873-9B4C-463C-BC69-BD1F61A620F6}"/>
              </a:ext>
            </a:extLst>
          </p:cNvPr>
          <p:cNvSpPr/>
          <p:nvPr/>
        </p:nvSpPr>
        <p:spPr>
          <a:xfrm>
            <a:off x="0" y="0"/>
            <a:ext cx="12192000" cy="705576"/>
          </a:xfrm>
          <a:prstGeom prst="rect">
            <a:avLst/>
          </a:prstGeom>
          <a:solidFill>
            <a:srgbClr val="61D6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en-US" sz="3000" dirty="0">
                <a:solidFill>
                  <a:schemeClr val="tx1"/>
                </a:solidFill>
              </a:rPr>
              <a:t>Anti-Q-slope seen but improvement “masked” by increased </a:t>
            </a:r>
            <a:r>
              <a:rPr lang="en-US" sz="3000" dirty="0" err="1">
                <a:solidFill>
                  <a:schemeClr val="tx1"/>
                </a:solidFill>
              </a:rPr>
              <a:t>R</a:t>
            </a:r>
            <a:r>
              <a:rPr lang="en-US" sz="3000" baseline="-25000" dirty="0" err="1">
                <a:solidFill>
                  <a:schemeClr val="tx1"/>
                </a:solidFill>
              </a:rPr>
              <a:t>res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endParaRPr lang="es-ES" sz="3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96C069-D199-43FB-AD7A-9F8362A2E386}"/>
              </a:ext>
            </a:extLst>
          </p:cNvPr>
          <p:cNvSpPr txBox="1"/>
          <p:nvPr/>
        </p:nvSpPr>
        <p:spPr>
          <a:xfrm>
            <a:off x="109873" y="797870"/>
            <a:ext cx="3994483" cy="515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1DE9 has lowest </a:t>
            </a:r>
            <a:r>
              <a:rPr lang="en-US" sz="1600" dirty="0" err="1"/>
              <a:t>R</a:t>
            </a:r>
            <a:r>
              <a:rPr lang="en-US" sz="1600" baseline="-25000" dirty="0" err="1"/>
              <a:t>res</a:t>
            </a:r>
            <a:endParaRPr lang="en-US" sz="16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2AC615-6C0B-4110-A1EB-BA05539CBED7}"/>
              </a:ext>
            </a:extLst>
          </p:cNvPr>
          <p:cNvGrpSpPr>
            <a:grpSpLocks noChangeAspect="1"/>
          </p:cNvGrpSpPr>
          <p:nvPr/>
        </p:nvGrpSpPr>
        <p:grpSpPr>
          <a:xfrm>
            <a:off x="6274317" y="1495661"/>
            <a:ext cx="4543382" cy="2251168"/>
            <a:chOff x="7577593" y="1336331"/>
            <a:chExt cx="3673649" cy="18800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A5CCC1-902F-4B56-B405-7A5CD8A895B2}"/>
                </a:ext>
              </a:extLst>
            </p:cNvPr>
            <p:cNvSpPr/>
            <p:nvPr/>
          </p:nvSpPr>
          <p:spPr>
            <a:xfrm>
              <a:off x="7577593" y="1343770"/>
              <a:ext cx="230588" cy="874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A005C7-3409-421F-851B-A8A90D9E9E65}"/>
                </a:ext>
              </a:extLst>
            </p:cNvPr>
            <p:cNvSpPr/>
            <p:nvPr/>
          </p:nvSpPr>
          <p:spPr>
            <a:xfrm>
              <a:off x="10718358" y="1336331"/>
              <a:ext cx="532883" cy="1101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B7A32B7-1A2F-43AF-8653-5930F967A600}"/>
                </a:ext>
              </a:extLst>
            </p:cNvPr>
            <p:cNvSpPr/>
            <p:nvPr/>
          </p:nvSpPr>
          <p:spPr>
            <a:xfrm flipH="1">
              <a:off x="10701266" y="3110823"/>
              <a:ext cx="549976" cy="105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664529E-75DC-46B6-9378-4D8B91794AD4}"/>
                </a:ext>
              </a:extLst>
            </p:cNvPr>
            <p:cNvSpPr/>
            <p:nvPr/>
          </p:nvSpPr>
          <p:spPr>
            <a:xfrm>
              <a:off x="7577593" y="3108960"/>
              <a:ext cx="214685" cy="954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8B44BE4-F8DD-431C-AF3A-C5457D1CF4A8}"/>
              </a:ext>
            </a:extLst>
          </p:cNvPr>
          <p:cNvSpPr/>
          <p:nvPr/>
        </p:nvSpPr>
        <p:spPr>
          <a:xfrm>
            <a:off x="3775828" y="1007186"/>
            <a:ext cx="8351519" cy="480577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: abgerundete Ecken 17">
            <a:extLst>
              <a:ext uri="{FF2B5EF4-FFF2-40B4-BE49-F238E27FC236}">
                <a16:creationId xmlns:a16="http://schemas.microsoft.com/office/drawing/2014/main" id="{42CEBC3D-0FD2-49EA-9FCD-21E94FC5DBD0}"/>
              </a:ext>
            </a:extLst>
          </p:cNvPr>
          <p:cNvSpPr/>
          <p:nvPr/>
        </p:nvSpPr>
        <p:spPr>
          <a:xfrm>
            <a:off x="7988244" y="1077096"/>
            <a:ext cx="4046906" cy="460661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" name="Rechteck: abgerundete Ecken 18">
            <a:extLst>
              <a:ext uri="{FF2B5EF4-FFF2-40B4-BE49-F238E27FC236}">
                <a16:creationId xmlns:a16="http://schemas.microsoft.com/office/drawing/2014/main" id="{25CB0EE2-8AD9-4030-B2E7-EA981CE6C8A1}"/>
              </a:ext>
            </a:extLst>
          </p:cNvPr>
          <p:cNvSpPr/>
          <p:nvPr/>
        </p:nvSpPr>
        <p:spPr>
          <a:xfrm>
            <a:off x="3903050" y="3325769"/>
            <a:ext cx="8132100" cy="2348901"/>
          </a:xfrm>
          <a:prstGeom prst="roundRect">
            <a:avLst/>
          </a:prstGeom>
          <a:solidFill>
            <a:schemeClr val="accent2">
              <a:lumMod val="75000"/>
              <a:alpha val="5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8" name="Grafik 6">
            <a:extLst>
              <a:ext uri="{FF2B5EF4-FFF2-40B4-BE49-F238E27FC236}">
                <a16:creationId xmlns:a16="http://schemas.microsoft.com/office/drawing/2014/main" id="{66760F7A-0385-4CE7-A3A4-86A45DF63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917" y="1375949"/>
            <a:ext cx="3650747" cy="1876436"/>
          </a:xfrm>
          <a:prstGeom prst="rect">
            <a:avLst/>
          </a:prstGeom>
        </p:spPr>
      </p:pic>
      <p:pic>
        <p:nvPicPr>
          <p:cNvPr id="49" name="Grafik 8">
            <a:extLst>
              <a:ext uri="{FF2B5EF4-FFF2-40B4-BE49-F238E27FC236}">
                <a16:creationId xmlns:a16="http://schemas.microsoft.com/office/drawing/2014/main" id="{59B5E320-EB16-4510-AFD9-F46D31555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03" y="3488151"/>
            <a:ext cx="3477740" cy="1919107"/>
          </a:xfrm>
          <a:prstGeom prst="rect">
            <a:avLst/>
          </a:prstGeom>
        </p:spPr>
      </p:pic>
      <p:pic>
        <p:nvPicPr>
          <p:cNvPr id="50" name="Grafik 10">
            <a:extLst>
              <a:ext uri="{FF2B5EF4-FFF2-40B4-BE49-F238E27FC236}">
                <a16:creationId xmlns:a16="http://schemas.microsoft.com/office/drawing/2014/main" id="{AEE6BE5F-192C-4CB3-BDC4-2376E9A81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917" y="3471566"/>
            <a:ext cx="3654335" cy="1935692"/>
          </a:xfrm>
          <a:prstGeom prst="rect">
            <a:avLst/>
          </a:prstGeom>
        </p:spPr>
      </p:pic>
      <p:pic>
        <p:nvPicPr>
          <p:cNvPr id="51" name="Grafik 12">
            <a:extLst>
              <a:ext uri="{FF2B5EF4-FFF2-40B4-BE49-F238E27FC236}">
                <a16:creationId xmlns:a16="http://schemas.microsoft.com/office/drawing/2014/main" id="{2A4A758C-C7D1-4E34-9EF2-9E7B95EA4B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03" y="1375949"/>
            <a:ext cx="3477740" cy="1899861"/>
          </a:xfrm>
          <a:prstGeom prst="rect">
            <a:avLst/>
          </a:prstGeom>
        </p:spPr>
      </p:pic>
      <p:sp>
        <p:nvSpPr>
          <p:cNvPr id="52" name="Textfeld 13">
            <a:extLst>
              <a:ext uri="{FF2B5EF4-FFF2-40B4-BE49-F238E27FC236}">
                <a16:creationId xmlns:a16="http://schemas.microsoft.com/office/drawing/2014/main" id="{421D230A-2CDF-4D7B-8C37-24B3AD050BAF}"/>
              </a:ext>
            </a:extLst>
          </p:cNvPr>
          <p:cNvSpPr txBox="1"/>
          <p:nvPr/>
        </p:nvSpPr>
        <p:spPr>
          <a:xfrm>
            <a:off x="9155761" y="1282775"/>
            <a:ext cx="1128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Cavity</a:t>
            </a:r>
            <a:r>
              <a:rPr lang="de-DE" sz="1400" dirty="0"/>
              <a:t> 1DE9</a:t>
            </a:r>
          </a:p>
        </p:txBody>
      </p:sp>
      <p:sp>
        <p:nvSpPr>
          <p:cNvPr id="53" name="Textfeld 14">
            <a:extLst>
              <a:ext uri="{FF2B5EF4-FFF2-40B4-BE49-F238E27FC236}">
                <a16:creationId xmlns:a16="http://schemas.microsoft.com/office/drawing/2014/main" id="{3C3F4F04-8847-4CF6-907C-B2703A555C87}"/>
              </a:ext>
            </a:extLst>
          </p:cNvPr>
          <p:cNvSpPr txBox="1"/>
          <p:nvPr/>
        </p:nvSpPr>
        <p:spPr>
          <a:xfrm>
            <a:off x="4884378" y="3372652"/>
            <a:ext cx="1044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Cavity</a:t>
            </a:r>
            <a:r>
              <a:rPr lang="de-DE" sz="1400" dirty="0"/>
              <a:t> 1DE7</a:t>
            </a:r>
          </a:p>
        </p:txBody>
      </p:sp>
      <p:sp>
        <p:nvSpPr>
          <p:cNvPr id="54" name="Textfeld 15">
            <a:extLst>
              <a:ext uri="{FF2B5EF4-FFF2-40B4-BE49-F238E27FC236}">
                <a16:creationId xmlns:a16="http://schemas.microsoft.com/office/drawing/2014/main" id="{F0F5DFAE-E325-4512-B939-16144F3534C7}"/>
              </a:ext>
            </a:extLst>
          </p:cNvPr>
          <p:cNvSpPr txBox="1"/>
          <p:nvPr/>
        </p:nvSpPr>
        <p:spPr>
          <a:xfrm>
            <a:off x="9014023" y="3395891"/>
            <a:ext cx="1067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Cavity</a:t>
            </a:r>
            <a:r>
              <a:rPr lang="de-DE" sz="1400" dirty="0"/>
              <a:t> 1DE5</a:t>
            </a:r>
          </a:p>
        </p:txBody>
      </p:sp>
      <p:sp>
        <p:nvSpPr>
          <p:cNvPr id="55" name="Textfeld 16">
            <a:extLst>
              <a:ext uri="{FF2B5EF4-FFF2-40B4-BE49-F238E27FC236}">
                <a16:creationId xmlns:a16="http://schemas.microsoft.com/office/drawing/2014/main" id="{2F84EFB3-9B0B-4F1B-895C-11961D000EF7}"/>
              </a:ext>
            </a:extLst>
          </p:cNvPr>
          <p:cNvSpPr txBox="1"/>
          <p:nvPr/>
        </p:nvSpPr>
        <p:spPr>
          <a:xfrm>
            <a:off x="4869517" y="1265621"/>
            <a:ext cx="105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Cavity</a:t>
            </a:r>
            <a:r>
              <a:rPr lang="de-DE" sz="1400" dirty="0"/>
              <a:t> 1AC2</a:t>
            </a:r>
          </a:p>
        </p:txBody>
      </p:sp>
      <p:sp>
        <p:nvSpPr>
          <p:cNvPr id="56" name="Textfeld 20">
            <a:extLst>
              <a:ext uri="{FF2B5EF4-FFF2-40B4-BE49-F238E27FC236}">
                <a16:creationId xmlns:a16="http://schemas.microsoft.com/office/drawing/2014/main" id="{9C4A029E-F5B5-4BCF-A6B1-E47E6B908F73}"/>
              </a:ext>
            </a:extLst>
          </p:cNvPr>
          <p:cNvSpPr txBox="1"/>
          <p:nvPr/>
        </p:nvSpPr>
        <p:spPr>
          <a:xfrm>
            <a:off x="4066720" y="5371413"/>
            <a:ext cx="738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120°C</a:t>
            </a:r>
          </a:p>
        </p:txBody>
      </p:sp>
      <p:sp>
        <p:nvSpPr>
          <p:cNvPr id="57" name="Textfeld 24">
            <a:extLst>
              <a:ext uri="{FF2B5EF4-FFF2-40B4-BE49-F238E27FC236}">
                <a16:creationId xmlns:a16="http://schemas.microsoft.com/office/drawing/2014/main" id="{A5265F12-9984-4065-A898-E88AAE1C9F93}"/>
              </a:ext>
            </a:extLst>
          </p:cNvPr>
          <p:cNvSpPr txBox="1"/>
          <p:nvPr/>
        </p:nvSpPr>
        <p:spPr>
          <a:xfrm>
            <a:off x="6594337" y="1232500"/>
            <a:ext cx="1110777" cy="276999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Sample Niob 1</a:t>
            </a:r>
          </a:p>
        </p:txBody>
      </p:sp>
      <p:sp>
        <p:nvSpPr>
          <p:cNvPr id="58" name="Textfeld 20">
            <a:extLst>
              <a:ext uri="{FF2B5EF4-FFF2-40B4-BE49-F238E27FC236}">
                <a16:creationId xmlns:a16="http://schemas.microsoft.com/office/drawing/2014/main" id="{1DD69F63-1A44-45D3-985A-5EDC5220212A}"/>
              </a:ext>
            </a:extLst>
          </p:cNvPr>
          <p:cNvSpPr txBox="1"/>
          <p:nvPr/>
        </p:nvSpPr>
        <p:spPr>
          <a:xfrm>
            <a:off x="4321147" y="1083769"/>
            <a:ext cx="828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95000"/>
                  </a:schemeClr>
                </a:solidFill>
              </a:rPr>
              <a:t>300°C</a:t>
            </a:r>
          </a:p>
        </p:txBody>
      </p:sp>
      <p:sp>
        <p:nvSpPr>
          <p:cNvPr id="59" name="Textfeld 20">
            <a:extLst>
              <a:ext uri="{FF2B5EF4-FFF2-40B4-BE49-F238E27FC236}">
                <a16:creationId xmlns:a16="http://schemas.microsoft.com/office/drawing/2014/main" id="{61407442-FB2D-4D97-9CD1-A3F16B7CF80F}"/>
              </a:ext>
            </a:extLst>
          </p:cNvPr>
          <p:cNvSpPr txBox="1"/>
          <p:nvPr/>
        </p:nvSpPr>
        <p:spPr>
          <a:xfrm>
            <a:off x="12912736" y="-342185"/>
            <a:ext cx="514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de-DE" sz="1400" b="1" dirty="0" err="1">
                <a:solidFill>
                  <a:schemeClr val="accent6">
                    <a:lumMod val="75000"/>
                  </a:schemeClr>
                </a:solidFill>
              </a:rPr>
              <a:t>aps</a:t>
            </a:r>
            <a:endParaRPr lang="de-DE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0" name="Textfeld 24">
            <a:extLst>
              <a:ext uri="{FF2B5EF4-FFF2-40B4-BE49-F238E27FC236}">
                <a16:creationId xmlns:a16="http://schemas.microsoft.com/office/drawing/2014/main" id="{38D3494C-2560-4A50-A9AB-4C90D6C1092A}"/>
              </a:ext>
            </a:extLst>
          </p:cNvPr>
          <p:cNvSpPr txBox="1"/>
          <p:nvPr/>
        </p:nvSpPr>
        <p:spPr>
          <a:xfrm>
            <a:off x="10487262" y="1227113"/>
            <a:ext cx="1128220" cy="27699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Sample Niob 2</a:t>
            </a:r>
          </a:p>
        </p:txBody>
      </p:sp>
      <p:sp>
        <p:nvSpPr>
          <p:cNvPr id="61" name="Textfeld 24">
            <a:extLst>
              <a:ext uri="{FF2B5EF4-FFF2-40B4-BE49-F238E27FC236}">
                <a16:creationId xmlns:a16="http://schemas.microsoft.com/office/drawing/2014/main" id="{9611A3CF-CD76-4BB3-9260-0FC254DAAB4A}"/>
              </a:ext>
            </a:extLst>
          </p:cNvPr>
          <p:cNvSpPr txBox="1"/>
          <p:nvPr/>
        </p:nvSpPr>
        <p:spPr>
          <a:xfrm>
            <a:off x="10529095" y="3351752"/>
            <a:ext cx="1124980" cy="27699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Sample Niob 4</a:t>
            </a:r>
          </a:p>
        </p:txBody>
      </p:sp>
      <p:sp>
        <p:nvSpPr>
          <p:cNvPr id="62" name="Textfeld 20">
            <a:extLst>
              <a:ext uri="{FF2B5EF4-FFF2-40B4-BE49-F238E27FC236}">
                <a16:creationId xmlns:a16="http://schemas.microsoft.com/office/drawing/2014/main" id="{95B52900-4526-4C79-9314-997C2BDC1E23}"/>
              </a:ext>
            </a:extLst>
          </p:cNvPr>
          <p:cNvSpPr txBox="1"/>
          <p:nvPr/>
        </p:nvSpPr>
        <p:spPr>
          <a:xfrm>
            <a:off x="8496980" y="1081905"/>
            <a:ext cx="738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Caps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A4634F0-4C91-432E-9E23-FFC68A7455E2}"/>
                  </a:ext>
                </a:extLst>
              </p:cNvPr>
              <p:cNvSpPr txBox="1"/>
              <p:nvPr/>
            </p:nvSpPr>
            <p:spPr>
              <a:xfrm>
                <a:off x="124502" y="1438245"/>
                <a:ext cx="3630197" cy="515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</m:oMath>
                </a14:m>
                <a:r>
                  <a:rPr lang="en-US" sz="1600" dirty="0"/>
                  <a:t> is very different (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3−12 </m:t>
                    </m:r>
                    <m:r>
                      <a:rPr lang="en-US" sz="1600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l-GR" sz="1600" i="1" dirty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A4634F0-4C91-432E-9E23-FFC68A745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02" y="1438245"/>
                <a:ext cx="3630197" cy="515782"/>
              </a:xfrm>
              <a:prstGeom prst="rect">
                <a:avLst/>
              </a:prstGeom>
              <a:blipFill>
                <a:blip r:embed="rId12"/>
                <a:stretch>
                  <a:fillRect l="-671" b="-141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39353812-8B77-4883-9758-17555ADF1C12}"/>
              </a:ext>
            </a:extLst>
          </p:cNvPr>
          <p:cNvSpPr txBox="1"/>
          <p:nvPr/>
        </p:nvSpPr>
        <p:spPr>
          <a:xfrm>
            <a:off x="137587" y="2113892"/>
            <a:ext cx="3521773" cy="515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1AC2 has significant increase in </a:t>
            </a:r>
            <a:r>
              <a:rPr lang="en-US" sz="1600" dirty="0" err="1"/>
              <a:t>R</a:t>
            </a:r>
            <a:r>
              <a:rPr lang="en-US" sz="1600" baseline="-25000" dirty="0" err="1"/>
              <a:t>res</a:t>
            </a:r>
            <a:endParaRPr lang="en-US" sz="1600" dirty="0"/>
          </a:p>
        </p:txBody>
      </p:sp>
      <p:sp>
        <p:nvSpPr>
          <p:cNvPr id="65" name="Textfeld 24">
            <a:extLst>
              <a:ext uri="{FF2B5EF4-FFF2-40B4-BE49-F238E27FC236}">
                <a16:creationId xmlns:a16="http://schemas.microsoft.com/office/drawing/2014/main" id="{1FA59A59-D58E-44BC-85A4-C11DEA1E58E1}"/>
              </a:ext>
            </a:extLst>
          </p:cNvPr>
          <p:cNvSpPr txBox="1"/>
          <p:nvPr/>
        </p:nvSpPr>
        <p:spPr>
          <a:xfrm>
            <a:off x="6636136" y="3314333"/>
            <a:ext cx="1096442" cy="276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/>
              <a:t>Sample Niob 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7C0F97-F9C8-4BAD-B379-8B646A43B378}"/>
              </a:ext>
            </a:extLst>
          </p:cNvPr>
          <p:cNvSpPr/>
          <p:nvPr/>
        </p:nvSpPr>
        <p:spPr>
          <a:xfrm>
            <a:off x="264711" y="2886811"/>
            <a:ext cx="1793224" cy="515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de-DE" sz="1600" dirty="0"/>
              <a:t>R</a:t>
            </a:r>
            <a:r>
              <a:rPr lang="de-DE" sz="1600" baseline="-25000" dirty="0"/>
              <a:t>BCS </a:t>
            </a:r>
            <a:r>
              <a:rPr lang="de-DE" sz="1600" dirty="0"/>
              <a:t>≤ 6 n</a:t>
            </a:r>
            <a:r>
              <a:rPr lang="el-GR" sz="1600" dirty="0"/>
              <a:t>Ω</a:t>
            </a:r>
            <a:r>
              <a:rPr lang="de-DE" sz="16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CAC07C-3BCD-4B51-BE97-7FA9A34A38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32" y="4695509"/>
            <a:ext cx="658318" cy="760207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F81599FA-885E-456D-83D4-A95DE28C4EF2}"/>
              </a:ext>
            </a:extLst>
          </p:cNvPr>
          <p:cNvSpPr/>
          <p:nvPr/>
        </p:nvSpPr>
        <p:spPr>
          <a:xfrm>
            <a:off x="223032" y="4696160"/>
            <a:ext cx="1793224" cy="515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de-DE" sz="1600" dirty="0" err="1"/>
              <a:t>R</a:t>
            </a:r>
            <a:r>
              <a:rPr lang="de-DE" sz="1600" baseline="-25000" dirty="0" err="1"/>
              <a:t>res</a:t>
            </a:r>
            <a:r>
              <a:rPr lang="de-DE" sz="1600" dirty="0"/>
              <a:t> ≤ 2 n</a:t>
            </a:r>
            <a:r>
              <a:rPr lang="el-GR" sz="1600" dirty="0"/>
              <a:t>Ω</a:t>
            </a:r>
            <a:endParaRPr lang="de-DE" sz="160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DCAD401-A69C-48B1-99C6-31B1988CECE7}"/>
              </a:ext>
            </a:extLst>
          </p:cNvPr>
          <p:cNvSpPr/>
          <p:nvPr/>
        </p:nvSpPr>
        <p:spPr>
          <a:xfrm>
            <a:off x="206869" y="3545264"/>
            <a:ext cx="2517857" cy="1008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de-DE" sz="1600" dirty="0"/>
              <a:t>Anti-Q </a:t>
            </a:r>
            <a:r>
              <a:rPr lang="de-DE" sz="1600" dirty="0" err="1"/>
              <a:t>slope</a:t>
            </a:r>
            <a:endParaRPr lang="de-DE" sz="1600" dirty="0"/>
          </a:p>
          <a:p>
            <a:pPr>
              <a:lnSpc>
                <a:spcPct val="200000"/>
              </a:lnSpc>
            </a:pPr>
            <a:r>
              <a:rPr lang="de-DE" sz="1600" dirty="0"/>
              <a:t>      </a:t>
            </a:r>
            <a:r>
              <a:rPr lang="de-DE" sz="1600" dirty="0" err="1"/>
              <a:t>dR</a:t>
            </a:r>
            <a:r>
              <a:rPr lang="de-DE" sz="1600" baseline="-25000" dirty="0" err="1"/>
              <a:t>s</a:t>
            </a:r>
            <a:r>
              <a:rPr lang="de-DE" sz="1600" dirty="0"/>
              <a:t>/</a:t>
            </a:r>
            <a:r>
              <a:rPr lang="de-DE" sz="1600" dirty="0" err="1"/>
              <a:t>dE</a:t>
            </a:r>
            <a:r>
              <a:rPr lang="de-DE" sz="1600" baseline="-25000" dirty="0" err="1"/>
              <a:t>acc</a:t>
            </a:r>
            <a:r>
              <a:rPr lang="de-DE" sz="1600" dirty="0"/>
              <a:t> &lt; 0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577FE914-5BD7-4C9F-AAC3-459F86C73767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696" y="3076688"/>
            <a:ext cx="356622" cy="316708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33010820-60E1-4D0F-B64B-C64461DF513C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153" y="4228352"/>
            <a:ext cx="356622" cy="316708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1EB95309-1C6B-4A85-818C-269FABD977DF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381" y="4939285"/>
            <a:ext cx="272657" cy="2726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9BF0B0-7C5A-4159-AD3B-9070C6BA5218}"/>
                  </a:ext>
                </a:extLst>
              </p:cNvPr>
              <p:cNvSpPr txBox="1"/>
              <p:nvPr/>
            </p:nvSpPr>
            <p:spPr>
              <a:xfrm>
                <a:off x="1769341" y="4259926"/>
                <a:ext cx="29408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9BF0B0-7C5A-4159-AD3B-9070C6BA5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341" y="4259926"/>
                <a:ext cx="294080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61D97C-C8A5-4083-A02C-622A7CEC1F6D}"/>
                  </a:ext>
                </a:extLst>
              </p:cNvPr>
              <p:cNvSpPr txBox="1"/>
              <p:nvPr/>
            </p:nvSpPr>
            <p:spPr>
              <a:xfrm>
                <a:off x="4712106" y="1584602"/>
                <a:ext cx="1297604" cy="2521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de-DE" sz="1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sz="1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𝐫𝐞𝐬</m:t>
                          </m:r>
                        </m:sub>
                        <m:sup>
                          <m:r>
                            <a:rPr lang="en-US" sz="1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𝐚𝐟𝐭𝐞𝐫</m:t>
                          </m:r>
                          <m:r>
                            <a:rPr lang="en-US" sz="1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𝐛𝐞𝐟𝐨𝐫𝐞</m:t>
                          </m:r>
                        </m:sup>
                      </m:sSubSup>
                      <m:r>
                        <a:rPr lang="en-US" sz="1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1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de-DE" sz="1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61D97C-C8A5-4083-A02C-622A7CEC1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106" y="1584602"/>
                <a:ext cx="1297604" cy="25218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7DF87A2-7CC9-44CE-BFF8-764280ABB938}"/>
                  </a:ext>
                </a:extLst>
              </p:cNvPr>
              <p:cNvSpPr txBox="1"/>
              <p:nvPr/>
            </p:nvSpPr>
            <p:spPr>
              <a:xfrm>
                <a:off x="8850058" y="1629923"/>
                <a:ext cx="1357744" cy="2521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de-DE" sz="1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sz="1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𝐫𝐞𝐬</m:t>
                          </m:r>
                        </m:sub>
                        <m:sup>
                          <m:r>
                            <a:rPr lang="en-US" sz="1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𝐚𝐟𝐭𝐞𝐫</m:t>
                          </m:r>
                          <m:r>
                            <a:rPr lang="en-US" sz="1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𝐛𝐞𝐟𝐨𝐫𝐞</m:t>
                          </m:r>
                        </m:sup>
                      </m:sSubSup>
                      <m:r>
                        <a:rPr lang="en-US" sz="1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1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DE" sz="1000" b="1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7DF87A2-7CC9-44CE-BFF8-764280ABB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058" y="1629923"/>
                <a:ext cx="1357744" cy="25218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B9461D5-8012-420F-BE05-9015A626DED5}"/>
                  </a:ext>
                </a:extLst>
              </p:cNvPr>
              <p:cNvSpPr txBox="1"/>
              <p:nvPr/>
            </p:nvSpPr>
            <p:spPr>
              <a:xfrm>
                <a:off x="4712106" y="3756338"/>
                <a:ext cx="1357744" cy="2521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de-DE" sz="1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sz="1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𝐫𝐞𝐬</m:t>
                          </m:r>
                        </m:sub>
                        <m:sup>
                          <m:r>
                            <a:rPr lang="en-US" sz="1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𝐚𝐟𝐭𝐞𝐫</m:t>
                          </m:r>
                          <m:r>
                            <a:rPr lang="en-US" sz="1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𝐛𝐞𝐟𝐨𝐫𝐞</m:t>
                          </m:r>
                        </m:sup>
                      </m:sSubSup>
                      <m:r>
                        <a:rPr lang="en-US" sz="1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1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de-DE" sz="1000" b="1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B9461D5-8012-420F-BE05-9015A626D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106" y="3756338"/>
                <a:ext cx="1357744" cy="25218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55AAB7B-B1F2-491D-AC85-05E8F46BC2FE}"/>
                  </a:ext>
                </a:extLst>
              </p:cNvPr>
              <p:cNvSpPr txBox="1"/>
              <p:nvPr/>
            </p:nvSpPr>
            <p:spPr>
              <a:xfrm>
                <a:off x="8832902" y="3741564"/>
                <a:ext cx="1357744" cy="2521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de-DE" sz="1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sz="1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𝐫𝐞𝐬</m:t>
                          </m:r>
                        </m:sub>
                        <m:sup>
                          <m:r>
                            <a:rPr lang="en-US" sz="1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𝐚𝐟𝐭𝐞𝐫</m:t>
                          </m:r>
                          <m:r>
                            <a:rPr lang="en-US" sz="1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𝐛𝐞𝐟𝐨𝐫𝐞</m:t>
                          </m:r>
                        </m:sup>
                      </m:sSubSup>
                      <m:r>
                        <a:rPr lang="en-US" sz="1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1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de-DE" sz="1000" b="1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55AAB7B-B1F2-491D-AC85-05E8F46BC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902" y="3741564"/>
                <a:ext cx="1357744" cy="25218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>
            <a:extLst>
              <a:ext uri="{FF2B5EF4-FFF2-40B4-BE49-F238E27FC236}">
                <a16:creationId xmlns:a16="http://schemas.microsoft.com/office/drawing/2014/main" id="{7CC33E3A-BC15-4312-A262-C1B4D55E9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363" y="6389522"/>
            <a:ext cx="1271185" cy="36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>
            <a:extLst>
              <a:ext uri="{FF2B5EF4-FFF2-40B4-BE49-F238E27FC236}">
                <a16:creationId xmlns:a16="http://schemas.microsoft.com/office/drawing/2014/main" id="{5A5DE91A-1CCB-45E3-B718-A16E11E2B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45" y="6366922"/>
            <a:ext cx="438088" cy="43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>
            <a:extLst>
              <a:ext uri="{FF2B5EF4-FFF2-40B4-BE49-F238E27FC236}">
                <a16:creationId xmlns:a16="http://schemas.microsoft.com/office/drawing/2014/main" id="{9834FC83-1357-4ABA-9EBA-78912570F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2" t="17621" r="12974" b="20407"/>
          <a:stretch/>
        </p:blipFill>
        <p:spPr bwMode="auto">
          <a:xfrm>
            <a:off x="3347720" y="6416237"/>
            <a:ext cx="720095" cy="37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Grafik 91">
            <a:extLst>
              <a:ext uri="{FF2B5EF4-FFF2-40B4-BE49-F238E27FC236}">
                <a16:creationId xmlns:a16="http://schemas.microsoft.com/office/drawing/2014/main" id="{45A76A7D-139A-4FBD-8E12-AE18756C90C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6" y="6506480"/>
            <a:ext cx="1036215" cy="207735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4F909B86-81FA-4B40-8297-77CA62187487}"/>
              </a:ext>
            </a:extLst>
          </p:cNvPr>
          <p:cNvSpPr txBox="1"/>
          <p:nvPr/>
        </p:nvSpPr>
        <p:spPr>
          <a:xfrm>
            <a:off x="8186812" y="6331964"/>
            <a:ext cx="3185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Rezvan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Ghanbari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TOSCA meeting 02.12.2022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Picture 3">
            <a:extLst>
              <a:ext uri="{FF2B5EF4-FFF2-40B4-BE49-F238E27FC236}">
                <a16:creationId xmlns:a16="http://schemas.microsoft.com/office/drawing/2014/main" id="{21C0F1BD-01F2-407E-9F94-4383D29A51A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809" y="6403305"/>
            <a:ext cx="819266" cy="39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5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5" grpId="0" animBg="1"/>
      <p:bldP spid="46" grpId="0" animBg="1"/>
      <p:bldP spid="47" grpId="0" animBg="1"/>
      <p:bldP spid="52" grpId="0"/>
      <p:bldP spid="53" grpId="0"/>
      <p:bldP spid="54" grpId="0"/>
      <p:bldP spid="55" grpId="0"/>
      <p:bldP spid="56" grpId="0"/>
      <p:bldP spid="57" grpId="0" animBg="1"/>
      <p:bldP spid="58" grpId="0"/>
      <p:bldP spid="60" grpId="0" animBg="1"/>
      <p:bldP spid="61" grpId="0" animBg="1"/>
      <p:bldP spid="62" grpId="0"/>
      <p:bldP spid="63" grpId="0"/>
      <p:bldP spid="64" grpId="0"/>
      <p:bldP spid="65" grpId="0" animBg="1"/>
      <p:bldP spid="17" grpId="0"/>
      <p:bldP spid="69" grpId="0"/>
      <p:bldP spid="70" grpId="0"/>
      <p:bldP spid="18" grpId="0"/>
      <p:bldP spid="20" grpId="0" animBg="1"/>
      <p:bldP spid="108" grpId="0" animBg="1"/>
      <p:bldP spid="109" grpId="0" animBg="1"/>
      <p:bldP spid="1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E00D5D-EEA6-4646-801B-ED044ECE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A543-C92B-4A06-B70D-A8E0AE684E63}" type="slidenum">
              <a:rPr lang="en-US" smtClean="0"/>
              <a:t>5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BE5873-9B4C-463C-BC69-BD1F61A620F6}"/>
              </a:ext>
            </a:extLst>
          </p:cNvPr>
          <p:cNvSpPr/>
          <p:nvPr/>
        </p:nvSpPr>
        <p:spPr>
          <a:xfrm>
            <a:off x="0" y="0"/>
            <a:ext cx="12192000" cy="705576"/>
          </a:xfrm>
          <a:prstGeom prst="rect">
            <a:avLst/>
          </a:prstGeom>
          <a:solidFill>
            <a:srgbClr val="61D6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es-ES" sz="3000" dirty="0" err="1">
                <a:solidFill>
                  <a:schemeClr val="tx1"/>
                </a:solidFill>
              </a:rPr>
              <a:t>Pentoxide</a:t>
            </a:r>
            <a:r>
              <a:rPr lang="es-ES" sz="3000" dirty="0">
                <a:solidFill>
                  <a:schemeClr val="tx1"/>
                </a:solidFill>
              </a:rPr>
              <a:t> </a:t>
            </a:r>
            <a:r>
              <a:rPr lang="es-ES" sz="3000" dirty="0" err="1">
                <a:solidFill>
                  <a:schemeClr val="tx1"/>
                </a:solidFill>
              </a:rPr>
              <a:t>layer</a:t>
            </a:r>
            <a:r>
              <a:rPr lang="es-ES" sz="3000" dirty="0">
                <a:solidFill>
                  <a:schemeClr val="tx1"/>
                </a:solidFill>
              </a:rPr>
              <a:t> </a:t>
            </a:r>
            <a:r>
              <a:rPr lang="es-ES" sz="3000" dirty="0" err="1">
                <a:solidFill>
                  <a:schemeClr val="tx1"/>
                </a:solidFill>
              </a:rPr>
              <a:t>thickness</a:t>
            </a:r>
            <a:r>
              <a:rPr lang="es-ES" sz="3000" dirty="0">
                <a:solidFill>
                  <a:schemeClr val="tx1"/>
                </a:solidFill>
              </a:rPr>
              <a:t> reduces </a:t>
            </a:r>
            <a:r>
              <a:rPr lang="es-ES" sz="3000" dirty="0" err="1">
                <a:solidFill>
                  <a:schemeClr val="tx1"/>
                </a:solidFill>
              </a:rPr>
              <a:t>due</a:t>
            </a:r>
            <a:r>
              <a:rPr lang="es-ES" sz="3000" dirty="0">
                <a:solidFill>
                  <a:schemeClr val="tx1"/>
                </a:solidFill>
              </a:rPr>
              <a:t> </a:t>
            </a:r>
            <a:r>
              <a:rPr lang="es-ES" sz="3000" dirty="0" err="1">
                <a:solidFill>
                  <a:schemeClr val="tx1"/>
                </a:solidFill>
              </a:rPr>
              <a:t>to</a:t>
            </a:r>
            <a:r>
              <a:rPr lang="es-ES" sz="3000" dirty="0">
                <a:solidFill>
                  <a:schemeClr val="tx1"/>
                </a:solidFill>
              </a:rPr>
              <a:t> </a:t>
            </a:r>
            <a:r>
              <a:rPr lang="es-ES" sz="3000" dirty="0" err="1">
                <a:solidFill>
                  <a:schemeClr val="tx1"/>
                </a:solidFill>
              </a:rPr>
              <a:t>Mid</a:t>
            </a:r>
            <a:r>
              <a:rPr lang="es-ES" sz="3000" dirty="0">
                <a:solidFill>
                  <a:schemeClr val="tx1"/>
                </a:solidFill>
              </a:rPr>
              <a:t>-T </a:t>
            </a:r>
            <a:r>
              <a:rPr lang="es-ES" sz="3000" dirty="0" err="1">
                <a:solidFill>
                  <a:schemeClr val="tx1"/>
                </a:solidFill>
              </a:rPr>
              <a:t>treatment</a:t>
            </a:r>
            <a:endParaRPr lang="en-US" sz="3000" baseline="-25000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86EE36-421F-45E7-8B29-73AC59BDCD42}"/>
              </a:ext>
            </a:extLst>
          </p:cNvPr>
          <p:cNvSpPr txBox="1"/>
          <p:nvPr/>
        </p:nvSpPr>
        <p:spPr>
          <a:xfrm>
            <a:off x="164432" y="1211055"/>
            <a:ext cx="3717637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Pentoxide layer thicknesses: </a:t>
            </a:r>
          </a:p>
          <a:p>
            <a:pPr>
              <a:lnSpc>
                <a:spcPct val="200000"/>
              </a:lnSpc>
            </a:pPr>
            <a:r>
              <a:rPr lang="en-US" sz="1600" dirty="0"/>
              <a:t>       </a:t>
            </a:r>
            <a:r>
              <a:rPr lang="en-US" sz="1600" dirty="0" err="1">
                <a:solidFill>
                  <a:srgbClr val="00B050"/>
                </a:solidFill>
              </a:rPr>
              <a:t>Niob</a:t>
            </a:r>
            <a:r>
              <a:rPr lang="en-US" sz="1600" dirty="0">
                <a:solidFill>
                  <a:srgbClr val="00B050"/>
                </a:solidFill>
              </a:rPr>
              <a:t> 2</a:t>
            </a:r>
            <a:r>
              <a:rPr lang="en-US" sz="1600" dirty="0"/>
              <a:t> &lt;&lt; </a:t>
            </a:r>
            <a:r>
              <a:rPr lang="en-US" sz="1600" dirty="0" err="1">
                <a:solidFill>
                  <a:srgbClr val="7030A0"/>
                </a:solidFill>
              </a:rPr>
              <a:t>Niob</a:t>
            </a:r>
            <a:r>
              <a:rPr lang="en-US" sz="1600" dirty="0">
                <a:solidFill>
                  <a:srgbClr val="7030A0"/>
                </a:solidFill>
              </a:rPr>
              <a:t> 4</a:t>
            </a:r>
            <a:r>
              <a:rPr lang="en-US" sz="1600" dirty="0"/>
              <a:t> ≈ </a:t>
            </a:r>
            <a:r>
              <a:rPr lang="en-US" sz="1600" dirty="0" err="1"/>
              <a:t>Niob</a:t>
            </a:r>
            <a:r>
              <a:rPr lang="en-US" sz="1600" dirty="0"/>
              <a:t> 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493D36-0599-4F34-A801-CAC0781449F3}"/>
              </a:ext>
            </a:extLst>
          </p:cNvPr>
          <p:cNvSpPr txBox="1"/>
          <p:nvPr/>
        </p:nvSpPr>
        <p:spPr>
          <a:xfrm>
            <a:off x="164432" y="2296248"/>
            <a:ext cx="3528104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NbxO</a:t>
            </a:r>
            <a:r>
              <a:rPr lang="en-US" sz="1600" dirty="0"/>
              <a:t> layer thicknesses:</a:t>
            </a:r>
          </a:p>
          <a:p>
            <a:pPr>
              <a:lnSpc>
                <a:spcPct val="200000"/>
              </a:lnSpc>
            </a:pPr>
            <a:r>
              <a:rPr lang="en-US" sz="1600" dirty="0"/>
              <a:t>       </a:t>
            </a:r>
            <a:r>
              <a:rPr lang="en-US" sz="1600" dirty="0" err="1">
                <a:solidFill>
                  <a:srgbClr val="00B050"/>
                </a:solidFill>
              </a:rPr>
              <a:t>Niob</a:t>
            </a:r>
            <a:r>
              <a:rPr lang="en-US" sz="1600" dirty="0">
                <a:solidFill>
                  <a:srgbClr val="00B050"/>
                </a:solidFill>
              </a:rPr>
              <a:t> 2 </a:t>
            </a:r>
            <a:r>
              <a:rPr lang="en-US" sz="1600" dirty="0"/>
              <a:t>&gt; </a:t>
            </a:r>
            <a:r>
              <a:rPr lang="en-US" sz="1600" dirty="0" err="1">
                <a:solidFill>
                  <a:srgbClr val="7030A0"/>
                </a:solidFill>
              </a:rPr>
              <a:t>Niob</a:t>
            </a:r>
            <a:r>
              <a:rPr lang="en-US" sz="1600" dirty="0">
                <a:solidFill>
                  <a:srgbClr val="7030A0"/>
                </a:solidFill>
              </a:rPr>
              <a:t> 4</a:t>
            </a:r>
            <a:r>
              <a:rPr lang="en-US" sz="1600" dirty="0"/>
              <a:t>  &gt; </a:t>
            </a:r>
            <a:r>
              <a:rPr lang="en-US" sz="1600" dirty="0" err="1"/>
              <a:t>Niob</a:t>
            </a:r>
            <a:r>
              <a:rPr lang="en-US" sz="1600" dirty="0"/>
              <a:t> 5</a:t>
            </a:r>
            <a:endParaRPr lang="en-US" sz="1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1227B03-FB73-499B-AAB4-066C588DCB39}"/>
                  </a:ext>
                </a:extLst>
              </p:cNvPr>
              <p:cNvSpPr txBox="1"/>
              <p:nvPr/>
            </p:nvSpPr>
            <p:spPr>
              <a:xfrm>
                <a:off x="164432" y="3290135"/>
                <a:ext cx="3528104" cy="1008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baking before Mid-T mitigates pentoxide layer reduction</a:t>
                </a:r>
                <a:endParaRPr lang="en-US" sz="17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1227B03-FB73-499B-AAB4-066C588DC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32" y="3290135"/>
                <a:ext cx="3528104" cy="1008225"/>
              </a:xfrm>
              <a:prstGeom prst="rect">
                <a:avLst/>
              </a:prstGeom>
              <a:blipFill>
                <a:blip r:embed="rId2"/>
                <a:stretch>
                  <a:fillRect l="-691" r="-1382" b="-72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5AC8684B-6893-4FE8-8C34-9A453E7E4B86}"/>
              </a:ext>
            </a:extLst>
          </p:cNvPr>
          <p:cNvSpPr txBox="1"/>
          <p:nvPr/>
        </p:nvSpPr>
        <p:spPr>
          <a:xfrm>
            <a:off x="162045" y="4401144"/>
            <a:ext cx="3680391" cy="515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1DE9 performed better than 1DE5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782CEAC-DF0C-4112-B090-C8B4FEE5D3DF}"/>
              </a:ext>
            </a:extLst>
          </p:cNvPr>
          <p:cNvSpPr txBox="1"/>
          <p:nvPr/>
        </p:nvSpPr>
        <p:spPr>
          <a:xfrm>
            <a:off x="162402" y="4916926"/>
            <a:ext cx="4075059" cy="515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cs typeface="Arial" panose="020B0604020202020204" pitchFamily="34" charset="0"/>
              </a:rPr>
              <a:t>less pentoxide means lower </a:t>
            </a:r>
            <a:r>
              <a:rPr lang="en-US" sz="1600" dirty="0" err="1"/>
              <a:t>R</a:t>
            </a:r>
            <a:r>
              <a:rPr lang="en-US" sz="1600" baseline="-25000" dirty="0" err="1"/>
              <a:t>res</a:t>
            </a:r>
            <a:r>
              <a:rPr lang="en-US" sz="1600" dirty="0">
                <a:cs typeface="Arial" panose="020B0604020202020204" pitchFamily="34" charset="0"/>
              </a:rPr>
              <a:t> ?</a:t>
            </a:r>
            <a:endParaRPr lang="en-US" sz="1600" baseline="-25000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0E608C2F-EB45-451E-ACF0-E4D8E87A7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19" y="2919070"/>
            <a:ext cx="7885478" cy="3186518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152540F-CC1D-499F-9784-084646234637}"/>
              </a:ext>
            </a:extLst>
          </p:cNvPr>
          <p:cNvCxnSpPr/>
          <p:nvPr/>
        </p:nvCxnSpPr>
        <p:spPr>
          <a:xfrm>
            <a:off x="0" y="6296640"/>
            <a:ext cx="12192000" cy="0"/>
          </a:xfrm>
          <a:prstGeom prst="line">
            <a:avLst/>
          </a:prstGeom>
          <a:ln w="38100">
            <a:solidFill>
              <a:srgbClr val="61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A9BAD42-5DD8-40F9-A7E2-5B80D4ECE31A}"/>
              </a:ext>
            </a:extLst>
          </p:cNvPr>
          <p:cNvSpPr txBox="1"/>
          <p:nvPr/>
        </p:nvSpPr>
        <p:spPr>
          <a:xfrm>
            <a:off x="376770" y="812309"/>
            <a:ext cx="3503303" cy="369332"/>
          </a:xfrm>
          <a:prstGeom prst="rect">
            <a:avLst/>
          </a:prstGeom>
          <a:solidFill>
            <a:srgbClr val="8A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X-Ray Photoelectron Spectroscopy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F97A7BDD-90BC-49CC-9F82-89BF067BCB50}"/>
              </a:ext>
            </a:extLst>
          </p:cNvPr>
          <p:cNvSpPr/>
          <p:nvPr/>
        </p:nvSpPr>
        <p:spPr>
          <a:xfrm>
            <a:off x="5035670" y="3784430"/>
            <a:ext cx="116851" cy="1588859"/>
          </a:xfrm>
          <a:prstGeom prst="up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DA35AF-A736-4746-BE62-C8B08A7EB2C1}"/>
              </a:ext>
            </a:extLst>
          </p:cNvPr>
          <p:cNvSpPr txBox="1"/>
          <p:nvPr/>
        </p:nvSpPr>
        <p:spPr>
          <a:xfrm rot="5400000">
            <a:off x="4688783" y="4129207"/>
            <a:ext cx="1062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Etching depth</a:t>
            </a:r>
            <a:endParaRPr lang="de-DE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92210C8-2A4D-4381-9F42-2B5CE15C39B4}"/>
              </a:ext>
            </a:extLst>
          </p:cNvPr>
          <p:cNvCxnSpPr>
            <a:cxnSpLocks/>
          </p:cNvCxnSpPr>
          <p:nvPr/>
        </p:nvCxnSpPr>
        <p:spPr>
          <a:xfrm flipH="1" flipV="1">
            <a:off x="7942314" y="3860801"/>
            <a:ext cx="11256" cy="152761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2D24783-FF90-495B-A2D3-2A314EE68497}"/>
              </a:ext>
            </a:extLst>
          </p:cNvPr>
          <p:cNvCxnSpPr>
            <a:cxnSpLocks/>
          </p:cNvCxnSpPr>
          <p:nvPr/>
        </p:nvCxnSpPr>
        <p:spPr>
          <a:xfrm flipH="1" flipV="1">
            <a:off x="8254426" y="3904571"/>
            <a:ext cx="1370" cy="148384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D8643CF0-CF24-42DC-BEFA-3B6633903233}"/>
              </a:ext>
            </a:extLst>
          </p:cNvPr>
          <p:cNvCxnSpPr>
            <a:cxnSpLocks/>
            <a:stCxn id="76" idx="2"/>
          </p:cNvCxnSpPr>
          <p:nvPr/>
        </p:nvCxnSpPr>
        <p:spPr>
          <a:xfrm flipH="1">
            <a:off x="7953570" y="3626960"/>
            <a:ext cx="112693" cy="23384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44BD598-3E6B-47EF-A2E1-837F8D851A2A}"/>
              </a:ext>
            </a:extLst>
          </p:cNvPr>
          <p:cNvCxnSpPr>
            <a:cxnSpLocks/>
            <a:stCxn id="76" idx="2"/>
          </p:cNvCxnSpPr>
          <p:nvPr/>
        </p:nvCxnSpPr>
        <p:spPr>
          <a:xfrm>
            <a:off x="8066263" y="3626960"/>
            <a:ext cx="201743" cy="27761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44063243-3E37-490F-89EA-9FD74A103BB3}"/>
              </a:ext>
            </a:extLst>
          </p:cNvPr>
          <p:cNvSpPr txBox="1"/>
          <p:nvPr/>
        </p:nvSpPr>
        <p:spPr>
          <a:xfrm>
            <a:off x="7657140" y="3349961"/>
            <a:ext cx="818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Nb</a:t>
            </a:r>
            <a:r>
              <a:rPr lang="en-US" sz="1200" b="1" baseline="-25000" dirty="0"/>
              <a:t>2</a:t>
            </a:r>
            <a:r>
              <a:rPr lang="en-US" sz="1200" b="1" dirty="0"/>
              <a:t>O</a:t>
            </a:r>
            <a:r>
              <a:rPr lang="en-US" sz="1200" b="1" baseline="-25000" dirty="0"/>
              <a:t>5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4DD831-B693-4FF7-8D83-FCF0A7C41833}"/>
              </a:ext>
            </a:extLst>
          </p:cNvPr>
          <p:cNvGrpSpPr/>
          <p:nvPr/>
        </p:nvGrpSpPr>
        <p:grpSpPr>
          <a:xfrm>
            <a:off x="7774996" y="2899011"/>
            <a:ext cx="1097262" cy="2489402"/>
            <a:chOff x="7774996" y="2899011"/>
            <a:chExt cx="1097262" cy="248940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270E272-FCC6-4817-AF7B-F1ED644B40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3173" y="3271059"/>
              <a:ext cx="0" cy="2117354"/>
            </a:xfrm>
            <a:prstGeom prst="line">
              <a:avLst/>
            </a:prstGeom>
            <a:ln w="1905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7D468BE-BFBC-4285-979B-5808B853BE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21022" y="3349875"/>
              <a:ext cx="0" cy="2038538"/>
            </a:xfrm>
            <a:prstGeom prst="line">
              <a:avLst/>
            </a:prstGeom>
            <a:ln w="1905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CFABF64A-6363-4090-AAB5-EBC76D37192B}"/>
                </a:ext>
              </a:extLst>
            </p:cNvPr>
            <p:cNvCxnSpPr>
              <a:cxnSpLocks/>
              <a:stCxn id="101" idx="2"/>
            </p:cNvCxnSpPr>
            <p:nvPr/>
          </p:nvCxnSpPr>
          <p:spPr>
            <a:xfrm>
              <a:off x="8402349" y="3176010"/>
              <a:ext cx="469909" cy="104286"/>
            </a:xfrm>
            <a:prstGeom prst="straightConnector1">
              <a:avLst/>
            </a:prstGeom>
            <a:ln>
              <a:solidFill>
                <a:srgbClr val="FFC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7228EF8E-A2A5-4376-84F0-53E1D728E525}"/>
                </a:ext>
              </a:extLst>
            </p:cNvPr>
            <p:cNvCxnSpPr>
              <a:cxnSpLocks/>
            </p:cNvCxnSpPr>
            <p:nvPr/>
          </p:nvCxnSpPr>
          <p:spPr>
            <a:xfrm>
              <a:off x="8396443" y="3188922"/>
              <a:ext cx="115342" cy="208409"/>
            </a:xfrm>
            <a:prstGeom prst="straightConnector1">
              <a:avLst/>
            </a:prstGeom>
            <a:ln>
              <a:solidFill>
                <a:srgbClr val="FFC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DB52B56-F20E-4AD2-8C60-467AD50833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72427" y="3429003"/>
              <a:ext cx="7161" cy="1959410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41482E0-561E-4CD3-A558-1B19C03006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55250" y="3429000"/>
              <a:ext cx="10464" cy="1944289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6289F9B9-0C63-4237-A7B6-700F99F5106F}"/>
                </a:ext>
              </a:extLst>
            </p:cNvPr>
            <p:cNvCxnSpPr>
              <a:cxnSpLocks/>
            </p:cNvCxnSpPr>
            <p:nvPr/>
          </p:nvCxnSpPr>
          <p:spPr>
            <a:xfrm>
              <a:off x="8185039" y="3258787"/>
              <a:ext cx="517601" cy="223884"/>
            </a:xfrm>
            <a:prstGeom prst="straightConnector1">
              <a:avLst/>
            </a:prstGeom>
            <a:ln>
              <a:solidFill>
                <a:srgbClr val="00B05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F4D624AD-95EE-461E-9589-76ED113ECB0F}"/>
                </a:ext>
              </a:extLst>
            </p:cNvPr>
            <p:cNvCxnSpPr>
              <a:cxnSpLocks/>
            </p:cNvCxnSpPr>
            <p:nvPr/>
          </p:nvCxnSpPr>
          <p:spPr>
            <a:xfrm>
              <a:off x="8182763" y="3269466"/>
              <a:ext cx="179112" cy="169933"/>
            </a:xfrm>
            <a:prstGeom prst="straightConnector1">
              <a:avLst/>
            </a:prstGeom>
            <a:ln>
              <a:solidFill>
                <a:srgbClr val="00B05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BECD005-1C18-4C1A-AA6C-2FA9F0BDCBAE}"/>
                </a:ext>
              </a:extLst>
            </p:cNvPr>
            <p:cNvSpPr txBox="1"/>
            <p:nvPr/>
          </p:nvSpPr>
          <p:spPr>
            <a:xfrm>
              <a:off x="8143881" y="2899011"/>
              <a:ext cx="5169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/>
                <a:t>Nb</a:t>
              </a:r>
              <a:r>
                <a:rPr lang="en-US" sz="1200" b="1" baseline="-25000" dirty="0" err="1"/>
                <a:t>x</a:t>
              </a:r>
              <a:r>
                <a:rPr lang="en-US" sz="1200" b="1" dirty="0" err="1"/>
                <a:t>O</a:t>
              </a:r>
              <a:endParaRPr lang="en-US" sz="1200" b="1" baseline="-25000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C6659A3-2808-4238-9BC8-6503D5910009}"/>
                </a:ext>
              </a:extLst>
            </p:cNvPr>
            <p:cNvSpPr txBox="1"/>
            <p:nvPr/>
          </p:nvSpPr>
          <p:spPr>
            <a:xfrm>
              <a:off x="7774996" y="3114912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/>
                <a:t>NbO</a:t>
              </a:r>
              <a:endParaRPr lang="en-US" sz="1200" b="1" baseline="-25000" dirty="0"/>
            </a:p>
          </p:txBody>
        </p:sp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426CFDF-C326-4CA4-A210-468931B8AB11}"/>
              </a:ext>
            </a:extLst>
          </p:cNvPr>
          <p:cNvCxnSpPr>
            <a:cxnSpLocks/>
          </p:cNvCxnSpPr>
          <p:nvPr/>
        </p:nvCxnSpPr>
        <p:spPr>
          <a:xfrm flipV="1">
            <a:off x="8590090" y="3293126"/>
            <a:ext cx="0" cy="209528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A29C90C-D11A-46CF-8177-D96AF5E0B8D2}"/>
              </a:ext>
            </a:extLst>
          </p:cNvPr>
          <p:cNvCxnSpPr>
            <a:cxnSpLocks/>
          </p:cNvCxnSpPr>
          <p:nvPr/>
        </p:nvCxnSpPr>
        <p:spPr>
          <a:xfrm flipH="1" flipV="1">
            <a:off x="8915517" y="2951259"/>
            <a:ext cx="7497" cy="243715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CFA5FC57-5A09-423D-ACE6-BE0EC6AB5B14}"/>
              </a:ext>
            </a:extLst>
          </p:cNvPr>
          <p:cNvCxnSpPr>
            <a:cxnSpLocks/>
            <a:stCxn id="117" idx="1"/>
          </p:cNvCxnSpPr>
          <p:nvPr/>
        </p:nvCxnSpPr>
        <p:spPr>
          <a:xfrm flipH="1" flipV="1">
            <a:off x="8590091" y="3366003"/>
            <a:ext cx="600924" cy="131778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18237BA1-B5E5-44DD-82B4-252DD3826607}"/>
              </a:ext>
            </a:extLst>
          </p:cNvPr>
          <p:cNvCxnSpPr>
            <a:cxnSpLocks/>
            <a:stCxn id="117" idx="1"/>
          </p:cNvCxnSpPr>
          <p:nvPr/>
        </p:nvCxnSpPr>
        <p:spPr>
          <a:xfrm flipH="1" flipV="1">
            <a:off x="8912085" y="2994575"/>
            <a:ext cx="278930" cy="503206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60B0EF23-3D8F-4E63-8329-7A3E7FC2D920}"/>
              </a:ext>
            </a:extLst>
          </p:cNvPr>
          <p:cNvSpPr txBox="1"/>
          <p:nvPr/>
        </p:nvSpPr>
        <p:spPr>
          <a:xfrm>
            <a:off x="9191015" y="335928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Nb</a:t>
            </a:r>
            <a:r>
              <a:rPr lang="en-US" sz="1200" b="1" baseline="30000" dirty="0"/>
              <a:t>0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0838EB30-8F04-4300-86B7-0B48EFFC853D}"/>
              </a:ext>
            </a:extLst>
          </p:cNvPr>
          <p:cNvCxnSpPr>
            <a:cxnSpLocks/>
          </p:cNvCxnSpPr>
          <p:nvPr/>
        </p:nvCxnSpPr>
        <p:spPr>
          <a:xfrm flipH="1" flipV="1">
            <a:off x="5397694" y="3865422"/>
            <a:ext cx="11256" cy="152761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2DD50355-66A2-4B25-872E-2890430929BB}"/>
              </a:ext>
            </a:extLst>
          </p:cNvPr>
          <p:cNvCxnSpPr>
            <a:cxnSpLocks/>
          </p:cNvCxnSpPr>
          <p:nvPr/>
        </p:nvCxnSpPr>
        <p:spPr>
          <a:xfrm flipH="1" flipV="1">
            <a:off x="5737514" y="3909192"/>
            <a:ext cx="1370" cy="148384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C1228FF-55B6-4384-B5B6-1648305F1225}"/>
              </a:ext>
            </a:extLst>
          </p:cNvPr>
          <p:cNvGrpSpPr/>
          <p:nvPr/>
        </p:nvGrpSpPr>
        <p:grpSpPr>
          <a:xfrm>
            <a:off x="5810630" y="3266444"/>
            <a:ext cx="440215" cy="2126590"/>
            <a:chOff x="5810630" y="3266444"/>
            <a:chExt cx="440215" cy="2126590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CE9198FA-D42D-4D06-8D62-A7E90C98AE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50845" y="3266444"/>
              <a:ext cx="0" cy="2117354"/>
            </a:xfrm>
            <a:prstGeom prst="line">
              <a:avLst/>
            </a:prstGeom>
            <a:ln w="1905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38C2198C-8AE1-4F10-9698-5E07D83A01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8694" y="3345260"/>
              <a:ext cx="0" cy="2038538"/>
            </a:xfrm>
            <a:prstGeom prst="line">
              <a:avLst/>
            </a:prstGeom>
            <a:ln w="1905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171AEE29-6759-4E4D-B8F3-201AA5AFA0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0863" y="3433624"/>
              <a:ext cx="7161" cy="1959410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304AF772-C508-405C-AEF9-D330BDD6F0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10630" y="3442857"/>
              <a:ext cx="10464" cy="1944289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825E206B-36DF-4DDA-9C16-1462C24B3A4A}"/>
              </a:ext>
            </a:extLst>
          </p:cNvPr>
          <p:cNvCxnSpPr>
            <a:cxnSpLocks/>
          </p:cNvCxnSpPr>
          <p:nvPr/>
        </p:nvCxnSpPr>
        <p:spPr>
          <a:xfrm flipV="1">
            <a:off x="6008526" y="3297747"/>
            <a:ext cx="0" cy="209528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E789C073-5D57-4CAB-9A1B-2C2E3BA82957}"/>
              </a:ext>
            </a:extLst>
          </p:cNvPr>
          <p:cNvCxnSpPr>
            <a:cxnSpLocks/>
          </p:cNvCxnSpPr>
          <p:nvPr/>
        </p:nvCxnSpPr>
        <p:spPr>
          <a:xfrm flipH="1" flipV="1">
            <a:off x="6324717" y="2965116"/>
            <a:ext cx="7497" cy="243715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6B0C60D5-1386-491E-8264-EE92EC8254EB}"/>
              </a:ext>
            </a:extLst>
          </p:cNvPr>
          <p:cNvCxnSpPr>
            <a:cxnSpLocks/>
          </p:cNvCxnSpPr>
          <p:nvPr/>
        </p:nvCxnSpPr>
        <p:spPr>
          <a:xfrm flipH="1" flipV="1">
            <a:off x="10431514" y="3865419"/>
            <a:ext cx="11256" cy="152761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5D89A33A-2089-46D9-AE9E-6EFB435BA5F9}"/>
              </a:ext>
            </a:extLst>
          </p:cNvPr>
          <p:cNvCxnSpPr>
            <a:cxnSpLocks/>
          </p:cNvCxnSpPr>
          <p:nvPr/>
        </p:nvCxnSpPr>
        <p:spPr>
          <a:xfrm flipH="1" flipV="1">
            <a:off x="10743626" y="3909189"/>
            <a:ext cx="1370" cy="148384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2FC8D4-1D88-43A9-B1DE-A70057C483FE}"/>
              </a:ext>
            </a:extLst>
          </p:cNvPr>
          <p:cNvGrpSpPr/>
          <p:nvPr/>
        </p:nvGrpSpPr>
        <p:grpSpPr>
          <a:xfrm>
            <a:off x="10816742" y="3275677"/>
            <a:ext cx="458687" cy="2117354"/>
            <a:chOff x="10816742" y="3275677"/>
            <a:chExt cx="458687" cy="2117354"/>
          </a:xfrm>
        </p:grpSpPr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10F490B2-8EC5-4063-9287-90CFDE1831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75429" y="3275677"/>
              <a:ext cx="0" cy="2117354"/>
            </a:xfrm>
            <a:prstGeom prst="line">
              <a:avLst/>
            </a:prstGeom>
            <a:ln w="1905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454EC68D-4388-47EC-ABB8-A33ACDF087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73278" y="3354493"/>
              <a:ext cx="0" cy="2038538"/>
            </a:xfrm>
            <a:prstGeom prst="line">
              <a:avLst/>
            </a:prstGeom>
            <a:ln w="1905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43309427-EB2C-4D2E-9439-1AF0EF410F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33919" y="3433621"/>
              <a:ext cx="7161" cy="1959410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216CE0C6-CFB6-449F-82F0-462211B47D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16742" y="3433618"/>
              <a:ext cx="10464" cy="1944289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7FBC91EC-4990-4C90-995C-B9255460E79B}"/>
              </a:ext>
            </a:extLst>
          </p:cNvPr>
          <p:cNvCxnSpPr>
            <a:cxnSpLocks/>
          </p:cNvCxnSpPr>
          <p:nvPr/>
        </p:nvCxnSpPr>
        <p:spPr>
          <a:xfrm flipV="1">
            <a:off x="11051582" y="3297744"/>
            <a:ext cx="0" cy="209528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EE0A0783-055E-4588-AE85-1FE5C047650C}"/>
              </a:ext>
            </a:extLst>
          </p:cNvPr>
          <p:cNvCxnSpPr>
            <a:cxnSpLocks/>
          </p:cNvCxnSpPr>
          <p:nvPr/>
        </p:nvCxnSpPr>
        <p:spPr>
          <a:xfrm flipH="1" flipV="1">
            <a:off x="11358537" y="2955877"/>
            <a:ext cx="7497" cy="243715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5CA3D546-3EFF-494E-97B2-81D058C65202}"/>
              </a:ext>
            </a:extLst>
          </p:cNvPr>
          <p:cNvGrpSpPr/>
          <p:nvPr/>
        </p:nvGrpSpPr>
        <p:grpSpPr>
          <a:xfrm>
            <a:off x="4445910" y="1001188"/>
            <a:ext cx="7923281" cy="1913110"/>
            <a:chOff x="4445910" y="1001188"/>
            <a:chExt cx="7923281" cy="19131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EF15316-9DCE-4C99-991D-21328ACF652E}"/>
                </a:ext>
              </a:extLst>
            </p:cNvPr>
            <p:cNvGrpSpPr/>
            <p:nvPr/>
          </p:nvGrpSpPr>
          <p:grpSpPr>
            <a:xfrm>
              <a:off x="4445910" y="1001188"/>
              <a:ext cx="7923281" cy="1913110"/>
              <a:chOff x="4445910" y="1001188"/>
              <a:chExt cx="7923281" cy="191311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D56C99F7-342C-4122-BA2B-A4CC99F2C246}"/>
                  </a:ext>
                </a:extLst>
              </p:cNvPr>
              <p:cNvGrpSpPr/>
              <p:nvPr/>
            </p:nvGrpSpPr>
            <p:grpSpPr>
              <a:xfrm>
                <a:off x="4445910" y="1001188"/>
                <a:ext cx="7923281" cy="1913110"/>
                <a:chOff x="4445910" y="1001188"/>
                <a:chExt cx="7923281" cy="1913110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38D873EE-F686-438B-BA02-81F48BFC61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05686" y="1005997"/>
                  <a:ext cx="2429811" cy="1655242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9B4C6F31-948A-4287-9A1F-DE37214483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69784" y="1028841"/>
                  <a:ext cx="2513943" cy="1885457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8418A067-9245-4C03-A990-FFDF99FFC6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5910" y="1088691"/>
                  <a:ext cx="2301916" cy="1581933"/>
                </a:xfrm>
                <a:prstGeom prst="rect">
                  <a:avLst/>
                </a:prstGeom>
              </p:spPr>
            </p:pic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231293B-2B86-4CE3-B1BC-B08CAD856F1D}"/>
                    </a:ext>
                  </a:extLst>
                </p:cNvPr>
                <p:cNvSpPr txBox="1"/>
                <p:nvPr/>
              </p:nvSpPr>
              <p:spPr>
                <a:xfrm>
                  <a:off x="11118017" y="1087407"/>
                  <a:ext cx="125117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/>
                    <a:t>Cavity 1DE9 </a:t>
                  </a:r>
                  <a:endParaRPr lang="de-DE" sz="1100" b="1" dirty="0"/>
                </a:p>
              </p:txBody>
            </p:sp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4C7D08B8-21CB-4CD7-B79B-EEC124EBAF39}"/>
                    </a:ext>
                  </a:extLst>
                </p:cNvPr>
                <p:cNvSpPr/>
                <p:nvPr/>
              </p:nvSpPr>
              <p:spPr>
                <a:xfrm>
                  <a:off x="4908062" y="1069600"/>
                  <a:ext cx="1189962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044813E1-A02F-4438-A784-D28E6F3C818D}"/>
                    </a:ext>
                  </a:extLst>
                </p:cNvPr>
                <p:cNvSpPr/>
                <p:nvPr/>
              </p:nvSpPr>
              <p:spPr>
                <a:xfrm>
                  <a:off x="9987061" y="1001188"/>
                  <a:ext cx="1189962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E348D4D6-9A6F-4BDE-8048-E2D857B50695}"/>
                    </a:ext>
                  </a:extLst>
                </p:cNvPr>
                <p:cNvSpPr/>
                <p:nvPr/>
              </p:nvSpPr>
              <p:spPr>
                <a:xfrm>
                  <a:off x="7572153" y="1023391"/>
                  <a:ext cx="1189962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67" name="Textfeld 24">
                <a:extLst>
                  <a:ext uri="{FF2B5EF4-FFF2-40B4-BE49-F238E27FC236}">
                    <a16:creationId xmlns:a16="http://schemas.microsoft.com/office/drawing/2014/main" id="{C3A0ADF1-17F9-490E-9498-3829BD11AF89}"/>
                  </a:ext>
                </a:extLst>
              </p:cNvPr>
              <p:cNvSpPr txBox="1"/>
              <p:nvPr/>
            </p:nvSpPr>
            <p:spPr>
              <a:xfrm>
                <a:off x="10354815" y="1033033"/>
                <a:ext cx="779104" cy="338554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>
                    <a:solidFill>
                      <a:schemeClr val="bg1"/>
                    </a:solidFill>
                  </a:rPr>
                  <a:t>Niob 2</a:t>
                </a:r>
              </a:p>
            </p:txBody>
          </p:sp>
          <p:sp>
            <p:nvSpPr>
              <p:cNvPr id="68" name="Textfeld 24">
                <a:extLst>
                  <a:ext uri="{FF2B5EF4-FFF2-40B4-BE49-F238E27FC236}">
                    <a16:creationId xmlns:a16="http://schemas.microsoft.com/office/drawing/2014/main" id="{7A4981B5-CAE1-451E-8260-48D83ADA3C0F}"/>
                  </a:ext>
                </a:extLst>
              </p:cNvPr>
              <p:cNvSpPr txBox="1"/>
              <p:nvPr/>
            </p:nvSpPr>
            <p:spPr>
              <a:xfrm>
                <a:off x="7736001" y="1054169"/>
                <a:ext cx="735132" cy="338554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>
                    <a:solidFill>
                      <a:schemeClr val="bg1"/>
                    </a:solidFill>
                  </a:rPr>
                  <a:t>Niob 4</a:t>
                </a:r>
              </a:p>
            </p:txBody>
          </p:sp>
          <p:sp>
            <p:nvSpPr>
              <p:cNvPr id="71" name="Textfeld 24">
                <a:extLst>
                  <a:ext uri="{FF2B5EF4-FFF2-40B4-BE49-F238E27FC236}">
                    <a16:creationId xmlns:a16="http://schemas.microsoft.com/office/drawing/2014/main" id="{293FB9B0-59CE-4A5D-B72B-7A47AD256FD1}"/>
                  </a:ext>
                </a:extLst>
              </p:cNvPr>
              <p:cNvSpPr txBox="1"/>
              <p:nvPr/>
            </p:nvSpPr>
            <p:spPr>
              <a:xfrm>
                <a:off x="5241295" y="1084253"/>
                <a:ext cx="762215" cy="33855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>
                    <a:solidFill>
                      <a:schemeClr val="bg1"/>
                    </a:solidFill>
                  </a:rPr>
                  <a:t>Niob 5</a:t>
                </a:r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339CD81-7129-4888-A88F-66BBB5BECFFB}"/>
                </a:ext>
              </a:extLst>
            </p:cNvPr>
            <p:cNvSpPr txBox="1"/>
            <p:nvPr/>
          </p:nvSpPr>
          <p:spPr>
            <a:xfrm>
              <a:off x="8471133" y="1108497"/>
              <a:ext cx="12511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Cavity 1DE5 </a:t>
              </a:r>
              <a:endParaRPr lang="de-DE" sz="1100" b="1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2417C99-B44E-4B81-9E63-EEC9079F4D1F}"/>
                </a:ext>
              </a:extLst>
            </p:cNvPr>
            <p:cNvSpPr txBox="1"/>
            <p:nvPr/>
          </p:nvSpPr>
          <p:spPr>
            <a:xfrm>
              <a:off x="6003510" y="1128262"/>
              <a:ext cx="12511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Reference</a:t>
              </a:r>
              <a:endParaRPr lang="de-DE" sz="1100" b="1" dirty="0"/>
            </a:p>
          </p:txBody>
        </p: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246A72D0-5B69-459E-B721-D0D9D242F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363" y="6389522"/>
            <a:ext cx="1271185" cy="36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>
            <a:extLst>
              <a:ext uri="{FF2B5EF4-FFF2-40B4-BE49-F238E27FC236}">
                <a16:creationId xmlns:a16="http://schemas.microsoft.com/office/drawing/2014/main" id="{FD0C5C0E-F27A-4F78-A117-09A2859F9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45" y="6366922"/>
            <a:ext cx="438088" cy="43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>
            <a:extLst>
              <a:ext uri="{FF2B5EF4-FFF2-40B4-BE49-F238E27FC236}">
                <a16:creationId xmlns:a16="http://schemas.microsoft.com/office/drawing/2014/main" id="{B4807FE9-A08F-4959-9DDD-C481D5303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2" t="17621" r="12974" b="20407"/>
          <a:stretch/>
        </p:blipFill>
        <p:spPr bwMode="auto">
          <a:xfrm>
            <a:off x="3347720" y="6416237"/>
            <a:ext cx="720095" cy="37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Grafik 91">
            <a:extLst>
              <a:ext uri="{FF2B5EF4-FFF2-40B4-BE49-F238E27FC236}">
                <a16:creationId xmlns:a16="http://schemas.microsoft.com/office/drawing/2014/main" id="{F05C63A7-FE40-4FC4-AB11-4AF819138B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6" y="6506480"/>
            <a:ext cx="1036215" cy="207735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EE25397F-A372-401C-8798-B6BAC2DF629D}"/>
              </a:ext>
            </a:extLst>
          </p:cNvPr>
          <p:cNvSpPr txBox="1"/>
          <p:nvPr/>
        </p:nvSpPr>
        <p:spPr>
          <a:xfrm>
            <a:off x="8186812" y="6331964"/>
            <a:ext cx="3185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Rezvan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Ghanbari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TOSCA meeting 02.12.2022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" name="Picture 3">
            <a:extLst>
              <a:ext uri="{FF2B5EF4-FFF2-40B4-BE49-F238E27FC236}">
                <a16:creationId xmlns:a16="http://schemas.microsoft.com/office/drawing/2014/main" id="{4FF55DDD-F949-43F5-A13A-D71CE4D1F2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809" y="6403305"/>
            <a:ext cx="819266" cy="39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5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0" grpId="0"/>
      <p:bldP spid="41" grpId="0"/>
      <p:bldP spid="42" grpId="0"/>
      <p:bldP spid="18" grpId="0" animBg="1"/>
      <p:bldP spid="18" grpId="1" animBg="1"/>
      <p:bldP spid="19" grpId="0"/>
      <p:bldP spid="19" grpId="1"/>
      <p:bldP spid="76" grpId="0"/>
      <p:bldP spid="76" grpId="1"/>
      <p:bldP spid="117" grpId="0"/>
      <p:bldP spid="1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E00D5D-EEA6-4646-801B-ED044ECE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2988" y="6356350"/>
            <a:ext cx="2743200" cy="365125"/>
          </a:xfrm>
        </p:spPr>
        <p:txBody>
          <a:bodyPr/>
          <a:lstStyle/>
          <a:p>
            <a:fld id="{597AA543-C92B-4A06-B70D-A8E0AE684E63}" type="slidenum">
              <a:rPr lang="en-US" smtClean="0"/>
              <a:t>6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BE5873-9B4C-463C-BC69-BD1F61A620F6}"/>
              </a:ext>
            </a:extLst>
          </p:cNvPr>
          <p:cNvSpPr/>
          <p:nvPr/>
        </p:nvSpPr>
        <p:spPr>
          <a:xfrm>
            <a:off x="0" y="-7598"/>
            <a:ext cx="12192000" cy="705576"/>
          </a:xfrm>
          <a:prstGeom prst="rect">
            <a:avLst/>
          </a:prstGeom>
          <a:solidFill>
            <a:srgbClr val="61D6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es-ES" sz="3000" dirty="0">
                <a:solidFill>
                  <a:schemeClr val="tx1"/>
                </a:solidFill>
              </a:rPr>
              <a:t>Oxide </a:t>
            </a:r>
            <a:r>
              <a:rPr lang="es-ES" sz="3000" dirty="0" err="1">
                <a:solidFill>
                  <a:schemeClr val="tx1"/>
                </a:solidFill>
              </a:rPr>
              <a:t>layer</a:t>
            </a:r>
            <a:r>
              <a:rPr lang="es-ES" sz="3000" dirty="0">
                <a:solidFill>
                  <a:schemeClr val="tx1"/>
                </a:solidFill>
              </a:rPr>
              <a:t> shows </a:t>
            </a:r>
            <a:r>
              <a:rPr lang="es-ES" sz="3000" dirty="0" err="1">
                <a:solidFill>
                  <a:schemeClr val="tx1"/>
                </a:solidFill>
              </a:rPr>
              <a:t>surface</a:t>
            </a:r>
            <a:r>
              <a:rPr lang="es-ES" sz="3000" dirty="0">
                <a:solidFill>
                  <a:schemeClr val="tx1"/>
                </a:solidFill>
              </a:rPr>
              <a:t> </a:t>
            </a:r>
            <a:r>
              <a:rPr lang="es-ES" sz="3000" dirty="0" err="1">
                <a:solidFill>
                  <a:schemeClr val="tx1"/>
                </a:solidFill>
              </a:rPr>
              <a:t>magnetism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5BA8DF-E692-44FD-85D6-98CB63210B0F}"/>
              </a:ext>
            </a:extLst>
          </p:cNvPr>
          <p:cNvSpPr txBox="1"/>
          <p:nvPr/>
        </p:nvSpPr>
        <p:spPr>
          <a:xfrm>
            <a:off x="372687" y="1266873"/>
            <a:ext cx="4161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sensitive to magnetic fields within first 15nm</a:t>
            </a:r>
          </a:p>
        </p:txBody>
      </p:sp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068744AD-22D6-4A7C-9E0A-B583D028120F}"/>
              </a:ext>
            </a:extLst>
          </p:cNvPr>
          <p:cNvSpPr/>
          <p:nvPr/>
        </p:nvSpPr>
        <p:spPr>
          <a:xfrm rot="5400000">
            <a:off x="10131174" y="3417061"/>
            <a:ext cx="1028349" cy="2075948"/>
          </a:xfrm>
          <a:prstGeom prst="wedgeRoundRectCallou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956C818-23F1-4522-A26D-B1ABF68EA8E2}"/>
              </a:ext>
            </a:extLst>
          </p:cNvPr>
          <p:cNvSpPr txBox="1"/>
          <p:nvPr/>
        </p:nvSpPr>
        <p:spPr>
          <a:xfrm>
            <a:off x="9476284" y="4050671"/>
            <a:ext cx="2350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Different treatments, different Remanence magnetization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FA80165A-B154-4C50-9735-9E5FB13F662B}"/>
              </a:ext>
            </a:extLst>
          </p:cNvPr>
          <p:cNvCxnSpPr>
            <a:cxnSpLocks/>
          </p:cNvCxnSpPr>
          <p:nvPr/>
        </p:nvCxnSpPr>
        <p:spPr>
          <a:xfrm>
            <a:off x="3346403" y="3205421"/>
            <a:ext cx="2584099" cy="1098729"/>
          </a:xfrm>
          <a:prstGeom prst="bentConnector3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50653FD5-3D05-414E-BD46-DCBC4DB49A33}"/>
              </a:ext>
            </a:extLst>
          </p:cNvPr>
          <p:cNvCxnSpPr>
            <a:cxnSpLocks/>
          </p:cNvCxnSpPr>
          <p:nvPr/>
        </p:nvCxnSpPr>
        <p:spPr>
          <a:xfrm flipV="1">
            <a:off x="3346403" y="1927144"/>
            <a:ext cx="2584099" cy="1269037"/>
          </a:xfrm>
          <a:prstGeom prst="bentConnector3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426831-56A7-47F7-9FAF-898078B67A4C}"/>
              </a:ext>
            </a:extLst>
          </p:cNvPr>
          <p:cNvCxnSpPr/>
          <p:nvPr/>
        </p:nvCxnSpPr>
        <p:spPr>
          <a:xfrm>
            <a:off x="0" y="6296640"/>
            <a:ext cx="12192000" cy="0"/>
          </a:xfrm>
          <a:prstGeom prst="line">
            <a:avLst/>
          </a:prstGeom>
          <a:ln w="38100">
            <a:solidFill>
              <a:srgbClr val="61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6531CF8-F741-416D-B8BF-120E299DF379}"/>
              </a:ext>
            </a:extLst>
          </p:cNvPr>
          <p:cNvSpPr txBox="1"/>
          <p:nvPr/>
        </p:nvSpPr>
        <p:spPr>
          <a:xfrm>
            <a:off x="430279" y="914378"/>
            <a:ext cx="4161551" cy="369332"/>
          </a:xfrm>
          <a:prstGeom prst="rect">
            <a:avLst/>
          </a:prstGeom>
          <a:solidFill>
            <a:srgbClr val="8A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Kerr microscopy &amp; MOKE magnetometry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1402518-7FA2-46EF-80E6-E919A5ACC099}"/>
              </a:ext>
            </a:extLst>
          </p:cNvPr>
          <p:cNvGrpSpPr/>
          <p:nvPr/>
        </p:nvGrpSpPr>
        <p:grpSpPr>
          <a:xfrm>
            <a:off x="376254" y="2538173"/>
            <a:ext cx="4382196" cy="3038292"/>
            <a:chOff x="5595393" y="1283569"/>
            <a:chExt cx="3714242" cy="22929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B6041AD-EF6D-4058-ACEE-06DBC09FB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5393" y="1283569"/>
              <a:ext cx="2291242" cy="225607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A3D5D7B-0177-43DD-A4F3-364F3BAD3D82}"/>
                </a:ext>
              </a:extLst>
            </p:cNvPr>
            <p:cNvSpPr txBox="1"/>
            <p:nvPr/>
          </p:nvSpPr>
          <p:spPr>
            <a:xfrm>
              <a:off x="7470754" y="1303453"/>
              <a:ext cx="183888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Magneto-orbital Kerr effect</a:t>
              </a:r>
              <a:endParaRPr lang="de-DE" sz="1000" b="1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D9FF8EE-88A3-4725-9127-03D9B03366B5}"/>
                </a:ext>
              </a:extLst>
            </p:cNvPr>
            <p:cNvSpPr txBox="1"/>
            <p:nvPr/>
          </p:nvSpPr>
          <p:spPr>
            <a:xfrm>
              <a:off x="7398881" y="3176402"/>
              <a:ext cx="1465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Faraday Effect Magnetic </a:t>
              </a:r>
              <a:r>
                <a:rPr lang="en-US" sz="1000" b="1" dirty="0" err="1"/>
                <a:t>Cyrcular</a:t>
              </a:r>
              <a:r>
                <a:rPr lang="en-US" sz="1000" b="1" dirty="0"/>
                <a:t> Dichroism</a:t>
              </a:r>
              <a:endParaRPr lang="de-DE" sz="1000" b="1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FE56F84-E10E-438B-BE6B-DDF98F01D8D3}"/>
              </a:ext>
            </a:extLst>
          </p:cNvPr>
          <p:cNvSpPr txBox="1"/>
          <p:nvPr/>
        </p:nvSpPr>
        <p:spPr>
          <a:xfrm>
            <a:off x="4842388" y="1581981"/>
            <a:ext cx="986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Imaging</a:t>
            </a:r>
            <a:endParaRPr lang="de-DE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63ED1C-4A22-43BB-8380-D6FC4C25CC98}"/>
              </a:ext>
            </a:extLst>
          </p:cNvPr>
          <p:cNvSpPr txBox="1"/>
          <p:nvPr/>
        </p:nvSpPr>
        <p:spPr>
          <a:xfrm>
            <a:off x="4689800" y="3737036"/>
            <a:ext cx="1170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Remanence Curves</a:t>
            </a:r>
            <a:endParaRPr lang="de-DE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D40EDB-F5DD-407B-9CAC-5726406F13EE}"/>
              </a:ext>
            </a:extLst>
          </p:cNvPr>
          <p:cNvSpPr/>
          <p:nvPr/>
        </p:nvSpPr>
        <p:spPr>
          <a:xfrm>
            <a:off x="2504074" y="5046294"/>
            <a:ext cx="1403618" cy="490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67C63B-9DB9-4F56-A970-2005C6B7FC7B}"/>
              </a:ext>
            </a:extLst>
          </p:cNvPr>
          <p:cNvSpPr txBox="1"/>
          <p:nvPr/>
        </p:nvSpPr>
        <p:spPr>
          <a:xfrm>
            <a:off x="591608" y="5533191"/>
            <a:ext cx="3509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[Technische Universität</a:t>
            </a:r>
            <a:r>
              <a:rPr lang="en-US" sz="1000" dirty="0"/>
              <a:t> Chemnitz, </a:t>
            </a:r>
            <a:r>
              <a:rPr lang="en-US" sz="1000" dirty="0" err="1"/>
              <a:t>Physik</a:t>
            </a:r>
            <a:r>
              <a:rPr lang="en-US" sz="1000" dirty="0"/>
              <a:t>, </a:t>
            </a:r>
            <a:r>
              <a:rPr lang="de-DE" sz="1000" dirty="0"/>
              <a:t>OHL, </a:t>
            </a:r>
            <a:r>
              <a:rPr lang="de-DE" sz="1000" dirty="0" err="1"/>
              <a:t>vl_sc</a:t>
            </a:r>
            <a:r>
              <a:rPr lang="de-DE" sz="1000" dirty="0"/>
              <a:t>/VL10.pdf]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CE2EBF7-2738-4976-A8D5-AA24B01E34E7}"/>
              </a:ext>
            </a:extLst>
          </p:cNvPr>
          <p:cNvGrpSpPr/>
          <p:nvPr/>
        </p:nvGrpSpPr>
        <p:grpSpPr>
          <a:xfrm>
            <a:off x="6054007" y="3285198"/>
            <a:ext cx="3264366" cy="2697481"/>
            <a:chOff x="6054007" y="3285198"/>
            <a:chExt cx="3264366" cy="269748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0DE0395-8A40-423F-89E2-EE5D5DC3C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4007" y="3285198"/>
              <a:ext cx="3264366" cy="269748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4D4BCB-DB3B-4811-A306-A7E093CA76B5}"/>
                </a:ext>
              </a:extLst>
            </p:cNvPr>
            <p:cNvSpPr txBox="1"/>
            <p:nvPr/>
          </p:nvSpPr>
          <p:spPr>
            <a:xfrm>
              <a:off x="6765433" y="3312923"/>
              <a:ext cx="56624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Niob</a:t>
              </a:r>
              <a:r>
                <a:rPr lang="en-US" sz="1000" dirty="0"/>
                <a:t> 1</a:t>
              </a:r>
            </a:p>
            <a:p>
              <a:r>
                <a:rPr lang="en-US" sz="1000" dirty="0" err="1"/>
                <a:t>Niob</a:t>
              </a:r>
              <a:r>
                <a:rPr lang="en-US" sz="1000" dirty="0"/>
                <a:t> 6</a:t>
              </a:r>
            </a:p>
            <a:p>
              <a:r>
                <a:rPr lang="en-US" sz="1000" dirty="0" err="1"/>
                <a:t>Niob</a:t>
              </a:r>
              <a:r>
                <a:rPr lang="en-US" sz="1000" dirty="0"/>
                <a:t> 7</a:t>
              </a:r>
            </a:p>
            <a:p>
              <a:r>
                <a:rPr lang="en-US" sz="1000" dirty="0" err="1"/>
                <a:t>Niob</a:t>
              </a:r>
              <a:r>
                <a:rPr lang="en-US" sz="1000" dirty="0"/>
                <a:t> 8</a:t>
              </a:r>
            </a:p>
            <a:p>
              <a:r>
                <a:rPr lang="en-US" sz="1000" dirty="0" err="1"/>
                <a:t>Niob</a:t>
              </a:r>
              <a:r>
                <a:rPr lang="en-US" sz="1000" dirty="0"/>
                <a:t> 9</a:t>
              </a:r>
              <a:endParaRPr lang="de-DE" sz="1000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979B7FD-34D7-4E23-B2F5-84A228C1251D}"/>
                </a:ext>
              </a:extLst>
            </p:cNvPr>
            <p:cNvCxnSpPr/>
            <p:nvPr/>
          </p:nvCxnSpPr>
          <p:spPr>
            <a:xfrm>
              <a:off x="6521669" y="3434862"/>
              <a:ext cx="243764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87F334D-F045-41EF-9312-34C40E5CF43F}"/>
                </a:ext>
              </a:extLst>
            </p:cNvPr>
            <p:cNvCxnSpPr/>
            <p:nvPr/>
          </p:nvCxnSpPr>
          <p:spPr>
            <a:xfrm>
              <a:off x="6518237" y="3579447"/>
              <a:ext cx="243764" cy="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85CD34B-3898-4CC3-836E-7E10DE0A8EA7}"/>
                </a:ext>
              </a:extLst>
            </p:cNvPr>
            <p:cNvCxnSpPr/>
            <p:nvPr/>
          </p:nvCxnSpPr>
          <p:spPr>
            <a:xfrm>
              <a:off x="6526052" y="3733129"/>
              <a:ext cx="24376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4F11CF2-118F-4090-B651-6C54E81810E8}"/>
                </a:ext>
              </a:extLst>
            </p:cNvPr>
            <p:cNvCxnSpPr/>
            <p:nvPr/>
          </p:nvCxnSpPr>
          <p:spPr>
            <a:xfrm>
              <a:off x="6526052" y="3909599"/>
              <a:ext cx="243764" cy="0"/>
            </a:xfrm>
            <a:prstGeom prst="line">
              <a:avLst/>
            </a:prstGeom>
            <a:ln w="95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45866E3-29D2-46A4-9051-A3A4432BBF1C}"/>
                </a:ext>
              </a:extLst>
            </p:cNvPr>
            <p:cNvCxnSpPr/>
            <p:nvPr/>
          </p:nvCxnSpPr>
          <p:spPr>
            <a:xfrm>
              <a:off x="6526052" y="4050671"/>
              <a:ext cx="243764" cy="0"/>
            </a:xfrm>
            <a:prstGeom prst="line">
              <a:avLst/>
            </a:prstGeom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61C94CD-BFF7-43A4-910F-071448950DD5}"/>
              </a:ext>
            </a:extLst>
          </p:cNvPr>
          <p:cNvGrpSpPr/>
          <p:nvPr/>
        </p:nvGrpSpPr>
        <p:grpSpPr>
          <a:xfrm>
            <a:off x="6362819" y="820322"/>
            <a:ext cx="3079831" cy="2449739"/>
            <a:chOff x="6362819" y="820322"/>
            <a:chExt cx="3079831" cy="244973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BB5B70A-9604-48B7-847C-62FA5252E1AE}"/>
                </a:ext>
              </a:extLst>
            </p:cNvPr>
            <p:cNvGrpSpPr/>
            <p:nvPr/>
          </p:nvGrpSpPr>
          <p:grpSpPr>
            <a:xfrm>
              <a:off x="6362819" y="820322"/>
              <a:ext cx="3079831" cy="2449739"/>
              <a:chOff x="9145094" y="820323"/>
              <a:chExt cx="2905919" cy="231374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F10A5C4-D0DC-4B73-AF40-B41A6115D6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5094" y="820323"/>
                <a:ext cx="2770592" cy="228545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3DE4C046-11F7-4CCF-95CA-86515C37B55C}"/>
                      </a:ext>
                    </a:extLst>
                  </p:cNvPr>
                  <p:cNvSpPr txBox="1"/>
                  <p:nvPr/>
                </p:nvSpPr>
                <p:spPr>
                  <a:xfrm>
                    <a:off x="9710414" y="2872212"/>
                    <a:ext cx="700728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000" dirty="0">
                        <a:solidFill>
                          <a:schemeClr val="bg1"/>
                        </a:solidFill>
                        <a:ea typeface="Cambria Math" panose="02040503050406030204" pitchFamily="18" charset="0"/>
                      </a:rPr>
                      <a:t>100</a:t>
                    </a:r>
                    <a14:m>
                      <m:oMath xmlns:m="http://schemas.openxmlformats.org/officeDocument/2006/math">
                        <m:r>
                          <a:rPr lang="de-DE" sz="1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oMath>
                    </a14:m>
                    <a:endParaRPr lang="de-DE" sz="1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3DE4C046-11F7-4CCF-95CA-86515C37B5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0414" y="2872212"/>
                    <a:ext cx="700728" cy="24622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4634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079528C-DCA8-48F8-BDB0-4D935BBE877C}"/>
                  </a:ext>
                </a:extLst>
              </p:cNvPr>
              <p:cNvSpPr txBox="1"/>
              <p:nvPr/>
            </p:nvSpPr>
            <p:spPr>
              <a:xfrm>
                <a:off x="10434587" y="2887842"/>
                <a:ext cx="161642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</a:rPr>
                  <a:t>Magnetic field: 201,73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mT</a:t>
                </a:r>
                <a:endParaRPr lang="de-DE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47758A-DF6B-4B68-AD1E-E19F9C345A81}"/>
                </a:ext>
              </a:extLst>
            </p:cNvPr>
            <p:cNvSpPr txBox="1"/>
            <p:nvPr/>
          </p:nvSpPr>
          <p:spPr>
            <a:xfrm>
              <a:off x="6362820" y="820322"/>
              <a:ext cx="662234" cy="307777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/>
                  </a:solidFill>
                </a:rPr>
                <a:t>Niob</a:t>
              </a:r>
              <a:r>
                <a:rPr lang="en-US" sz="1400" dirty="0">
                  <a:solidFill>
                    <a:schemeClr val="bg1"/>
                  </a:solidFill>
                </a:rPr>
                <a:t> 1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9C1AD5-E3E5-4ED7-BDDD-E2CAD3EFCFD0}"/>
                </a:ext>
              </a:extLst>
            </p:cNvPr>
            <p:cNvSpPr txBox="1"/>
            <p:nvPr/>
          </p:nvSpPr>
          <p:spPr>
            <a:xfrm>
              <a:off x="6982391" y="831752"/>
              <a:ext cx="8767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Cavity 1AC2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Speech Bubble: Rectangle with Corners Rounded 51">
            <a:extLst>
              <a:ext uri="{FF2B5EF4-FFF2-40B4-BE49-F238E27FC236}">
                <a16:creationId xmlns:a16="http://schemas.microsoft.com/office/drawing/2014/main" id="{FC0A4EB4-A753-4D4E-87B6-F8F90DE637A0}"/>
              </a:ext>
            </a:extLst>
          </p:cNvPr>
          <p:cNvSpPr/>
          <p:nvPr/>
        </p:nvSpPr>
        <p:spPr>
          <a:xfrm rot="5400000">
            <a:off x="10131174" y="953614"/>
            <a:ext cx="1028349" cy="2075948"/>
          </a:xfrm>
          <a:prstGeom prst="wedgeRoundRectCallou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9" name="TextBox 47">
            <a:extLst>
              <a:ext uri="{FF2B5EF4-FFF2-40B4-BE49-F238E27FC236}">
                <a16:creationId xmlns:a16="http://schemas.microsoft.com/office/drawing/2014/main" id="{5E327489-B898-4EE8-88A4-E08869F4E598}"/>
              </a:ext>
            </a:extLst>
          </p:cNvPr>
          <p:cNvSpPr txBox="1"/>
          <p:nvPr/>
        </p:nvSpPr>
        <p:spPr>
          <a:xfrm>
            <a:off x="9656675" y="1674066"/>
            <a:ext cx="19773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Magnetic domains form in oxide layers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E89DD9C8-05B1-4EA6-99BE-A7299C295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363" y="6389522"/>
            <a:ext cx="1271185" cy="36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>
            <a:extLst>
              <a:ext uri="{FF2B5EF4-FFF2-40B4-BE49-F238E27FC236}">
                <a16:creationId xmlns:a16="http://schemas.microsoft.com/office/drawing/2014/main" id="{8FFD7389-57CE-4E3E-BEBA-CBB042E0A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45" y="6366922"/>
            <a:ext cx="438088" cy="43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>
            <a:extLst>
              <a:ext uri="{FF2B5EF4-FFF2-40B4-BE49-F238E27FC236}">
                <a16:creationId xmlns:a16="http://schemas.microsoft.com/office/drawing/2014/main" id="{A35FEE12-8D73-47BB-864B-0ACB986121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2" t="17621" r="12974" b="20407"/>
          <a:stretch/>
        </p:blipFill>
        <p:spPr bwMode="auto">
          <a:xfrm>
            <a:off x="3347720" y="6416237"/>
            <a:ext cx="720095" cy="37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Grafik 91">
            <a:extLst>
              <a:ext uri="{FF2B5EF4-FFF2-40B4-BE49-F238E27FC236}">
                <a16:creationId xmlns:a16="http://schemas.microsoft.com/office/drawing/2014/main" id="{4269C825-5798-48D9-A948-1F13D45DDBC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6" y="6506480"/>
            <a:ext cx="1036215" cy="20773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90B686CB-36EC-4FEB-AA09-42CC9588D6ED}"/>
              </a:ext>
            </a:extLst>
          </p:cNvPr>
          <p:cNvSpPr txBox="1"/>
          <p:nvPr/>
        </p:nvSpPr>
        <p:spPr>
          <a:xfrm>
            <a:off x="8186812" y="6331964"/>
            <a:ext cx="3185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Rezvan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Ghanbari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TOSCA meeting 02.12.2022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Picture 3">
            <a:extLst>
              <a:ext uri="{FF2B5EF4-FFF2-40B4-BE49-F238E27FC236}">
                <a16:creationId xmlns:a16="http://schemas.microsoft.com/office/drawing/2014/main" id="{65739E33-055A-4B3C-854D-A4D298ECDC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809" y="6403305"/>
            <a:ext cx="819266" cy="39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8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3" grpId="0"/>
      <p:bldP spid="36" grpId="0"/>
      <p:bldP spid="8" grpId="0"/>
      <p:bldP spid="58" grpId="0" animBg="1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 Placeholder 1">
            <a:extLst>
              <a:ext uri="{FF2B5EF4-FFF2-40B4-BE49-F238E27FC236}">
                <a16:creationId xmlns:a16="http://schemas.microsoft.com/office/drawing/2014/main" id="{25FF2673-EE73-4EC5-8D94-6184FE99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2988" y="6356350"/>
            <a:ext cx="2743200" cy="365125"/>
          </a:xfrm>
        </p:spPr>
        <p:txBody>
          <a:bodyPr/>
          <a:lstStyle/>
          <a:p>
            <a:fld id="{597AA543-C92B-4A06-B70D-A8E0AE684E63}" type="slidenum">
              <a:rPr lang="en-US" smtClean="0"/>
              <a:t>7</a:t>
            </a:fld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B23C658-279A-44AE-89DB-C9C0D3FEB71D}"/>
              </a:ext>
            </a:extLst>
          </p:cNvPr>
          <p:cNvSpPr/>
          <p:nvPr/>
        </p:nvSpPr>
        <p:spPr>
          <a:xfrm>
            <a:off x="0" y="0"/>
            <a:ext cx="12192000" cy="705576"/>
          </a:xfrm>
          <a:prstGeom prst="rect">
            <a:avLst/>
          </a:prstGeom>
          <a:solidFill>
            <a:srgbClr val="61D6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es-ES" sz="3000" dirty="0">
                <a:solidFill>
                  <a:schemeClr val="tx1"/>
                </a:solidFill>
              </a:rPr>
              <a:t>Oxide </a:t>
            </a:r>
            <a:r>
              <a:rPr lang="es-ES" sz="3000" dirty="0" err="1">
                <a:solidFill>
                  <a:schemeClr val="tx1"/>
                </a:solidFill>
              </a:rPr>
              <a:t>layer</a:t>
            </a:r>
            <a:r>
              <a:rPr lang="es-ES" sz="3000" dirty="0">
                <a:solidFill>
                  <a:schemeClr val="tx1"/>
                </a:solidFill>
              </a:rPr>
              <a:t> shows </a:t>
            </a:r>
            <a:r>
              <a:rPr lang="es-ES" sz="3000" dirty="0" err="1">
                <a:solidFill>
                  <a:schemeClr val="tx1"/>
                </a:solidFill>
              </a:rPr>
              <a:t>surface</a:t>
            </a:r>
            <a:r>
              <a:rPr lang="es-ES" sz="3000" dirty="0">
                <a:solidFill>
                  <a:schemeClr val="tx1"/>
                </a:solidFill>
              </a:rPr>
              <a:t> </a:t>
            </a:r>
            <a:r>
              <a:rPr lang="es-ES" sz="3000" dirty="0" err="1">
                <a:solidFill>
                  <a:schemeClr val="tx1"/>
                </a:solidFill>
              </a:rPr>
              <a:t>magnetism</a:t>
            </a:r>
            <a:r>
              <a:rPr lang="es-ES" sz="3000" dirty="0">
                <a:solidFill>
                  <a:schemeClr val="tx1"/>
                </a:solidFill>
              </a:rPr>
              <a:t> 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C5257D-0385-4763-9E95-CBF34708B737}"/>
              </a:ext>
            </a:extLst>
          </p:cNvPr>
          <p:cNvSpPr/>
          <p:nvPr/>
        </p:nvSpPr>
        <p:spPr>
          <a:xfrm>
            <a:off x="3411110" y="6107240"/>
            <a:ext cx="1123896" cy="309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C5D2773-021D-4121-9D44-5C0E3CE175CC}"/>
              </a:ext>
            </a:extLst>
          </p:cNvPr>
          <p:cNvGrpSpPr/>
          <p:nvPr/>
        </p:nvGrpSpPr>
        <p:grpSpPr>
          <a:xfrm>
            <a:off x="137327" y="741817"/>
            <a:ext cx="6891621" cy="5708835"/>
            <a:chOff x="113477" y="741817"/>
            <a:chExt cx="6891621" cy="570883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44C98AB-511F-4767-9D35-D4D209322562}"/>
                </a:ext>
              </a:extLst>
            </p:cNvPr>
            <p:cNvGrpSpPr/>
            <p:nvPr/>
          </p:nvGrpSpPr>
          <p:grpSpPr>
            <a:xfrm>
              <a:off x="113477" y="741817"/>
              <a:ext cx="6891621" cy="5674881"/>
              <a:chOff x="113477" y="741817"/>
              <a:chExt cx="6891621" cy="567488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1981026-B061-4633-AE0F-765A05EE10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477" y="741817"/>
                <a:ext cx="6891621" cy="5674881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E3468DA-1F9C-4F1E-B407-D2F3476BE91C}"/>
                  </a:ext>
                </a:extLst>
              </p:cNvPr>
              <p:cNvSpPr/>
              <p:nvPr/>
            </p:nvSpPr>
            <p:spPr>
              <a:xfrm>
                <a:off x="1614115" y="5756744"/>
                <a:ext cx="353750" cy="2024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A08BECA3-9B07-4A45-A621-F3E89C58A68D}"/>
                  </a:ext>
                </a:extLst>
              </p:cNvPr>
              <p:cNvSpPr/>
              <p:nvPr/>
            </p:nvSpPr>
            <p:spPr>
              <a:xfrm>
                <a:off x="2789878" y="5756744"/>
                <a:ext cx="353750" cy="2024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2D32F396-5A18-4855-9639-377E40607A08}"/>
                  </a:ext>
                </a:extLst>
              </p:cNvPr>
              <p:cNvSpPr/>
              <p:nvPr/>
            </p:nvSpPr>
            <p:spPr>
              <a:xfrm>
                <a:off x="4030691" y="5764704"/>
                <a:ext cx="353750" cy="2024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AF886E49-DEE3-4FE2-AD2D-2EEB3A5CD97F}"/>
                  </a:ext>
                </a:extLst>
              </p:cNvPr>
              <p:cNvSpPr/>
              <p:nvPr/>
            </p:nvSpPr>
            <p:spPr>
              <a:xfrm>
                <a:off x="5206454" y="5772655"/>
                <a:ext cx="353750" cy="2024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CA108872-0029-42A1-9745-84CF7157F2D6}"/>
                  </a:ext>
                </a:extLst>
              </p:cNvPr>
              <p:cNvSpPr/>
              <p:nvPr/>
            </p:nvSpPr>
            <p:spPr>
              <a:xfrm>
                <a:off x="6445287" y="5731986"/>
                <a:ext cx="353750" cy="2024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B491A49-EE9E-4681-8191-68A71A37A6A0}"/>
                </a:ext>
              </a:extLst>
            </p:cNvPr>
            <p:cNvSpPr txBox="1"/>
            <p:nvPr/>
          </p:nvSpPr>
          <p:spPr>
            <a:xfrm>
              <a:off x="1511841" y="5689225"/>
              <a:ext cx="397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  <a:endParaRPr lang="de-DE" dirty="0"/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01B1A19C-D6FD-4C69-8813-C589C55923ED}"/>
                </a:ext>
              </a:extLst>
            </p:cNvPr>
            <p:cNvSpPr txBox="1"/>
            <p:nvPr/>
          </p:nvSpPr>
          <p:spPr>
            <a:xfrm>
              <a:off x="5096692" y="5673314"/>
              <a:ext cx="397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de-DE" dirty="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90181812-2021-4252-B1EA-6F5DCFC06A02}"/>
                </a:ext>
              </a:extLst>
            </p:cNvPr>
            <p:cNvSpPr txBox="1"/>
            <p:nvPr/>
          </p:nvSpPr>
          <p:spPr>
            <a:xfrm>
              <a:off x="3936689" y="5678230"/>
              <a:ext cx="397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  <a:endParaRPr lang="de-DE" dirty="0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A64E63EE-D28A-4767-8833-0BC30D6C72CF}"/>
                </a:ext>
              </a:extLst>
            </p:cNvPr>
            <p:cNvSpPr txBox="1"/>
            <p:nvPr/>
          </p:nvSpPr>
          <p:spPr>
            <a:xfrm>
              <a:off x="2724265" y="5679048"/>
              <a:ext cx="397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  <a:endParaRPr lang="de-DE" dirty="0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656086BE-A207-4F76-9189-1A39F24C5677}"/>
                </a:ext>
              </a:extLst>
            </p:cNvPr>
            <p:cNvSpPr txBox="1"/>
            <p:nvPr/>
          </p:nvSpPr>
          <p:spPr>
            <a:xfrm>
              <a:off x="6381043" y="5679048"/>
              <a:ext cx="397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  <a:endParaRPr lang="de-DE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DD6787F-F14C-453A-80B3-C77BB083BA9A}"/>
                </a:ext>
              </a:extLst>
            </p:cNvPr>
            <p:cNvSpPr/>
            <p:nvPr/>
          </p:nvSpPr>
          <p:spPr>
            <a:xfrm>
              <a:off x="3411110" y="6106686"/>
              <a:ext cx="1102496" cy="343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id="{7B522979-2DE9-4D00-80AF-FEB4DE43F1AC}"/>
              </a:ext>
            </a:extLst>
          </p:cNvPr>
          <p:cNvSpPr/>
          <p:nvPr/>
        </p:nvSpPr>
        <p:spPr>
          <a:xfrm>
            <a:off x="964327" y="4908488"/>
            <a:ext cx="1063254" cy="691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314C9C5A-128A-41F4-8F9A-861CC4A7EA20}"/>
              </a:ext>
            </a:extLst>
          </p:cNvPr>
          <p:cNvSpPr/>
          <p:nvPr/>
        </p:nvSpPr>
        <p:spPr>
          <a:xfrm>
            <a:off x="2164642" y="4909283"/>
            <a:ext cx="1063254" cy="691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CD440342-D2F6-4A92-A741-787F432F7F25}"/>
              </a:ext>
            </a:extLst>
          </p:cNvPr>
          <p:cNvSpPr/>
          <p:nvPr/>
        </p:nvSpPr>
        <p:spPr>
          <a:xfrm>
            <a:off x="3380859" y="4632986"/>
            <a:ext cx="1063254" cy="968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B6F8DDDE-3A87-492A-AAC7-901C36640E22}"/>
              </a:ext>
            </a:extLst>
          </p:cNvPr>
          <p:cNvSpPr/>
          <p:nvPr/>
        </p:nvSpPr>
        <p:spPr>
          <a:xfrm>
            <a:off x="4598913" y="4910104"/>
            <a:ext cx="1063254" cy="691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4256CB59-5EEC-4D93-938E-23BB38CD926C}"/>
              </a:ext>
            </a:extLst>
          </p:cNvPr>
          <p:cNvSpPr/>
          <p:nvPr/>
        </p:nvSpPr>
        <p:spPr>
          <a:xfrm>
            <a:off x="5839565" y="4905848"/>
            <a:ext cx="1063254" cy="691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06EDD1D8-14D9-48A7-AE06-AD3A03576C0E}"/>
                  </a:ext>
                </a:extLst>
              </p:cNvPr>
              <p:cNvSpPr txBox="1"/>
              <p:nvPr/>
            </p:nvSpPr>
            <p:spPr>
              <a:xfrm>
                <a:off x="940422" y="717964"/>
                <a:ext cx="6614999" cy="422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F0000"/>
                  </a:buClr>
                  <a:buSzPct val="150000"/>
                  <a:buFont typeface="Wingdings" panose="05000000000000000000" pitchFamily="2" charset="2"/>
                  <a:buChar char="§"/>
                </a:pPr>
                <a:r>
                  <a:rPr lang="en-US" sz="1600" dirty="0" err="1"/>
                  <a:t>Niob</a:t>
                </a:r>
                <a:r>
                  <a:rPr lang="en-US" sz="1600" dirty="0"/>
                  <a:t> 6: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1600" dirty="0"/>
                  <a:t> baking (Reference)</a:t>
                </a:r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06EDD1D8-14D9-48A7-AE06-AD3A03576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22" y="717964"/>
                <a:ext cx="6614999" cy="422808"/>
              </a:xfrm>
              <a:prstGeom prst="rect">
                <a:avLst/>
              </a:prstGeom>
              <a:blipFill>
                <a:blip r:embed="rId3"/>
                <a:stretch>
                  <a:fillRect l="-1198" t="-10145" b="-3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7593684C-AD8D-44E2-9586-FCD7F1FFC46F}"/>
              </a:ext>
            </a:extLst>
          </p:cNvPr>
          <p:cNvGrpSpPr/>
          <p:nvPr/>
        </p:nvGrpSpPr>
        <p:grpSpPr>
          <a:xfrm>
            <a:off x="1226667" y="1586414"/>
            <a:ext cx="12838504" cy="571913"/>
            <a:chOff x="1226669" y="1450686"/>
            <a:chExt cx="12838504" cy="571913"/>
          </a:xfrm>
        </p:grpSpPr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C118FF0A-26BA-4552-9DFA-43D56485E1B1}"/>
                </a:ext>
              </a:extLst>
            </p:cNvPr>
            <p:cNvSpPr txBox="1"/>
            <p:nvPr/>
          </p:nvSpPr>
          <p:spPr>
            <a:xfrm>
              <a:off x="1226669" y="1450686"/>
              <a:ext cx="11336392" cy="423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SzPct val="80000"/>
                <a:buFont typeface="Wingdings" panose="05000000000000000000" pitchFamily="2" charset="2"/>
                <a:buChar char="Ø"/>
              </a:pPr>
              <a:r>
                <a:rPr lang="en-US" sz="1600" dirty="0"/>
                <a:t>1</a:t>
              </a:r>
              <a:r>
                <a:rPr lang="en-US" sz="1600" baseline="30000" dirty="0"/>
                <a:t>st</a:t>
              </a:r>
              <a:r>
                <a:rPr lang="en-US" sz="1600" dirty="0"/>
                <a:t> assumption: A thin N-monolayer is formed as a substrate for pentoxide regrowth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96EBE90A-2263-41D2-8AAA-FC25558F7C1F}"/>
                </a:ext>
              </a:extLst>
            </p:cNvPr>
            <p:cNvSpPr txBox="1"/>
            <p:nvPr/>
          </p:nvSpPr>
          <p:spPr>
            <a:xfrm>
              <a:off x="7769766" y="1768683"/>
              <a:ext cx="629540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050" spc="-1" dirty="0">
                  <a:solidFill>
                    <a:srgbClr val="000000"/>
                  </a:solidFill>
                  <a:latin typeface="Arial"/>
                  <a:ea typeface="DejaVu Sans"/>
                </a:rPr>
                <a:t>[</a:t>
              </a:r>
              <a:r>
                <a:rPr lang="en-US" sz="1050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Zhussupbekov</a:t>
              </a:r>
              <a:r>
                <a:rPr lang="en-US" sz="1050" spc="-1" dirty="0">
                  <a:solidFill>
                    <a:srgbClr val="000000"/>
                  </a:solidFill>
                  <a:latin typeface="Arial"/>
                  <a:ea typeface="DejaVu Sans"/>
                </a:rPr>
                <a:t>, K., et al. </a:t>
              </a:r>
              <a:r>
                <a:rPr lang="en-US" sz="1050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SciRep</a:t>
              </a:r>
              <a:r>
                <a:rPr lang="en-US" sz="1050" spc="-1" dirty="0">
                  <a:solidFill>
                    <a:srgbClr val="000000"/>
                  </a:solidFill>
                  <a:latin typeface="Arial"/>
                  <a:ea typeface="DejaVu Sans"/>
                </a:rPr>
                <a:t> 10 (2020): 3794] </a:t>
              </a: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3572E636-D97A-4B75-B7ED-71964FAADCB3}"/>
              </a:ext>
            </a:extLst>
          </p:cNvPr>
          <p:cNvGrpSpPr/>
          <p:nvPr/>
        </p:nvGrpSpPr>
        <p:grpSpPr>
          <a:xfrm>
            <a:off x="1233559" y="2062510"/>
            <a:ext cx="13268939" cy="602603"/>
            <a:chOff x="1226667" y="1903726"/>
            <a:chExt cx="13268939" cy="602603"/>
          </a:xfrm>
        </p:grpSpPr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3AD1E3BC-D168-4E59-B001-56497B02C912}"/>
                </a:ext>
              </a:extLst>
            </p:cNvPr>
            <p:cNvSpPr txBox="1"/>
            <p:nvPr/>
          </p:nvSpPr>
          <p:spPr>
            <a:xfrm>
              <a:off x="7800072" y="2252413"/>
              <a:ext cx="669553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050" spc="-1" dirty="0">
                  <a:solidFill>
                    <a:srgbClr val="000000"/>
                  </a:solidFill>
                  <a:latin typeface="Arial"/>
                  <a:ea typeface="DejaVu Sans"/>
                </a:rPr>
                <a:t>[</a:t>
              </a:r>
              <a:r>
                <a:rPr lang="en-US" sz="1050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Esquinazi</a:t>
              </a:r>
              <a:r>
                <a:rPr lang="en-US" sz="1050" spc="-1" dirty="0">
                  <a:solidFill>
                    <a:srgbClr val="000000"/>
                  </a:solidFill>
                  <a:latin typeface="Arial"/>
                  <a:ea typeface="DejaVu Sans"/>
                </a:rPr>
                <a:t>, P., et al. IEEE Trans. Mag. 49.8 (2013): 4668-4674]</a:t>
              </a:r>
              <a:endParaRPr lang="en-US" sz="1050" spc="-1" dirty="0">
                <a:latin typeface="Arial"/>
              </a:endParaRP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0180D29D-4A82-4E76-AC7F-A6707F596F46}"/>
                </a:ext>
              </a:extLst>
            </p:cNvPr>
            <p:cNvSpPr txBox="1"/>
            <p:nvPr/>
          </p:nvSpPr>
          <p:spPr>
            <a:xfrm>
              <a:off x="1226667" y="1903726"/>
              <a:ext cx="10916650" cy="423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SzPct val="80000"/>
                <a:buFont typeface="Wingdings" panose="05000000000000000000" pitchFamily="2" charset="2"/>
                <a:buChar char="Ø"/>
              </a:pPr>
              <a:r>
                <a:rPr lang="en-US" sz="1600" dirty="0"/>
                <a:t>2</a:t>
              </a:r>
              <a:r>
                <a:rPr lang="en-US" sz="1600" baseline="30000" dirty="0"/>
                <a:t>nd</a:t>
              </a:r>
              <a:r>
                <a:rPr lang="en-US" sz="1600" dirty="0"/>
                <a:t> assumption: N-infusion reduce H-concentration near the surface -&gt; weaker coupled magnetic impurities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AA04EE3A-5560-4346-A229-087B35A828ED}"/>
                  </a:ext>
                </a:extLst>
              </p:cNvPr>
              <p:cNvSpPr txBox="1"/>
              <p:nvPr/>
            </p:nvSpPr>
            <p:spPr>
              <a:xfrm>
                <a:off x="932469" y="2584377"/>
                <a:ext cx="6614999" cy="423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70FB9"/>
                  </a:buClr>
                  <a:buSzPct val="150000"/>
                  <a:buFont typeface="Wingdings" panose="05000000000000000000" pitchFamily="2" charset="2"/>
                  <a:buChar char="§"/>
                </a:pPr>
                <a:r>
                  <a:rPr lang="en-US" sz="1600" dirty="0" err="1"/>
                  <a:t>Niob</a:t>
                </a:r>
                <a:r>
                  <a:rPr lang="en-US" sz="1600" dirty="0"/>
                  <a:t> 1: Mid-T treatment (baked with cavity 1AC2 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300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AA04EE3A-5560-4346-A229-087B35A82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469" y="2584377"/>
                <a:ext cx="6614999" cy="423449"/>
              </a:xfrm>
              <a:prstGeom prst="rect">
                <a:avLst/>
              </a:prstGeom>
              <a:blipFill>
                <a:blip r:embed="rId4"/>
                <a:stretch>
                  <a:fillRect l="-1290" t="-10145" b="-3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67E194B9-EC25-4FAC-96E7-590822937070}"/>
                  </a:ext>
                </a:extLst>
              </p:cNvPr>
              <p:cNvSpPr txBox="1"/>
              <p:nvPr/>
            </p:nvSpPr>
            <p:spPr>
              <a:xfrm>
                <a:off x="1227506" y="2988603"/>
                <a:ext cx="6614999" cy="422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SzPct val="80000"/>
                  <a:buFont typeface="Wingdings" panose="05000000000000000000" pitchFamily="2" charset="2"/>
                  <a:buChar char="Ø"/>
                </a:pPr>
                <a:r>
                  <a:rPr lang="en-US" sz="1600" dirty="0"/>
                  <a:t>Higher remanence seen – fits to 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</m:oMath>
                </a14:m>
                <a:r>
                  <a:rPr lang="en-US" sz="1600" dirty="0"/>
                  <a:t> of 1AC2 after anneal</a:t>
                </a:r>
              </a:p>
            </p:txBody>
          </p:sp>
        </mc:Choice>
        <mc:Fallback xmlns="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67E194B9-EC25-4FAC-96E7-590822937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506" y="2988603"/>
                <a:ext cx="6614999" cy="422808"/>
              </a:xfrm>
              <a:prstGeom prst="rect">
                <a:avLst/>
              </a:prstGeom>
              <a:blipFill>
                <a:blip r:embed="rId5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403D030D-5340-4429-BEF5-A83FEB19F18E}"/>
                  </a:ext>
                </a:extLst>
              </p:cNvPr>
              <p:cNvSpPr txBox="1"/>
              <p:nvPr/>
            </p:nvSpPr>
            <p:spPr>
              <a:xfrm>
                <a:off x="940421" y="3484112"/>
                <a:ext cx="6614999" cy="423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FFF00"/>
                  </a:buClr>
                  <a:buSzPct val="150000"/>
                  <a:buFont typeface="Wingdings" panose="05000000000000000000" pitchFamily="2" charset="2"/>
                  <a:buChar char="§"/>
                </a:pPr>
                <a:r>
                  <a:rPr lang="en-US" sz="1600" dirty="0" err="1"/>
                  <a:t>Niob</a:t>
                </a:r>
                <a:r>
                  <a:rPr lang="en-US" sz="1600" dirty="0"/>
                  <a:t> 8: Accidental baking at 10</a:t>
                </a:r>
                <a:r>
                  <a:rPr lang="en-US" sz="1600" baseline="30000" dirty="0"/>
                  <a:t>-4</a:t>
                </a:r>
                <a:r>
                  <a:rPr lang="en-US" sz="1600" dirty="0"/>
                  <a:t> mbar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800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403D030D-5340-4429-BEF5-A83FEB19F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21" y="3484112"/>
                <a:ext cx="6614999" cy="423449"/>
              </a:xfrm>
              <a:prstGeom prst="rect">
                <a:avLst/>
              </a:prstGeom>
              <a:blipFill>
                <a:blip r:embed="rId6"/>
                <a:stretch>
                  <a:fillRect l="-1198" t="-10145" b="-3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6" name="TextBox 215">
            <a:extLst>
              <a:ext uri="{FF2B5EF4-FFF2-40B4-BE49-F238E27FC236}">
                <a16:creationId xmlns:a16="http://schemas.microsoft.com/office/drawing/2014/main" id="{83204BDE-B890-4A41-891F-C914801B9908}"/>
              </a:ext>
            </a:extLst>
          </p:cNvPr>
          <p:cNvSpPr txBox="1"/>
          <p:nvPr/>
        </p:nvSpPr>
        <p:spPr>
          <a:xfrm>
            <a:off x="1226667" y="3898486"/>
            <a:ext cx="7114253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en-US" sz="1600" dirty="0"/>
              <a:t>Known from literature: pentoxide grows instead of dissolving 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2DA06F4F-2874-48C9-9657-1FD7B0769CEA}"/>
              </a:ext>
            </a:extLst>
          </p:cNvPr>
          <p:cNvGrpSpPr/>
          <p:nvPr/>
        </p:nvGrpSpPr>
        <p:grpSpPr>
          <a:xfrm>
            <a:off x="932469" y="1166013"/>
            <a:ext cx="7275385" cy="423449"/>
            <a:chOff x="932470" y="1093791"/>
            <a:chExt cx="7275385" cy="423449"/>
          </a:xfrm>
        </p:grpSpPr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7CCA86D3-2BB3-42FD-829E-0396AACEDCBA}"/>
                </a:ext>
              </a:extLst>
            </p:cNvPr>
            <p:cNvSpPr txBox="1"/>
            <p:nvPr/>
          </p:nvSpPr>
          <p:spPr>
            <a:xfrm>
              <a:off x="932470" y="1093791"/>
              <a:ext cx="7275385" cy="423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SzPct val="150000"/>
                <a:buFont typeface="Wingdings" panose="05000000000000000000" pitchFamily="2" charset="2"/>
                <a:buChar char="§"/>
              </a:pPr>
              <a:r>
                <a:rPr lang="en-US" sz="1600" dirty="0" err="1"/>
                <a:t>Niob</a:t>
              </a:r>
              <a:r>
                <a:rPr lang="en-US" sz="1600" dirty="0"/>
                <a:t> 7 &amp; 9: N-Infusion treatment -&gt; Significant decrease of magnetization. Why? </a:t>
              </a: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99FEA18C-3A20-48DC-9F46-69E86DF64C33}"/>
                </a:ext>
              </a:extLst>
            </p:cNvPr>
            <p:cNvSpPr/>
            <p:nvPr/>
          </p:nvSpPr>
          <p:spPr>
            <a:xfrm>
              <a:off x="1049572" y="1391476"/>
              <a:ext cx="82800" cy="82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BB8A290-6A51-4D25-8442-B468F6DD3669}"/>
              </a:ext>
            </a:extLst>
          </p:cNvPr>
          <p:cNvCxnSpPr/>
          <p:nvPr/>
        </p:nvCxnSpPr>
        <p:spPr>
          <a:xfrm>
            <a:off x="0" y="6296640"/>
            <a:ext cx="12192000" cy="0"/>
          </a:xfrm>
          <a:prstGeom prst="line">
            <a:avLst/>
          </a:prstGeom>
          <a:ln w="38100">
            <a:solidFill>
              <a:srgbClr val="61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E666A7D3-C166-46BA-ACF2-66FE950CE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363" y="6389522"/>
            <a:ext cx="1271185" cy="36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>
            <a:extLst>
              <a:ext uri="{FF2B5EF4-FFF2-40B4-BE49-F238E27FC236}">
                <a16:creationId xmlns:a16="http://schemas.microsoft.com/office/drawing/2014/main" id="{23A48FEB-6A5D-4F02-87AC-97A7F67F3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45" y="6366922"/>
            <a:ext cx="438088" cy="43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>
            <a:extLst>
              <a:ext uri="{FF2B5EF4-FFF2-40B4-BE49-F238E27FC236}">
                <a16:creationId xmlns:a16="http://schemas.microsoft.com/office/drawing/2014/main" id="{17926237-547D-4E35-B429-A2110D3F5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2" t="17621" r="12974" b="20407"/>
          <a:stretch/>
        </p:blipFill>
        <p:spPr bwMode="auto">
          <a:xfrm>
            <a:off x="3347720" y="6416237"/>
            <a:ext cx="720095" cy="37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Grafik 91">
            <a:extLst>
              <a:ext uri="{FF2B5EF4-FFF2-40B4-BE49-F238E27FC236}">
                <a16:creationId xmlns:a16="http://schemas.microsoft.com/office/drawing/2014/main" id="{7B06101F-9B15-439A-8BD1-D636C75B963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6" y="6506480"/>
            <a:ext cx="1036215" cy="20773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7243001D-1E6B-405A-A3A6-A534F65E2D94}"/>
              </a:ext>
            </a:extLst>
          </p:cNvPr>
          <p:cNvSpPr txBox="1"/>
          <p:nvPr/>
        </p:nvSpPr>
        <p:spPr>
          <a:xfrm>
            <a:off x="8186812" y="6331964"/>
            <a:ext cx="3185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Rezvan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Ghanbari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TOSCA meeting 02.12.2022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3">
            <a:extLst>
              <a:ext uri="{FF2B5EF4-FFF2-40B4-BE49-F238E27FC236}">
                <a16:creationId xmlns:a16="http://schemas.microsoft.com/office/drawing/2014/main" id="{87FBEF48-898E-4C56-AB8B-1CD62F21CD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809" y="6403305"/>
            <a:ext cx="819266" cy="39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7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74" grpId="0" animBg="1"/>
      <p:bldP spid="175" grpId="0" animBg="1"/>
      <p:bldP spid="176" grpId="0" animBg="1"/>
      <p:bldP spid="177" grpId="0" animBg="1"/>
      <p:bldP spid="206" grpId="0"/>
      <p:bldP spid="213" grpId="0"/>
      <p:bldP spid="214" grpId="0"/>
      <p:bldP spid="215" grpId="0"/>
      <p:bldP spid="2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E00D5D-EEA6-4646-801B-ED044ECE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A543-C92B-4A06-B70D-A8E0AE684E63}" type="slidenum">
              <a:rPr lang="en-US" smtClean="0"/>
              <a:t>8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BE5873-9B4C-463C-BC69-BD1F61A620F6}"/>
              </a:ext>
            </a:extLst>
          </p:cNvPr>
          <p:cNvSpPr/>
          <p:nvPr/>
        </p:nvSpPr>
        <p:spPr>
          <a:xfrm>
            <a:off x="0" y="-1"/>
            <a:ext cx="12192000" cy="705600"/>
          </a:xfrm>
          <a:prstGeom prst="rect">
            <a:avLst/>
          </a:prstGeom>
          <a:solidFill>
            <a:srgbClr val="61D6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000" dirty="0">
                <a:solidFill>
                  <a:schemeClr val="tx1"/>
                </a:solidFill>
              </a:rPr>
              <a:t>      </a:t>
            </a:r>
            <a:r>
              <a:rPr lang="es-ES" sz="3000" dirty="0" err="1">
                <a:solidFill>
                  <a:schemeClr val="tx1"/>
                </a:solidFill>
              </a:rPr>
              <a:t>Extensive</a:t>
            </a:r>
            <a:r>
              <a:rPr lang="es-ES" sz="3000" dirty="0">
                <a:solidFill>
                  <a:schemeClr val="tx1"/>
                </a:solidFill>
              </a:rPr>
              <a:t> </a:t>
            </a:r>
            <a:r>
              <a:rPr lang="es-ES" sz="3000" dirty="0" err="1">
                <a:solidFill>
                  <a:schemeClr val="tx1"/>
                </a:solidFill>
              </a:rPr>
              <a:t>high</a:t>
            </a:r>
            <a:r>
              <a:rPr lang="es-ES" sz="3000" dirty="0">
                <a:solidFill>
                  <a:schemeClr val="tx1"/>
                </a:solidFill>
              </a:rPr>
              <a:t> </a:t>
            </a:r>
            <a:r>
              <a:rPr lang="es-ES" sz="3000" dirty="0" err="1">
                <a:solidFill>
                  <a:schemeClr val="tx1"/>
                </a:solidFill>
              </a:rPr>
              <a:t>pressure</a:t>
            </a:r>
            <a:r>
              <a:rPr lang="es-ES" sz="3000" dirty="0">
                <a:solidFill>
                  <a:schemeClr val="tx1"/>
                </a:solidFill>
              </a:rPr>
              <a:t> </a:t>
            </a:r>
            <a:r>
              <a:rPr lang="es-ES" sz="3000" dirty="0" err="1">
                <a:solidFill>
                  <a:schemeClr val="tx1"/>
                </a:solidFill>
              </a:rPr>
              <a:t>rinsing</a:t>
            </a:r>
            <a:r>
              <a:rPr lang="es-ES" sz="3000" dirty="0">
                <a:solidFill>
                  <a:schemeClr val="tx1"/>
                </a:solidFill>
              </a:rPr>
              <a:t> (HPR) </a:t>
            </a:r>
            <a:r>
              <a:rPr lang="es-ES" sz="3000" dirty="0" err="1">
                <a:solidFill>
                  <a:schemeClr val="tx1"/>
                </a:solidFill>
              </a:rPr>
              <a:t>grows</a:t>
            </a:r>
            <a:r>
              <a:rPr lang="es-ES" sz="3000" dirty="0">
                <a:solidFill>
                  <a:schemeClr val="tx1"/>
                </a:solidFill>
              </a:rPr>
              <a:t> </a:t>
            </a:r>
            <a:r>
              <a:rPr lang="es-ES" sz="3000" dirty="0" err="1">
                <a:solidFill>
                  <a:schemeClr val="tx1"/>
                </a:solidFill>
              </a:rPr>
              <a:t>thicker</a:t>
            </a:r>
            <a:r>
              <a:rPr lang="es-ES" sz="3000" dirty="0">
                <a:solidFill>
                  <a:schemeClr val="tx1"/>
                </a:solidFill>
              </a:rPr>
              <a:t> Nb</a:t>
            </a:r>
            <a:r>
              <a:rPr lang="es-ES" sz="3000" baseline="-25000" dirty="0">
                <a:solidFill>
                  <a:schemeClr val="tx1"/>
                </a:solidFill>
              </a:rPr>
              <a:t>2</a:t>
            </a:r>
            <a:r>
              <a:rPr lang="es-ES" sz="3000" dirty="0">
                <a:solidFill>
                  <a:schemeClr val="tx1"/>
                </a:solidFill>
              </a:rPr>
              <a:t>O</a:t>
            </a:r>
            <a:r>
              <a:rPr lang="es-ES" sz="3000" baseline="-25000" dirty="0">
                <a:solidFill>
                  <a:schemeClr val="tx1"/>
                </a:solidFill>
              </a:rPr>
              <a:t>5</a:t>
            </a:r>
            <a:endParaRPr lang="en-US" sz="3000" baseline="-25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48704-A5E6-4E81-85C8-02AA95CD8F52}"/>
              </a:ext>
            </a:extLst>
          </p:cNvPr>
          <p:cNvSpPr txBox="1"/>
          <p:nvPr/>
        </p:nvSpPr>
        <p:spPr>
          <a:xfrm>
            <a:off x="153981" y="1312494"/>
            <a:ext cx="4186757" cy="1500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Thickness of pentoxide layer:</a:t>
            </a:r>
          </a:p>
          <a:p>
            <a:pPr>
              <a:lnSpc>
                <a:spcPct val="200000"/>
              </a:lnSpc>
            </a:pPr>
            <a:r>
              <a:rPr lang="en-US" sz="1600" dirty="0"/>
              <a:t>       </a:t>
            </a:r>
            <a:r>
              <a:rPr lang="en-US" sz="1600" dirty="0" err="1"/>
              <a:t>Niob</a:t>
            </a:r>
            <a:r>
              <a:rPr lang="en-US" sz="1600" dirty="0"/>
              <a:t> 10 &lt; </a:t>
            </a:r>
            <a:r>
              <a:rPr lang="en-US" sz="1600" dirty="0" err="1">
                <a:solidFill>
                  <a:srgbClr val="FF0076"/>
                </a:solidFill>
              </a:rPr>
              <a:t>Niob</a:t>
            </a:r>
            <a:r>
              <a:rPr lang="en-US" sz="1600" dirty="0">
                <a:solidFill>
                  <a:srgbClr val="FF0076"/>
                </a:solidFill>
              </a:rPr>
              <a:t> 11</a:t>
            </a:r>
            <a:r>
              <a:rPr lang="en-US" sz="1600" dirty="0"/>
              <a:t> &lt;&lt; </a:t>
            </a:r>
            <a:r>
              <a:rPr lang="en-US" sz="1600" dirty="0" err="1">
                <a:solidFill>
                  <a:srgbClr val="009BFF"/>
                </a:solidFill>
              </a:rPr>
              <a:t>Niob</a:t>
            </a:r>
            <a:r>
              <a:rPr lang="en-US" sz="1600" dirty="0">
                <a:solidFill>
                  <a:srgbClr val="009BFF"/>
                </a:solidFill>
              </a:rPr>
              <a:t> 12</a:t>
            </a:r>
            <a:r>
              <a:rPr lang="en-US" sz="1600" dirty="0"/>
              <a:t>  </a:t>
            </a:r>
          </a:p>
          <a:p>
            <a:pPr>
              <a:lnSpc>
                <a:spcPct val="200000"/>
              </a:lnSpc>
            </a:pPr>
            <a:r>
              <a:rPr lang="en-US" sz="1600" dirty="0"/>
              <a:t>      depends on amount of HPR cycles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89F75E0-390F-4138-9F1B-559F2EEAE181}"/>
              </a:ext>
            </a:extLst>
          </p:cNvPr>
          <p:cNvSpPr/>
          <p:nvPr/>
        </p:nvSpPr>
        <p:spPr>
          <a:xfrm>
            <a:off x="4682001" y="934131"/>
            <a:ext cx="883253" cy="1876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Course EP</a:t>
            </a:r>
            <a:endParaRPr lang="de-DE" sz="12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B9CD4A6-5667-4D8B-A423-2FF04D717DD0}"/>
              </a:ext>
            </a:extLst>
          </p:cNvPr>
          <p:cNvSpPr/>
          <p:nvPr/>
        </p:nvSpPr>
        <p:spPr>
          <a:xfrm>
            <a:off x="4516836" y="1303462"/>
            <a:ext cx="1213581" cy="2112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Baking, 800C, 3h</a:t>
            </a:r>
            <a:endParaRPr lang="de-DE" sz="12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8588F4C-02D6-4F8B-86A0-282C50D35F86}"/>
              </a:ext>
            </a:extLst>
          </p:cNvPr>
          <p:cNvSpPr/>
          <p:nvPr/>
        </p:nvSpPr>
        <p:spPr>
          <a:xfrm>
            <a:off x="4793613" y="1690377"/>
            <a:ext cx="660025" cy="1883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Fine EP</a:t>
            </a:r>
            <a:endParaRPr lang="de-DE" sz="12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6C9BC69-08ED-4D8F-A50A-DCEB546B8FDB}"/>
              </a:ext>
            </a:extLst>
          </p:cNvPr>
          <p:cNvSpPr/>
          <p:nvPr/>
        </p:nvSpPr>
        <p:spPr>
          <a:xfrm>
            <a:off x="4482949" y="3874116"/>
            <a:ext cx="1416781" cy="228460"/>
          </a:xfrm>
          <a:prstGeom prst="rect">
            <a:avLst/>
          </a:prstGeom>
          <a:solidFill>
            <a:srgbClr val="8A0000"/>
          </a:solidFill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XPS measurements</a:t>
            </a:r>
            <a:endParaRPr lang="de-DE" sz="12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99FE769-A95D-4B6B-B3A4-2100DA2A25C1}"/>
              </a:ext>
            </a:extLst>
          </p:cNvPr>
          <p:cNvSpPr/>
          <p:nvPr/>
        </p:nvSpPr>
        <p:spPr>
          <a:xfrm>
            <a:off x="4189359" y="2118596"/>
            <a:ext cx="2064069" cy="2107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Store under high pure ethanol</a:t>
            </a:r>
            <a:endParaRPr lang="de-DE" sz="12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F8349CA-9B70-4350-9C8C-C09A55710DF4}"/>
              </a:ext>
            </a:extLst>
          </p:cNvPr>
          <p:cNvSpPr/>
          <p:nvPr/>
        </p:nvSpPr>
        <p:spPr>
          <a:xfrm>
            <a:off x="3412572" y="2601147"/>
            <a:ext cx="897782" cy="5507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Reference</a:t>
            </a:r>
          </a:p>
          <a:p>
            <a:pPr algn="ctr"/>
            <a:r>
              <a:rPr lang="en-US" sz="1200" dirty="0"/>
              <a:t>0 time HPR</a:t>
            </a:r>
          </a:p>
          <a:p>
            <a:pPr algn="ctr"/>
            <a:r>
              <a:rPr lang="en-US" sz="1200" dirty="0" err="1"/>
              <a:t>Niob</a:t>
            </a:r>
            <a:r>
              <a:rPr lang="en-US" sz="1200" dirty="0"/>
              <a:t> 10</a:t>
            </a:r>
            <a:endParaRPr lang="de-DE" sz="12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E0B5590-0956-45EB-8168-A5147C63960B}"/>
              </a:ext>
            </a:extLst>
          </p:cNvPr>
          <p:cNvSpPr/>
          <p:nvPr/>
        </p:nvSpPr>
        <p:spPr>
          <a:xfrm>
            <a:off x="4414683" y="2613665"/>
            <a:ext cx="1334300" cy="584495"/>
          </a:xfrm>
          <a:prstGeom prst="rect">
            <a:avLst/>
          </a:prstGeom>
          <a:solidFill>
            <a:srgbClr val="FF0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Standard recipe </a:t>
            </a:r>
          </a:p>
          <a:p>
            <a:pPr algn="ctr"/>
            <a:r>
              <a:rPr lang="en-US" sz="1200" dirty="0"/>
              <a:t>6 times HPR </a:t>
            </a:r>
          </a:p>
          <a:p>
            <a:pPr algn="ctr"/>
            <a:r>
              <a:rPr lang="en-US" sz="1200" dirty="0" err="1"/>
              <a:t>Niob</a:t>
            </a:r>
            <a:r>
              <a:rPr lang="en-US" sz="1200" dirty="0"/>
              <a:t> 11</a:t>
            </a:r>
            <a:endParaRPr lang="de-DE" sz="120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40037F3-EDA2-4332-81E4-FE0F8BA8E2F0}"/>
              </a:ext>
            </a:extLst>
          </p:cNvPr>
          <p:cNvSpPr/>
          <p:nvPr/>
        </p:nvSpPr>
        <p:spPr>
          <a:xfrm>
            <a:off x="6039896" y="2610513"/>
            <a:ext cx="1050688" cy="557496"/>
          </a:xfrm>
          <a:prstGeom prst="rect">
            <a:avLst/>
          </a:prstGeom>
          <a:solidFill>
            <a:srgbClr val="009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18 times HPR </a:t>
            </a:r>
            <a:r>
              <a:rPr lang="en-US" sz="1200" dirty="0" err="1"/>
              <a:t>Niob</a:t>
            </a:r>
            <a:r>
              <a:rPr lang="en-US" sz="1200" dirty="0"/>
              <a:t> 12 </a:t>
            </a:r>
            <a:endParaRPr lang="de-DE" sz="1200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FA80251-B2A4-48E2-88FD-AA75E9560398}"/>
              </a:ext>
            </a:extLst>
          </p:cNvPr>
          <p:cNvSpPr/>
          <p:nvPr/>
        </p:nvSpPr>
        <p:spPr>
          <a:xfrm>
            <a:off x="4159304" y="3472187"/>
            <a:ext cx="2064069" cy="2284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Store under high pure ethanol</a:t>
            </a:r>
            <a:endParaRPr lang="de-DE" sz="1200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D0EB63A-76BC-4674-B25D-9472E50D1EEF}"/>
              </a:ext>
            </a:extLst>
          </p:cNvPr>
          <p:cNvSpPr/>
          <p:nvPr/>
        </p:nvSpPr>
        <p:spPr>
          <a:xfrm>
            <a:off x="4533051" y="4680161"/>
            <a:ext cx="1322997" cy="22846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Mid-T treatments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39575AF-9511-4020-A95B-76BE9B059574}"/>
              </a:ext>
            </a:extLst>
          </p:cNvPr>
          <p:cNvSpPr/>
          <p:nvPr/>
        </p:nvSpPr>
        <p:spPr>
          <a:xfrm>
            <a:off x="4473592" y="5079080"/>
            <a:ext cx="1416781" cy="22846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SIMS measurement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C25E532-9B25-4455-8152-6615EF195CAB}"/>
              </a:ext>
            </a:extLst>
          </p:cNvPr>
          <p:cNvSpPr/>
          <p:nvPr/>
        </p:nvSpPr>
        <p:spPr>
          <a:xfrm>
            <a:off x="4704093" y="4286069"/>
            <a:ext cx="894411" cy="20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Store in air</a:t>
            </a:r>
            <a:endParaRPr lang="de-DE" sz="1200" dirty="0"/>
          </a:p>
        </p:txBody>
      </p:sp>
      <p:sp>
        <p:nvSpPr>
          <p:cNvPr id="105" name="Arrow: Down 104">
            <a:extLst>
              <a:ext uri="{FF2B5EF4-FFF2-40B4-BE49-F238E27FC236}">
                <a16:creationId xmlns:a16="http://schemas.microsoft.com/office/drawing/2014/main" id="{3F7A4806-1FF7-419B-9235-F9170F922DB0}"/>
              </a:ext>
            </a:extLst>
          </p:cNvPr>
          <p:cNvSpPr/>
          <p:nvPr/>
        </p:nvSpPr>
        <p:spPr>
          <a:xfrm>
            <a:off x="4917683" y="1155261"/>
            <a:ext cx="411882" cy="126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Arrow: Down 105">
            <a:extLst>
              <a:ext uri="{FF2B5EF4-FFF2-40B4-BE49-F238E27FC236}">
                <a16:creationId xmlns:a16="http://schemas.microsoft.com/office/drawing/2014/main" id="{74A319BC-40D0-4B90-B207-97C0FDED5AD9}"/>
              </a:ext>
            </a:extLst>
          </p:cNvPr>
          <p:cNvSpPr/>
          <p:nvPr/>
        </p:nvSpPr>
        <p:spPr>
          <a:xfrm>
            <a:off x="4917683" y="1541263"/>
            <a:ext cx="411882" cy="126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Arrow: Down 106">
            <a:extLst>
              <a:ext uri="{FF2B5EF4-FFF2-40B4-BE49-F238E27FC236}">
                <a16:creationId xmlns:a16="http://schemas.microsoft.com/office/drawing/2014/main" id="{49C40086-FC10-4D7E-929B-0DAE6EBA2338}"/>
              </a:ext>
            </a:extLst>
          </p:cNvPr>
          <p:cNvSpPr/>
          <p:nvPr/>
        </p:nvSpPr>
        <p:spPr>
          <a:xfrm>
            <a:off x="4917683" y="1899873"/>
            <a:ext cx="411882" cy="126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Arrow: Down 108">
            <a:extLst>
              <a:ext uri="{FF2B5EF4-FFF2-40B4-BE49-F238E27FC236}">
                <a16:creationId xmlns:a16="http://schemas.microsoft.com/office/drawing/2014/main" id="{4B649666-D846-45A0-A5F3-83BE5282D80A}"/>
              </a:ext>
            </a:extLst>
          </p:cNvPr>
          <p:cNvSpPr/>
          <p:nvPr/>
        </p:nvSpPr>
        <p:spPr>
          <a:xfrm rot="20429153">
            <a:off x="6212484" y="2342059"/>
            <a:ext cx="162000" cy="248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" name="Arrow: Down 109">
            <a:extLst>
              <a:ext uri="{FF2B5EF4-FFF2-40B4-BE49-F238E27FC236}">
                <a16:creationId xmlns:a16="http://schemas.microsoft.com/office/drawing/2014/main" id="{01FDF73D-DC37-43CE-BF09-0C31DBE098D8}"/>
              </a:ext>
            </a:extLst>
          </p:cNvPr>
          <p:cNvSpPr/>
          <p:nvPr/>
        </p:nvSpPr>
        <p:spPr>
          <a:xfrm rot="1597446">
            <a:off x="4044831" y="2339934"/>
            <a:ext cx="162000" cy="248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Arrow: Down 110">
            <a:extLst>
              <a:ext uri="{FF2B5EF4-FFF2-40B4-BE49-F238E27FC236}">
                <a16:creationId xmlns:a16="http://schemas.microsoft.com/office/drawing/2014/main" id="{B888A2A4-FBA4-441A-B9AB-33583D72E704}"/>
              </a:ext>
            </a:extLst>
          </p:cNvPr>
          <p:cNvSpPr/>
          <p:nvPr/>
        </p:nvSpPr>
        <p:spPr>
          <a:xfrm>
            <a:off x="5039055" y="2351351"/>
            <a:ext cx="162000" cy="248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Arrow: Down 111">
            <a:extLst>
              <a:ext uri="{FF2B5EF4-FFF2-40B4-BE49-F238E27FC236}">
                <a16:creationId xmlns:a16="http://schemas.microsoft.com/office/drawing/2014/main" id="{21D3AB68-84A5-42D8-B437-128AA19AFDF4}"/>
              </a:ext>
            </a:extLst>
          </p:cNvPr>
          <p:cNvSpPr/>
          <p:nvPr/>
        </p:nvSpPr>
        <p:spPr>
          <a:xfrm rot="20219813">
            <a:off x="4116444" y="3187859"/>
            <a:ext cx="162000" cy="248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Arrow: Down 112">
            <a:extLst>
              <a:ext uri="{FF2B5EF4-FFF2-40B4-BE49-F238E27FC236}">
                <a16:creationId xmlns:a16="http://schemas.microsoft.com/office/drawing/2014/main" id="{F419B45C-22FB-4829-9AAE-B7C724DB3EB6}"/>
              </a:ext>
            </a:extLst>
          </p:cNvPr>
          <p:cNvSpPr/>
          <p:nvPr/>
        </p:nvSpPr>
        <p:spPr>
          <a:xfrm rot="1777332">
            <a:off x="6039694" y="3218879"/>
            <a:ext cx="163549" cy="248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Arrow: Down 113">
            <a:extLst>
              <a:ext uri="{FF2B5EF4-FFF2-40B4-BE49-F238E27FC236}">
                <a16:creationId xmlns:a16="http://schemas.microsoft.com/office/drawing/2014/main" id="{1FDD9854-3092-42C1-AEEB-CAD0EA0D4062}"/>
              </a:ext>
            </a:extLst>
          </p:cNvPr>
          <p:cNvSpPr/>
          <p:nvPr/>
        </p:nvSpPr>
        <p:spPr>
          <a:xfrm>
            <a:off x="5039055" y="3215316"/>
            <a:ext cx="162000" cy="248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Arrow: Down 114">
            <a:extLst>
              <a:ext uri="{FF2B5EF4-FFF2-40B4-BE49-F238E27FC236}">
                <a16:creationId xmlns:a16="http://schemas.microsoft.com/office/drawing/2014/main" id="{5FBF4EDC-B42F-4F45-A73A-FC7E49FBDA67}"/>
              </a:ext>
            </a:extLst>
          </p:cNvPr>
          <p:cNvSpPr/>
          <p:nvPr/>
        </p:nvSpPr>
        <p:spPr>
          <a:xfrm>
            <a:off x="4922911" y="3733464"/>
            <a:ext cx="411882" cy="126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Arrow: Down 115">
            <a:extLst>
              <a:ext uri="{FF2B5EF4-FFF2-40B4-BE49-F238E27FC236}">
                <a16:creationId xmlns:a16="http://schemas.microsoft.com/office/drawing/2014/main" id="{8B0735AD-AA1F-4C26-96B7-6E24425473F6}"/>
              </a:ext>
            </a:extLst>
          </p:cNvPr>
          <p:cNvSpPr/>
          <p:nvPr/>
        </p:nvSpPr>
        <p:spPr>
          <a:xfrm>
            <a:off x="4917683" y="4125885"/>
            <a:ext cx="411882" cy="126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Arrow: Down 116">
            <a:extLst>
              <a:ext uri="{FF2B5EF4-FFF2-40B4-BE49-F238E27FC236}">
                <a16:creationId xmlns:a16="http://schemas.microsoft.com/office/drawing/2014/main" id="{CFDFE7B4-8BCE-42E1-A580-DB0A936218B3}"/>
              </a:ext>
            </a:extLst>
          </p:cNvPr>
          <p:cNvSpPr/>
          <p:nvPr/>
        </p:nvSpPr>
        <p:spPr>
          <a:xfrm>
            <a:off x="4917154" y="4527469"/>
            <a:ext cx="411882" cy="126628"/>
          </a:xfrm>
          <a:prstGeom prst="downArrow">
            <a:avLst/>
          </a:prstGeom>
          <a:solidFill>
            <a:srgbClr val="4472C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Arrow: Down 117">
            <a:extLst>
              <a:ext uri="{FF2B5EF4-FFF2-40B4-BE49-F238E27FC236}">
                <a16:creationId xmlns:a16="http://schemas.microsoft.com/office/drawing/2014/main" id="{4E4F7619-4DA4-43D5-A334-5C63066C8589}"/>
              </a:ext>
            </a:extLst>
          </p:cNvPr>
          <p:cNvSpPr/>
          <p:nvPr/>
        </p:nvSpPr>
        <p:spPr>
          <a:xfrm>
            <a:off x="4917154" y="4929028"/>
            <a:ext cx="411882" cy="126628"/>
          </a:xfrm>
          <a:prstGeom prst="downArrow">
            <a:avLst/>
          </a:prstGeom>
          <a:solidFill>
            <a:srgbClr val="4472C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D6A39B26-C0B0-4E29-BA8B-CD5FEC7C684A}"/>
              </a:ext>
            </a:extLst>
          </p:cNvPr>
          <p:cNvCxnSpPr>
            <a:cxnSpLocks/>
            <a:stCxn id="75" idx="3"/>
          </p:cNvCxnSpPr>
          <p:nvPr/>
        </p:nvCxnSpPr>
        <p:spPr>
          <a:xfrm flipV="1">
            <a:off x="5899730" y="3529628"/>
            <a:ext cx="1618671" cy="458718"/>
          </a:xfrm>
          <a:prstGeom prst="straightConnector1">
            <a:avLst/>
          </a:prstGeom>
          <a:ln w="28575">
            <a:solidFill>
              <a:srgbClr val="8A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A016D0A7-91A0-43EF-AB0D-6258700E24C6}"/>
              </a:ext>
            </a:extLst>
          </p:cNvPr>
          <p:cNvSpPr txBox="1"/>
          <p:nvPr/>
        </p:nvSpPr>
        <p:spPr>
          <a:xfrm>
            <a:off x="142757" y="3053014"/>
            <a:ext cx="3208809" cy="1500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Interstitial oxygen concentration after Mid-T annealing could depend on amount of HPR cycles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176BF7-157F-4412-B22F-C4192FBF6C7E}"/>
              </a:ext>
            </a:extLst>
          </p:cNvPr>
          <p:cNvSpPr txBox="1"/>
          <p:nvPr/>
        </p:nvSpPr>
        <p:spPr>
          <a:xfrm rot="20650087">
            <a:off x="6008073" y="3689709"/>
            <a:ext cx="1721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Penetrate up to 5nm</a:t>
            </a:r>
            <a:endParaRPr lang="de-DE" sz="1200" dirty="0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3EA089-93DD-4D8D-ABC5-CE48DA758549}"/>
              </a:ext>
            </a:extLst>
          </p:cNvPr>
          <p:cNvCxnSpPr/>
          <p:nvPr/>
        </p:nvCxnSpPr>
        <p:spPr>
          <a:xfrm>
            <a:off x="0" y="6296640"/>
            <a:ext cx="12192000" cy="0"/>
          </a:xfrm>
          <a:prstGeom prst="line">
            <a:avLst/>
          </a:prstGeom>
          <a:ln w="38100">
            <a:solidFill>
              <a:srgbClr val="61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1D14D5C-256D-458D-B06C-ACCAE7FCA744}"/>
              </a:ext>
            </a:extLst>
          </p:cNvPr>
          <p:cNvGrpSpPr/>
          <p:nvPr/>
        </p:nvGrpSpPr>
        <p:grpSpPr>
          <a:xfrm>
            <a:off x="7434005" y="1003002"/>
            <a:ext cx="4630090" cy="4311346"/>
            <a:chOff x="7434005" y="1003002"/>
            <a:chExt cx="4630090" cy="431134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D7BC9B9-9121-4A35-8DF8-5DE44B124F1F}"/>
                </a:ext>
              </a:extLst>
            </p:cNvPr>
            <p:cNvGrpSpPr/>
            <p:nvPr/>
          </p:nvGrpSpPr>
          <p:grpSpPr>
            <a:xfrm>
              <a:off x="7434005" y="1003002"/>
              <a:ext cx="4630090" cy="4311346"/>
              <a:chOff x="7434005" y="1003002"/>
              <a:chExt cx="4630090" cy="4311346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8FC15A04-5900-4D09-AD14-4133260293EC}"/>
                  </a:ext>
                </a:extLst>
              </p:cNvPr>
              <p:cNvGrpSpPr/>
              <p:nvPr/>
            </p:nvGrpSpPr>
            <p:grpSpPr>
              <a:xfrm>
                <a:off x="7576720" y="1003002"/>
                <a:ext cx="4487375" cy="3826268"/>
                <a:chOff x="7318813" y="954686"/>
                <a:chExt cx="4487375" cy="3826268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ED93A507-B4DA-4B0C-858C-3A412668FB94}"/>
                    </a:ext>
                  </a:extLst>
                </p:cNvPr>
                <p:cNvSpPr/>
                <p:nvPr/>
              </p:nvSpPr>
              <p:spPr>
                <a:xfrm>
                  <a:off x="7469025" y="1119499"/>
                  <a:ext cx="1324598" cy="7520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F94A9809-F9E4-4D42-8F8F-018760CB68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18813" y="954686"/>
                  <a:ext cx="4487375" cy="3826268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CF394153-5F5C-46D9-A2BD-9A1A36909B8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97213" y="1753937"/>
                      <a:ext cx="78935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oMath>
                        </m:oMathPara>
                      </a14:m>
                      <a:endParaRPr lang="de-DE" dirty="0"/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CF394153-5F5C-46D9-A2BD-9A1A36909B8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97213" y="1753937"/>
                      <a:ext cx="789354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0BF96F5A-AA98-4E32-BFEE-6CB49AE7EE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5133" y="1074250"/>
                  <a:ext cx="1535761" cy="132306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8A1B02FC-42B3-45D7-A9B3-FED1F3331E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888078" y="1074250"/>
                      <a:ext cx="789354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oMath>
                        </m:oMathPara>
                      </a14:m>
                      <a:endParaRPr lang="de-DE" sz="1600" dirty="0"/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8A1B02FC-42B3-45D7-A9B3-FED1F3331EF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888078" y="1074250"/>
                      <a:ext cx="789354" cy="338554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F9991FCF-D90B-48CD-B39C-FF471CED87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074401" y="3790042"/>
                  <a:ext cx="0" cy="500604"/>
                </a:xfrm>
                <a:prstGeom prst="line">
                  <a:avLst/>
                </a:prstGeom>
                <a:ln w="12700">
                  <a:solidFill>
                    <a:srgbClr val="FFC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1CE86444-56F5-4C1A-8A56-FB50798A19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43661" y="3790042"/>
                  <a:ext cx="0" cy="526004"/>
                </a:xfrm>
                <a:prstGeom prst="line">
                  <a:avLst/>
                </a:prstGeom>
                <a:ln w="12700">
                  <a:solidFill>
                    <a:srgbClr val="FFC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AC64613E-5B0E-429D-9B7A-ADAD88C1CE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20877" y="1082201"/>
                  <a:ext cx="0" cy="3216396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C067B2D5-E2C3-47D6-AFBA-60DC02D4B7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74371" y="1913752"/>
                  <a:ext cx="0" cy="2376894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C9163CDB-274C-44DC-9B0B-7CFB215E0E44}"/>
                    </a:ext>
                  </a:extLst>
                </p:cNvPr>
                <p:cNvCxnSpPr>
                  <a:cxnSpLocks/>
                  <a:stCxn id="58" idx="2"/>
                </p:cNvCxnSpPr>
                <p:nvPr/>
              </p:nvCxnSpPr>
              <p:spPr>
                <a:xfrm flipH="1">
                  <a:off x="10325813" y="3211743"/>
                  <a:ext cx="393054" cy="589578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>
                  <a:extLst>
                    <a:ext uri="{FF2B5EF4-FFF2-40B4-BE49-F238E27FC236}">
                      <a16:creationId xmlns:a16="http://schemas.microsoft.com/office/drawing/2014/main" id="{5451CFAD-FC83-4682-A4FC-FA9F3DCECF0E}"/>
                    </a:ext>
                  </a:extLst>
                </p:cNvPr>
                <p:cNvCxnSpPr>
                  <a:cxnSpLocks/>
                  <a:stCxn id="58" idx="2"/>
                </p:cNvCxnSpPr>
                <p:nvPr/>
              </p:nvCxnSpPr>
              <p:spPr>
                <a:xfrm>
                  <a:off x="10718867" y="3211743"/>
                  <a:ext cx="337685" cy="504028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D6FF4CD1-FE11-42E1-B66D-5312FFD864F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498420" y="2930576"/>
                      <a:ext cx="440893" cy="2811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de-DE" sz="1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𝑵𝒃</m:t>
                                </m:r>
                              </m:e>
                              <m:sup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</m:oMath>
                        </m:oMathPara>
                      </a14:m>
                      <a:endParaRPr lang="de-DE" sz="1200" b="1" dirty="0"/>
                    </a:p>
                  </p:txBody>
                </p:sp>
              </mc:Choice>
              <mc:Fallback xmlns=""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D6FF4CD1-FE11-42E1-B66D-5312FFD864F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98420" y="2930576"/>
                      <a:ext cx="440893" cy="281167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6A0ABCB6-1602-4258-910D-AB0E9C9CF4EA}"/>
                    </a:ext>
                  </a:extLst>
                </p:cNvPr>
                <p:cNvSpPr/>
                <p:nvPr/>
              </p:nvSpPr>
              <p:spPr>
                <a:xfrm>
                  <a:off x="8557261" y="1070216"/>
                  <a:ext cx="452189" cy="1939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D9B5B9F2-3482-40A6-BF6C-7BA36401C2EB}"/>
                    </a:ext>
                  </a:extLst>
                </p:cNvPr>
                <p:cNvSpPr/>
                <p:nvPr/>
              </p:nvSpPr>
              <p:spPr>
                <a:xfrm>
                  <a:off x="8647780" y="1236527"/>
                  <a:ext cx="611720" cy="1939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6A7C3806-36CA-4A4D-9924-11E1BD8B8BF8}"/>
                    </a:ext>
                  </a:extLst>
                </p:cNvPr>
                <p:cNvSpPr/>
                <p:nvPr/>
              </p:nvSpPr>
              <p:spPr>
                <a:xfrm>
                  <a:off x="8644187" y="1483818"/>
                  <a:ext cx="680465" cy="1939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86" name="Straight Arrow Connector 85">
                  <a:extLst>
                    <a:ext uri="{FF2B5EF4-FFF2-40B4-BE49-F238E27FC236}">
                      <a16:creationId xmlns:a16="http://schemas.microsoft.com/office/drawing/2014/main" id="{AA08BC33-DE25-4C7A-88A8-06FE06649C7C}"/>
                    </a:ext>
                  </a:extLst>
                </p:cNvPr>
                <p:cNvCxnSpPr>
                  <a:cxnSpLocks/>
                  <a:stCxn id="88" idx="2"/>
                </p:cNvCxnSpPr>
                <p:nvPr/>
              </p:nvCxnSpPr>
              <p:spPr>
                <a:xfrm flipH="1">
                  <a:off x="8941729" y="1371305"/>
                  <a:ext cx="197661" cy="652147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>
                  <a:extLst>
                    <a:ext uri="{FF2B5EF4-FFF2-40B4-BE49-F238E27FC236}">
                      <a16:creationId xmlns:a16="http://schemas.microsoft.com/office/drawing/2014/main" id="{F35C09FC-9863-409C-A5CF-C1C429F05461}"/>
                    </a:ext>
                  </a:extLst>
                </p:cNvPr>
                <p:cNvCxnSpPr>
                  <a:cxnSpLocks/>
                  <a:stCxn id="88" idx="2"/>
                </p:cNvCxnSpPr>
                <p:nvPr/>
              </p:nvCxnSpPr>
              <p:spPr>
                <a:xfrm flipV="1">
                  <a:off x="9139390" y="1229343"/>
                  <a:ext cx="417461" cy="141962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7BC2E91B-D6AA-4BAA-8ABB-F075386A4E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92228" y="1087381"/>
                      <a:ext cx="494323" cy="28392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de-DE" sz="1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𝑵𝒃</m:t>
                                </m:r>
                              </m:e>
                              <m:sup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de-DE" sz="1200" b="1" dirty="0"/>
                    </a:p>
                  </p:txBody>
                </p:sp>
              </mc:Choice>
              <mc:Fallback xmlns="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7BC2E91B-D6AA-4BAA-8ABB-F075386A4EA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92228" y="1087381"/>
                      <a:ext cx="494323" cy="283924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E2AC869-3AAC-4D3D-9ACA-846E200D2CDB}"/>
                  </a:ext>
                </a:extLst>
              </p:cNvPr>
              <p:cNvSpPr txBox="1"/>
              <p:nvPr/>
            </p:nvSpPr>
            <p:spPr>
              <a:xfrm rot="16200000">
                <a:off x="9448546" y="3748786"/>
                <a:ext cx="699926" cy="2616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/>
                  <a:t>207.6 eV</a:t>
                </a:r>
                <a:endParaRPr lang="de-DE" sz="1100" b="1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8FBE2C-70E6-4E18-BD46-CCABF6512964}"/>
                  </a:ext>
                </a:extLst>
              </p:cNvPr>
              <p:cNvSpPr txBox="1"/>
              <p:nvPr/>
            </p:nvSpPr>
            <p:spPr>
              <a:xfrm>
                <a:off x="7434005" y="4914238"/>
                <a:ext cx="4630090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/>
                  <a:t>Pentoxide binding energy </a:t>
                </a:r>
              </a:p>
              <a:p>
                <a:r>
                  <a:rPr lang="en-US" sz="1000" dirty="0"/>
                  <a:t> [</a:t>
                </a:r>
                <a:r>
                  <a:rPr lang="en-US" sz="1000" dirty="0" err="1"/>
                  <a:t>Dangwal</a:t>
                </a:r>
                <a:r>
                  <a:rPr lang="en-US" sz="1000" dirty="0"/>
                  <a:t> Pandey, Arti, et al. Journal of materials science 53.14 (2018): 10411-10422]</a:t>
                </a:r>
                <a:endParaRPr lang="de-DE" sz="1000" dirty="0"/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A7865333-1D8B-4742-B9DB-75781D5B2F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68145" y="3958982"/>
                <a:ext cx="1354193" cy="97004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CE706C0-E4CC-4A74-A875-82634C54C4EC}"/>
                  </a:ext>
                </a:extLst>
              </p:cNvPr>
              <p:cNvSpPr/>
              <p:nvPr/>
            </p:nvSpPr>
            <p:spPr>
              <a:xfrm>
                <a:off x="8333067" y="1118532"/>
                <a:ext cx="631806" cy="5718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02DBB5B-6E79-4454-A147-C911D5605938}"/>
                </a:ext>
              </a:extLst>
            </p:cNvPr>
            <p:cNvSpPr txBox="1"/>
            <p:nvPr/>
          </p:nvSpPr>
          <p:spPr>
            <a:xfrm>
              <a:off x="8267420" y="1031527"/>
              <a:ext cx="7527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/>
                <a:t>Niob</a:t>
              </a:r>
              <a:r>
                <a:rPr lang="en-US" sz="1200" b="1" dirty="0"/>
                <a:t> 10</a:t>
              </a:r>
              <a:endParaRPr lang="de-DE" sz="1200" b="1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22A539B-5B7C-4E1B-8CD8-61AF02407E34}"/>
                </a:ext>
              </a:extLst>
            </p:cNvPr>
            <p:cNvSpPr txBox="1"/>
            <p:nvPr/>
          </p:nvSpPr>
          <p:spPr>
            <a:xfrm>
              <a:off x="8270309" y="1247551"/>
              <a:ext cx="7527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/>
                <a:t>Niob</a:t>
              </a:r>
              <a:r>
                <a:rPr lang="en-US" sz="1200" b="1" dirty="0"/>
                <a:t> 11</a:t>
              </a:r>
              <a:endParaRPr lang="de-DE" sz="1200" b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D25B58D-5798-492B-B965-63BC5FB6DF3C}"/>
                </a:ext>
              </a:extLst>
            </p:cNvPr>
            <p:cNvSpPr txBox="1"/>
            <p:nvPr/>
          </p:nvSpPr>
          <p:spPr>
            <a:xfrm>
              <a:off x="8275727" y="1467538"/>
              <a:ext cx="7527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/>
                <a:t>Niob</a:t>
              </a:r>
              <a:r>
                <a:rPr lang="en-US" sz="1200" b="1" dirty="0"/>
                <a:t> 12</a:t>
              </a:r>
              <a:endParaRPr lang="de-DE" sz="1200" b="1" dirty="0"/>
            </a:p>
          </p:txBody>
        </p:sp>
      </p:grp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62A9977-4B61-4102-A151-C10F12200649}"/>
              </a:ext>
            </a:extLst>
          </p:cNvPr>
          <p:cNvCxnSpPr>
            <a:cxnSpLocks/>
          </p:cNvCxnSpPr>
          <p:nvPr/>
        </p:nvCxnSpPr>
        <p:spPr>
          <a:xfrm>
            <a:off x="10591535" y="3873425"/>
            <a:ext cx="0" cy="21352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3354A7C3-2D2D-4FE8-8412-021B1AE67AAC}"/>
              </a:ext>
            </a:extLst>
          </p:cNvPr>
          <p:cNvCxnSpPr>
            <a:cxnSpLocks/>
          </p:cNvCxnSpPr>
          <p:nvPr/>
        </p:nvCxnSpPr>
        <p:spPr>
          <a:xfrm>
            <a:off x="11332308" y="3823796"/>
            <a:ext cx="0" cy="22145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C029101D-E009-422F-AA17-97F91FEA74EE}"/>
              </a:ext>
            </a:extLst>
          </p:cNvPr>
          <p:cNvSpPr txBox="1"/>
          <p:nvPr/>
        </p:nvSpPr>
        <p:spPr>
          <a:xfrm>
            <a:off x="441945" y="846181"/>
            <a:ext cx="3402641" cy="369332"/>
          </a:xfrm>
          <a:prstGeom prst="rect">
            <a:avLst/>
          </a:prstGeom>
          <a:solidFill>
            <a:srgbClr val="8A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X-Ray Photoelectron Spectroscopy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39C5E2D9-B187-47BC-BB0C-72B306637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363" y="6389522"/>
            <a:ext cx="1271185" cy="36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8">
            <a:extLst>
              <a:ext uri="{FF2B5EF4-FFF2-40B4-BE49-F238E27FC236}">
                <a16:creationId xmlns:a16="http://schemas.microsoft.com/office/drawing/2014/main" id="{A92268B4-E750-4276-A651-38E63464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45" y="6366922"/>
            <a:ext cx="438088" cy="43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>
            <a:extLst>
              <a:ext uri="{FF2B5EF4-FFF2-40B4-BE49-F238E27FC236}">
                <a16:creationId xmlns:a16="http://schemas.microsoft.com/office/drawing/2014/main" id="{CB9B4A63-6471-4FC1-8A30-2FD745F0C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2" t="17621" r="12974" b="20407"/>
          <a:stretch/>
        </p:blipFill>
        <p:spPr bwMode="auto">
          <a:xfrm>
            <a:off x="3347720" y="6416237"/>
            <a:ext cx="720095" cy="37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Grafik 91">
            <a:extLst>
              <a:ext uri="{FF2B5EF4-FFF2-40B4-BE49-F238E27FC236}">
                <a16:creationId xmlns:a16="http://schemas.microsoft.com/office/drawing/2014/main" id="{A17BA305-EFE8-44E3-8C87-792E9B8E180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6" y="6506480"/>
            <a:ext cx="1036215" cy="207735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7ED78965-C7FA-4F90-8336-05A2ECB3BBFD}"/>
              </a:ext>
            </a:extLst>
          </p:cNvPr>
          <p:cNvSpPr txBox="1"/>
          <p:nvPr/>
        </p:nvSpPr>
        <p:spPr>
          <a:xfrm>
            <a:off x="8186812" y="6331964"/>
            <a:ext cx="3185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Rezvan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Ghanbari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TOSCA meeting 02.12.2022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9" name="Picture 3">
            <a:extLst>
              <a:ext uri="{FF2B5EF4-FFF2-40B4-BE49-F238E27FC236}">
                <a16:creationId xmlns:a16="http://schemas.microsoft.com/office/drawing/2014/main" id="{5298E498-F6B5-4979-819A-23260A99DCE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809" y="6403305"/>
            <a:ext cx="819266" cy="39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5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68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E00D5D-EEA6-4646-801B-ED044ECE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A543-C92B-4A06-B70D-A8E0AE684E63}" type="slidenum">
              <a:rPr lang="en-US" smtClean="0"/>
              <a:t>9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BE5873-9B4C-463C-BC69-BD1F61A620F6}"/>
              </a:ext>
            </a:extLst>
          </p:cNvPr>
          <p:cNvSpPr/>
          <p:nvPr/>
        </p:nvSpPr>
        <p:spPr>
          <a:xfrm>
            <a:off x="0" y="0"/>
            <a:ext cx="12192000" cy="705576"/>
          </a:xfrm>
          <a:prstGeom prst="rect">
            <a:avLst/>
          </a:prstGeom>
          <a:solidFill>
            <a:srgbClr val="61D6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</a:t>
            </a:r>
            <a:r>
              <a:rPr lang="es-ES" sz="3000" dirty="0">
                <a:solidFill>
                  <a:schemeClr val="tx1"/>
                </a:solidFill>
              </a:rPr>
              <a:t>Key </a:t>
            </a:r>
            <a:r>
              <a:rPr lang="es-ES" sz="3000" dirty="0" err="1">
                <a:solidFill>
                  <a:schemeClr val="tx1"/>
                </a:solidFill>
              </a:rPr>
              <a:t>insights</a:t>
            </a: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CFA5A5-4786-4E65-9551-2F70C4B23074}"/>
              </a:ext>
            </a:extLst>
          </p:cNvPr>
          <p:cNvSpPr txBox="1"/>
          <p:nvPr/>
        </p:nvSpPr>
        <p:spPr>
          <a:xfrm>
            <a:off x="402925" y="855986"/>
            <a:ext cx="11734011" cy="56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Pentoxide layer thicknesses reduce with Mid-T treatment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22C90C-A701-40D8-A5F9-C8D6D80D4DBB}"/>
              </a:ext>
            </a:extLst>
          </p:cNvPr>
          <p:cNvSpPr txBox="1"/>
          <p:nvPr/>
        </p:nvSpPr>
        <p:spPr>
          <a:xfrm>
            <a:off x="390475" y="1583829"/>
            <a:ext cx="11734011" cy="56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Magnetic domains observed in oxide layers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0246D3-2106-4003-9EF8-A3D2C727B251}"/>
              </a:ext>
            </a:extLst>
          </p:cNvPr>
          <p:cNvSpPr txBox="1"/>
          <p:nvPr/>
        </p:nvSpPr>
        <p:spPr>
          <a:xfrm>
            <a:off x="390474" y="3092911"/>
            <a:ext cx="11917289" cy="56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Increase amount of high pressure rinsing cycles -&gt; increase the thickness of pentoxide layer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88133F-4FAE-4D78-A365-8A8517953658}"/>
              </a:ext>
            </a:extLst>
          </p:cNvPr>
          <p:cNvSpPr txBox="1"/>
          <p:nvPr/>
        </p:nvSpPr>
        <p:spPr>
          <a:xfrm>
            <a:off x="390474" y="2302984"/>
            <a:ext cx="11734011" cy="568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The higher remanence magnetization correlates to higher and not optimal residual resistance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5D3BA4D-0614-4FC6-8220-BAA3122D14DB}"/>
              </a:ext>
            </a:extLst>
          </p:cNvPr>
          <p:cNvCxnSpPr/>
          <p:nvPr/>
        </p:nvCxnSpPr>
        <p:spPr>
          <a:xfrm>
            <a:off x="0" y="6296640"/>
            <a:ext cx="12192000" cy="0"/>
          </a:xfrm>
          <a:prstGeom prst="line">
            <a:avLst/>
          </a:prstGeom>
          <a:ln w="38100">
            <a:solidFill>
              <a:srgbClr val="61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01DA6F0-2D08-41A3-B3FB-66AB6F5E0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363" y="6389522"/>
            <a:ext cx="1271185" cy="36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61E76634-397D-4892-BF30-F20C0C834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45" y="6366922"/>
            <a:ext cx="438088" cy="43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CF7CC484-4435-453B-ABEB-C51CD8984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2" t="17621" r="12974" b="20407"/>
          <a:stretch/>
        </p:blipFill>
        <p:spPr bwMode="auto">
          <a:xfrm>
            <a:off x="3347720" y="6416237"/>
            <a:ext cx="720095" cy="37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fik 91">
            <a:extLst>
              <a:ext uri="{FF2B5EF4-FFF2-40B4-BE49-F238E27FC236}">
                <a16:creationId xmlns:a16="http://schemas.microsoft.com/office/drawing/2014/main" id="{304FA743-7E72-46BC-9E61-8DB5E3A6BB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6" y="6506480"/>
            <a:ext cx="1036215" cy="20773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1C09D82-3D61-462A-B382-52C37DC2A232}"/>
              </a:ext>
            </a:extLst>
          </p:cNvPr>
          <p:cNvSpPr txBox="1"/>
          <p:nvPr/>
        </p:nvSpPr>
        <p:spPr>
          <a:xfrm>
            <a:off x="8186812" y="6331964"/>
            <a:ext cx="3185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Rezvan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Ghanbari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TOSCA meeting 02.12.2022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BB066191-4021-4037-929F-B27A82D2BA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809" y="6403305"/>
            <a:ext cx="819266" cy="39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9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2" grpId="0"/>
      <p:bldP spid="14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1035</Words>
  <Application>Microsoft Office PowerPoint</Application>
  <PresentationFormat>Widescreen</PresentationFormat>
  <Paragraphs>194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Arial Black</vt:lpstr>
      <vt:lpstr>Calibri</vt:lpstr>
      <vt:lpstr>Calibri  </vt:lpstr>
      <vt:lpstr>Calibri Light</vt:lpstr>
      <vt:lpstr>Cambria Math</vt:lpstr>
      <vt:lpstr>CMR10</vt:lpstr>
      <vt:lpstr>DejaVu Sans</vt:lpstr>
      <vt:lpstr>TheSansUHH</vt:lpstr>
      <vt:lpstr>Times New Roman</vt:lpstr>
      <vt:lpstr>Verdana</vt:lpstr>
      <vt:lpstr>Wingdings</vt:lpstr>
      <vt:lpstr>Office Theme</vt:lpstr>
      <vt:lpstr>Status SCARPIA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Ghanbari, Rezvan</cp:lastModifiedBy>
  <cp:revision>406</cp:revision>
  <dcterms:created xsi:type="dcterms:W3CDTF">2022-09-11T21:30:52Z</dcterms:created>
  <dcterms:modified xsi:type="dcterms:W3CDTF">2022-11-30T11:16:22Z</dcterms:modified>
</cp:coreProperties>
</file>