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92" r:id="rId5"/>
    <p:sldId id="395" r:id="rId6"/>
    <p:sldId id="396" r:id="rId7"/>
    <p:sldId id="407" r:id="rId8"/>
    <p:sldId id="408" r:id="rId9"/>
    <p:sldId id="409" r:id="rId10"/>
    <p:sldId id="410" r:id="rId11"/>
    <p:sldId id="411" r:id="rId12"/>
    <p:sldId id="399" r:id="rId13"/>
    <p:sldId id="412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pos="2880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C00CC"/>
    <a:srgbClr val="F5A300"/>
    <a:srgbClr val="99CCFF"/>
    <a:srgbClr val="99FF99"/>
    <a:srgbClr val="FFCC99"/>
    <a:srgbClr val="FF2D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645" autoAdjust="0"/>
  </p:normalViewPr>
  <p:slideViewPr>
    <p:cSldViewPr snapToGrid="0">
      <p:cViewPr varScale="1">
        <p:scale>
          <a:sx n="49" d="100"/>
          <a:sy n="49" d="100"/>
        </p:scale>
        <p:origin x="1229" y="48"/>
      </p:cViewPr>
      <p:guideLst>
        <p:guide orient="horz" pos="1071"/>
        <p:guide orient="horz" pos="3974"/>
        <p:guide orient="horz" pos="3929"/>
        <p:guide orient="horz" pos="402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5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438" y="433388"/>
            <a:ext cx="55927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836" tIns="0" rIns="0" bIns="0" numCol="1" anchor="ctr" anchorCtr="0" compatLnSpc="1">
            <a:prstTxWarp prst="textNoShape">
              <a:avLst/>
            </a:prstTxWarp>
          </a:bodyPr>
          <a:lstStyle>
            <a:lvl1pPr defTabSz="955675">
              <a:lnSpc>
                <a:spcPts val="1363"/>
              </a:lnSpc>
              <a:defRPr sz="1000" b="1">
                <a:latin typeface="Stafford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8438" y="9590088"/>
            <a:ext cx="1374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b="1">
                <a:latin typeface="Stafford" charset="0"/>
              </a:defRPr>
            </a:lvl1pPr>
          </a:lstStyle>
          <a:p>
            <a:pPr>
              <a:defRPr/>
            </a:pPr>
            <a:fld id="{5CC636ED-C828-43F3-BE29-6777F1907913}" type="datetime1">
              <a:rPr lang="de-DE" altLang="de-DE"/>
              <a:pPr>
                <a:defRPr/>
              </a:pPr>
              <a:t>02.12.2022</a:t>
            </a:fld>
            <a:endParaRPr lang="de-DE" alt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73213" y="9590088"/>
            <a:ext cx="4621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 b="1">
                <a:latin typeface="Stafford" charset="0"/>
              </a:defRPr>
            </a:lvl1pPr>
          </a:lstStyle>
          <a:p>
            <a:pPr>
              <a:defRPr/>
            </a:pPr>
            <a:r>
              <a:rPr lang="de-DE" alt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10300" y="9590088"/>
            <a:ext cx="692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 b="1">
                <a:latin typeface="Stafford" charset="0"/>
              </a:defRPr>
            </a:lvl1pPr>
          </a:lstStyle>
          <a:p>
            <a:r>
              <a:rPr lang="de-DE" altLang="de-DE"/>
              <a:t>|  </a:t>
            </a:r>
            <a:fld id="{AD2794B3-F45F-4E84-BBD6-62690EDC14BC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6150" name="Picture 6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03225"/>
            <a:ext cx="960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198438" y="403225"/>
            <a:ext cx="6704012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198438" y="9509125"/>
            <a:ext cx="67040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196850" y="869950"/>
            <a:ext cx="670401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03225"/>
            <a:ext cx="9667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96850" y="9720263"/>
            <a:ext cx="1674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5" tIns="47767" rIns="95535" bIns="47767" numCol="1" anchor="ctr" anchorCtr="0" compatLnSpc="1">
            <a:prstTxWarp prst="textNoShape">
              <a:avLst/>
            </a:prstTxWarp>
          </a:bodyPr>
          <a:lstStyle>
            <a:lvl1pPr defTabSz="955675">
              <a:lnSpc>
                <a:spcPts val="1363"/>
              </a:lnSpc>
              <a:defRPr sz="1000">
                <a:latin typeface="Stafford" charset="0"/>
              </a:defRPr>
            </a:lvl1pPr>
          </a:lstStyle>
          <a:p>
            <a:pPr>
              <a:defRPr/>
            </a:pPr>
            <a:fld id="{3677EEF1-7EE8-4BBB-8D85-347DE7310C03}" type="datetime1">
              <a:rPr lang="de-DE" altLang="de-DE"/>
              <a:pPr>
                <a:defRPr/>
              </a:pPr>
              <a:t>02.12.2022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7775" y="1033463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8438" y="4797425"/>
            <a:ext cx="67024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5" tIns="47767" rIns="95535" bIns="47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71663" y="9720263"/>
            <a:ext cx="42513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5" tIns="47767" rIns="95535" bIns="47767" numCol="1" anchor="ctr" anchorCtr="0" compatLnSpc="1">
            <a:prstTxWarp prst="textNoShape">
              <a:avLst/>
            </a:prstTxWarp>
          </a:bodyPr>
          <a:lstStyle>
            <a:lvl1pPr defTabSz="955675">
              <a:lnSpc>
                <a:spcPts val="1363"/>
              </a:lnSpc>
              <a:defRPr sz="1000">
                <a:latin typeface="Stafford" charset="0"/>
              </a:defRPr>
            </a:lvl1pPr>
          </a:lstStyle>
          <a:p>
            <a:pPr>
              <a:defRPr/>
            </a:pPr>
            <a:r>
              <a:rPr lang="de-DE" altLang="de-DE" dirty="0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22988" y="9720263"/>
            <a:ext cx="974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5" tIns="47767" rIns="95535" bIns="47767" numCol="1" anchor="ctr" anchorCtr="0" compatLnSpc="1">
            <a:prstTxWarp prst="textNoShape">
              <a:avLst/>
            </a:prstTxWarp>
          </a:bodyPr>
          <a:lstStyle>
            <a:lvl1pPr algn="r" defTabSz="955675">
              <a:lnSpc>
                <a:spcPts val="1363"/>
              </a:lnSpc>
              <a:defRPr sz="1000">
                <a:latin typeface="Stafford" charset="0"/>
              </a:defRPr>
            </a:lvl1pPr>
          </a:lstStyle>
          <a:p>
            <a:r>
              <a:rPr lang="de-DE" altLang="de-DE" dirty="0"/>
              <a:t>|  </a:t>
            </a:r>
            <a:fld id="{17092D38-AFF4-49D3-9E38-D45130FF35AD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198438" y="403225"/>
            <a:ext cx="6704012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198438" y="873125"/>
            <a:ext cx="67040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198438" y="9720263"/>
            <a:ext cx="6704012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196850" y="4594225"/>
            <a:ext cx="6704013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47650" y="376238"/>
            <a:ext cx="8642350" cy="20748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39713" y="64023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  <a:latin typeface="Arial Unicode MS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</a:t>
            </a:r>
          </a:p>
          <a:p>
            <a:r>
              <a:rPr lang="de-DE"/>
              <a:t>Untertitelmasters durch </a:t>
            </a:r>
          </a:p>
          <a:p>
            <a:r>
              <a:rPr lang="de-DE"/>
              <a:t>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86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4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603875"/>
          </a:xfrm>
        </p:spPr>
        <p:txBody>
          <a:bodyPr vert="eaVert"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60387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D53600-BB0D-FBE5-AAB4-2E2DEDE0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7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8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37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70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252413" y="6430963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58775" y="6510338"/>
            <a:ext cx="85280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GB" altLang="de-DE" sz="1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GB" altLang="de-D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 TOSCA Meeting 2.12.2022| Paul </a:t>
            </a:r>
            <a:r>
              <a:rPr lang="en-GB" altLang="de-DE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Plattner</a:t>
            </a:r>
            <a:r>
              <a:rPr lang="en-GB" altLang="de-D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|  </a:t>
            </a:r>
            <a:fld id="{89CC04B6-8C8D-4B46-90F3-090A05638462}" type="slidenum">
              <a:rPr lang="en-GB" altLang="de-DE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‹Nr.›</a:t>
            </a:fld>
            <a:endParaRPr lang="en-GB" altLang="de-D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ontPage" pitchFamily="2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AutoNum type="arabicPeriod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23875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693738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AutoNum type="arabicPeriod"/>
        <a:defRPr>
          <a:solidFill>
            <a:schemeClr val="tx1"/>
          </a:solidFill>
          <a:latin typeface="+mn-lt"/>
          <a:ea typeface="ＭＳ Ｐゴシック" charset="-128"/>
        </a:defRPr>
      </a:lvl3pPr>
      <a:lvl4pPr marL="849313" indent="-3048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023938" indent="-3048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1481138" indent="-304800" algn="l" rtl="0" fontAlgn="base">
        <a:spcBef>
          <a:spcPct val="20000"/>
        </a:spcBef>
        <a:spcAft>
          <a:spcPct val="0"/>
        </a:spcAft>
        <a:buFont typeface="Wingdings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1938338" indent="-304800" algn="l" rtl="0" fontAlgn="base">
        <a:spcBef>
          <a:spcPct val="20000"/>
        </a:spcBef>
        <a:spcAft>
          <a:spcPct val="0"/>
        </a:spcAft>
        <a:buFont typeface="Wingdings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395538" indent="-304800" algn="l" rtl="0" fontAlgn="base">
        <a:spcBef>
          <a:spcPct val="20000"/>
        </a:spcBef>
        <a:spcAft>
          <a:spcPct val="0"/>
        </a:spcAft>
        <a:buFont typeface="Wingdings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2852738" indent="-304800" algn="l" rtl="0" fontAlgn="base">
        <a:spcBef>
          <a:spcPct val="20000"/>
        </a:spcBef>
        <a:spcAft>
          <a:spcPct val="0"/>
        </a:spcAft>
        <a:buFont typeface="Wingdings" charset="2"/>
        <a:buAutoNum type="arabicPeriod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9963" y="3746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de-DE" kern="0" dirty="0"/>
              <a:t>PALMIERI</a:t>
            </a:r>
            <a:br>
              <a:rPr lang="en-US" altLang="de-DE" kern="0" dirty="0"/>
            </a:b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Innovative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pro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techno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ogy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bea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dynam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futur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ec</a:t>
            </a:r>
            <a:r>
              <a:rPr lang="en-US" sz="1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rculating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SRF accelerators</a:t>
            </a:r>
            <a:endParaRPr lang="en-US" altLang="de-DE" sz="1600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13" y="4947442"/>
            <a:ext cx="3715200" cy="1421767"/>
          </a:xfrm>
          <a:prstGeom prst="rect">
            <a:avLst/>
          </a:prstGeom>
        </p:spPr>
      </p:pic>
      <p:sp>
        <p:nvSpPr>
          <p:cNvPr id="12" name="Inhaltsplatzhalter 4"/>
          <p:cNvSpPr>
            <a:spLocks noGrp="1"/>
          </p:cNvSpPr>
          <p:nvPr>
            <p:ph idx="1"/>
          </p:nvPr>
        </p:nvSpPr>
        <p:spPr>
          <a:xfrm>
            <a:off x="143179" y="1502648"/>
            <a:ext cx="865092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Status of PALMIERI: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Test small Nb</a:t>
            </a:r>
            <a:r>
              <a:rPr lang="en-US" sz="2400" baseline="-25000" dirty="0"/>
              <a:t>3</a:t>
            </a:r>
            <a:r>
              <a:rPr lang="en-US" sz="2400" dirty="0"/>
              <a:t>Sn and </a:t>
            </a:r>
            <a:r>
              <a:rPr lang="en-US" sz="2400" dirty="0" err="1"/>
              <a:t>NbTiN</a:t>
            </a:r>
            <a:r>
              <a:rPr lang="en-US" sz="2400" dirty="0"/>
              <a:t> systems for existing cavities</a:t>
            </a:r>
            <a:br>
              <a:rPr lang="en-US" sz="2400" dirty="0"/>
            </a:br>
            <a:r>
              <a:rPr lang="en-US" sz="2400" dirty="0"/>
              <a:t>here: Nb</a:t>
            </a:r>
            <a:r>
              <a:rPr lang="en-US" sz="2400" baseline="-25000" dirty="0"/>
              <a:t>3</a:t>
            </a:r>
            <a:r>
              <a:rPr lang="en-US" sz="2400" dirty="0"/>
              <a:t>Sn and </a:t>
            </a:r>
            <a:r>
              <a:rPr lang="en-US" sz="2400" dirty="0" err="1"/>
              <a:t>NbTiN</a:t>
            </a:r>
            <a:r>
              <a:rPr lang="en-US" sz="2400" dirty="0"/>
              <a:t> HOM antennas for MESA cavities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7FAFDA-AC73-EC2B-3FC4-91A3AC65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99" y="3257611"/>
            <a:ext cx="2805389" cy="3004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de-DE" dirty="0"/>
              <a:t>Outlook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hteck 45"/>
          <p:cNvSpPr/>
          <p:nvPr/>
        </p:nvSpPr>
        <p:spPr>
          <a:xfrm>
            <a:off x="142108" y="1455548"/>
            <a:ext cx="530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4264702" y="1829108"/>
            <a:ext cx="4549514" cy="42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eaLnBrk="0" fontAlgn="base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eaLnBrk="0" fontAlgn="base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eaLnBrk="0" fontAlgn="base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r>
              <a:rPr lang="de-DE" altLang="zh-CN" sz="2000" kern="0" dirty="0" err="1"/>
              <a:t>Production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the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first</a:t>
            </a:r>
            <a:r>
              <a:rPr lang="de-DE" altLang="zh-CN" sz="2000" kern="0" dirty="0"/>
              <a:t> OFHC </a:t>
            </a:r>
            <a:r>
              <a:rPr lang="de-DE" altLang="zh-CN" sz="2000" kern="0" dirty="0" err="1"/>
              <a:t>antennas</a:t>
            </a:r>
            <a:endParaRPr lang="de-DE" altLang="zh-CN" sz="2000" kern="0" dirty="0"/>
          </a:p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Studies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a </a:t>
            </a:r>
            <a:r>
              <a:rPr lang="de-DE" altLang="zh-CN" sz="2000" kern="0" dirty="0" err="1"/>
              <a:t>bakeout</a:t>
            </a:r>
            <a:r>
              <a:rPr lang="de-DE" altLang="zh-CN" sz="2000" kern="0" dirty="0"/>
              <a:t> at 400C/600C in HH</a:t>
            </a:r>
          </a:p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HPR </a:t>
            </a:r>
            <a:r>
              <a:rPr lang="de-DE" altLang="zh-CN" sz="2000" kern="0" dirty="0" err="1"/>
              <a:t>treatment</a:t>
            </a:r>
            <a:r>
              <a:rPr lang="de-DE" altLang="zh-CN" sz="2000" kern="0" dirty="0"/>
              <a:t> in March</a:t>
            </a:r>
          </a:p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First </a:t>
            </a:r>
            <a:r>
              <a:rPr lang="de-DE" altLang="zh-CN" sz="2000" kern="0" dirty="0" err="1"/>
              <a:t>cold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test</a:t>
            </a:r>
            <a:r>
              <a:rPr lang="de-DE" altLang="zh-CN" sz="2000" kern="0" dirty="0"/>
              <a:t> in April</a:t>
            </a:r>
          </a:p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First </a:t>
            </a:r>
            <a:r>
              <a:rPr lang="de-DE" altLang="zh-CN" sz="2000" kern="0" dirty="0" err="1"/>
              <a:t>cold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test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coated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antennas</a:t>
            </a:r>
            <a:r>
              <a:rPr lang="de-DE" altLang="zh-CN" sz="2000" kern="0" dirty="0"/>
              <a:t> end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2023</a:t>
            </a:r>
          </a:p>
          <a:p>
            <a:pPr marL="685620" indent="-342900">
              <a:buSzPct val="45000"/>
              <a:buFont typeface="Arial" panose="020B0604020202020204" pitchFamily="34" charset="0"/>
              <a:buChar char="•"/>
            </a:pPr>
            <a:endParaRPr lang="zh-CN" altLang="de-DE" sz="2000" kern="0" dirty="0"/>
          </a:p>
        </p:txBody>
      </p:sp>
      <p:pic>
        <p:nvPicPr>
          <p:cNvPr id="4" name="Grafik 3" descr="Ein Bild, das Text, Messstab enthält.&#10;&#10;Automatisch generierte Beschreibung">
            <a:extLst>
              <a:ext uri="{FF2B5EF4-FFF2-40B4-BE49-F238E27FC236}">
                <a16:creationId xmlns:a16="http://schemas.microsoft.com/office/drawing/2014/main" id="{DEDC4CA7-C9CB-5079-51D6-0484911B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8" t="41749" r="35137" b="19235"/>
          <a:stretch/>
        </p:blipFill>
        <p:spPr>
          <a:xfrm>
            <a:off x="142107" y="1753850"/>
            <a:ext cx="4287486" cy="45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MESA Enhanced ELBE-type </a:t>
            </a:r>
            <a:r>
              <a:rPr lang="en-US" dirty="0" err="1"/>
              <a:t>Cryomodules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5450620" y="1536786"/>
            <a:ext cx="3513993" cy="4851360"/>
            <a:chOff x="1418429" y="18175558"/>
            <a:chExt cx="9829051" cy="1356982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1"/>
            <a:stretch/>
          </p:blipFill>
          <p:spPr>
            <a:xfrm rot="5400000">
              <a:off x="-352776" y="20234822"/>
              <a:ext cx="13090509" cy="914527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418429" y="29937519"/>
              <a:ext cx="9542332" cy="1807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Cryomodule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(2 XFEL </a:t>
              </a:r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Cavities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@ 12.5 MV/m)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-913116" y="20708519"/>
              <a:ext cx="6098988" cy="10330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LHe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/LN2 </a:t>
              </a:r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supply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 box 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 rot="1479800">
              <a:off x="4846680" y="20068065"/>
              <a:ext cx="6400800" cy="10330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MCTL (</a:t>
              </a:r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LHe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, </a:t>
              </a:r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GHe</a:t>
              </a:r>
              <a:r>
                <a:rPr lang="de-DE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, LN2)</a:t>
              </a:r>
            </a:p>
          </p:txBody>
        </p:sp>
      </p:grp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143180" y="1502648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Concern: Heating of the HOM-Antenna</a:t>
            </a:r>
          </a:p>
          <a:p>
            <a:r>
              <a:rPr lang="en-US" dirty="0"/>
              <a:t>Changes: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Sapphire windows at HOM feedthrough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Strip line in HOM cable for cooling</a:t>
            </a:r>
          </a:p>
          <a:p>
            <a:endParaRPr lang="en-US" sz="2400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370" y="3854550"/>
            <a:ext cx="2928380" cy="165080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0" y="3117712"/>
            <a:ext cx="2119255" cy="31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MESA Enhanced ELBE-type </a:t>
            </a:r>
            <a:r>
              <a:rPr lang="en-US" dirty="0" err="1"/>
              <a:t>Cryomodules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2420888"/>
            <a:ext cx="547344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ihandform 16"/>
          <p:cNvSpPr/>
          <p:nvPr/>
        </p:nvSpPr>
        <p:spPr>
          <a:xfrm>
            <a:off x="216000" y="3600000"/>
            <a:ext cx="3671999" cy="2520000"/>
          </a:xfrm>
          <a:custGeom>
            <a:avLst>
              <a:gd name="f0" fmla="val 26478"/>
              <a:gd name="f1" fmla="val -814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FFFF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Only 1.25 W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heat deposition in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1.8 K LHe bath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per HOM coupler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in cryo budget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214120" y="3928417"/>
            <a:ext cx="49788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1.8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063999" y="2457097"/>
            <a:ext cx="62424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11.4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261279" y="2061097"/>
            <a:ext cx="66672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T / K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6929836" y="6137374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T. </a:t>
            </a:r>
            <a:r>
              <a:rPr lang="de-DE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Stengler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 bwMode="auto">
          <a:xfrm>
            <a:off x="-226801" y="1451682"/>
            <a:ext cx="8229600" cy="42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eaLnBrk="0" fontAlgn="base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eaLnBrk="0" fontAlgn="base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eaLnBrk="0" fontAlgn="base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>
              <a:buSzPct val="45000"/>
            </a:pPr>
            <a:r>
              <a:rPr lang="de-DE" altLang="zh-CN" sz="2000" kern="0" dirty="0"/>
              <a:t>Thermal </a:t>
            </a:r>
            <a:r>
              <a:rPr lang="de-DE" altLang="zh-CN" sz="2000" kern="0" dirty="0" err="1"/>
              <a:t>calculations</a:t>
            </a:r>
            <a:r>
              <a:rPr lang="de-DE" altLang="zh-CN" sz="2000" kern="0" dirty="0"/>
              <a:t> at HOM </a:t>
            </a:r>
            <a:r>
              <a:rPr lang="de-DE" altLang="zh-CN" sz="2000" kern="0" dirty="0" err="1"/>
              <a:t>antenna</a:t>
            </a:r>
            <a:r>
              <a:rPr lang="de-DE" altLang="zh-CN" sz="2000" kern="0" dirty="0"/>
              <a:t>:</a:t>
            </a:r>
          </a:p>
          <a:p>
            <a:pPr lvl="1">
              <a:buFont typeface="Times New Roman" pitchFamily="18"/>
              <a:buNone/>
            </a:pPr>
            <a:r>
              <a:rPr lang="zh-CN" altLang="de-DE" sz="2000" kern="0" dirty="0"/>
              <a:t>→ </a:t>
            </a:r>
            <a:r>
              <a:rPr lang="de-DE" altLang="zh-CN" sz="2000" kern="0" dirty="0" err="1"/>
              <a:t>Provide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optimised</a:t>
            </a:r>
            <a:r>
              <a:rPr lang="de-DE" altLang="zh-CN" sz="2000" kern="0" dirty="0"/>
              <a:t> thermal </a:t>
            </a:r>
            <a:r>
              <a:rPr lang="de-DE" altLang="zh-CN" sz="2000" kern="0" dirty="0" err="1"/>
              <a:t>connection</a:t>
            </a:r>
            <a:r>
              <a:rPr lang="de-DE" altLang="zh-CN" sz="2000" kern="0" dirty="0"/>
              <a:t> design </a:t>
            </a:r>
            <a:r>
              <a:rPr lang="de-DE" altLang="zh-CN" sz="2000" kern="0" dirty="0" err="1"/>
              <a:t>to</a:t>
            </a:r>
            <a:r>
              <a:rPr lang="de-DE" altLang="zh-CN" sz="2000" kern="0" dirty="0"/>
              <a:t> RI</a:t>
            </a:r>
          </a:p>
          <a:p>
            <a:pPr lvl="1">
              <a:buFont typeface="Times New Roman" pitchFamily="18"/>
              <a:buNone/>
            </a:pPr>
            <a:r>
              <a:rPr lang="zh-CN" altLang="de-DE" sz="2000" kern="0" dirty="0"/>
              <a:t>→ </a:t>
            </a:r>
            <a:r>
              <a:rPr lang="de-DE" altLang="zh-CN" sz="2000" kern="0" dirty="0"/>
              <a:t>Limitation </a:t>
            </a:r>
            <a:r>
              <a:rPr lang="de-DE" altLang="zh-CN" sz="2000" kern="0" dirty="0" err="1"/>
              <a:t>by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heat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input</a:t>
            </a:r>
            <a:r>
              <a:rPr lang="de-DE" altLang="zh-CN" sz="2000" kern="0" dirty="0"/>
              <a:t> </a:t>
            </a:r>
            <a:br>
              <a:rPr lang="de-DE" altLang="zh-CN" sz="2000" kern="0" dirty="0"/>
            </a:br>
            <a:r>
              <a:rPr lang="de-DE" altLang="zh-CN" sz="2000" kern="0" dirty="0" err="1"/>
              <a:t>from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cable</a:t>
            </a:r>
            <a:r>
              <a:rPr lang="de-DE" altLang="zh-CN" sz="2000" kern="0" dirty="0"/>
              <a:t>, </a:t>
            </a:r>
            <a:r>
              <a:rPr lang="de-DE" altLang="zh-CN" sz="2000" kern="0" dirty="0" err="1"/>
              <a:t>need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for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heat</a:t>
            </a:r>
            <a:r>
              <a:rPr lang="de-DE" altLang="zh-CN" sz="2000" kern="0" dirty="0"/>
              <a:t> sink</a:t>
            </a:r>
          </a:p>
          <a:p>
            <a:pPr>
              <a:buSzPct val="45000"/>
              <a:buFont typeface="StarSymbol"/>
              <a:buChar char="●"/>
            </a:pPr>
            <a:endParaRPr lang="zh-CN" altLang="de-DE" sz="2000" kern="0" dirty="0"/>
          </a:p>
          <a:p>
            <a:pPr>
              <a:buSzPct val="45000"/>
              <a:buFont typeface="StarSymbol"/>
              <a:buChar char="●"/>
            </a:pPr>
            <a:endParaRPr lang="zh-CN" alt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396386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Simulation for MESA HOM Coupler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DAA45CBE-2591-5C69-8310-8CFFAB50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57" y="2027183"/>
            <a:ext cx="3869256" cy="2241743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214FBE0-1324-7184-410B-9E3C8482FB63}"/>
                  </a:ext>
                </a:extLst>
              </p:cNvPr>
              <p:cNvSpPr txBox="1"/>
              <p:nvPr/>
            </p:nvSpPr>
            <p:spPr>
              <a:xfrm>
                <a:off x="5060354" y="4692326"/>
                <a:ext cx="3482266" cy="48474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0" compatLnSpc="1">
                <a:spAutoFit/>
              </a:bodyPr>
              <a:lstStyle/>
              <a:p>
                <a:pPr lvl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HOM </a:t>
                </a:r>
                <a:r>
                  <a:rPr lang="de-DE" sz="1350" dirty="0" err="1">
                    <a:solidFill>
                      <a:srgbClr val="000000"/>
                    </a:solidFill>
                    <a:latin typeface="Calibri"/>
                  </a:rPr>
                  <a:t>antenna</a:t>
                </a: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sz="1350" dirty="0" err="1">
                    <a:solidFill>
                      <a:srgbClr val="000000"/>
                    </a:solidFill>
                    <a:latin typeface="Calibri"/>
                  </a:rPr>
                  <a:t>coating</a:t>
                </a: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sz="1350" dirty="0" err="1">
                    <a:solidFill>
                      <a:srgbClr val="000000"/>
                    </a:solidFill>
                    <a:latin typeface="Calibri"/>
                  </a:rPr>
                  <a:t>with</a:t>
                </a:r>
                <a14:m>
                  <m:oMath xmlns:m="http://schemas.openxmlformats.org/officeDocument/2006/math">
                    <m:r>
                      <a:rPr lang="de-DE" sz="135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35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350">
                            <a:latin typeface="Cambria Math" panose="02040503050406030204" pitchFamily="18" charset="0"/>
                          </a:rPr>
                          <m:t>Nb</m:t>
                        </m:r>
                      </m:e>
                      <m:sub>
                        <m:r>
                          <a:rPr lang="en-GB" sz="135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GB" sz="1350">
                        <a:latin typeface="Cambria Math" panose="02040503050406030204" pitchFamily="18" charset="0"/>
                      </a:rPr>
                      <m:t>Sn</m:t>
                    </m:r>
                    <m:r>
                      <a:rPr lang="de-DE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35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350">
                        <a:latin typeface="Cambria Math" panose="02040503050406030204" pitchFamily="18" charset="0"/>
                      </a:rPr>
                      <m:t>NbTiN</m:t>
                    </m:r>
                    <m:r>
                      <a:rPr lang="en-GB" sz="135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de-DE" sz="1350" dirty="0">
                  <a:solidFill>
                    <a:srgbClr val="000000"/>
                  </a:solidFill>
                  <a:latin typeface="Calibri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350" dirty="0">
                    <a:solidFill>
                      <a:srgbClr val="000000"/>
                    </a:solidFill>
                    <a:latin typeface="Calibri"/>
                    <a:sym typeface="Wingdings" panose="05000000000000000000" pitchFamily="2" charset="2"/>
                  </a:rPr>
                  <a:t></a:t>
                </a: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de-DE" sz="1350" kern="0" dirty="0" err="1">
                    <a:solidFill>
                      <a:srgbClr val="000000"/>
                    </a:solidFill>
                    <a:latin typeface="Calibri"/>
                  </a:rPr>
                  <a:t>Better</a:t>
                </a:r>
                <a:r>
                  <a:rPr lang="de-DE" sz="1350" kern="0" dirty="0">
                    <a:solidFill>
                      <a:srgbClr val="000000"/>
                    </a:solidFill>
                    <a:latin typeface="Calibri"/>
                  </a:rPr>
                  <a:t> HOM </a:t>
                </a:r>
                <a:r>
                  <a:rPr lang="de-DE" sz="1350" kern="0" dirty="0" err="1">
                    <a:solidFill>
                      <a:srgbClr val="000000"/>
                    </a:solidFill>
                    <a:latin typeface="Calibri"/>
                  </a:rPr>
                  <a:t>damping</a:t>
                </a: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 and </a:t>
                </a:r>
                <a:r>
                  <a:rPr lang="de-DE" sz="1350" dirty="0" err="1">
                    <a:solidFill>
                      <a:srgbClr val="000000"/>
                    </a:solidFill>
                    <a:latin typeface="Calibri"/>
                  </a:rPr>
                  <a:t>higher</a:t>
                </a:r>
                <a:r>
                  <a:rPr lang="de-DE" sz="135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35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GB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350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214FBE0-1324-7184-410B-9E3C8482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54" y="4692326"/>
                <a:ext cx="3482266" cy="484748"/>
              </a:xfrm>
              <a:prstGeom prst="rect">
                <a:avLst/>
              </a:prstGeom>
              <a:blipFill>
                <a:blip r:embed="rId4"/>
                <a:stretch>
                  <a:fillRect l="-1051" t="-5063" b="-1519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810AF1A9-6D11-7D82-A45B-EFA4CCFA0180}"/>
              </a:ext>
            </a:extLst>
          </p:cNvPr>
          <p:cNvSpPr txBox="1"/>
          <p:nvPr/>
        </p:nvSpPr>
        <p:spPr>
          <a:xfrm>
            <a:off x="8398835" y="3793674"/>
            <a:ext cx="49937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000000"/>
                </a:solidFill>
                <a:latin typeface="Calibri"/>
              </a:rPr>
              <a:t>1.8 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C8825E-683E-DA79-0CDB-59EE8CB9DF23}"/>
              </a:ext>
            </a:extLst>
          </p:cNvPr>
          <p:cNvSpPr txBox="1"/>
          <p:nvPr/>
        </p:nvSpPr>
        <p:spPr>
          <a:xfrm>
            <a:off x="8398834" y="2241482"/>
            <a:ext cx="61644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000000"/>
                </a:solidFill>
                <a:latin typeface="Calibri"/>
              </a:rPr>
              <a:t>11.4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14">
                <a:extLst>
                  <a:ext uri="{FF2B5EF4-FFF2-40B4-BE49-F238E27FC236}">
                    <a16:creationId xmlns:a16="http://schemas.microsoft.com/office/drawing/2014/main" id="{90D9C38D-4CDA-1705-D170-A84183C7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226470"/>
                <a:ext cx="4369757" cy="32635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Power </a:t>
                </a:r>
                <a:r>
                  <a:rPr lang="de-DE" dirty="0" err="1"/>
                  <a:t>stored</a:t>
                </a:r>
                <a:r>
                  <a:rPr lang="de-DE" dirty="0"/>
                  <a:t> in HOMs: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𝐻𝑂𝑀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sz="1500" dirty="0"/>
                  <a:t>N: #beams; q: </a:t>
                </a:r>
                <a:r>
                  <a:rPr lang="de-DE" sz="1500" dirty="0" err="1"/>
                  <a:t>bunch</a:t>
                </a:r>
                <a:r>
                  <a:rPr lang="de-DE" sz="1500" dirty="0"/>
                  <a:t> </a:t>
                </a:r>
                <a:r>
                  <a:rPr lang="de-DE" sz="1500" dirty="0" err="1"/>
                  <a:t>charge</a:t>
                </a:r>
                <a:r>
                  <a:rPr lang="de-DE" sz="1500" dirty="0"/>
                  <a:t>; k: </a:t>
                </a:r>
                <a:r>
                  <a:rPr lang="de-DE" sz="1500" dirty="0" err="1"/>
                  <a:t>loss</a:t>
                </a:r>
                <a:r>
                  <a:rPr lang="de-DE" sz="1500" dirty="0"/>
                  <a:t> </a:t>
                </a:r>
                <a:r>
                  <a:rPr lang="de-DE" sz="1500" dirty="0" err="1"/>
                  <a:t>factor</a:t>
                </a:r>
                <a:r>
                  <a:rPr lang="de-DE" sz="1500" dirty="0"/>
                  <a:t>; </a:t>
                </a:r>
              </a:p>
              <a:p>
                <a:pPr marL="0" indent="0">
                  <a:buNone/>
                </a:pPr>
                <a:r>
                  <a:rPr lang="de-DE" sz="1500" dirty="0"/>
                  <a:t>I: </a:t>
                </a:r>
                <a:r>
                  <a:rPr lang="de-DE" sz="1500" dirty="0" err="1"/>
                  <a:t>average</a:t>
                </a:r>
                <a:r>
                  <a:rPr lang="de-DE" sz="1500" dirty="0"/>
                  <a:t> beam </a:t>
                </a:r>
                <a:r>
                  <a:rPr lang="de-DE" sz="1500" dirty="0" err="1"/>
                  <a:t>current</a:t>
                </a:r>
                <a:endParaRPr lang="de-DE" sz="1500" dirty="0"/>
              </a:p>
              <a:p>
                <a:pPr marL="0" indent="0">
                  <a:buNone/>
                </a:pPr>
                <a:endParaRPr lang="de-DE" sz="15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30% </a:t>
                </a:r>
                <a:r>
                  <a:rPr lang="de-DE" dirty="0" err="1">
                    <a:sym typeface="Wingdings" panose="05000000000000000000" pitchFamily="2" charset="2"/>
                  </a:rPr>
                  <a:t>of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𝐻𝑂𝑀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outcoupled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HOM </a:t>
                </a:r>
                <a:r>
                  <a:rPr lang="de-DE" dirty="0" err="1"/>
                  <a:t>feedthrough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9" name="Inhaltsplatzhalter 14">
                <a:extLst>
                  <a:ext uri="{FF2B5EF4-FFF2-40B4-BE49-F238E27FC236}">
                    <a16:creationId xmlns:a16="http://schemas.microsoft.com/office/drawing/2014/main" id="{90D9C38D-4CDA-1705-D170-A84183C7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226470"/>
                <a:ext cx="4369757" cy="3263502"/>
              </a:xfrm>
              <a:blipFill>
                <a:blip r:embed="rId5"/>
                <a:stretch>
                  <a:fillRect l="-1395" t="-746" r="-1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D8317BDB-717B-5962-53DF-54D3C1DD9C5B}"/>
              </a:ext>
            </a:extLst>
          </p:cNvPr>
          <p:cNvSpPr txBox="1"/>
          <p:nvPr/>
        </p:nvSpPr>
        <p:spPr>
          <a:xfrm>
            <a:off x="6634821" y="2226471"/>
            <a:ext cx="15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mW </a:t>
            </a:r>
            <a:r>
              <a:rPr lang="de-DE" dirty="0" err="1"/>
              <a:t>load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3">
                <a:extLst>
                  <a:ext uri="{FF2B5EF4-FFF2-40B4-BE49-F238E27FC236}">
                    <a16:creationId xmlns:a16="http://schemas.microsoft.com/office/drawing/2014/main" id="{BB2697E1-D072-4FD2-9CE4-D5E4E0FFEE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269" y="4752071"/>
              <a:ext cx="4612482" cy="8659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69169">
                      <a:extLst>
                        <a:ext uri="{9D8B030D-6E8A-4147-A177-3AD203B41FA5}">
                          <a16:colId xmlns:a16="http://schemas.microsoft.com/office/drawing/2014/main" val="217560657"/>
                        </a:ext>
                      </a:extLst>
                    </a:gridCol>
                    <a:gridCol w="942975">
                      <a:extLst>
                        <a:ext uri="{9D8B030D-6E8A-4147-A177-3AD203B41FA5}">
                          <a16:colId xmlns:a16="http://schemas.microsoft.com/office/drawing/2014/main" val="264906185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3395689826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500578779"/>
                        </a:ext>
                      </a:extLst>
                    </a:gridCol>
                  </a:tblGrid>
                  <a:tr h="293751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I [mA]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q [</a:t>
                          </a:r>
                          <a:r>
                            <a:rPr lang="de-DE" sz="1400" dirty="0" err="1"/>
                            <a:t>pC</a:t>
                          </a:r>
                          <a:r>
                            <a:rPr lang="de-DE" sz="1400" dirty="0"/>
                            <a:t>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HOM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i="0" dirty="0"/>
                            <a:t> [mW]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Feedthrough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dirty="0"/>
                            <a:t> [mW]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2213202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7.7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0139971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77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3080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1000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3582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3">
                <a:extLst>
                  <a:ext uri="{FF2B5EF4-FFF2-40B4-BE49-F238E27FC236}">
                    <a16:creationId xmlns:a16="http://schemas.microsoft.com/office/drawing/2014/main" id="{BB2697E1-D072-4FD2-9CE4-D5E4E0FFEE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5269" y="4752071"/>
              <a:ext cx="4612482" cy="86595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69169">
                      <a:extLst>
                        <a:ext uri="{9D8B030D-6E8A-4147-A177-3AD203B41FA5}">
                          <a16:colId xmlns:a16="http://schemas.microsoft.com/office/drawing/2014/main" val="217560657"/>
                        </a:ext>
                      </a:extLst>
                    </a:gridCol>
                    <a:gridCol w="942975">
                      <a:extLst>
                        <a:ext uri="{9D8B030D-6E8A-4147-A177-3AD203B41FA5}">
                          <a16:colId xmlns:a16="http://schemas.microsoft.com/office/drawing/2014/main" val="264906185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3395689826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500578779"/>
                        </a:ext>
                      </a:extLst>
                    </a:gridCol>
                  </a:tblGrid>
                  <a:tr h="30207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I [mA]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q [</a:t>
                          </a:r>
                          <a:r>
                            <a:rPr lang="de-DE" sz="1400" dirty="0" err="1"/>
                            <a:t>pC</a:t>
                          </a:r>
                          <a:r>
                            <a:rPr lang="de-DE" sz="1400" dirty="0"/>
                            <a:t>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72131" t="-6000" r="-14480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91538" t="-6000" r="-1923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213202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7.7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0139971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77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3080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1000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35829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reihandform 20">
            <a:extLst>
              <a:ext uri="{FF2B5EF4-FFF2-40B4-BE49-F238E27FC236}">
                <a16:creationId xmlns:a16="http://schemas.microsoft.com/office/drawing/2014/main" id="{9BADF6D0-92A6-785D-5937-3BDC1C1B4D0F}"/>
              </a:ext>
            </a:extLst>
          </p:cNvPr>
          <p:cNvSpPr/>
          <p:nvPr/>
        </p:nvSpPr>
        <p:spPr>
          <a:xfrm>
            <a:off x="6774665" y="4070673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T. </a:t>
            </a:r>
            <a:r>
              <a:rPr lang="de-DE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Stengler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232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Goal for HOM Couplers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60977F5-057D-0801-9F04-71CF086D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56" y="2241482"/>
            <a:ext cx="4560200" cy="326350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Goal: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Prevent </a:t>
            </a:r>
            <a:r>
              <a:rPr lang="de-DE" dirty="0" err="1">
                <a:sym typeface="Wingdings" panose="05000000000000000000" pitchFamily="2" charset="2"/>
              </a:rPr>
              <a:t>quench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whole</a:t>
            </a:r>
            <a:r>
              <a:rPr lang="de-DE" dirty="0">
                <a:sym typeface="Wingdings" panose="05000000000000000000" pitchFamily="2" charset="2"/>
              </a:rPr>
              <a:t> CM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How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Nb3SN and </a:t>
            </a:r>
            <a:r>
              <a:rPr lang="de-DE" dirty="0" err="1"/>
              <a:t>NbTiN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on Nb/</a:t>
            </a:r>
            <a:r>
              <a:rPr lang="de-DE" dirty="0" err="1"/>
              <a:t>Cu</a:t>
            </a:r>
            <a:r>
              <a:rPr lang="de-DE" dirty="0"/>
              <a:t> </a:t>
            </a:r>
            <a:r>
              <a:rPr lang="de-DE" dirty="0" err="1"/>
              <a:t>Antennas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2">
                <a:extLst>
                  <a:ext uri="{FF2B5EF4-FFF2-40B4-BE49-F238E27FC236}">
                    <a16:creationId xmlns:a16="http://schemas.microsoft.com/office/drawing/2014/main" id="{CEAAC435-92A7-9559-7F1D-E546C8650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533811"/>
                  </p:ext>
                </p:extLst>
              </p:nvPr>
            </p:nvGraphicFramePr>
            <p:xfrm>
              <a:off x="4524281" y="4732881"/>
              <a:ext cx="4507707" cy="14097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02569">
                      <a:extLst>
                        <a:ext uri="{9D8B030D-6E8A-4147-A177-3AD203B41FA5}">
                          <a16:colId xmlns:a16="http://schemas.microsoft.com/office/drawing/2014/main" val="4020972712"/>
                        </a:ext>
                      </a:extLst>
                    </a:gridCol>
                    <a:gridCol w="1502569">
                      <a:extLst>
                        <a:ext uri="{9D8B030D-6E8A-4147-A177-3AD203B41FA5}">
                          <a16:colId xmlns:a16="http://schemas.microsoft.com/office/drawing/2014/main" val="1309395224"/>
                        </a:ext>
                      </a:extLst>
                    </a:gridCol>
                    <a:gridCol w="1502569">
                      <a:extLst>
                        <a:ext uri="{9D8B030D-6E8A-4147-A177-3AD203B41FA5}">
                          <a16:colId xmlns:a16="http://schemas.microsoft.com/office/drawing/2014/main" val="3653209706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Property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Nb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Nb3Sn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5035579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i="0" dirty="0"/>
                            <a:t> [K]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18.3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8282288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e>
                                <m:sub>
                                  <m: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(0K)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34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6845284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[nm]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5.7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6723094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 [nm]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65-89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80567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2">
                <a:extLst>
                  <a:ext uri="{FF2B5EF4-FFF2-40B4-BE49-F238E27FC236}">
                    <a16:creationId xmlns:a16="http://schemas.microsoft.com/office/drawing/2014/main" id="{CEAAC435-92A7-9559-7F1D-E546C86509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533811"/>
                  </p:ext>
                </p:extLst>
              </p:nvPr>
            </p:nvGraphicFramePr>
            <p:xfrm>
              <a:off x="4524281" y="4732881"/>
              <a:ext cx="4507707" cy="14097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02569">
                      <a:extLst>
                        <a:ext uri="{9D8B030D-6E8A-4147-A177-3AD203B41FA5}">
                          <a16:colId xmlns:a16="http://schemas.microsoft.com/office/drawing/2014/main" val="4020972712"/>
                        </a:ext>
                      </a:extLst>
                    </a:gridCol>
                    <a:gridCol w="1502569">
                      <a:extLst>
                        <a:ext uri="{9D8B030D-6E8A-4147-A177-3AD203B41FA5}">
                          <a16:colId xmlns:a16="http://schemas.microsoft.com/office/drawing/2014/main" val="1309395224"/>
                        </a:ext>
                      </a:extLst>
                    </a:gridCol>
                    <a:gridCol w="1502569">
                      <a:extLst>
                        <a:ext uri="{9D8B030D-6E8A-4147-A177-3AD203B41FA5}">
                          <a16:colId xmlns:a16="http://schemas.microsoft.com/office/drawing/2014/main" val="3653209706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Property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Nb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Nb3Sn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5035579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05" t="-104255" r="-201215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18.3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82822881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05" t="-208696" r="-201215" b="-2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34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6845284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05" t="-302128" r="-201215" b="-1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5.7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6723094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05" t="-410870" r="-201215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65-89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805673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Grafik 8">
            <a:extLst>
              <a:ext uri="{FF2B5EF4-FFF2-40B4-BE49-F238E27FC236}">
                <a16:creationId xmlns:a16="http://schemas.microsoft.com/office/drawing/2014/main" id="{2FC8EFBE-D950-F767-422B-2401BFDE8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257" y="2027183"/>
            <a:ext cx="3869256" cy="22417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DC2C8A3-6B31-3050-64AE-6769ECB84DDD}"/>
              </a:ext>
            </a:extLst>
          </p:cNvPr>
          <p:cNvSpPr txBox="1"/>
          <p:nvPr/>
        </p:nvSpPr>
        <p:spPr>
          <a:xfrm>
            <a:off x="8398835" y="3793674"/>
            <a:ext cx="49937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000000"/>
                </a:solidFill>
                <a:latin typeface="Calibri"/>
              </a:rPr>
              <a:t>1.8 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4D3FF0-62B8-B1C6-8904-169BBC1F17EE}"/>
              </a:ext>
            </a:extLst>
          </p:cNvPr>
          <p:cNvSpPr txBox="1"/>
          <p:nvPr/>
        </p:nvSpPr>
        <p:spPr>
          <a:xfrm>
            <a:off x="8398834" y="2241482"/>
            <a:ext cx="61644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000000"/>
                </a:solidFill>
                <a:latin typeface="Calibri"/>
              </a:rPr>
              <a:t>11.4 K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51BFDC5-1542-BF7A-CB2D-EA183F073A76}"/>
              </a:ext>
            </a:extLst>
          </p:cNvPr>
          <p:cNvSpPr txBox="1"/>
          <p:nvPr/>
        </p:nvSpPr>
        <p:spPr>
          <a:xfrm>
            <a:off x="6634821" y="2226471"/>
            <a:ext cx="15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mW </a:t>
            </a:r>
            <a:r>
              <a:rPr lang="de-DE" dirty="0" err="1"/>
              <a:t>load</a:t>
            </a:r>
            <a:endParaRPr lang="de-DE" dirty="0"/>
          </a:p>
        </p:txBody>
      </p:sp>
      <p:sp>
        <p:nvSpPr>
          <p:cNvPr id="2" name="Freihandform 20">
            <a:extLst>
              <a:ext uri="{FF2B5EF4-FFF2-40B4-BE49-F238E27FC236}">
                <a16:creationId xmlns:a16="http://schemas.microsoft.com/office/drawing/2014/main" id="{9C4E54D5-8CAA-94B1-E0DD-56C94CFC8C71}"/>
              </a:ext>
            </a:extLst>
          </p:cNvPr>
          <p:cNvSpPr/>
          <p:nvPr/>
        </p:nvSpPr>
        <p:spPr>
          <a:xfrm>
            <a:off x="6778134" y="3964293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T. </a:t>
            </a:r>
            <a:r>
              <a:rPr lang="de-DE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Stengler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9194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Goal for HOM Couplers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67FFC82-8D13-8982-64FA-4E8FC1AB04BD}"/>
              </a:ext>
            </a:extLst>
          </p:cNvPr>
          <p:cNvSpPr/>
          <p:nvPr/>
        </p:nvSpPr>
        <p:spPr>
          <a:xfrm>
            <a:off x="3229630" y="2551511"/>
            <a:ext cx="1225468" cy="236338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Coated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Antennas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Inhaltsplatzhalter 14">
            <a:extLst>
              <a:ext uri="{FF2B5EF4-FFF2-40B4-BE49-F238E27FC236}">
                <a16:creationId xmlns:a16="http://schemas.microsoft.com/office/drawing/2014/main" id="{145A0387-81AA-427C-1324-B057897A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171" y="2047413"/>
            <a:ext cx="3042442" cy="391387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Current</a:t>
            </a:r>
            <a:r>
              <a:rPr lang="de-DE" dirty="0"/>
              <a:t> HOM </a:t>
            </a:r>
            <a:r>
              <a:rPr lang="de-DE" dirty="0" err="1"/>
              <a:t>Antennas</a:t>
            </a:r>
            <a:r>
              <a:rPr lang="de-DE" dirty="0"/>
              <a:t> </a:t>
            </a:r>
            <a:r>
              <a:rPr lang="de-DE" dirty="0" err="1"/>
              <a:t>fulfil</a:t>
            </a:r>
            <a:r>
              <a:rPr lang="de-DE" dirty="0"/>
              <a:t> ERL at 1 mA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10 mA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HOM </a:t>
            </a:r>
            <a:r>
              <a:rPr lang="de-DE" dirty="0" err="1"/>
              <a:t>feedthrough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Ongoing</a:t>
            </a:r>
            <a:r>
              <a:rPr lang="de-DE" dirty="0"/>
              <a:t> CST Simulation</a:t>
            </a:r>
          </a:p>
          <a:p>
            <a:pPr marL="0" indent="0">
              <a:buNone/>
            </a:pPr>
            <a:r>
              <a:rPr lang="de-DE" dirty="0"/>
              <a:t>(Help </a:t>
            </a:r>
            <a:r>
              <a:rPr lang="de-DE" dirty="0" err="1"/>
              <a:t>from</a:t>
            </a:r>
            <a:r>
              <a:rPr lang="de-DE" dirty="0"/>
              <a:t> W. Ackermann </a:t>
            </a:r>
            <a:r>
              <a:rPr lang="de-DE" dirty="0" err="1"/>
              <a:t>from</a:t>
            </a:r>
            <a:r>
              <a:rPr lang="de-DE" dirty="0"/>
              <a:t> TEMF)</a:t>
            </a: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E3E6A3F-0129-1873-93B0-2A995C2C4718}"/>
              </a:ext>
            </a:extLst>
          </p:cNvPr>
          <p:cNvCxnSpPr/>
          <p:nvPr/>
        </p:nvCxnSpPr>
        <p:spPr>
          <a:xfrm flipV="1">
            <a:off x="1735931" y="2207419"/>
            <a:ext cx="0" cy="30360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25CCD56-38BA-F1E7-B117-64527F74C13A}"/>
              </a:ext>
            </a:extLst>
          </p:cNvPr>
          <p:cNvCxnSpPr/>
          <p:nvPr/>
        </p:nvCxnSpPr>
        <p:spPr>
          <a:xfrm>
            <a:off x="1635919" y="5186363"/>
            <a:ext cx="3421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34C0E759-F493-A7FE-6219-076739D03719}"/>
              </a:ext>
            </a:extLst>
          </p:cNvPr>
          <p:cNvSpPr txBox="1"/>
          <p:nvPr/>
        </p:nvSpPr>
        <p:spPr>
          <a:xfrm>
            <a:off x="4414837" y="5250658"/>
            <a:ext cx="164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 </a:t>
            </a:r>
            <a:r>
              <a:rPr lang="de-DE" dirty="0" err="1"/>
              <a:t>current</a:t>
            </a:r>
            <a:endParaRPr lang="de-DE" dirty="0"/>
          </a:p>
          <a:p>
            <a:r>
              <a:rPr lang="de-DE" dirty="0"/>
              <a:t>[mA]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F88E806-0213-22C5-D2F6-D70B6B03870D}"/>
              </a:ext>
            </a:extLst>
          </p:cNvPr>
          <p:cNvCxnSpPr>
            <a:cxnSpLocks/>
          </p:cNvCxnSpPr>
          <p:nvPr/>
        </p:nvCxnSpPr>
        <p:spPr>
          <a:xfrm flipV="1">
            <a:off x="2521744" y="5092305"/>
            <a:ext cx="0" cy="188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01775F2-33B2-51F8-0CE9-0B1940AA2D81}"/>
              </a:ext>
            </a:extLst>
          </p:cNvPr>
          <p:cNvCxnSpPr>
            <a:cxnSpLocks/>
          </p:cNvCxnSpPr>
          <p:nvPr/>
        </p:nvCxnSpPr>
        <p:spPr>
          <a:xfrm flipV="1">
            <a:off x="3843338" y="5106592"/>
            <a:ext cx="0" cy="188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B11E3EB-ABD2-AAA0-5AF8-4E73AA665AF3}"/>
              </a:ext>
            </a:extLst>
          </p:cNvPr>
          <p:cNvCxnSpPr>
            <a:cxnSpLocks/>
          </p:cNvCxnSpPr>
          <p:nvPr/>
        </p:nvCxnSpPr>
        <p:spPr>
          <a:xfrm>
            <a:off x="1685923" y="4207669"/>
            <a:ext cx="3486152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88B129D-77A8-8577-1022-0A5465589516}"/>
              </a:ext>
            </a:extLst>
          </p:cNvPr>
          <p:cNvCxnSpPr>
            <a:cxnSpLocks/>
          </p:cNvCxnSpPr>
          <p:nvPr/>
        </p:nvCxnSpPr>
        <p:spPr>
          <a:xfrm>
            <a:off x="1685923" y="3152858"/>
            <a:ext cx="3486152" cy="0"/>
          </a:xfrm>
          <a:prstGeom prst="line">
            <a:avLst/>
          </a:prstGeom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3E3FF50-CE6F-68FB-B74D-3ACF0723E238}"/>
              </a:ext>
            </a:extLst>
          </p:cNvPr>
          <p:cNvCxnSpPr>
            <a:cxnSpLocks/>
          </p:cNvCxnSpPr>
          <p:nvPr/>
        </p:nvCxnSpPr>
        <p:spPr>
          <a:xfrm>
            <a:off x="1685923" y="2471738"/>
            <a:ext cx="3486152" cy="0"/>
          </a:xfrm>
          <a:prstGeom prst="line">
            <a:avLst/>
          </a:prstGeom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F31C273-7178-01A7-8A56-6F59E46E1B8E}"/>
                  </a:ext>
                </a:extLst>
              </p:cNvPr>
              <p:cNvSpPr txBox="1"/>
              <p:nvPr/>
            </p:nvSpPr>
            <p:spPr>
              <a:xfrm>
                <a:off x="317901" y="4020027"/>
                <a:ext cx="141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=9.2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F31C273-7178-01A7-8A56-6F59E46E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1" y="4020027"/>
                <a:ext cx="141803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D18F1D3-B7FB-F375-C46A-761F8999D6D0}"/>
                  </a:ext>
                </a:extLst>
              </p:cNvPr>
              <p:cNvSpPr txBox="1"/>
              <p:nvPr/>
            </p:nvSpPr>
            <p:spPr>
              <a:xfrm>
                <a:off x="-21332" y="2970067"/>
                <a:ext cx="1850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𝑁𝑏𝑇𝑖𝑁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=15.3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D18F1D3-B7FB-F375-C46A-761F8999D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32" y="2970067"/>
                <a:ext cx="185086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BCC315FF-E8C1-8910-FCCE-300ACE9B69BD}"/>
                  </a:ext>
                </a:extLst>
              </p:cNvPr>
              <p:cNvSpPr txBox="1"/>
              <p:nvPr/>
            </p:nvSpPr>
            <p:spPr>
              <a:xfrm>
                <a:off x="-186852" y="2300162"/>
                <a:ext cx="20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𝑁𝑏𝑇𝑖𝑁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=18.3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BCC315FF-E8C1-8910-FCCE-300ACE9B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852" y="2300162"/>
                <a:ext cx="2016380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18143771-6590-2491-6FE0-CEC32AEFA8CE}"/>
              </a:ext>
            </a:extLst>
          </p:cNvPr>
          <p:cNvSpPr txBox="1"/>
          <p:nvPr/>
        </p:nvSpPr>
        <p:spPr>
          <a:xfrm>
            <a:off x="2386012" y="5310915"/>
            <a:ext cx="2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E49DD5A-F02F-CF10-3720-3DAB1BD48717}"/>
              </a:ext>
            </a:extLst>
          </p:cNvPr>
          <p:cNvSpPr txBox="1"/>
          <p:nvPr/>
        </p:nvSpPr>
        <p:spPr>
          <a:xfrm>
            <a:off x="3608406" y="5287781"/>
            <a:ext cx="46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FBA038E-3341-D134-EBA4-33D89BBB2666}"/>
              </a:ext>
            </a:extLst>
          </p:cNvPr>
          <p:cNvSpPr/>
          <p:nvPr/>
        </p:nvSpPr>
        <p:spPr>
          <a:xfrm>
            <a:off x="2037202" y="4389359"/>
            <a:ext cx="969081" cy="5092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DESY</a:t>
            </a:r>
          </a:p>
        </p:txBody>
      </p:sp>
    </p:spTree>
    <p:extLst>
      <p:ext uri="{BB962C8B-B14F-4D97-AF65-F5344CB8AC3E}">
        <p14:creationId xmlns:p14="http://schemas.microsoft.com/office/powerpoint/2010/main" val="309653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/>
              <a:t>Refurbishment of ALICE module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3B922DF-2DD7-4265-4BEF-936BAAB4EE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775" y="1699641"/>
            <a:ext cx="4876505" cy="3740219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MESA Enhanced ELBE-type </a:t>
            </a:r>
            <a:r>
              <a:rPr lang="de-DE" sz="1800" dirty="0" err="1"/>
              <a:t>Cryomodules</a:t>
            </a:r>
            <a:r>
              <a:rPr lang="de-DE" sz="1800" dirty="0"/>
              <a:t> (MEEC):</a:t>
            </a:r>
            <a:endParaRPr lang="en-US" sz="1800" dirty="0"/>
          </a:p>
          <a:p>
            <a:pPr lvl="0"/>
            <a:r>
              <a:rPr lang="en-US" sz="1800" dirty="0"/>
              <a:t>Helium port (Joule-Thomson valve)</a:t>
            </a:r>
          </a:p>
          <a:p>
            <a:pPr lvl="0"/>
            <a:r>
              <a:rPr lang="en-US" sz="1800" dirty="0"/>
              <a:t>Faster DESY/</a:t>
            </a:r>
            <a:r>
              <a:rPr lang="en-US" sz="1800" dirty="0" err="1"/>
              <a:t>Saclay</a:t>
            </a:r>
            <a:r>
              <a:rPr lang="en-US" sz="1800" dirty="0"/>
              <a:t> tuner (higher beam currents)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latin typeface="Wingdings" pitchFamily="2"/>
              </a:rPr>
              <a:t></a:t>
            </a:r>
            <a:r>
              <a:rPr lang="en-US" sz="1800" dirty="0"/>
              <a:t> diameter of Helium tank changed</a:t>
            </a:r>
          </a:p>
          <a:p>
            <a:pPr lvl="0"/>
            <a:r>
              <a:rPr lang="en-US" sz="1800" dirty="0"/>
              <a:t>“New” HOM antennas </a:t>
            </a:r>
          </a:p>
          <a:p>
            <a:pPr lvl="0"/>
            <a:r>
              <a:rPr lang="en-US" sz="1800" dirty="0"/>
              <a:t>Cavity contamination leads to field emission </a:t>
            </a:r>
            <a:r>
              <a:rPr lang="de-DE" sz="1800" dirty="0"/>
              <a:t>@7 MV/m</a:t>
            </a:r>
          </a:p>
          <a:p>
            <a:pPr lvl="0"/>
            <a:endParaRPr lang="de-DE" sz="1800" dirty="0"/>
          </a:p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Clean room </a:t>
            </a:r>
            <a:r>
              <a:rPr lang="de-DE" sz="1800" dirty="0" err="1">
                <a:sym typeface="Wingdings" panose="05000000000000000000" pitchFamily="2" charset="2"/>
              </a:rPr>
              <a:t>treatment</a:t>
            </a:r>
            <a:r>
              <a:rPr lang="de-DE" sz="1800" dirty="0">
                <a:sym typeface="Wingdings" panose="05000000000000000000" pitchFamily="2" charset="2"/>
              </a:rPr>
              <a:t>!</a:t>
            </a:r>
            <a:endParaRPr lang="de-DE" sz="1800" dirty="0"/>
          </a:p>
          <a:p>
            <a:pPr lvl="0"/>
            <a:endParaRPr lang="de-DE" sz="1800" dirty="0"/>
          </a:p>
        </p:txBody>
      </p:sp>
      <p:pic>
        <p:nvPicPr>
          <p:cNvPr id="21" name="Grafik 20" descr="Ein Bild, das drinnen, Gerät, Fräse enthält.&#10;&#10;Automatisch generierte Beschreibung">
            <a:extLst>
              <a:ext uri="{FF2B5EF4-FFF2-40B4-BE49-F238E27FC236}">
                <a16:creationId xmlns:a16="http://schemas.microsoft.com/office/drawing/2014/main" id="{0868D68B-6E80-755F-1D54-E2850CBDC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54" y="1699641"/>
            <a:ext cx="4019550" cy="301466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E3DA1E5-DD72-5DE3-5EC7-CFF02A6A5A8E}"/>
              </a:ext>
            </a:extLst>
          </p:cNvPr>
          <p:cNvSpPr txBox="1"/>
          <p:nvPr/>
        </p:nvSpPr>
        <p:spPr>
          <a:xfrm>
            <a:off x="358775" y="5285510"/>
            <a:ext cx="44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HPR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summer</a:t>
            </a:r>
            <a:endParaRPr lang="en-GB" dirty="0"/>
          </a:p>
        </p:txBody>
      </p:sp>
      <p:pic>
        <p:nvPicPr>
          <p:cNvPr id="3" name="Grafik 2" descr="Ein Bild, das Text, Musik, drinnen, Stapel enthält.&#10;&#10;Automatisch generierte Beschreibung">
            <a:extLst>
              <a:ext uri="{FF2B5EF4-FFF2-40B4-BE49-F238E27FC236}">
                <a16:creationId xmlns:a16="http://schemas.microsoft.com/office/drawing/2014/main" id="{44D2280D-93A0-C9AB-317B-3943054D1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98"/>
          <a:stretch/>
        </p:blipFill>
        <p:spPr>
          <a:xfrm>
            <a:off x="5865096" y="4714304"/>
            <a:ext cx="2583415" cy="1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de-DE" kern="0" dirty="0"/>
              <a:t>HOM </a:t>
            </a:r>
            <a:r>
              <a:rPr lang="en-US" altLang="de-DE" kern="0" dirty="0" err="1"/>
              <a:t>Feedthroughts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14">
            <a:extLst>
              <a:ext uri="{FF2B5EF4-FFF2-40B4-BE49-F238E27FC236}">
                <a16:creationId xmlns:a16="http://schemas.microsoft.com/office/drawing/2014/main" id="{8E4B4A67-34FF-897D-01A1-B1AD6F75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759" y="2622298"/>
            <a:ext cx="2863854" cy="326350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Design </a:t>
            </a:r>
            <a:r>
              <a:rPr lang="de-DE" dirty="0" err="1"/>
              <a:t>from</a:t>
            </a:r>
            <a:r>
              <a:rPr lang="de-DE" dirty="0"/>
              <a:t> RI (</a:t>
            </a:r>
            <a:r>
              <a:rPr lang="de-DE" dirty="0" err="1"/>
              <a:t>left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Cyocera</a:t>
            </a:r>
            <a:r>
              <a:rPr lang="de-DE" dirty="0"/>
              <a:t> </a:t>
            </a:r>
            <a:r>
              <a:rPr lang="de-DE" dirty="0" err="1"/>
              <a:t>feedthrough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flange</a:t>
            </a:r>
            <a:r>
              <a:rPr lang="de-DE" dirty="0"/>
              <a:t> and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tip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25 mm </a:t>
            </a:r>
            <a:r>
              <a:rPr lang="de-DE" dirty="0" err="1"/>
              <a:t>tip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Bakeout</a:t>
            </a:r>
            <a:r>
              <a:rPr lang="de-DE" dirty="0"/>
              <a:t> at </a:t>
            </a:r>
            <a:r>
              <a:rPr lang="de-DE" dirty="0" err="1"/>
              <a:t>max</a:t>
            </a:r>
            <a:r>
              <a:rPr lang="de-DE" dirty="0"/>
              <a:t> 300C</a:t>
            </a:r>
          </a:p>
        </p:txBody>
      </p:sp>
      <p:pic>
        <p:nvPicPr>
          <p:cNvPr id="6" name="Grafik 5" descr="Ein Bild, das Person, drinnen, Hand enthält.&#10;&#10;Automatisch generierte Beschreibung">
            <a:extLst>
              <a:ext uri="{FF2B5EF4-FFF2-40B4-BE49-F238E27FC236}">
                <a16:creationId xmlns:a16="http://schemas.microsoft.com/office/drawing/2014/main" id="{9D466FEA-23D7-07E6-24C0-4E1E1FBD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4" y="1573379"/>
            <a:ext cx="5749894" cy="4312421"/>
          </a:xfrm>
          <a:prstGeom prst="rect">
            <a:avLst/>
          </a:prstGeom>
        </p:spPr>
      </p:pic>
      <p:sp>
        <p:nvSpPr>
          <p:cNvPr id="7" name="Inhaltsplatzhalter 14">
            <a:extLst>
              <a:ext uri="{FF2B5EF4-FFF2-40B4-BE49-F238E27FC236}">
                <a16:creationId xmlns:a16="http://schemas.microsoft.com/office/drawing/2014/main" id="{F11BBE0C-B6C5-C988-DD59-3B36D3A44B56}"/>
              </a:ext>
            </a:extLst>
          </p:cNvPr>
          <p:cNvSpPr txBox="1">
            <a:spLocks/>
          </p:cNvSpPr>
          <p:nvPr/>
        </p:nvSpPr>
        <p:spPr>
          <a:xfrm>
            <a:off x="6100759" y="1656590"/>
            <a:ext cx="2777023" cy="11907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n-lt"/>
              </a:rPr>
              <a:t>DESY Design (right)</a:t>
            </a:r>
          </a:p>
          <a:p>
            <a:r>
              <a:rPr lang="en-US" sz="2000" dirty="0">
                <a:latin typeface="+mn-lt"/>
              </a:rPr>
              <a:t>29.56 mm tip length</a:t>
            </a:r>
          </a:p>
        </p:txBody>
      </p:sp>
    </p:spTree>
    <p:extLst>
      <p:ext uri="{BB962C8B-B14F-4D97-AF65-F5344CB8AC3E}">
        <p14:creationId xmlns:p14="http://schemas.microsoft.com/office/powerpoint/2010/main" val="189690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323850"/>
            <a:ext cx="6877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de-DE" dirty="0"/>
              <a:t>Timeline</a:t>
            </a:r>
            <a:endParaRPr lang="de-DE" altLang="de-DE" kern="0" dirty="0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0350"/>
            <a:ext cx="213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hteck 45"/>
          <p:cNvSpPr/>
          <p:nvPr/>
        </p:nvSpPr>
        <p:spPr>
          <a:xfrm>
            <a:off x="142108" y="1455548"/>
            <a:ext cx="530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1" y="1764145"/>
            <a:ext cx="9183621" cy="3334328"/>
          </a:xfrm>
          <a:prstGeom prst="rect">
            <a:avLst/>
          </a:prstGeom>
        </p:spPr>
      </p:pic>
      <p:sp>
        <p:nvSpPr>
          <p:cNvPr id="6" name="Textplatzhalter 2"/>
          <p:cNvSpPr txBox="1">
            <a:spLocks/>
          </p:cNvSpPr>
          <p:nvPr/>
        </p:nvSpPr>
        <p:spPr bwMode="auto">
          <a:xfrm>
            <a:off x="-217565" y="4850664"/>
            <a:ext cx="8229600" cy="42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eaLnBrk="0" fontAlgn="base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eaLnBrk="0" fontAlgn="base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eaLnBrk="0" fontAlgn="base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eaLnBrk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fontAlgn="base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>
              <a:buSzPct val="45000"/>
            </a:pPr>
            <a:br>
              <a:rPr lang="de-DE" altLang="zh-CN" sz="2000" kern="0" dirty="0"/>
            </a:br>
            <a:r>
              <a:rPr lang="de-DE" altLang="zh-CN" sz="2000" kern="0" dirty="0">
                <a:sym typeface="Wingdings" panose="05000000000000000000" pitchFamily="2" charset="2"/>
              </a:rPr>
              <a:t> </a:t>
            </a:r>
            <a:r>
              <a:rPr lang="de-DE" altLang="zh-CN" sz="2000" kern="0" dirty="0" err="1">
                <a:sym typeface="Wingdings" panose="05000000000000000000" pitchFamily="2" charset="2"/>
              </a:rPr>
              <a:t>behind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schedule</a:t>
            </a:r>
            <a:r>
              <a:rPr lang="de-DE" altLang="zh-CN" sz="2000" kern="0" dirty="0">
                <a:sym typeface="Wingdings" panose="05000000000000000000" pitchFamily="2" charset="2"/>
              </a:rPr>
              <a:t>: 	</a:t>
            </a:r>
            <a:r>
              <a:rPr lang="de-DE" altLang="zh-CN" sz="2000" kern="0" dirty="0" err="1">
                <a:sym typeface="Wingdings" panose="05000000000000000000" pitchFamily="2" charset="2"/>
              </a:rPr>
              <a:t>first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cold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test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planned</a:t>
            </a:r>
            <a:r>
              <a:rPr lang="de-DE" altLang="zh-CN" sz="2000" kern="0" dirty="0">
                <a:sym typeface="Wingdings" panose="05000000000000000000" pitchFamily="2" charset="2"/>
              </a:rPr>
              <a:t> spring 2023</a:t>
            </a:r>
          </a:p>
          <a:p>
            <a:pPr>
              <a:buSzPct val="45000"/>
            </a:pPr>
            <a:r>
              <a:rPr lang="de-DE" altLang="zh-CN" sz="2000" kern="0" dirty="0">
                <a:sym typeface="Wingdings" panose="05000000000000000000" pitchFamily="2" charset="2"/>
              </a:rPr>
              <a:t>						</a:t>
            </a:r>
            <a:r>
              <a:rPr lang="de-DE" altLang="zh-CN" sz="2000" kern="0" dirty="0" err="1">
                <a:sym typeface="Wingdings" panose="05000000000000000000" pitchFamily="2" charset="2"/>
              </a:rPr>
              <a:t>cold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test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with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coated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antennes</a:t>
            </a:r>
            <a:r>
              <a:rPr lang="de-DE" altLang="zh-CN" sz="2000" kern="0" dirty="0">
                <a:sym typeface="Wingdings" panose="05000000000000000000" pitchFamily="2" charset="2"/>
              </a:rPr>
              <a:t> end </a:t>
            </a:r>
            <a:r>
              <a:rPr lang="de-DE" altLang="zh-CN" sz="2000" kern="0" dirty="0" err="1">
                <a:sym typeface="Wingdings" panose="05000000000000000000" pitchFamily="2" charset="2"/>
              </a:rPr>
              <a:t>of</a:t>
            </a:r>
            <a:r>
              <a:rPr lang="de-DE" altLang="zh-CN" sz="2000" kern="0" dirty="0">
                <a:sym typeface="Wingdings" panose="05000000000000000000" pitchFamily="2" charset="2"/>
              </a:rPr>
              <a:t> 2023</a:t>
            </a:r>
            <a:endParaRPr lang="zh-CN" alt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8451902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vorlage">
  <a:themeElements>
    <a:clrScheme name="powerpoin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vorlage">
      <a:majorFont>
        <a:latin typeface="FrontPage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3E2BDBE32E4F4BA7EB0785CAC76EC8" ma:contentTypeVersion="9" ma:contentTypeDescription="Ein neues Dokument erstellen." ma:contentTypeScope="" ma:versionID="7c0fb3a5d11db6be7685c7b0e392fcc5">
  <xsd:schema xmlns:xsd="http://www.w3.org/2001/XMLSchema" xmlns:xs="http://www.w3.org/2001/XMLSchema" xmlns:p="http://schemas.microsoft.com/office/2006/metadata/properties" xmlns:ns3="4bbe938f-0039-42e7-aafe-6bba795bd972" xmlns:ns4="768ccc40-3631-450f-87b0-3142498a2bc0" targetNamespace="http://schemas.microsoft.com/office/2006/metadata/properties" ma:root="true" ma:fieldsID="154e57aaa1bf9afbf3357cb3fd32fa1f" ns3:_="" ns4:_="">
    <xsd:import namespace="4bbe938f-0039-42e7-aafe-6bba795bd972"/>
    <xsd:import namespace="768ccc40-3631-450f-87b0-3142498a2b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e938f-0039-42e7-aafe-6bba795bd9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cc40-3631-450f-87b0-3142498a2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EBE28-111A-42FE-B272-58CCCD5561C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bbe938f-0039-42e7-aafe-6bba795bd972"/>
    <ds:schemaRef ds:uri="768ccc40-3631-450f-87b0-3142498a2b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9C0D5A-149C-4F0F-9FCF-7E1534075E4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95D7EB-A140-4495-9889-261C1F1390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Bildschirmpräsentation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Arial Unicode MS</vt:lpstr>
      <vt:lpstr>Bitstream Charter</vt:lpstr>
      <vt:lpstr>Calibri</vt:lpstr>
      <vt:lpstr>Cambria Math</vt:lpstr>
      <vt:lpstr>FrontPage</vt:lpstr>
      <vt:lpstr>Stafford</vt:lpstr>
      <vt:lpstr>StarSymbol</vt:lpstr>
      <vt:lpstr>Times New Roman</vt:lpstr>
      <vt:lpstr>Wingdings</vt:lpstr>
      <vt:lpstr>powerpointvorlage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feuck</dc:creator>
  <cp:lastModifiedBy>Plattner, Paul Simon</cp:lastModifiedBy>
  <cp:revision>430</cp:revision>
  <dcterms:created xsi:type="dcterms:W3CDTF">2010-12-16T11:21:22Z</dcterms:created>
  <dcterms:modified xsi:type="dcterms:W3CDTF">2022-12-02T06:37:17Z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0x010100CE3E2BDBE32E4F4BA7EB0785CAC76EC8</vt:lpwstr>
  </property>
</Properties>
</file>