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13">
          <p15:clr>
            <a:srgbClr val="A4A3A4"/>
          </p15:clr>
        </p15:guide>
        <p15:guide id="2" pos="25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8" roundtripDataSignature="AMtx7mikbvcUmf+gf1IirAV7hRUu2Da+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13" orient="horz"/>
        <p:guide pos="25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a668fa8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a668fa809_0_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6a668fa80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a668fa809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a668fa809_0_1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6a668fa809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407988" y="349611"/>
            <a:ext cx="11376025" cy="185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407987" y="2335014"/>
            <a:ext cx="11376025" cy="1525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2" type="body"/>
          </p:nvPr>
        </p:nvSpPr>
        <p:spPr>
          <a:xfrm>
            <a:off x="414396" y="4096780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Helmholtz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7" y="6258632"/>
            <a:ext cx="1188244" cy="161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SY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310" y="5585299"/>
            <a:ext cx="899498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">
  <p:cSld name="Title, Text and 2 Pictur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3" type="body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8"/>
          <p:cNvSpPr/>
          <p:nvPr>
            <p:ph idx="4" type="pic"/>
          </p:nvPr>
        </p:nvSpPr>
        <p:spPr>
          <a:xfrm>
            <a:off x="6167437" y="1449389"/>
            <a:ext cx="5616576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18"/>
          <p:cNvSpPr/>
          <p:nvPr>
            <p:ph idx="5" type="pic"/>
          </p:nvPr>
        </p:nvSpPr>
        <p:spPr>
          <a:xfrm>
            <a:off x="6167438" y="4005263"/>
            <a:ext cx="5616576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">
  <p:cSld name="Title, Text and 2 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2" type="body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3" type="body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4" type="body"/>
          </p:nvPr>
        </p:nvSpPr>
        <p:spPr>
          <a:xfrm>
            <a:off x="6167438" y="1449388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5" type="body"/>
          </p:nvPr>
        </p:nvSpPr>
        <p:spPr>
          <a:xfrm>
            <a:off x="6167438" y="4005263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 B">
  <p:cSld name="Title, Text and 2 Pictures B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3" type="body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0"/>
          <p:cNvSpPr/>
          <p:nvPr>
            <p:ph idx="4" type="pic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20"/>
          <p:cNvSpPr/>
          <p:nvPr>
            <p:ph idx="5" type="pic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1"/>
          <p:cNvSpPr/>
          <p:nvPr>
            <p:ph idx="2" type="pic"/>
          </p:nvPr>
        </p:nvSpPr>
        <p:spPr>
          <a:xfrm>
            <a:off x="407989" y="1449389"/>
            <a:ext cx="11376024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">
  <p:cSld name="Title and 2 Picture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2"/>
          <p:cNvSpPr/>
          <p:nvPr>
            <p:ph idx="2" type="pic"/>
          </p:nvPr>
        </p:nvSpPr>
        <p:spPr>
          <a:xfrm>
            <a:off x="407989" y="1449389"/>
            <a:ext cx="5616574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22"/>
          <p:cNvSpPr/>
          <p:nvPr>
            <p:ph idx="3" type="pic"/>
          </p:nvPr>
        </p:nvSpPr>
        <p:spPr>
          <a:xfrm>
            <a:off x="6167437" y="1449389"/>
            <a:ext cx="5616575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 B">
  <p:cSld name="Title and 2 Pictures B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/>
          <p:nvPr>
            <p:ph idx="2" type="pic"/>
          </p:nvPr>
        </p:nvSpPr>
        <p:spPr>
          <a:xfrm>
            <a:off x="407989" y="1449389"/>
            <a:ext cx="3708399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23"/>
          <p:cNvSpPr/>
          <p:nvPr>
            <p:ph idx="3" type="pic"/>
          </p:nvPr>
        </p:nvSpPr>
        <p:spPr>
          <a:xfrm>
            <a:off x="4259263" y="1449389"/>
            <a:ext cx="7524749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395288" y="3980131"/>
            <a:ext cx="4572000" cy="373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395288" y="4516739"/>
            <a:ext cx="2700548" cy="189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Deutsches Elektronen-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Synchrotron DESY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599891" y="4516739"/>
            <a:ext cx="5148821" cy="1899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 B">
  <p:cSld name="Title, Text and 2 Objects B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3" type="body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4" type="body"/>
          </p:nvPr>
        </p:nvSpPr>
        <p:spPr>
          <a:xfrm>
            <a:off x="8075612" y="1449388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5" type="body"/>
          </p:nvPr>
        </p:nvSpPr>
        <p:spPr>
          <a:xfrm>
            <a:off x="8075612" y="4005263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07988" y="817500"/>
            <a:ext cx="11376024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hite" showMasterSp="0">
  <p:cSld name="Divider whit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ctrTitle"/>
          </p:nvPr>
        </p:nvSpPr>
        <p:spPr>
          <a:xfrm>
            <a:off x="407988" y="349610"/>
            <a:ext cx="11376025" cy="3511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with Picture)" showMasterSp="0">
  <p:cSld name="Title (with Picture)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>
            <p:ph idx="2" type="pic"/>
          </p:nvPr>
        </p:nvSpPr>
        <p:spPr>
          <a:xfrm>
            <a:off x="2" y="1"/>
            <a:ext cx="12191997" cy="342900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32" name="Google Shape;32;p13"/>
          <p:cNvSpPr txBox="1"/>
          <p:nvPr>
            <p:ph type="ctrTitle"/>
          </p:nvPr>
        </p:nvSpPr>
        <p:spPr>
          <a:xfrm>
            <a:off x="407988" y="349612"/>
            <a:ext cx="11376025" cy="1099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subTitle"/>
          </p:nvPr>
        </p:nvSpPr>
        <p:spPr>
          <a:xfrm>
            <a:off x="407987" y="2335014"/>
            <a:ext cx="11376025" cy="889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3"/>
          <p:cNvSpPr txBox="1"/>
          <p:nvPr>
            <p:ph idx="3" type="body"/>
          </p:nvPr>
        </p:nvSpPr>
        <p:spPr>
          <a:xfrm>
            <a:off x="414396" y="4096780"/>
            <a:ext cx="11369548" cy="700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DESY" id="35" name="Google Shape;3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5310" y="5585299"/>
            <a:ext cx="899498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elmholtz" id="36" name="Google Shape;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6258632"/>
            <a:ext cx="1188244" cy="16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">
  <p:cSld name="Title and 2 Conten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07988" y="1406427"/>
            <a:ext cx="561657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6167439" y="1406427"/>
            <a:ext cx="5616574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cyan" showMasterSp="0">
  <p:cSld name="Divider cyan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ctrTitle"/>
          </p:nvPr>
        </p:nvSpPr>
        <p:spPr>
          <a:xfrm>
            <a:off x="407988" y="349610"/>
            <a:ext cx="11376025" cy="3511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ntents">
  <p:cSld name="Title and 3 Conten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407989" y="1406427"/>
            <a:ext cx="3708400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4259263" y="1406427"/>
            <a:ext cx="367347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8075612" y="1406427"/>
            <a:ext cx="3708399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4 Pictures">
  <p:cSld name="Title, Text and 4 Picture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407989" y="1406427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3" type="body"/>
          </p:nvPr>
        </p:nvSpPr>
        <p:spPr>
          <a:xfrm>
            <a:off x="407989" y="3963533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7"/>
          <p:cNvSpPr/>
          <p:nvPr>
            <p:ph idx="4" type="pic"/>
          </p:nvPr>
        </p:nvSpPr>
        <p:spPr>
          <a:xfrm>
            <a:off x="4259262" y="1449389"/>
            <a:ext cx="3673475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17"/>
          <p:cNvSpPr/>
          <p:nvPr>
            <p:ph idx="5" type="pic"/>
          </p:nvPr>
        </p:nvSpPr>
        <p:spPr>
          <a:xfrm>
            <a:off x="4259263" y="4005263"/>
            <a:ext cx="3673475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17"/>
          <p:cNvSpPr/>
          <p:nvPr>
            <p:ph idx="6" type="pic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7"/>
          <p:cNvSpPr/>
          <p:nvPr>
            <p:ph idx="7" type="pic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/>
        </p:nvSpPr>
        <p:spPr>
          <a:xfrm>
            <a:off x="403112" y="6580800"/>
            <a:ext cx="436304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i="0" lang="en-US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 txBox="1"/>
          <p:nvPr/>
        </p:nvSpPr>
        <p:spPr>
          <a:xfrm>
            <a:off x="839425" y="6479855"/>
            <a:ext cx="386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Daniil Rastorguev | Auto-assembly | </a:t>
            </a:r>
            <a:r>
              <a:rPr lang="en-US" sz="1000"/>
              <a:t>08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.1</a:t>
            </a:r>
            <a:r>
              <a:rPr lang="en-US" sz="1000"/>
              <a:t>1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.22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a668fa809_0_0"/>
          <p:cNvSpPr txBox="1"/>
          <p:nvPr>
            <p:ph idx="2" type="body"/>
          </p:nvPr>
        </p:nvSpPr>
        <p:spPr>
          <a:xfrm>
            <a:off x="407987" y="1406427"/>
            <a:ext cx="11376000" cy="50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assembly procedures rely on</a:t>
            </a:r>
            <a:br>
              <a:rPr lang="en-US"/>
            </a:br>
            <a:r>
              <a:rPr lang="en-US"/>
              <a:t>dipping stuff in glue, smeared on </a:t>
            </a:r>
            <a:r>
              <a:rPr b="1" lang="en-US"/>
              <a:t>metal blocks</a:t>
            </a:r>
            <a:r>
              <a:rPr lang="en-US"/>
              <a:t>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preparing and </a:t>
            </a:r>
            <a:r>
              <a:rPr lang="en-US"/>
              <a:t>cleaning</a:t>
            </a:r>
            <a:r>
              <a:rPr lang="en-US"/>
              <a:t> these is labor-intensive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step is not 100% reliable 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(stuff might just fall off)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step is not 100% </a:t>
            </a:r>
            <a:r>
              <a:rPr lang="en-US"/>
              <a:t>consistent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Instead, we might use the </a:t>
            </a:r>
            <a:r>
              <a:rPr b="1" lang="en-US"/>
              <a:t>dispensing robot</a:t>
            </a:r>
            <a:r>
              <a:rPr lang="en-US"/>
              <a:t>, </a:t>
            </a:r>
            <a:br>
              <a:rPr lang="en-US"/>
            </a:br>
            <a:r>
              <a:rPr lang="en-US"/>
              <a:t>that is more: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precise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repetitive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cool-looking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(but we still need to apply a bit of fast-curing epoxy by hand)</a:t>
            </a:r>
            <a:br>
              <a:rPr b="1" lang="en-US"/>
            </a:b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g16a668fa80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225" y="531725"/>
            <a:ext cx="4133999" cy="1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6a668fa80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2830" y="559325"/>
            <a:ext cx="2114995" cy="15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6a668fa809_0_0"/>
          <p:cNvSpPr txBox="1"/>
          <p:nvPr/>
        </p:nvSpPr>
        <p:spPr>
          <a:xfrm>
            <a:off x="5743200" y="2036875"/>
            <a:ext cx="301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application for stage 2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(spacers to upper sensor)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g16a668fa809_0_0"/>
          <p:cNvSpPr txBox="1"/>
          <p:nvPr/>
        </p:nvSpPr>
        <p:spPr>
          <a:xfrm>
            <a:off x="8626900" y="2064475"/>
            <a:ext cx="37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application for stage 3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(lower sensor to spacers + upper sensor)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g16a668fa809_0_0"/>
          <p:cNvSpPr txBox="1"/>
          <p:nvPr>
            <p:ph idx="1" type="body"/>
          </p:nvPr>
        </p:nvSpPr>
        <p:spPr>
          <a:xfrm>
            <a:off x="407988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CMS Phase 2 PS modules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17" name="Google Shape;117;g16a668fa809_0_0"/>
          <p:cNvSpPr txBox="1"/>
          <p:nvPr>
            <p:ph type="title"/>
          </p:nvPr>
        </p:nvSpPr>
        <p:spPr>
          <a:xfrm>
            <a:off x="407998" y="349600"/>
            <a:ext cx="91728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automation for gluing</a:t>
            </a:r>
            <a:endParaRPr/>
          </a:p>
        </p:txBody>
      </p:sp>
      <p:pic>
        <p:nvPicPr>
          <p:cNvPr id="118" name="Google Shape;118;g16a668fa80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3950" y="3096175"/>
            <a:ext cx="3234926" cy="29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6a668fa809_0_0"/>
          <p:cNvSpPr txBox="1"/>
          <p:nvPr/>
        </p:nvSpPr>
        <p:spPr>
          <a:xfrm>
            <a:off x="7546850" y="6037025"/>
            <a:ext cx="27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guy.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a668fa809_0_13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status of procedure implementation</a:t>
            </a:r>
            <a:endParaRPr/>
          </a:p>
        </p:txBody>
      </p:sp>
      <p:sp>
        <p:nvSpPr>
          <p:cNvPr id="126" name="Google Shape;126;g16a668fa809_0_13"/>
          <p:cNvSpPr txBox="1"/>
          <p:nvPr>
            <p:ph idx="1" type="body"/>
          </p:nvPr>
        </p:nvSpPr>
        <p:spPr>
          <a:xfrm>
            <a:off x="407988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aka</a:t>
            </a:r>
            <a:r>
              <a:rPr lang="en-US"/>
              <a:t> scientists trying to do industrial stuff</a:t>
            </a:r>
            <a:endParaRPr/>
          </a:p>
        </p:txBody>
      </p:sp>
      <p:sp>
        <p:nvSpPr>
          <p:cNvPr id="127" name="Google Shape;127;g16a668fa809_0_13"/>
          <p:cNvSpPr txBox="1"/>
          <p:nvPr>
            <p:ph idx="2" type="body"/>
          </p:nvPr>
        </p:nvSpPr>
        <p:spPr>
          <a:xfrm>
            <a:off x="407987" y="1406427"/>
            <a:ext cx="11376000" cy="50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dispensing system (</a:t>
            </a:r>
            <a:r>
              <a:rPr b="1" lang="en-US"/>
              <a:t>syringe + pressurized air</a:t>
            </a:r>
            <a:r>
              <a:rPr lang="en-US"/>
              <a:t>)</a:t>
            </a:r>
            <a:br>
              <a:rPr lang="en-US"/>
            </a:br>
            <a:r>
              <a:rPr lang="en-US"/>
              <a:t>is a </a:t>
            </a:r>
            <a:r>
              <a:rPr i="1" lang="en-US"/>
              <a:t>bit fishy</a:t>
            </a:r>
            <a:r>
              <a:rPr lang="en-US"/>
              <a:t>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non-uniform flow, </a:t>
            </a:r>
            <a:r>
              <a:rPr lang="en-US"/>
              <a:t>highly</a:t>
            </a:r>
            <a:r>
              <a:rPr lang="en-US"/>
              <a:t> dependent on needle height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dripping glue -&gt; height calibration issues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dispensing </a:t>
            </a:r>
            <a:br>
              <a:rPr lang="en-US"/>
            </a:br>
            <a:r>
              <a:rPr lang="en-US"/>
              <a:t>(mechanical screw-based </a:t>
            </a:r>
            <a:r>
              <a:rPr b="1" lang="en-US"/>
              <a:t>volumetric dispenser</a:t>
            </a:r>
            <a:r>
              <a:rPr lang="en-US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to be implemented and tested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16a668fa80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175" y="1842388"/>
            <a:ext cx="3805474" cy="31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6a668fa809_0_13"/>
          <p:cNvSpPr txBox="1"/>
          <p:nvPr/>
        </p:nvSpPr>
        <p:spPr>
          <a:xfrm>
            <a:off x="7482563" y="5176400"/>
            <a:ext cx="378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test pattern, applied on a complete glass dummy</a:t>
            </a:r>
            <a:endParaRPr/>
          </a:p>
        </p:txBody>
      </p:sp>
      <p:pic>
        <p:nvPicPr>
          <p:cNvPr id="130" name="Google Shape;130;g16a668fa809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400" y="3860800"/>
            <a:ext cx="3260150" cy="18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6a668fa809_0_13"/>
          <p:cNvSpPr txBox="1"/>
          <p:nvPr/>
        </p:nvSpPr>
        <p:spPr>
          <a:xfrm>
            <a:off x="4259275" y="5591775"/>
            <a:ext cx="20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guy (soon).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