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306" r:id="rId2"/>
    <p:sldId id="30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 userDrawn="1">
          <p15:clr>
            <a:srgbClr val="A4A3A4"/>
          </p15:clr>
        </p15:guide>
        <p15:guide id="2" pos="2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BC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14" y="138"/>
      </p:cViewPr>
      <p:guideLst>
        <p:guide orient="horz" pos="913"/>
        <p:guide pos="25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75E6C4-5F43-4FF9-96D4-21B8157BE639}" type="datetimeFigureOut">
              <a:rPr lang="de-DE" smtClean="0"/>
              <a:t>07.11.2022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8B182-0F75-451D-B88B-ABD1C205B4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809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11:38:42.19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12471 3978 0 0 0,'0'0'0'0'0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11:38:42.19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12471 3660 0 0 0,'0'0'0'0'0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1BD367-6A7A-405A-BFB1-15817186491F}" type="datetimeFigureOut">
              <a:rPr lang="de-DE" smtClean="0"/>
              <a:t>07.11.2022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413189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B5255-5329-45F9-87F3-A2F9FB4734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676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78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56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2925" indent="-187325" algn="l" defTabSz="914400" rtl="0" eaLnBrk="1" latinLnBrk="0" hangingPunct="1">
      <a:buFont typeface="Arial" panose="020B0604020202020204" pitchFamily="34" charset="0"/>
      <a:buChar char="•"/>
      <a:tabLst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207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7B5255-5329-45F9-87F3-A2F9FB4734DF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1236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1"/>
            <a:ext cx="11376025" cy="1855254"/>
          </a:xfrm>
        </p:spPr>
        <p:txBody>
          <a:bodyPr anchor="t"/>
          <a:lstStyle>
            <a:lvl1pPr algn="l">
              <a:lnSpc>
                <a:spcPct val="100000"/>
              </a:lnSpc>
              <a:defRPr sz="6000"/>
            </a:lvl1pPr>
          </a:lstStyle>
          <a:p>
            <a:r>
              <a:rPr lang="it-IT" noProof="0"/>
              <a:t>Fare clic per modificare lo stile del titolo dello schema</a:t>
            </a:r>
            <a:endParaRPr lang="en-US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987" y="2335014"/>
            <a:ext cx="11376025" cy="1525787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noProof="0"/>
              <a:t>Fare clic per modificare lo stile del sottotitolo dello schema</a:t>
            </a:r>
            <a:endParaRPr lang="en-US" noProof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14396" y="4096780"/>
            <a:ext cx="11369549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it-IT" noProof="0"/>
              <a:t>Fare clic per modificare gli stili del testo dello schema</a:t>
            </a:r>
          </a:p>
        </p:txBody>
      </p:sp>
      <p:pic>
        <p:nvPicPr>
          <p:cNvPr id="8" name="Grafik 7" descr="Logo Helmholtz">
            <a:extLst>
              <a:ext uri="{FF2B5EF4-FFF2-40B4-BE49-F238E27FC236}">
                <a16:creationId xmlns:a16="http://schemas.microsoft.com/office/drawing/2014/main" id="{68086B43-9215-4588-8439-4D7C07453A0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287" y="6258632"/>
            <a:ext cx="1188244" cy="161813"/>
          </a:xfrm>
          <a:prstGeom prst="rect">
            <a:avLst/>
          </a:prstGeom>
        </p:spPr>
      </p:pic>
      <p:pic>
        <p:nvPicPr>
          <p:cNvPr id="9" name="Grafik 8" descr="Logo DESY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5310" y="5585299"/>
            <a:ext cx="899498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419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noProof="0"/>
              <a:t>Fare clic per modificare lo stile del titolo dello schema</a:t>
            </a:r>
            <a:endParaRPr lang="en-US" noProof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7524750" cy="2454374"/>
          </a:xfrm>
        </p:spPr>
        <p:txBody>
          <a:bodyPr/>
          <a:lstStyle/>
          <a:p>
            <a:pPr lv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7524750" cy="2454374"/>
          </a:xfrm>
        </p:spPr>
        <p:txBody>
          <a:bodyPr/>
          <a:lstStyle/>
          <a:p>
            <a:pPr lv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8075611" y="1449389"/>
            <a:ext cx="3708401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it-IT" noProof="0"/>
              <a:t>Fare clic sull'icona per inserire un'immagine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8075612" y="4005263"/>
            <a:ext cx="3708401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it-IT" noProof="0"/>
              <a:t>Fare clic sull'icona per inserire un'immagine</a:t>
            </a:r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447463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noProof="0"/>
              <a:t>Fare clic per modificare lo stile del titolo dello schema</a:t>
            </a:r>
            <a:endParaRPr lang="en-US" noProof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7524750" cy="2454374"/>
          </a:xfrm>
        </p:spPr>
        <p:txBody>
          <a:bodyPr/>
          <a:lstStyle/>
          <a:p>
            <a:pPr lv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7524750" cy="2454374"/>
          </a:xfrm>
        </p:spPr>
        <p:txBody>
          <a:bodyPr/>
          <a:lstStyle/>
          <a:p>
            <a:pPr lv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12" name="Inhaltsplatzhalter 5">
            <a:extLst>
              <a:ext uri="{FF2B5EF4-FFF2-40B4-BE49-F238E27FC236}">
                <a16:creationId xmlns:a16="http://schemas.microsoft.com/office/drawing/2014/main" id="{9C675125-65B7-4F5B-AEF0-C38D81E746CF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8075612" y="1449388"/>
            <a:ext cx="3708399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err="1"/>
              <a:t>Object</a:t>
            </a:r>
            <a:r>
              <a:rPr lang="de-DE"/>
              <a:t> </a:t>
            </a:r>
          </a:p>
        </p:txBody>
      </p:sp>
      <p:sp>
        <p:nvSpPr>
          <p:cNvPr id="13" name="Inhaltsplatzhalter 5">
            <a:extLst>
              <a:ext uri="{FF2B5EF4-FFF2-40B4-BE49-F238E27FC236}">
                <a16:creationId xmlns:a16="http://schemas.microsoft.com/office/drawing/2014/main" id="{23FA31D8-E476-4ADE-8ED0-89F2667028D2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8075612" y="4005263"/>
            <a:ext cx="3708399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err="1"/>
              <a:t>Object</a:t>
            </a:r>
            <a:r>
              <a:rPr lang="de-DE"/>
              <a:t>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916810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noProof="0"/>
              <a:t>Fare clic per modificare lo stile del titolo dello schema</a:t>
            </a:r>
            <a:endParaRPr lang="en-US" noProof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9" y="1406427"/>
            <a:ext cx="3708400" cy="2454374"/>
          </a:xfrm>
        </p:spPr>
        <p:txBody>
          <a:bodyPr/>
          <a:lstStyle/>
          <a:p>
            <a:pPr lv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9" y="3963533"/>
            <a:ext cx="3708400" cy="2454374"/>
          </a:xfrm>
        </p:spPr>
        <p:txBody>
          <a:bodyPr/>
          <a:lstStyle/>
          <a:p>
            <a:pPr lv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259262" y="1449389"/>
            <a:ext cx="3673475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it-IT" noProof="0"/>
              <a:t>Fare clic sull'icona per inserire un'immagine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4259263" y="4005263"/>
            <a:ext cx="3673475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it-IT" noProof="0"/>
              <a:t>Fare clic sull'icona per inserire un'immagine</a:t>
            </a:r>
            <a:endParaRPr lang="en-US" noProof="0"/>
          </a:p>
        </p:txBody>
      </p:sp>
      <p:sp>
        <p:nvSpPr>
          <p:cNvPr id="12" name="Bildplatzhalter 6">
            <a:extLst>
              <a:ext uri="{FF2B5EF4-FFF2-40B4-BE49-F238E27FC236}">
                <a16:creationId xmlns:a16="http://schemas.microsoft.com/office/drawing/2014/main" id="{68AD19F6-8B2A-4294-9E9A-47F8C86A5D6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75611" y="1449389"/>
            <a:ext cx="3708401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it-IT" noProof="0"/>
              <a:t>Fare clic sull'icona per inserire un'immagine</a:t>
            </a:r>
            <a:endParaRPr lang="en-US" noProof="0"/>
          </a:p>
        </p:txBody>
      </p:sp>
      <p:sp>
        <p:nvSpPr>
          <p:cNvPr id="13" name="Bildplatzhalter 6">
            <a:extLst>
              <a:ext uri="{FF2B5EF4-FFF2-40B4-BE49-F238E27FC236}">
                <a16:creationId xmlns:a16="http://schemas.microsoft.com/office/drawing/2014/main" id="{B0BE3BFA-E3C5-48E6-ADE2-3072C916F3F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8075612" y="4005263"/>
            <a:ext cx="3708401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it-IT" noProof="0"/>
              <a:t>Fare clic sull'icona per inserire un'immagine</a:t>
            </a:r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530298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noProof="0"/>
              <a:t>Fare clic per modificare lo stile del titolo dello schema</a:t>
            </a:r>
            <a:endParaRPr lang="en-US" noProof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1137602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it-IT" noProof="0"/>
              <a:t>Fare clic sull'icona per inserire un'immagine</a:t>
            </a:r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8969432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noProof="0"/>
              <a:t>Fare clic per modificare lo stile del titolo dello schema</a:t>
            </a:r>
            <a:endParaRPr lang="en-US" noProof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561657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it-IT" noProof="0"/>
              <a:t>Fare clic sull'icona per inserire un'immagine</a:t>
            </a:r>
            <a:endParaRPr lang="en-US" noProof="0"/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5"/>
          </p:nvPr>
        </p:nvSpPr>
        <p:spPr>
          <a:xfrm>
            <a:off x="6167437" y="1449389"/>
            <a:ext cx="5616575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it-IT" noProof="0"/>
              <a:t>Fare clic sull'icona per inserire un'immagine</a:t>
            </a:r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6753528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noProof="0"/>
              <a:t>Fare clic per modificare lo stile del titolo dello schema</a:t>
            </a:r>
            <a:endParaRPr lang="en-US" noProof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3708399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it-IT" noProof="0"/>
              <a:t>Fare clic sull'icona per inserire un'immagine</a:t>
            </a:r>
            <a:endParaRPr lang="en-US" noProof="0"/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5"/>
          </p:nvPr>
        </p:nvSpPr>
        <p:spPr>
          <a:xfrm>
            <a:off x="4259263" y="1449389"/>
            <a:ext cx="7524749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it-IT" noProof="0"/>
              <a:t>Fare clic sull'icona per inserire un'immagine</a:t>
            </a:r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414256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noProof="0"/>
              <a:t>Fare clic per modificare lo stile del titolo dello schema</a:t>
            </a:r>
            <a:endParaRPr lang="en-US" noProof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4722976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7598946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2955C6E6-DAFB-471E-9050-E05D2B8F3D0D}"/>
              </a:ext>
            </a:extLst>
          </p:cNvPr>
          <p:cNvSpPr/>
          <p:nvPr userDrawn="1"/>
        </p:nvSpPr>
        <p:spPr>
          <a:xfrm>
            <a:off x="395288" y="3980131"/>
            <a:ext cx="4572000" cy="37310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10000"/>
              </a:lnSpc>
            </a:pPr>
            <a:r>
              <a:rPr lang="de-DE" b="1"/>
              <a:t>Contact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3F6E932F-91BF-4BB6-A060-480141891B9A}"/>
              </a:ext>
            </a:extLst>
          </p:cNvPr>
          <p:cNvSpPr/>
          <p:nvPr userDrawn="1"/>
        </p:nvSpPr>
        <p:spPr>
          <a:xfrm>
            <a:off x="395288" y="4516739"/>
            <a:ext cx="2700548" cy="1899935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20000"/>
              </a:lnSpc>
              <a:tabLst/>
            </a:pPr>
            <a:r>
              <a:rPr lang="de-DE"/>
              <a:t>Deutsches Elektronen-</a:t>
            </a:r>
          </a:p>
          <a:p>
            <a:pPr>
              <a:lnSpc>
                <a:spcPct val="120000"/>
              </a:lnSpc>
              <a:tabLst/>
            </a:pPr>
            <a:r>
              <a:rPr lang="de-DE"/>
              <a:t>Synchrotron DESY</a:t>
            </a:r>
          </a:p>
          <a:p>
            <a:pPr>
              <a:lnSpc>
                <a:spcPct val="120000"/>
              </a:lnSpc>
            </a:pPr>
            <a:endParaRPr lang="de-DE"/>
          </a:p>
          <a:p>
            <a:pPr>
              <a:lnSpc>
                <a:spcPct val="120000"/>
              </a:lnSpc>
            </a:pPr>
            <a:r>
              <a:rPr lang="de-DE"/>
              <a:t>www.desy.de</a:t>
            </a:r>
          </a:p>
        </p:txBody>
      </p:sp>
      <p:sp>
        <p:nvSpPr>
          <p:cNvPr id="7" name="Textplatzhalter 7">
            <a:extLst>
              <a:ext uri="{FF2B5EF4-FFF2-40B4-BE49-F238E27FC236}">
                <a16:creationId xmlns:a16="http://schemas.microsoft.com/office/drawing/2014/main" id="{79C784CF-EB19-427C-881F-56D046C308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99891" y="4516739"/>
            <a:ext cx="5148821" cy="1899936"/>
          </a:xfrm>
        </p:spPr>
        <p:txBody>
          <a:bodyPr/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/>
            </a:lvl1pPr>
            <a:lvl2pPr marL="361950" indent="0">
              <a:buNone/>
              <a:defRPr/>
            </a:lvl2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25307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(with Pictu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6"/>
          <p:cNvSpPr>
            <a:spLocks noGrp="1"/>
          </p:cNvSpPr>
          <p:nvPr>
            <p:ph type="pic" sz="quarter" idx="14"/>
          </p:nvPr>
        </p:nvSpPr>
        <p:spPr>
          <a:xfrm>
            <a:off x="2" y="1"/>
            <a:ext cx="12191997" cy="3429001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it-IT" noProof="0"/>
              <a:t>Fare clic sull'icona per inserire un'immagine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2"/>
            <a:ext cx="11376025" cy="1099777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it-IT" noProof="0"/>
              <a:t>Fare clic per modificare lo stile del titolo dello schema</a:t>
            </a:r>
            <a:endParaRPr lang="en-US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987" y="2335014"/>
            <a:ext cx="11376025" cy="889339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noProof="0"/>
              <a:t>Fare clic per modificare lo stile del sottotitolo dello schema</a:t>
            </a:r>
            <a:endParaRPr lang="en-US" noProof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14396" y="4096780"/>
            <a:ext cx="11369548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it-IT" noProof="0"/>
              <a:t>Fare clic per modificare gli stili del testo dello schema</a:t>
            </a:r>
          </a:p>
        </p:txBody>
      </p:sp>
      <p:pic>
        <p:nvPicPr>
          <p:cNvPr id="10" name="Grafik 9" descr="Logo DESY">
            <a:extLst>
              <a:ext uri="{FF2B5EF4-FFF2-40B4-BE49-F238E27FC236}">
                <a16:creationId xmlns:a16="http://schemas.microsoft.com/office/drawing/2014/main" id="{338F9ECC-B605-4D88-9A7C-3D46425084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5310" y="5585299"/>
            <a:ext cx="899498" cy="900000"/>
          </a:xfrm>
          <a:prstGeom prst="rect">
            <a:avLst/>
          </a:prstGeom>
        </p:spPr>
      </p:pic>
      <p:pic>
        <p:nvPicPr>
          <p:cNvPr id="11" name="Grafik 10" descr="Logo Helmholtz">
            <a:extLst>
              <a:ext uri="{FF2B5EF4-FFF2-40B4-BE49-F238E27FC236}">
                <a16:creationId xmlns:a16="http://schemas.microsoft.com/office/drawing/2014/main" id="{E1F0CB03-64D6-4EAD-B501-8CD3255D9F9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287" y="6258632"/>
            <a:ext cx="1188244" cy="161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856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cya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0"/>
            <a:ext cx="113760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it-IT" noProof="0"/>
              <a:t>Fare clic per modificare lo stile del titolo dello schema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457579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0"/>
            <a:ext cx="113760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it-IT" noProof="0"/>
              <a:t>Fare clic per modificare lo stile del titolo dello schema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620239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noProof="0"/>
              <a:t>Fare clic per modificare lo stile del titolo dello schema</a:t>
            </a:r>
            <a:endParaRPr lang="en-US" noProof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8" y="817500"/>
            <a:ext cx="11376024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733408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noProof="0"/>
              <a:t>Fare clic per modificare lo stile del titolo dello schema</a:t>
            </a:r>
            <a:endParaRPr lang="en-US" noProof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8" y="1406427"/>
            <a:ext cx="5616575" cy="5010249"/>
          </a:xfrm>
        </p:spPr>
        <p:txBody>
          <a:bodyPr/>
          <a:lstStyle/>
          <a:p>
            <a:pPr lv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6167439" y="1406427"/>
            <a:ext cx="5616574" cy="5010249"/>
          </a:xfrm>
        </p:spPr>
        <p:txBody>
          <a:bodyPr/>
          <a:lstStyle/>
          <a:p>
            <a:pPr lv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548715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noProof="0"/>
              <a:t>Fare clic per modificare lo stile del titolo dello schema</a:t>
            </a:r>
            <a:endParaRPr lang="en-US" noProof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9" y="1406427"/>
            <a:ext cx="3708400" cy="5010249"/>
          </a:xfrm>
        </p:spPr>
        <p:txBody>
          <a:bodyPr/>
          <a:lstStyle/>
          <a:p>
            <a:pPr lv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4259263" y="1406427"/>
            <a:ext cx="3673475" cy="5010249"/>
          </a:xfrm>
        </p:spPr>
        <p:txBody>
          <a:bodyPr/>
          <a:lstStyle/>
          <a:p>
            <a:pPr lv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5"/>
          </p:nvPr>
        </p:nvSpPr>
        <p:spPr>
          <a:xfrm>
            <a:off x="8075612" y="1406427"/>
            <a:ext cx="3708399" cy="5010249"/>
          </a:xfrm>
        </p:spPr>
        <p:txBody>
          <a:bodyPr/>
          <a:lstStyle/>
          <a:p>
            <a:pPr lv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834802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noProof="0"/>
              <a:t>Fare clic per modificare lo stile del titolo dello schema</a:t>
            </a:r>
            <a:endParaRPr lang="en-US" noProof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5616575" cy="2454374"/>
          </a:xfrm>
        </p:spPr>
        <p:txBody>
          <a:bodyPr/>
          <a:lstStyle/>
          <a:p>
            <a:pPr lv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5616575" cy="2454374"/>
          </a:xfrm>
        </p:spPr>
        <p:txBody>
          <a:bodyPr/>
          <a:lstStyle/>
          <a:p>
            <a:pPr lv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6167437" y="1449389"/>
            <a:ext cx="5616576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it-IT" noProof="0"/>
              <a:t>Fare clic sull'icona per inserire un'immagine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6167438" y="4005263"/>
            <a:ext cx="5616576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it-IT" noProof="0"/>
              <a:t>Fare clic sull'icona per inserire un'immagine</a:t>
            </a:r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71160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noProof="0"/>
              <a:t>Fare clic per modificare lo stile del titolo dello schema</a:t>
            </a:r>
            <a:endParaRPr lang="en-US" noProof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5616575" cy="2454374"/>
          </a:xfrm>
        </p:spPr>
        <p:txBody>
          <a:bodyPr/>
          <a:lstStyle/>
          <a:p>
            <a:pPr lv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5616575" cy="2454374"/>
          </a:xfrm>
        </p:spPr>
        <p:txBody>
          <a:bodyPr/>
          <a:lstStyle/>
          <a:p>
            <a:pPr lv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12" name="Inhaltsplatzhalter 5">
            <a:extLst>
              <a:ext uri="{FF2B5EF4-FFF2-40B4-BE49-F238E27FC236}">
                <a16:creationId xmlns:a16="http://schemas.microsoft.com/office/drawing/2014/main" id="{2E8BFC49-6C4E-4A78-A7A9-0AB60943F6F7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6167438" y="1449388"/>
            <a:ext cx="5616574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err="1"/>
              <a:t>Object</a:t>
            </a:r>
            <a:r>
              <a:rPr lang="de-DE"/>
              <a:t> </a:t>
            </a:r>
          </a:p>
        </p:txBody>
      </p:sp>
      <p:sp>
        <p:nvSpPr>
          <p:cNvPr id="13" name="Inhaltsplatzhalter 5">
            <a:extLst>
              <a:ext uri="{FF2B5EF4-FFF2-40B4-BE49-F238E27FC236}">
                <a16:creationId xmlns:a16="http://schemas.microsoft.com/office/drawing/2014/main" id="{6B2B23C8-8ABC-4DC4-A6B8-3AA482F34140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6167438" y="4005263"/>
            <a:ext cx="5616574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err="1"/>
              <a:t>Object</a:t>
            </a:r>
            <a:r>
              <a:rPr lang="de-DE"/>
              <a:t>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85878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7988" y="349611"/>
            <a:ext cx="11376024" cy="45109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en-US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7" y="1406427"/>
            <a:ext cx="11376025" cy="50102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A2648930-2178-4877-B88B-682D2D03C299}"/>
              </a:ext>
            </a:extLst>
          </p:cNvPr>
          <p:cNvSpPr txBox="1"/>
          <p:nvPr userDrawn="1"/>
        </p:nvSpPr>
        <p:spPr>
          <a:xfrm>
            <a:off x="403112" y="6580800"/>
            <a:ext cx="436304" cy="1868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defPPr>
              <a:defRPr lang="en-US"/>
            </a:defPPr>
            <a:lvl1pPr>
              <a:defRPr sz="1000"/>
            </a:lvl1pPr>
          </a:lstStyle>
          <a:p>
            <a:pPr lvl="0"/>
            <a:r>
              <a:rPr lang="de-DE" b="1">
                <a:solidFill>
                  <a:schemeClr val="accent1"/>
                </a:solidFill>
              </a:rPr>
              <a:t>DESY</a:t>
            </a:r>
            <a:r>
              <a:rPr lang="de-DE" b="1">
                <a:solidFill>
                  <a:schemeClr val="accent2"/>
                </a:solidFill>
              </a:rPr>
              <a:t>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9416" y="6580800"/>
            <a:ext cx="9901099" cy="1868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Textfeld 13"/>
          <p:cNvSpPr txBox="1"/>
          <p:nvPr userDrawn="1"/>
        </p:nvSpPr>
        <p:spPr>
          <a:xfrm>
            <a:off x="10848528" y="6580800"/>
            <a:ext cx="935485" cy="18684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en-US" sz="1000" b="1" noProof="0"/>
              <a:t>Page </a:t>
            </a:r>
            <a:fld id="{0427E4B2-AC28-443E-BE04-5CD55098A90B}" type="slidenum">
              <a:rPr lang="en-US" sz="1000" b="1" noProof="0" smtClean="0"/>
              <a:pPr algn="r"/>
              <a:t>‹Nr.›</a:t>
            </a:fld>
            <a:endParaRPr lang="en-US" sz="1000" b="1" noProof="0"/>
          </a:p>
        </p:txBody>
      </p:sp>
    </p:spTree>
    <p:extLst>
      <p:ext uri="{BB962C8B-B14F-4D97-AF65-F5344CB8AC3E}">
        <p14:creationId xmlns:p14="http://schemas.microsoft.com/office/powerpoint/2010/main" val="2845299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72" r:id="rId3"/>
    <p:sldLayoutId id="2147483680" r:id="rId4"/>
    <p:sldLayoutId id="2147483662" r:id="rId5"/>
    <p:sldLayoutId id="2147483668" r:id="rId6"/>
    <p:sldLayoutId id="2147483673" r:id="rId7"/>
    <p:sldLayoutId id="2147483670" r:id="rId8"/>
    <p:sldLayoutId id="2147483678" r:id="rId9"/>
    <p:sldLayoutId id="2147483674" r:id="rId10"/>
    <p:sldLayoutId id="2147483679" r:id="rId11"/>
    <p:sldLayoutId id="2147483675" r:id="rId12"/>
    <p:sldLayoutId id="2147483669" r:id="rId13"/>
    <p:sldLayoutId id="2147483676" r:id="rId14"/>
    <p:sldLayoutId id="2147483677" r:id="rId15"/>
    <p:sldLayoutId id="2147483666" r:id="rId16"/>
    <p:sldLayoutId id="2147483667" r:id="rId17"/>
    <p:sldLayoutId id="2147483681" r:id="rId18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61950" indent="-36195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tabLst>
          <a:tab pos="361950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953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620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38275" indent="-276225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13" userDrawn="1">
          <p15:clr>
            <a:srgbClr val="F26B43"/>
          </p15:clr>
        </p15:guide>
        <p15:guide id="2" pos="3885" userDrawn="1">
          <p15:clr>
            <a:srgbClr val="F26B43"/>
          </p15:clr>
        </p15:guide>
        <p15:guide id="3" pos="3795" userDrawn="1">
          <p15:clr>
            <a:srgbClr val="F26B43"/>
          </p15:clr>
        </p15:guide>
        <p15:guide id="4" pos="7423" userDrawn="1">
          <p15:clr>
            <a:srgbClr val="F26B43"/>
          </p15:clr>
        </p15:guide>
        <p15:guide id="5" pos="257" userDrawn="1">
          <p15:clr>
            <a:srgbClr val="F26B43"/>
          </p15:clr>
        </p15:guide>
        <p15:guide id="6" orient="horz" pos="4042" userDrawn="1">
          <p15:clr>
            <a:srgbClr val="F26B43"/>
          </p15:clr>
        </p15:guide>
        <p15:guide id="7" orient="horz" pos="2432" userDrawn="1">
          <p15:clr>
            <a:srgbClr val="F26B43"/>
          </p15:clr>
        </p15:guide>
        <p15:guide id="8" orient="horz" pos="2523" userDrawn="1">
          <p15:clr>
            <a:srgbClr val="F26B43"/>
          </p15:clr>
        </p15:guide>
        <p15:guide id="9" pos="2593" userDrawn="1">
          <p15:clr>
            <a:srgbClr val="F26B43"/>
          </p15:clr>
        </p15:guide>
        <p15:guide id="10" pos="2683" userDrawn="1">
          <p15:clr>
            <a:srgbClr val="F26B43"/>
          </p15:clr>
        </p15:guide>
        <p15:guide id="11" pos="4997" userDrawn="1">
          <p15:clr>
            <a:srgbClr val="F26B43"/>
          </p15:clr>
        </p15:guide>
        <p15:guide id="12" pos="508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customXml" Target="../ink/ink1.xml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customXml" Target="../ink/ink2.xml"/><Relationship Id="rId4" Type="http://schemas.openxmlformats.org/officeDocument/2006/relationships/image" Target="../media/image4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Arial"/>
              </a:rPr>
              <a:t>dSiPM</a:t>
            </a:r>
            <a:r>
              <a:rPr lang="en-US" dirty="0">
                <a:cs typeface="Arial"/>
              </a:rPr>
              <a:t>-project – DCR measurements in climate chamber 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it-IT" dirty="0"/>
              <a:t>Chip 3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847994" y="6554059"/>
            <a:ext cx="9901099" cy="186841"/>
          </a:xfrm>
        </p:spPr>
        <p:txBody>
          <a:bodyPr/>
          <a:lstStyle/>
          <a:p>
            <a:endParaRPr lang="en-US"/>
          </a:p>
        </p:txBody>
      </p:sp>
      <p:pic>
        <p:nvPicPr>
          <p:cNvPr id="22" name="Grafik 21">
            <a:extLst>
              <a:ext uri="{FF2B5EF4-FFF2-40B4-BE49-F238E27FC236}">
                <a16:creationId xmlns:a16="http://schemas.microsoft.com/office/drawing/2014/main" id="{16A51D76-BBE8-45AA-996B-C2021154F53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9" t="48075" r="6897" b="3738"/>
          <a:stretch/>
        </p:blipFill>
        <p:spPr>
          <a:xfrm>
            <a:off x="91275" y="1383632"/>
            <a:ext cx="5897180" cy="2806178"/>
          </a:xfrm>
          <a:prstGeom prst="rect">
            <a:avLst/>
          </a:prstGeom>
        </p:spPr>
      </p:pic>
      <p:sp>
        <p:nvSpPr>
          <p:cNvPr id="27" name="Ellipse 26">
            <a:extLst>
              <a:ext uri="{FF2B5EF4-FFF2-40B4-BE49-F238E27FC236}">
                <a16:creationId xmlns:a16="http://schemas.microsoft.com/office/drawing/2014/main" id="{41F4C36A-BAF4-4F42-9183-B9459979864C}"/>
              </a:ext>
            </a:extLst>
          </p:cNvPr>
          <p:cNvSpPr/>
          <p:nvPr/>
        </p:nvSpPr>
        <p:spPr bwMode="auto">
          <a:xfrm>
            <a:off x="4411804" y="2071152"/>
            <a:ext cx="216024" cy="1663809"/>
          </a:xfrm>
          <a:prstGeom prst="ellipse">
            <a:avLst/>
          </a:prstGeom>
          <a:noFill/>
          <a:ln w="19050" cap="flat" cmpd="sng" algn="ctr">
            <a:solidFill>
              <a:schemeClr val="bg2"/>
            </a:solidFill>
            <a:prstDash val="sys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5B6F4E07-2A27-4AAB-A5A4-5E3BFFDE2F1B}"/>
              </a:ext>
            </a:extLst>
          </p:cNvPr>
          <p:cNvSpPr txBox="1"/>
          <p:nvPr/>
        </p:nvSpPr>
        <p:spPr>
          <a:xfrm>
            <a:off x="2320183" y="1196752"/>
            <a:ext cx="16962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accent2"/>
                </a:solidFill>
              </a:rPr>
              <a:t>In climate chamber</a:t>
            </a:r>
            <a:endParaRPr lang="en-US" sz="1400" i="1" baseline="30000" dirty="0">
              <a:solidFill>
                <a:schemeClr val="accent2"/>
              </a:solidFill>
            </a:endParaRPr>
          </a:p>
        </p:txBody>
      </p:sp>
      <p:pic>
        <p:nvPicPr>
          <p:cNvPr id="20" name="Grafik 19">
            <a:extLst>
              <a:ext uri="{FF2B5EF4-FFF2-40B4-BE49-F238E27FC236}">
                <a16:creationId xmlns:a16="http://schemas.microsoft.com/office/drawing/2014/main" id="{0962AC4F-466E-4835-B8D5-BC535F41B97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66" t="51388" r="8526" b="4117"/>
          <a:stretch/>
        </p:blipFill>
        <p:spPr>
          <a:xfrm>
            <a:off x="6815029" y="1676040"/>
            <a:ext cx="5197231" cy="2454031"/>
          </a:xfrm>
          <a:prstGeom prst="rect">
            <a:avLst/>
          </a:prstGeom>
        </p:spPr>
      </p:pic>
      <p:sp>
        <p:nvSpPr>
          <p:cNvPr id="21" name="Textfeld 20">
            <a:extLst>
              <a:ext uri="{FF2B5EF4-FFF2-40B4-BE49-F238E27FC236}">
                <a16:creationId xmlns:a16="http://schemas.microsoft.com/office/drawing/2014/main" id="{BAE3AD98-720D-4939-A267-10EFFA853D53}"/>
              </a:ext>
            </a:extLst>
          </p:cNvPr>
          <p:cNvSpPr txBox="1"/>
          <p:nvPr/>
        </p:nvSpPr>
        <p:spPr>
          <a:xfrm>
            <a:off x="8982796" y="1196752"/>
            <a:ext cx="15263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accent2"/>
                </a:solidFill>
              </a:rPr>
              <a:t>In </a:t>
            </a:r>
            <a:r>
              <a:rPr lang="en-US" sz="1400" i="1" dirty="0" err="1">
                <a:solidFill>
                  <a:schemeClr val="accent2"/>
                </a:solidFill>
              </a:rPr>
              <a:t>testbeam</a:t>
            </a:r>
            <a:r>
              <a:rPr lang="en-US" sz="1400" i="1" dirty="0">
                <a:solidFill>
                  <a:schemeClr val="accent2"/>
                </a:solidFill>
              </a:rPr>
              <a:t> area</a:t>
            </a:r>
            <a:endParaRPr lang="en-US" sz="1400" i="1" baseline="30000" dirty="0">
              <a:solidFill>
                <a:schemeClr val="accent2"/>
              </a:solidFill>
            </a:endParaRPr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48AC0E64-4B37-4CE6-ABFE-3866695F0E2E}"/>
              </a:ext>
            </a:extLst>
          </p:cNvPr>
          <p:cNvSpPr/>
          <p:nvPr/>
        </p:nvSpPr>
        <p:spPr bwMode="auto">
          <a:xfrm>
            <a:off x="9972447" y="2071152"/>
            <a:ext cx="216024" cy="1663809"/>
          </a:xfrm>
          <a:prstGeom prst="ellipse">
            <a:avLst/>
          </a:prstGeom>
          <a:noFill/>
          <a:ln w="19050" cap="flat" cmpd="sng" algn="ctr">
            <a:solidFill>
              <a:schemeClr val="bg2"/>
            </a:solidFill>
            <a:prstDash val="sys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9AC10344-A27E-4788-BA45-CDC8C29A4527}"/>
              </a:ext>
            </a:extLst>
          </p:cNvPr>
          <p:cNvSpPr txBox="1"/>
          <p:nvPr/>
        </p:nvSpPr>
        <p:spPr>
          <a:xfrm>
            <a:off x="907771" y="1212141"/>
            <a:ext cx="10329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solidFill>
                  <a:schemeClr val="bg2">
                    <a:lumMod val="50000"/>
                  </a:schemeClr>
                </a:solidFill>
              </a:rPr>
              <a:t>Temp. in CC</a:t>
            </a:r>
            <a:endParaRPr lang="en-US" sz="1200" i="1" baseline="30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04854036-1321-4C51-9168-3E83AC73D995}"/>
              </a:ext>
            </a:extLst>
          </p:cNvPr>
          <p:cNvSpPr txBox="1"/>
          <p:nvPr/>
        </p:nvSpPr>
        <p:spPr>
          <a:xfrm>
            <a:off x="7332637" y="1794153"/>
            <a:ext cx="11435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solidFill>
                  <a:schemeClr val="bg2">
                    <a:lumMod val="50000"/>
                  </a:schemeClr>
                </a:solidFill>
              </a:rPr>
              <a:t>Temp. on chip</a:t>
            </a:r>
            <a:endParaRPr lang="en-US" sz="1200" i="1" baseline="30000" dirty="0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11" name="Tabelle 10">
            <a:extLst>
              <a:ext uri="{FF2B5EF4-FFF2-40B4-BE49-F238E27FC236}">
                <a16:creationId xmlns:a16="http://schemas.microsoft.com/office/drawing/2014/main" id="{006C093D-6FF9-49D1-9ED1-82B1E193C8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2766275"/>
              </p:ext>
            </p:extLst>
          </p:nvPr>
        </p:nvGraphicFramePr>
        <p:xfrm>
          <a:off x="4411804" y="4252320"/>
          <a:ext cx="4321910" cy="18592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023816">
                  <a:extLst>
                    <a:ext uri="{9D8B030D-6E8A-4147-A177-3AD203B41FA5}">
                      <a16:colId xmlns:a16="http://schemas.microsoft.com/office/drawing/2014/main" val="348382780"/>
                    </a:ext>
                  </a:extLst>
                </a:gridCol>
                <a:gridCol w="1028382">
                  <a:extLst>
                    <a:ext uri="{9D8B030D-6E8A-4147-A177-3AD203B41FA5}">
                      <a16:colId xmlns:a16="http://schemas.microsoft.com/office/drawing/2014/main" val="3770172876"/>
                    </a:ext>
                  </a:extLst>
                </a:gridCol>
                <a:gridCol w="1134856">
                  <a:extLst>
                    <a:ext uri="{9D8B030D-6E8A-4147-A177-3AD203B41FA5}">
                      <a16:colId xmlns:a16="http://schemas.microsoft.com/office/drawing/2014/main" val="3778359926"/>
                    </a:ext>
                  </a:extLst>
                </a:gridCol>
                <a:gridCol w="1134856">
                  <a:extLst>
                    <a:ext uri="{9D8B030D-6E8A-4147-A177-3AD203B41FA5}">
                      <a16:colId xmlns:a16="http://schemas.microsoft.com/office/drawing/2014/main" val="401551701"/>
                    </a:ext>
                  </a:extLst>
                </a:gridCol>
              </a:tblGrid>
              <a:tr h="280483">
                <a:tc>
                  <a:txBody>
                    <a:bodyPr/>
                    <a:lstStyle/>
                    <a:p>
                      <a:pPr algn="ctr"/>
                      <a:r>
                        <a:rPr lang="de-DE" sz="1000" dirty="0" err="1"/>
                        <a:t>Temperature</a:t>
                      </a:r>
                      <a:endParaRPr lang="de-DE" sz="1000" dirty="0"/>
                    </a:p>
                    <a:p>
                      <a:pPr algn="ctr"/>
                      <a:r>
                        <a:rPr lang="de-DE" sz="1000" dirty="0" err="1"/>
                        <a:t>chip</a:t>
                      </a:r>
                      <a:endParaRPr lang="de-DE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000" dirty="0"/>
                        <a:t>DCR (kHz)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000" dirty="0" err="1"/>
                        <a:t>Temperature</a:t>
                      </a:r>
                      <a:endParaRPr lang="de-DE" sz="1000" dirty="0"/>
                    </a:p>
                    <a:p>
                      <a:pPr algn="ctr"/>
                      <a:r>
                        <a:rPr lang="de-DE" sz="1000" dirty="0" err="1"/>
                        <a:t>chip</a:t>
                      </a:r>
                      <a:endParaRPr lang="de-DE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000" dirty="0"/>
                        <a:t>DCR (kHz)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30108410"/>
                  </a:ext>
                </a:extLst>
              </a:tr>
              <a:tr h="2246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/>
                        <a:t>-2.5°C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000" dirty="0"/>
                        <a:t>3.814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/>
                        <a:t>0°C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/>
                        <a:t>4.756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35036988"/>
                  </a:ext>
                </a:extLst>
              </a:tr>
              <a:tr h="2246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/>
                        <a:t>2°C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000" dirty="0"/>
                        <a:t>5.156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de-DE" sz="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9463024"/>
                  </a:ext>
                </a:extLst>
              </a:tr>
              <a:tr h="224627">
                <a:tc>
                  <a:txBody>
                    <a:bodyPr/>
                    <a:lstStyle/>
                    <a:p>
                      <a:pPr algn="ctr"/>
                      <a:r>
                        <a:rPr lang="de-DE" sz="1000" dirty="0"/>
                        <a:t>7.1°C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000" dirty="0"/>
                        <a:t>7.004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/>
                        <a:t>10°C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/>
                        <a:t>10.83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8032321"/>
                  </a:ext>
                </a:extLst>
              </a:tr>
              <a:tr h="2246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/>
                        <a:t>12.2°C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000" dirty="0"/>
                        <a:t>9.354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de-DE" sz="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9658325"/>
                  </a:ext>
                </a:extLst>
              </a:tr>
              <a:tr h="224627">
                <a:tc>
                  <a:txBody>
                    <a:bodyPr/>
                    <a:lstStyle/>
                    <a:p>
                      <a:pPr algn="ctr"/>
                      <a:r>
                        <a:rPr lang="de-DE" sz="1000" dirty="0"/>
                        <a:t>17.1°C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000" dirty="0"/>
                        <a:t>12.44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/>
                        <a:t>20°C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/>
                        <a:t>19.097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22322534"/>
                  </a:ext>
                </a:extLst>
              </a:tr>
              <a:tr h="224627">
                <a:tc>
                  <a:txBody>
                    <a:bodyPr/>
                    <a:lstStyle/>
                    <a:p>
                      <a:pPr algn="ctr"/>
                      <a:r>
                        <a:rPr lang="de-DE" sz="1000" dirty="0"/>
                        <a:t>21.8°C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000" dirty="0"/>
                        <a:t>16.44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de-DE" sz="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9245111"/>
                  </a:ext>
                </a:extLst>
              </a:tr>
            </a:tbl>
          </a:graphicData>
        </a:graphic>
      </p:graphicFrame>
      <p:pic>
        <p:nvPicPr>
          <p:cNvPr id="29" name="Grafik 28">
            <a:extLst>
              <a:ext uri="{FF2B5EF4-FFF2-40B4-BE49-F238E27FC236}">
                <a16:creationId xmlns:a16="http://schemas.microsoft.com/office/drawing/2014/main" id="{3A9E09D3-0F69-41C1-BD6D-5CC9CA9BF3C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2849" r="7362" b="54644"/>
          <a:stretch/>
        </p:blipFill>
        <p:spPr>
          <a:xfrm>
            <a:off x="838059" y="4279221"/>
            <a:ext cx="2964247" cy="2185426"/>
          </a:xfrm>
          <a:prstGeom prst="rect">
            <a:avLst/>
          </a:prstGeom>
        </p:spPr>
      </p:pic>
      <p:cxnSp>
        <p:nvCxnSpPr>
          <p:cNvPr id="33" name="Gerade Verbindung mit Pfeil 32">
            <a:extLst>
              <a:ext uri="{FF2B5EF4-FFF2-40B4-BE49-F238E27FC236}">
                <a16:creationId xmlns:a16="http://schemas.microsoft.com/office/drawing/2014/main" id="{042AB664-1A78-4D78-8CF7-0B64E87B38DB}"/>
              </a:ext>
            </a:extLst>
          </p:cNvPr>
          <p:cNvCxnSpPr>
            <a:cxnSpLocks/>
          </p:cNvCxnSpPr>
          <p:nvPr/>
        </p:nvCxnSpPr>
        <p:spPr>
          <a:xfrm flipH="1">
            <a:off x="3899877" y="5502031"/>
            <a:ext cx="672123" cy="0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mit Pfeil 33">
            <a:extLst>
              <a:ext uri="{FF2B5EF4-FFF2-40B4-BE49-F238E27FC236}">
                <a16:creationId xmlns:a16="http://schemas.microsoft.com/office/drawing/2014/main" id="{0D342477-1404-4284-8C52-A5C99D2820D2}"/>
              </a:ext>
            </a:extLst>
          </p:cNvPr>
          <p:cNvCxnSpPr>
            <a:cxnSpLocks/>
          </p:cNvCxnSpPr>
          <p:nvPr/>
        </p:nvCxnSpPr>
        <p:spPr>
          <a:xfrm flipH="1">
            <a:off x="3899877" y="3243385"/>
            <a:ext cx="609600" cy="946425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reihandform: Form 4">
            <a:extLst>
              <a:ext uri="{FF2B5EF4-FFF2-40B4-BE49-F238E27FC236}">
                <a16:creationId xmlns:a16="http://schemas.microsoft.com/office/drawing/2014/main" id="{3DB219CD-8277-409B-A8A8-277D9AC9067A}"/>
              </a:ext>
            </a:extLst>
          </p:cNvPr>
          <p:cNvSpPr/>
          <p:nvPr/>
        </p:nvSpPr>
        <p:spPr>
          <a:xfrm>
            <a:off x="7916985" y="4745900"/>
            <a:ext cx="515815" cy="287208"/>
          </a:xfrm>
          <a:custGeom>
            <a:avLst/>
            <a:gdLst>
              <a:gd name="connsiteX0" fmla="*/ 23446 w 515815"/>
              <a:gd name="connsiteY0" fmla="*/ 76192 h 287208"/>
              <a:gd name="connsiteX1" fmla="*/ 62523 w 515815"/>
              <a:gd name="connsiteY1" fmla="*/ 44931 h 287208"/>
              <a:gd name="connsiteX2" fmla="*/ 156307 w 515815"/>
              <a:gd name="connsiteY2" fmla="*/ 21485 h 287208"/>
              <a:gd name="connsiteX3" fmla="*/ 461107 w 515815"/>
              <a:gd name="connsiteY3" fmla="*/ 21485 h 287208"/>
              <a:gd name="connsiteX4" fmla="*/ 484553 w 515815"/>
              <a:gd name="connsiteY4" fmla="*/ 37115 h 287208"/>
              <a:gd name="connsiteX5" fmla="*/ 508000 w 515815"/>
              <a:gd name="connsiteY5" fmla="*/ 107454 h 287208"/>
              <a:gd name="connsiteX6" fmla="*/ 515815 w 515815"/>
              <a:gd name="connsiteY6" fmla="*/ 130900 h 287208"/>
              <a:gd name="connsiteX7" fmla="*/ 508000 w 515815"/>
              <a:gd name="connsiteY7" fmla="*/ 201238 h 287208"/>
              <a:gd name="connsiteX8" fmla="*/ 500184 w 515815"/>
              <a:gd name="connsiteY8" fmla="*/ 232500 h 287208"/>
              <a:gd name="connsiteX9" fmla="*/ 453292 w 515815"/>
              <a:gd name="connsiteY9" fmla="*/ 279392 h 287208"/>
              <a:gd name="connsiteX10" fmla="*/ 422030 w 515815"/>
              <a:gd name="connsiteY10" fmla="*/ 287208 h 287208"/>
              <a:gd name="connsiteX11" fmla="*/ 171938 w 515815"/>
              <a:gd name="connsiteY11" fmla="*/ 279392 h 287208"/>
              <a:gd name="connsiteX12" fmla="*/ 117230 w 515815"/>
              <a:gd name="connsiteY12" fmla="*/ 263762 h 287208"/>
              <a:gd name="connsiteX13" fmla="*/ 54707 w 515815"/>
              <a:gd name="connsiteY13" fmla="*/ 248131 h 287208"/>
              <a:gd name="connsiteX14" fmla="*/ 0 w 515815"/>
              <a:gd name="connsiteY14" fmla="*/ 193423 h 287208"/>
              <a:gd name="connsiteX15" fmla="*/ 7815 w 515815"/>
              <a:gd name="connsiteY15" fmla="*/ 138715 h 287208"/>
              <a:gd name="connsiteX16" fmla="*/ 15630 w 515815"/>
              <a:gd name="connsiteY16" fmla="*/ 115269 h 287208"/>
              <a:gd name="connsiteX17" fmla="*/ 23446 w 515815"/>
              <a:gd name="connsiteY17" fmla="*/ 76192 h 287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15815" h="287208">
                <a:moveTo>
                  <a:pt x="23446" y="76192"/>
                </a:moveTo>
                <a:cubicBezTo>
                  <a:pt x="31261" y="64469"/>
                  <a:pt x="47879" y="52919"/>
                  <a:pt x="62523" y="44931"/>
                </a:cubicBezTo>
                <a:cubicBezTo>
                  <a:pt x="89772" y="30068"/>
                  <a:pt x="126513" y="26450"/>
                  <a:pt x="156307" y="21485"/>
                </a:cubicBezTo>
                <a:cubicBezTo>
                  <a:pt x="265713" y="-14987"/>
                  <a:pt x="206204" y="1877"/>
                  <a:pt x="461107" y="21485"/>
                </a:cubicBezTo>
                <a:cubicBezTo>
                  <a:pt x="470472" y="22205"/>
                  <a:pt x="476738" y="31905"/>
                  <a:pt x="484553" y="37115"/>
                </a:cubicBezTo>
                <a:lnTo>
                  <a:pt x="508000" y="107454"/>
                </a:lnTo>
                <a:lnTo>
                  <a:pt x="515815" y="130900"/>
                </a:lnTo>
                <a:cubicBezTo>
                  <a:pt x="513210" y="154346"/>
                  <a:pt x="511587" y="177922"/>
                  <a:pt x="508000" y="201238"/>
                </a:cubicBezTo>
                <a:cubicBezTo>
                  <a:pt x="506367" y="211855"/>
                  <a:pt x="506344" y="223700"/>
                  <a:pt x="500184" y="232500"/>
                </a:cubicBezTo>
                <a:cubicBezTo>
                  <a:pt x="487508" y="250609"/>
                  <a:pt x="474737" y="274030"/>
                  <a:pt x="453292" y="279392"/>
                </a:cubicBezTo>
                <a:lnTo>
                  <a:pt x="422030" y="287208"/>
                </a:lnTo>
                <a:cubicBezTo>
                  <a:pt x="338666" y="284603"/>
                  <a:pt x="255214" y="284019"/>
                  <a:pt x="171938" y="279392"/>
                </a:cubicBezTo>
                <a:cubicBezTo>
                  <a:pt x="155595" y="278484"/>
                  <a:pt x="133294" y="268143"/>
                  <a:pt x="117230" y="263762"/>
                </a:cubicBezTo>
                <a:cubicBezTo>
                  <a:pt x="96505" y="258110"/>
                  <a:pt x="54707" y="248131"/>
                  <a:pt x="54707" y="248131"/>
                </a:cubicBezTo>
                <a:cubicBezTo>
                  <a:pt x="961" y="212299"/>
                  <a:pt x="13755" y="234691"/>
                  <a:pt x="0" y="193423"/>
                </a:cubicBezTo>
                <a:cubicBezTo>
                  <a:pt x="2605" y="175187"/>
                  <a:pt x="4202" y="156778"/>
                  <a:pt x="7815" y="138715"/>
                </a:cubicBezTo>
                <a:cubicBezTo>
                  <a:pt x="9431" y="130637"/>
                  <a:pt x="9805" y="121094"/>
                  <a:pt x="15630" y="115269"/>
                </a:cubicBezTo>
                <a:cubicBezTo>
                  <a:pt x="48963" y="81937"/>
                  <a:pt x="15631" y="87915"/>
                  <a:pt x="23446" y="76192"/>
                </a:cubicBezTo>
                <a:close/>
              </a:path>
            </a:pathLst>
          </a:cu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8" name="Freihandform: Form 7">
            <a:extLst>
              <a:ext uri="{FF2B5EF4-FFF2-40B4-BE49-F238E27FC236}">
                <a16:creationId xmlns:a16="http://schemas.microsoft.com/office/drawing/2014/main" id="{52437881-9CE6-4CD9-BFDA-81D24BCE5E51}"/>
              </a:ext>
            </a:extLst>
          </p:cNvPr>
          <p:cNvSpPr/>
          <p:nvPr/>
        </p:nvSpPr>
        <p:spPr>
          <a:xfrm>
            <a:off x="7932615" y="5276472"/>
            <a:ext cx="484554" cy="225559"/>
          </a:xfrm>
          <a:custGeom>
            <a:avLst/>
            <a:gdLst>
              <a:gd name="connsiteX0" fmla="*/ 0 w 484554"/>
              <a:gd name="connsiteY0" fmla="*/ 92697 h 225559"/>
              <a:gd name="connsiteX1" fmla="*/ 23447 w 484554"/>
              <a:gd name="connsiteY1" fmla="*/ 53620 h 225559"/>
              <a:gd name="connsiteX2" fmla="*/ 117231 w 484554"/>
              <a:gd name="connsiteY2" fmla="*/ 30174 h 225559"/>
              <a:gd name="connsiteX3" fmla="*/ 476739 w 484554"/>
              <a:gd name="connsiteY3" fmla="*/ 61436 h 225559"/>
              <a:gd name="connsiteX4" fmla="*/ 484554 w 484554"/>
              <a:gd name="connsiteY4" fmla="*/ 84882 h 225559"/>
              <a:gd name="connsiteX5" fmla="*/ 468923 w 484554"/>
              <a:gd name="connsiteY5" fmla="*/ 147405 h 225559"/>
              <a:gd name="connsiteX6" fmla="*/ 398585 w 484554"/>
              <a:gd name="connsiteY6" fmla="*/ 202113 h 225559"/>
              <a:gd name="connsiteX7" fmla="*/ 351693 w 484554"/>
              <a:gd name="connsiteY7" fmla="*/ 225559 h 225559"/>
              <a:gd name="connsiteX8" fmla="*/ 187570 w 484554"/>
              <a:gd name="connsiteY8" fmla="*/ 217743 h 225559"/>
              <a:gd name="connsiteX9" fmla="*/ 78154 w 484554"/>
              <a:gd name="connsiteY9" fmla="*/ 209928 h 225559"/>
              <a:gd name="connsiteX10" fmla="*/ 62523 w 484554"/>
              <a:gd name="connsiteY10" fmla="*/ 186482 h 225559"/>
              <a:gd name="connsiteX11" fmla="*/ 39077 w 484554"/>
              <a:gd name="connsiteY11" fmla="*/ 170851 h 225559"/>
              <a:gd name="connsiteX12" fmla="*/ 23447 w 484554"/>
              <a:gd name="connsiteY12" fmla="*/ 123959 h 225559"/>
              <a:gd name="connsiteX13" fmla="*/ 0 w 484554"/>
              <a:gd name="connsiteY13" fmla="*/ 92697 h 225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84554" h="225559">
                <a:moveTo>
                  <a:pt x="0" y="92697"/>
                </a:moveTo>
                <a:cubicBezTo>
                  <a:pt x="7816" y="79671"/>
                  <a:pt x="13561" y="65153"/>
                  <a:pt x="23447" y="53620"/>
                </a:cubicBezTo>
                <a:cubicBezTo>
                  <a:pt x="46117" y="27172"/>
                  <a:pt x="88804" y="33333"/>
                  <a:pt x="117231" y="30174"/>
                </a:cubicBezTo>
                <a:cubicBezTo>
                  <a:pt x="225918" y="32644"/>
                  <a:pt x="417545" y="-56953"/>
                  <a:pt x="476739" y="61436"/>
                </a:cubicBezTo>
                <a:cubicBezTo>
                  <a:pt x="480423" y="68804"/>
                  <a:pt x="481949" y="77067"/>
                  <a:pt x="484554" y="84882"/>
                </a:cubicBezTo>
                <a:cubicBezTo>
                  <a:pt x="484065" y="87329"/>
                  <a:pt x="475395" y="139084"/>
                  <a:pt x="468923" y="147405"/>
                </a:cubicBezTo>
                <a:cubicBezTo>
                  <a:pt x="410098" y="223036"/>
                  <a:pt x="445278" y="178767"/>
                  <a:pt x="398585" y="202113"/>
                </a:cubicBezTo>
                <a:cubicBezTo>
                  <a:pt x="337984" y="232414"/>
                  <a:pt x="410626" y="205913"/>
                  <a:pt x="351693" y="225559"/>
                </a:cubicBezTo>
                <a:lnTo>
                  <a:pt x="187570" y="217743"/>
                </a:lnTo>
                <a:cubicBezTo>
                  <a:pt x="151065" y="215657"/>
                  <a:pt x="113627" y="218796"/>
                  <a:pt x="78154" y="209928"/>
                </a:cubicBezTo>
                <a:cubicBezTo>
                  <a:pt x="69042" y="207650"/>
                  <a:pt x="69165" y="193124"/>
                  <a:pt x="62523" y="186482"/>
                </a:cubicBezTo>
                <a:cubicBezTo>
                  <a:pt x="55881" y="179840"/>
                  <a:pt x="46892" y="176061"/>
                  <a:pt x="39077" y="170851"/>
                </a:cubicBezTo>
                <a:cubicBezTo>
                  <a:pt x="33867" y="155220"/>
                  <a:pt x="32586" y="137668"/>
                  <a:pt x="23447" y="123959"/>
                </a:cubicBezTo>
                <a:lnTo>
                  <a:pt x="0" y="92697"/>
                </a:lnTo>
                <a:close/>
              </a:path>
            </a:pathLst>
          </a:cu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23" name="Freihandform: Form 22">
            <a:extLst>
              <a:ext uri="{FF2B5EF4-FFF2-40B4-BE49-F238E27FC236}">
                <a16:creationId xmlns:a16="http://schemas.microsoft.com/office/drawing/2014/main" id="{E1D7464B-5902-4725-830E-A61672394A22}"/>
              </a:ext>
            </a:extLst>
          </p:cNvPr>
          <p:cNvSpPr/>
          <p:nvPr/>
        </p:nvSpPr>
        <p:spPr>
          <a:xfrm>
            <a:off x="7916985" y="5745395"/>
            <a:ext cx="484554" cy="225559"/>
          </a:xfrm>
          <a:custGeom>
            <a:avLst/>
            <a:gdLst>
              <a:gd name="connsiteX0" fmla="*/ 0 w 484554"/>
              <a:gd name="connsiteY0" fmla="*/ 92697 h 225559"/>
              <a:gd name="connsiteX1" fmla="*/ 23447 w 484554"/>
              <a:gd name="connsiteY1" fmla="*/ 53620 h 225559"/>
              <a:gd name="connsiteX2" fmla="*/ 117231 w 484554"/>
              <a:gd name="connsiteY2" fmla="*/ 30174 h 225559"/>
              <a:gd name="connsiteX3" fmla="*/ 476739 w 484554"/>
              <a:gd name="connsiteY3" fmla="*/ 61436 h 225559"/>
              <a:gd name="connsiteX4" fmla="*/ 484554 w 484554"/>
              <a:gd name="connsiteY4" fmla="*/ 84882 h 225559"/>
              <a:gd name="connsiteX5" fmla="*/ 468923 w 484554"/>
              <a:gd name="connsiteY5" fmla="*/ 147405 h 225559"/>
              <a:gd name="connsiteX6" fmla="*/ 398585 w 484554"/>
              <a:gd name="connsiteY6" fmla="*/ 202113 h 225559"/>
              <a:gd name="connsiteX7" fmla="*/ 351693 w 484554"/>
              <a:gd name="connsiteY7" fmla="*/ 225559 h 225559"/>
              <a:gd name="connsiteX8" fmla="*/ 187570 w 484554"/>
              <a:gd name="connsiteY8" fmla="*/ 217743 h 225559"/>
              <a:gd name="connsiteX9" fmla="*/ 78154 w 484554"/>
              <a:gd name="connsiteY9" fmla="*/ 209928 h 225559"/>
              <a:gd name="connsiteX10" fmla="*/ 62523 w 484554"/>
              <a:gd name="connsiteY10" fmla="*/ 186482 h 225559"/>
              <a:gd name="connsiteX11" fmla="*/ 39077 w 484554"/>
              <a:gd name="connsiteY11" fmla="*/ 170851 h 225559"/>
              <a:gd name="connsiteX12" fmla="*/ 23447 w 484554"/>
              <a:gd name="connsiteY12" fmla="*/ 123959 h 225559"/>
              <a:gd name="connsiteX13" fmla="*/ 0 w 484554"/>
              <a:gd name="connsiteY13" fmla="*/ 92697 h 225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84554" h="225559">
                <a:moveTo>
                  <a:pt x="0" y="92697"/>
                </a:moveTo>
                <a:cubicBezTo>
                  <a:pt x="7816" y="79671"/>
                  <a:pt x="13561" y="65153"/>
                  <a:pt x="23447" y="53620"/>
                </a:cubicBezTo>
                <a:cubicBezTo>
                  <a:pt x="46117" y="27172"/>
                  <a:pt x="88804" y="33333"/>
                  <a:pt x="117231" y="30174"/>
                </a:cubicBezTo>
                <a:cubicBezTo>
                  <a:pt x="225918" y="32644"/>
                  <a:pt x="417545" y="-56953"/>
                  <a:pt x="476739" y="61436"/>
                </a:cubicBezTo>
                <a:cubicBezTo>
                  <a:pt x="480423" y="68804"/>
                  <a:pt x="481949" y="77067"/>
                  <a:pt x="484554" y="84882"/>
                </a:cubicBezTo>
                <a:cubicBezTo>
                  <a:pt x="484065" y="87329"/>
                  <a:pt x="475395" y="139084"/>
                  <a:pt x="468923" y="147405"/>
                </a:cubicBezTo>
                <a:cubicBezTo>
                  <a:pt x="410098" y="223036"/>
                  <a:pt x="445278" y="178767"/>
                  <a:pt x="398585" y="202113"/>
                </a:cubicBezTo>
                <a:cubicBezTo>
                  <a:pt x="337984" y="232414"/>
                  <a:pt x="410626" y="205913"/>
                  <a:pt x="351693" y="225559"/>
                </a:cubicBezTo>
                <a:lnTo>
                  <a:pt x="187570" y="217743"/>
                </a:lnTo>
                <a:cubicBezTo>
                  <a:pt x="151065" y="215657"/>
                  <a:pt x="113627" y="218796"/>
                  <a:pt x="78154" y="209928"/>
                </a:cubicBezTo>
                <a:cubicBezTo>
                  <a:pt x="69042" y="207650"/>
                  <a:pt x="69165" y="193124"/>
                  <a:pt x="62523" y="186482"/>
                </a:cubicBezTo>
                <a:cubicBezTo>
                  <a:pt x="55881" y="179840"/>
                  <a:pt x="46892" y="176061"/>
                  <a:pt x="39077" y="170851"/>
                </a:cubicBezTo>
                <a:cubicBezTo>
                  <a:pt x="33867" y="155220"/>
                  <a:pt x="32586" y="137668"/>
                  <a:pt x="23447" y="123959"/>
                </a:cubicBezTo>
                <a:lnTo>
                  <a:pt x="0" y="92697"/>
                </a:lnTo>
                <a:close/>
              </a:path>
            </a:pathLst>
          </a:cu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858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Arial"/>
              </a:rPr>
              <a:t>dSiPM</a:t>
            </a:r>
            <a:r>
              <a:rPr lang="en-US" dirty="0">
                <a:cs typeface="Arial"/>
              </a:rPr>
              <a:t>-project – DCR measurements during test beam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it-IT" dirty="0"/>
              <a:t>Rising </a:t>
            </a:r>
            <a:r>
              <a:rPr lang="it-IT" dirty="0" err="1"/>
              <a:t>noisy</a:t>
            </a:r>
            <a:r>
              <a:rPr lang="it-IT" dirty="0"/>
              <a:t> </a:t>
            </a:r>
            <a:r>
              <a:rPr lang="it-IT" dirty="0" err="1"/>
              <a:t>pixels</a:t>
            </a:r>
            <a:endParaRPr lang="it-IT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847994" y="6554059"/>
            <a:ext cx="9901099" cy="186841"/>
          </a:xfrm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6" name="Input penna 15">
                <a:extLst>
                  <a:ext uri="{FF2B5EF4-FFF2-40B4-BE49-F238E27FC236}">
                    <a16:creationId xmlns:a16="http://schemas.microsoft.com/office/drawing/2014/main" id="{3379C14D-3471-CE85-635C-7A20D8C3D461}"/>
                  </a:ext>
                </a:extLst>
              </p14:cNvPr>
              <p14:cNvContentPartPr/>
              <p14:nvPr/>
            </p14:nvContentPartPr>
            <p14:xfrm>
              <a:off x="1535205" y="936811"/>
              <a:ext cx="9525" cy="9525"/>
            </p14:xfrm>
          </p:contentPart>
        </mc:Choice>
        <mc:Fallback xmlns="">
          <p:pic>
            <p:nvPicPr>
              <p:cNvPr id="16" name="Input penna 15">
                <a:extLst>
                  <a:ext uri="{FF2B5EF4-FFF2-40B4-BE49-F238E27FC236}">
                    <a16:creationId xmlns:a16="http://schemas.microsoft.com/office/drawing/2014/main" id="{3379C14D-3471-CE85-635C-7A20D8C3D46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58955" y="460561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7" name="Input penna 16">
                <a:extLst>
                  <a:ext uri="{FF2B5EF4-FFF2-40B4-BE49-F238E27FC236}">
                    <a16:creationId xmlns:a16="http://schemas.microsoft.com/office/drawing/2014/main" id="{4DA37C74-C2D7-3382-9943-9A8CA068F236}"/>
                  </a:ext>
                </a:extLst>
              </p14:cNvPr>
              <p14:cNvContentPartPr/>
              <p14:nvPr/>
            </p14:nvContentPartPr>
            <p14:xfrm>
              <a:off x="1535205" y="856128"/>
              <a:ext cx="9525" cy="9525"/>
            </p14:xfrm>
          </p:contentPart>
        </mc:Choice>
        <mc:Fallback xmlns="">
          <p:pic>
            <p:nvPicPr>
              <p:cNvPr id="17" name="Input penna 16">
                <a:extLst>
                  <a:ext uri="{FF2B5EF4-FFF2-40B4-BE49-F238E27FC236}">
                    <a16:creationId xmlns:a16="http://schemas.microsoft.com/office/drawing/2014/main" id="{4DA37C74-C2D7-3382-9943-9A8CA068F23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58955" y="379878"/>
                <a:ext cx="952500" cy="952500"/>
              </a:xfrm>
              <a:prstGeom prst="rect">
                <a:avLst/>
              </a:prstGeom>
            </p:spPr>
          </p:pic>
        </mc:Fallback>
      </mc:AlternateContent>
      <p:pic>
        <p:nvPicPr>
          <p:cNvPr id="19" name="Grafik 18">
            <a:extLst>
              <a:ext uri="{FF2B5EF4-FFF2-40B4-BE49-F238E27FC236}">
                <a16:creationId xmlns:a16="http://schemas.microsoft.com/office/drawing/2014/main" id="{9C709D9C-D18B-4A01-A659-49A05B9FC6DA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123" t="3327" r="7466" b="5087"/>
          <a:stretch/>
        </p:blipFill>
        <p:spPr>
          <a:xfrm>
            <a:off x="407987" y="1362162"/>
            <a:ext cx="3620796" cy="5026486"/>
          </a:xfrm>
          <a:prstGeom prst="rect">
            <a:avLst/>
          </a:prstGeom>
        </p:spPr>
      </p:pic>
      <p:pic>
        <p:nvPicPr>
          <p:cNvPr id="22" name="Grafik 21">
            <a:extLst>
              <a:ext uri="{FF2B5EF4-FFF2-40B4-BE49-F238E27FC236}">
                <a16:creationId xmlns:a16="http://schemas.microsoft.com/office/drawing/2014/main" id="{CB4E4F49-7A00-4FB7-A765-61B75CAD9174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29" t="3414" r="7249" b="6070"/>
          <a:stretch/>
        </p:blipFill>
        <p:spPr>
          <a:xfrm>
            <a:off x="8151653" y="1362162"/>
            <a:ext cx="3724951" cy="5026486"/>
          </a:xfrm>
          <a:prstGeom prst="rect">
            <a:avLst/>
          </a:prstGeom>
        </p:spPr>
      </p:pic>
      <p:pic>
        <p:nvPicPr>
          <p:cNvPr id="25" name="Grafik 24">
            <a:extLst>
              <a:ext uri="{FF2B5EF4-FFF2-40B4-BE49-F238E27FC236}">
                <a16:creationId xmlns:a16="http://schemas.microsoft.com/office/drawing/2014/main" id="{BDC8ECC1-ADC1-4E7E-A5D0-2015DFD0132C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08" t="2818" r="7337" b="5792"/>
          <a:stretch/>
        </p:blipFill>
        <p:spPr>
          <a:xfrm>
            <a:off x="4227649" y="1362162"/>
            <a:ext cx="3666491" cy="5026486"/>
          </a:xfrm>
          <a:prstGeom prst="rect">
            <a:avLst/>
          </a:prstGeom>
        </p:spPr>
      </p:pic>
      <p:sp>
        <p:nvSpPr>
          <p:cNvPr id="27" name="Ellipse 26">
            <a:extLst>
              <a:ext uri="{FF2B5EF4-FFF2-40B4-BE49-F238E27FC236}">
                <a16:creationId xmlns:a16="http://schemas.microsoft.com/office/drawing/2014/main" id="{75BBB836-3ADB-4E5F-A6DA-9A24A7007422}"/>
              </a:ext>
            </a:extLst>
          </p:cNvPr>
          <p:cNvSpPr/>
          <p:nvPr/>
        </p:nvSpPr>
        <p:spPr>
          <a:xfrm>
            <a:off x="9330443" y="2965141"/>
            <a:ext cx="252000" cy="252000"/>
          </a:xfrm>
          <a:prstGeom prst="ellipse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BA625B4F-3D74-4D23-97BD-0F1D81811947}"/>
              </a:ext>
            </a:extLst>
          </p:cNvPr>
          <p:cNvSpPr/>
          <p:nvPr/>
        </p:nvSpPr>
        <p:spPr>
          <a:xfrm>
            <a:off x="9172129" y="3268464"/>
            <a:ext cx="252000" cy="252000"/>
          </a:xfrm>
          <a:prstGeom prst="ellipse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1C36D920-EE3C-4BD2-BBB9-5B3CFB002FBA}"/>
              </a:ext>
            </a:extLst>
          </p:cNvPr>
          <p:cNvSpPr/>
          <p:nvPr/>
        </p:nvSpPr>
        <p:spPr>
          <a:xfrm>
            <a:off x="10523019" y="2021046"/>
            <a:ext cx="252000" cy="252000"/>
          </a:xfrm>
          <a:prstGeom prst="ellipse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41" name="Ellipse 40">
            <a:extLst>
              <a:ext uri="{FF2B5EF4-FFF2-40B4-BE49-F238E27FC236}">
                <a16:creationId xmlns:a16="http://schemas.microsoft.com/office/drawing/2014/main" id="{390CE62C-9871-45A2-B29E-519E98A24872}"/>
              </a:ext>
            </a:extLst>
          </p:cNvPr>
          <p:cNvSpPr/>
          <p:nvPr/>
        </p:nvSpPr>
        <p:spPr>
          <a:xfrm>
            <a:off x="5381347" y="2984371"/>
            <a:ext cx="252000" cy="252000"/>
          </a:xfrm>
          <a:prstGeom prst="ellipse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42" name="Ellipse 41">
            <a:extLst>
              <a:ext uri="{FF2B5EF4-FFF2-40B4-BE49-F238E27FC236}">
                <a16:creationId xmlns:a16="http://schemas.microsoft.com/office/drawing/2014/main" id="{75993BDD-5ED4-4D12-AFDA-91CDF60A5B15}"/>
              </a:ext>
            </a:extLst>
          </p:cNvPr>
          <p:cNvSpPr/>
          <p:nvPr/>
        </p:nvSpPr>
        <p:spPr>
          <a:xfrm>
            <a:off x="5223033" y="3287694"/>
            <a:ext cx="252000" cy="252000"/>
          </a:xfrm>
          <a:prstGeom prst="ellipse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43" name="Ellipse 42">
            <a:extLst>
              <a:ext uri="{FF2B5EF4-FFF2-40B4-BE49-F238E27FC236}">
                <a16:creationId xmlns:a16="http://schemas.microsoft.com/office/drawing/2014/main" id="{EC8F0B84-312A-4915-A062-7D399D512676}"/>
              </a:ext>
            </a:extLst>
          </p:cNvPr>
          <p:cNvSpPr/>
          <p:nvPr/>
        </p:nvSpPr>
        <p:spPr>
          <a:xfrm>
            <a:off x="6573923" y="2040276"/>
            <a:ext cx="252000" cy="252000"/>
          </a:xfrm>
          <a:prstGeom prst="ellipse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0687B839-49B9-46E2-A276-3A03B08EB2B4}"/>
              </a:ext>
            </a:extLst>
          </p:cNvPr>
          <p:cNvSpPr txBox="1"/>
          <p:nvPr/>
        </p:nvSpPr>
        <p:spPr>
          <a:xfrm>
            <a:off x="2335813" y="1196751"/>
            <a:ext cx="15199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accent2"/>
                </a:solidFill>
              </a:rPr>
              <a:t>1</a:t>
            </a:r>
            <a:r>
              <a:rPr lang="en-US" sz="1400" i="1" baseline="30000" dirty="0">
                <a:solidFill>
                  <a:schemeClr val="accent2"/>
                </a:solidFill>
              </a:rPr>
              <a:t>st</a:t>
            </a:r>
            <a:r>
              <a:rPr lang="en-US" sz="1400" i="1" dirty="0">
                <a:solidFill>
                  <a:schemeClr val="accent2"/>
                </a:solidFill>
              </a:rPr>
              <a:t> measurement</a:t>
            </a:r>
            <a:endParaRPr lang="en-US" sz="1400" i="1" baseline="30000" dirty="0">
              <a:solidFill>
                <a:schemeClr val="accent2"/>
              </a:solidFill>
            </a:endParaRP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760700DF-B7A7-4C7C-A645-66F0DDC321D2}"/>
              </a:ext>
            </a:extLst>
          </p:cNvPr>
          <p:cNvSpPr txBox="1"/>
          <p:nvPr/>
        </p:nvSpPr>
        <p:spPr>
          <a:xfrm>
            <a:off x="6216835" y="1208273"/>
            <a:ext cx="14029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accent2"/>
                </a:solidFill>
              </a:rPr>
              <a:t>2</a:t>
            </a:r>
            <a:r>
              <a:rPr lang="en-US" sz="1400" i="1" baseline="30000" dirty="0">
                <a:solidFill>
                  <a:schemeClr val="accent2"/>
                </a:solidFill>
              </a:rPr>
              <a:t>nd</a:t>
            </a:r>
            <a:r>
              <a:rPr lang="en-US" sz="1400" i="1" dirty="0">
                <a:solidFill>
                  <a:schemeClr val="accent2"/>
                </a:solidFill>
              </a:rPr>
              <a:t> after 2 days</a:t>
            </a:r>
            <a:endParaRPr lang="en-US" sz="1400" i="1" baseline="30000" dirty="0">
              <a:solidFill>
                <a:schemeClr val="accent2"/>
              </a:solidFill>
            </a:endParaRP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88AC0705-546B-4748-90AC-76A18FBB600B}"/>
              </a:ext>
            </a:extLst>
          </p:cNvPr>
          <p:cNvSpPr txBox="1"/>
          <p:nvPr/>
        </p:nvSpPr>
        <p:spPr>
          <a:xfrm>
            <a:off x="10186636" y="1219795"/>
            <a:ext cx="14350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accent2"/>
                </a:solidFill>
              </a:rPr>
              <a:t>3</a:t>
            </a:r>
            <a:r>
              <a:rPr lang="en-US" sz="1400" i="1" baseline="30000" dirty="0">
                <a:solidFill>
                  <a:schemeClr val="accent2"/>
                </a:solidFill>
              </a:rPr>
              <a:t>rd</a:t>
            </a:r>
            <a:r>
              <a:rPr lang="en-US" sz="1400" i="1" dirty="0">
                <a:solidFill>
                  <a:schemeClr val="accent2"/>
                </a:solidFill>
              </a:rPr>
              <a:t> after 1.5 day</a:t>
            </a:r>
            <a:endParaRPr lang="en-US" sz="1400" i="1" baseline="30000" dirty="0">
              <a:solidFill>
                <a:schemeClr val="accent2"/>
              </a:solidFill>
            </a:endParaRP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1E10C617-9B61-4147-A846-D0A80B1AA953}"/>
              </a:ext>
            </a:extLst>
          </p:cNvPr>
          <p:cNvSpPr txBox="1"/>
          <p:nvPr/>
        </p:nvSpPr>
        <p:spPr>
          <a:xfrm>
            <a:off x="5766625" y="853237"/>
            <a:ext cx="8977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err="1">
                <a:solidFill>
                  <a:schemeClr val="accent2"/>
                </a:solidFill>
              </a:rPr>
              <a:t>V</a:t>
            </a:r>
            <a:r>
              <a:rPr lang="en-US" sz="1400" b="1" baseline="-25000" dirty="0" err="1">
                <a:solidFill>
                  <a:schemeClr val="accent2"/>
                </a:solidFill>
              </a:rPr>
              <a:t>ov</a:t>
            </a:r>
            <a:r>
              <a:rPr lang="en-US" sz="1400" b="1" dirty="0">
                <a:solidFill>
                  <a:schemeClr val="accent2"/>
                </a:solidFill>
              </a:rPr>
              <a:t> = 2 V</a:t>
            </a:r>
            <a:endParaRPr lang="en-US" sz="1400" b="1" baseline="30000" dirty="0">
              <a:solidFill>
                <a:schemeClr val="accent2"/>
              </a:solidFill>
            </a:endParaRP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4CE18811-FC32-4BB3-9990-828D0B7692AA}"/>
              </a:ext>
            </a:extLst>
          </p:cNvPr>
          <p:cNvSpPr/>
          <p:nvPr/>
        </p:nvSpPr>
        <p:spPr>
          <a:xfrm>
            <a:off x="9032208" y="2941696"/>
            <a:ext cx="282605" cy="322553"/>
          </a:xfrm>
          <a:prstGeom prst="ellipse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327AB431-B5F0-4B83-ACEB-F0839E2910E7}"/>
              </a:ext>
            </a:extLst>
          </p:cNvPr>
          <p:cNvSpPr/>
          <p:nvPr/>
        </p:nvSpPr>
        <p:spPr>
          <a:xfrm>
            <a:off x="10365759" y="2671780"/>
            <a:ext cx="252000" cy="252000"/>
          </a:xfrm>
          <a:prstGeom prst="ellipse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0AD245FE-9D3C-4495-9A23-AF64DA19BA42}"/>
              </a:ext>
            </a:extLst>
          </p:cNvPr>
          <p:cNvSpPr/>
          <p:nvPr/>
        </p:nvSpPr>
        <p:spPr>
          <a:xfrm>
            <a:off x="9976964" y="2139231"/>
            <a:ext cx="252000" cy="252000"/>
          </a:xfrm>
          <a:prstGeom prst="ellipse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495210"/>
      </p:ext>
    </p:extLst>
  </p:cSld>
  <p:clrMapOvr>
    <a:masterClrMapping/>
  </p:clrMapOvr>
</p:sld>
</file>

<file path=ppt/theme/theme1.xml><?xml version="1.0" encoding="utf-8"?>
<a:theme xmlns:a="http://schemas.openxmlformats.org/drawingml/2006/main" name="DESY">
  <a:themeElements>
    <a:clrScheme name="Benutzerdefiniert 30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7BC8"/>
      </a:accent1>
      <a:accent2>
        <a:srgbClr val="EB6E0F"/>
      </a:accent2>
      <a:accent3>
        <a:srgbClr val="004B7D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rtlCol="0" anchor="ctr"/>
      <a:lstStyle>
        <a:defPPr algn="ctr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600" dirty="0" err="1" smtClean="0"/>
        </a:defPPr>
      </a:lstStyle>
    </a:txDef>
  </a:objectDefaults>
  <a:extraClrSchemeLst/>
  <a:custClrLst>
    <a:custClr>
      <a:srgbClr val="8B6EC9"/>
    </a:custClr>
    <a:custClr>
      <a:srgbClr val="E35D50"/>
    </a:custClr>
    <a:custClr>
      <a:srgbClr val="5BC5F1"/>
    </a:custClr>
    <a:custClr>
      <a:srgbClr val="00AA92"/>
    </a:custClr>
  </a:custClrLst>
  <a:extLst>
    <a:ext uri="{05A4C25C-085E-4340-85A3-A5531E510DB2}">
      <thm15:themeFamily xmlns:thm15="http://schemas.microsoft.com/office/thememl/2012/main" name="DESY_PowerPoint_16x9_en_2022" id="{17417353-F29F-0A4B-83F7-29687F17E628}" vid="{93F30902-AA21-1949-BB7A-58A21D924294}"/>
    </a:ext>
  </a:extLst>
</a:theme>
</file>

<file path=ppt/theme/theme2.xml><?xml version="1.0" encoding="utf-8"?>
<a:theme xmlns:a="http://schemas.openxmlformats.org/drawingml/2006/main" name="Office">
  <a:themeElements>
    <a:clrScheme name="Benutzerdefiniert 30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7BC8"/>
      </a:accent1>
      <a:accent2>
        <a:srgbClr val="EB6E0F"/>
      </a:accent2>
      <a:accent3>
        <a:srgbClr val="004B7D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30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7BC8"/>
      </a:accent1>
      <a:accent2>
        <a:srgbClr val="EB6E0F"/>
      </a:accent2>
      <a:accent3>
        <a:srgbClr val="004B7D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DESY_PowerPoint_16x9_en_2022</Template>
  <TotalTime>0</TotalTime>
  <Words>98</Words>
  <Application>Microsoft Office PowerPoint</Application>
  <PresentationFormat>Breitbild</PresentationFormat>
  <Paragraphs>37</Paragraphs>
  <Slides>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4" baseType="lpstr">
      <vt:lpstr>Arial</vt:lpstr>
      <vt:lpstr>DESY</vt:lpstr>
      <vt:lpstr>dSiPM-project – DCR measurements in climate chamber </vt:lpstr>
      <vt:lpstr>dSiPM-project – DCR measurements during test beam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Gabriele Vignola - gabriele.vignola@studio.unibo.it</dc:creator>
  <cp:lastModifiedBy>Diehl, Inge</cp:lastModifiedBy>
  <cp:revision>21</cp:revision>
  <dcterms:created xsi:type="dcterms:W3CDTF">2022-02-25T12:25:26Z</dcterms:created>
  <dcterms:modified xsi:type="dcterms:W3CDTF">2022-11-07T14:37:17Z</dcterms:modified>
</cp:coreProperties>
</file>