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388" r:id="rId2"/>
    <p:sldId id="4212" r:id="rId3"/>
    <p:sldId id="4195" r:id="rId4"/>
    <p:sldId id="4196" r:id="rId5"/>
    <p:sldId id="4197" r:id="rId6"/>
    <p:sldId id="4216" r:id="rId7"/>
    <p:sldId id="4213" r:id="rId8"/>
    <p:sldId id="4198" r:id="rId9"/>
    <p:sldId id="4199" r:id="rId10"/>
    <p:sldId id="4215" r:id="rId11"/>
    <p:sldId id="4201" r:id="rId12"/>
    <p:sldId id="4202" r:id="rId13"/>
    <p:sldId id="4205" r:id="rId14"/>
    <p:sldId id="4200" r:id="rId15"/>
    <p:sldId id="4223" r:id="rId16"/>
    <p:sldId id="4225" r:id="rId17"/>
    <p:sldId id="4224" r:id="rId18"/>
    <p:sldId id="4211" r:id="rId19"/>
    <p:sldId id="4203" r:id="rId20"/>
    <p:sldId id="4219" r:id="rId21"/>
    <p:sldId id="4210" r:id="rId22"/>
    <p:sldId id="4207" r:id="rId23"/>
    <p:sldId id="4208" r:id="rId24"/>
    <p:sldId id="4220" r:id="rId25"/>
    <p:sldId id="4218" r:id="rId26"/>
    <p:sldId id="4217" r:id="rId27"/>
    <p:sldId id="4214" r:id="rId28"/>
    <p:sldId id="4204" r:id="rId29"/>
    <p:sldId id="4221" r:id="rId30"/>
    <p:sldId id="4222" r:id="rId31"/>
    <p:sldId id="278" r:id="rId32"/>
    <p:sldId id="41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782"/>
    <a:srgbClr val="E100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1904" autoAdjust="0"/>
  </p:normalViewPr>
  <p:slideViewPr>
    <p:cSldViewPr showGuides="1">
      <p:cViewPr varScale="1">
        <p:scale>
          <a:sx n="101" d="100"/>
          <a:sy n="101" d="100"/>
        </p:scale>
        <p:origin x="2168" y="192"/>
      </p:cViewPr>
      <p:guideLst>
        <p:guide orient="horz" pos="913"/>
        <p:guide pos="25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480" y="7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75E6C4-5F43-4FF9-96D4-21B8157BE639}" type="datetimeFigureOut">
              <a:rPr lang="de-DE" smtClean="0"/>
              <a:t>29.03.23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E8B182-0F75-451D-B88B-ABD1C205B431}" type="slidenum">
              <a:rPr lang="de-DE" smtClean="0"/>
              <a:t>‹#›</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BD367-6A7A-405A-BFB1-15817186491F}" type="datetimeFigureOut">
              <a:rPr lang="de-DE" smtClean="0"/>
              <a:t>29.03.23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413189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B5255-5329-45F9-87F3-A2F9FB4734DF}" type="slidenum">
              <a:rPr lang="de-DE" smtClean="0"/>
              <a:t>‹#›</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BE7B5255-5329-45F9-87F3-A2F9FB4734DF}" type="slidenum">
              <a:rPr lang="de-DE" smtClean="0"/>
              <a:t>1</a:t>
            </a:fld>
            <a:endParaRPr lang="de-DE"/>
          </a:p>
        </p:txBody>
      </p:sp>
    </p:spTree>
    <p:extLst>
      <p:ext uri="{BB962C8B-B14F-4D97-AF65-F5344CB8AC3E}">
        <p14:creationId xmlns:p14="http://schemas.microsoft.com/office/powerpoint/2010/main" val="19195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12</a:t>
            </a:fld>
            <a:endParaRPr lang="de-DE"/>
          </a:p>
        </p:txBody>
      </p:sp>
    </p:spTree>
    <p:extLst>
      <p:ext uri="{BB962C8B-B14F-4D97-AF65-F5344CB8AC3E}">
        <p14:creationId xmlns:p14="http://schemas.microsoft.com/office/powerpoint/2010/main" val="34619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13</a:t>
            </a:fld>
            <a:endParaRPr lang="de-DE"/>
          </a:p>
        </p:txBody>
      </p:sp>
    </p:spTree>
    <p:extLst>
      <p:ext uri="{BB962C8B-B14F-4D97-AF65-F5344CB8AC3E}">
        <p14:creationId xmlns:p14="http://schemas.microsoft.com/office/powerpoint/2010/main" val="98090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14</a:t>
            </a:fld>
            <a:endParaRPr lang="de-DE"/>
          </a:p>
        </p:txBody>
      </p:sp>
    </p:spTree>
    <p:extLst>
      <p:ext uri="{BB962C8B-B14F-4D97-AF65-F5344CB8AC3E}">
        <p14:creationId xmlns:p14="http://schemas.microsoft.com/office/powerpoint/2010/main" val="211154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15</a:t>
            </a:fld>
            <a:endParaRPr lang="de-DE"/>
          </a:p>
        </p:txBody>
      </p:sp>
    </p:spTree>
    <p:extLst>
      <p:ext uri="{BB962C8B-B14F-4D97-AF65-F5344CB8AC3E}">
        <p14:creationId xmlns:p14="http://schemas.microsoft.com/office/powerpoint/2010/main" val="96423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16</a:t>
            </a:fld>
            <a:endParaRPr lang="de-DE"/>
          </a:p>
        </p:txBody>
      </p:sp>
    </p:spTree>
    <p:extLst>
      <p:ext uri="{BB962C8B-B14F-4D97-AF65-F5344CB8AC3E}">
        <p14:creationId xmlns:p14="http://schemas.microsoft.com/office/powerpoint/2010/main" val="3823722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17</a:t>
            </a:fld>
            <a:endParaRPr lang="de-DE"/>
          </a:p>
        </p:txBody>
      </p:sp>
    </p:spTree>
    <p:extLst>
      <p:ext uri="{BB962C8B-B14F-4D97-AF65-F5344CB8AC3E}">
        <p14:creationId xmlns:p14="http://schemas.microsoft.com/office/powerpoint/2010/main" val="161322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19</a:t>
            </a:fld>
            <a:endParaRPr lang="de-DE"/>
          </a:p>
        </p:txBody>
      </p:sp>
    </p:spTree>
    <p:extLst>
      <p:ext uri="{BB962C8B-B14F-4D97-AF65-F5344CB8AC3E}">
        <p14:creationId xmlns:p14="http://schemas.microsoft.com/office/powerpoint/2010/main" val="345260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20</a:t>
            </a:fld>
            <a:endParaRPr lang="de-DE"/>
          </a:p>
        </p:txBody>
      </p:sp>
    </p:spTree>
    <p:extLst>
      <p:ext uri="{BB962C8B-B14F-4D97-AF65-F5344CB8AC3E}">
        <p14:creationId xmlns:p14="http://schemas.microsoft.com/office/powerpoint/2010/main" val="2464891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22</a:t>
            </a:fld>
            <a:endParaRPr lang="de-DE"/>
          </a:p>
        </p:txBody>
      </p:sp>
    </p:spTree>
    <p:extLst>
      <p:ext uri="{BB962C8B-B14F-4D97-AF65-F5344CB8AC3E}">
        <p14:creationId xmlns:p14="http://schemas.microsoft.com/office/powerpoint/2010/main" val="2398185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23</a:t>
            </a:fld>
            <a:endParaRPr lang="de-DE"/>
          </a:p>
        </p:txBody>
      </p:sp>
    </p:spTree>
    <p:extLst>
      <p:ext uri="{BB962C8B-B14F-4D97-AF65-F5344CB8AC3E}">
        <p14:creationId xmlns:p14="http://schemas.microsoft.com/office/powerpoint/2010/main" val="383670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3</a:t>
            </a:fld>
            <a:endParaRPr lang="de-DE"/>
          </a:p>
        </p:txBody>
      </p:sp>
    </p:spTree>
    <p:extLst>
      <p:ext uri="{BB962C8B-B14F-4D97-AF65-F5344CB8AC3E}">
        <p14:creationId xmlns:p14="http://schemas.microsoft.com/office/powerpoint/2010/main" val="1383061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24</a:t>
            </a:fld>
            <a:endParaRPr lang="de-DE"/>
          </a:p>
        </p:txBody>
      </p:sp>
    </p:spTree>
    <p:extLst>
      <p:ext uri="{BB962C8B-B14F-4D97-AF65-F5344CB8AC3E}">
        <p14:creationId xmlns:p14="http://schemas.microsoft.com/office/powerpoint/2010/main" val="129184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25</a:t>
            </a:fld>
            <a:endParaRPr lang="de-DE"/>
          </a:p>
        </p:txBody>
      </p:sp>
    </p:spTree>
    <p:extLst>
      <p:ext uri="{BB962C8B-B14F-4D97-AF65-F5344CB8AC3E}">
        <p14:creationId xmlns:p14="http://schemas.microsoft.com/office/powerpoint/2010/main" val="217726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26</a:t>
            </a:fld>
            <a:endParaRPr lang="de-DE"/>
          </a:p>
        </p:txBody>
      </p:sp>
    </p:spTree>
    <p:extLst>
      <p:ext uri="{BB962C8B-B14F-4D97-AF65-F5344CB8AC3E}">
        <p14:creationId xmlns:p14="http://schemas.microsoft.com/office/powerpoint/2010/main" val="150533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28</a:t>
            </a:fld>
            <a:endParaRPr lang="de-DE"/>
          </a:p>
        </p:txBody>
      </p:sp>
    </p:spTree>
    <p:extLst>
      <p:ext uri="{BB962C8B-B14F-4D97-AF65-F5344CB8AC3E}">
        <p14:creationId xmlns:p14="http://schemas.microsoft.com/office/powerpoint/2010/main" val="63929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30</a:t>
            </a:fld>
            <a:endParaRPr lang="de-DE"/>
          </a:p>
        </p:txBody>
      </p:sp>
    </p:spTree>
    <p:extLst>
      <p:ext uri="{BB962C8B-B14F-4D97-AF65-F5344CB8AC3E}">
        <p14:creationId xmlns:p14="http://schemas.microsoft.com/office/powerpoint/2010/main" val="3404461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31</a:t>
            </a:fld>
            <a:endParaRPr lang="de-DE"/>
          </a:p>
        </p:txBody>
      </p:sp>
    </p:spTree>
    <p:extLst>
      <p:ext uri="{BB962C8B-B14F-4D97-AF65-F5344CB8AC3E}">
        <p14:creationId xmlns:p14="http://schemas.microsoft.com/office/powerpoint/2010/main" val="143271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124363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HERA leider nicht – Tunnel geschlossen, Maschine kalt wegen ALPS II</a:t>
            </a:r>
          </a:p>
        </p:txBody>
      </p:sp>
      <p:sp>
        <p:nvSpPr>
          <p:cNvPr id="4" name="Slide Number Placeholder 3"/>
          <p:cNvSpPr>
            <a:spLocks noGrp="1"/>
          </p:cNvSpPr>
          <p:nvPr>
            <p:ph type="sldNum" sz="quarter" idx="5"/>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363549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6</a:t>
            </a:fld>
            <a:endParaRPr lang="de-DE"/>
          </a:p>
        </p:txBody>
      </p:sp>
    </p:spTree>
    <p:extLst>
      <p:ext uri="{BB962C8B-B14F-4D97-AF65-F5344CB8AC3E}">
        <p14:creationId xmlns:p14="http://schemas.microsoft.com/office/powerpoint/2010/main" val="305470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8</a:t>
            </a:fld>
            <a:endParaRPr lang="de-DE"/>
          </a:p>
        </p:txBody>
      </p:sp>
    </p:spTree>
    <p:extLst>
      <p:ext uri="{BB962C8B-B14F-4D97-AF65-F5344CB8AC3E}">
        <p14:creationId xmlns:p14="http://schemas.microsoft.com/office/powerpoint/2010/main" val="3309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9</a:t>
            </a:fld>
            <a:endParaRPr lang="de-DE"/>
          </a:p>
        </p:txBody>
      </p:sp>
    </p:spTree>
    <p:extLst>
      <p:ext uri="{BB962C8B-B14F-4D97-AF65-F5344CB8AC3E}">
        <p14:creationId xmlns:p14="http://schemas.microsoft.com/office/powerpoint/2010/main" val="183756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10</a:t>
            </a:fld>
            <a:endParaRPr lang="de-DE"/>
          </a:p>
        </p:txBody>
      </p:sp>
    </p:spTree>
    <p:extLst>
      <p:ext uri="{BB962C8B-B14F-4D97-AF65-F5344CB8AC3E}">
        <p14:creationId xmlns:p14="http://schemas.microsoft.com/office/powerpoint/2010/main" val="158542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BE7B5255-5329-45F9-87F3-A2F9FB4734DF}" type="slidenum">
              <a:rPr lang="de-DE" smtClean="0"/>
              <a:t>11</a:t>
            </a:fld>
            <a:endParaRPr lang="de-DE"/>
          </a:p>
        </p:txBody>
      </p:sp>
    </p:spTree>
    <p:extLst>
      <p:ext uri="{BB962C8B-B14F-4D97-AF65-F5344CB8AC3E}">
        <p14:creationId xmlns:p14="http://schemas.microsoft.com/office/powerpoint/2010/main" val="1090435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en-US" noProof="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800"/>
            </a:lvl1pPr>
          </a:lstStyle>
          <a:p>
            <a:pPr lvl="0"/>
            <a:r>
              <a:rPr lang="en-US" noProof="0"/>
              <a:t>Edit Master text styles</a:t>
            </a:r>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3032" y="5669842"/>
            <a:ext cx="793750" cy="794193"/>
          </a:xfrm>
          <a:prstGeom prst="rect">
            <a:avLst/>
          </a:prstGeom>
        </p:spPr>
      </p:pic>
      <p:pic>
        <p:nvPicPr>
          <p:cNvPr id="7" name="Grafik 6">
            <a:extLst>
              <a:ext uri="{FF2B5EF4-FFF2-40B4-BE49-F238E27FC236}">
                <a16:creationId xmlns:a16="http://schemas.microsoft.com/office/drawing/2014/main" id="{A7BDDAEA-9330-49C2-BDC0-9EC5B72658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68" y="6261914"/>
            <a:ext cx="2168482" cy="160615"/>
          </a:xfrm>
          <a:prstGeom prst="rect">
            <a:avLst/>
          </a:prstGeom>
        </p:spPr>
      </p:pic>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a:t>Edit Master text styles</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44746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a:t>Edit Master text styles</a:t>
            </a:r>
          </a:p>
        </p:txBody>
      </p:sp>
      <p:sp>
        <p:nvSpPr>
          <p:cNvPr id="12" name="Inhaltsplatzhalter 5">
            <a:extLst>
              <a:ext uri="{FF2B5EF4-FFF2-40B4-BE49-F238E27FC236}">
                <a16:creationId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916810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9" y="1406427"/>
            <a:ext cx="3708400"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9" y="3963533"/>
            <a:ext cx="3708400" cy="2454374"/>
          </a:xfrm>
        </p:spPr>
        <p:txBody>
          <a:bodyPr/>
          <a:lstStyle/>
          <a:p>
            <a:pPr lvl="0"/>
            <a:r>
              <a:rPr lang="en-US" noProof="0"/>
              <a:t>Edit Master text styles</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Bildplatzhalter 6">
            <a:extLst>
              <a:ext uri="{FF2B5EF4-FFF2-40B4-BE49-F238E27FC236}">
                <a16:creationId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Bildplatzhalter 6">
            <a:extLst>
              <a:ext uri="{FF2B5EF4-FFF2-40B4-BE49-F238E27FC236}">
                <a16:creationId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530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89694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7535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414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Footer Placeholder 3"/>
          <p:cNvSpPr>
            <a:spLocks noGrp="1"/>
          </p:cNvSpPr>
          <p:nvPr>
            <p:ph type="ftr" sz="quarter" idx="11"/>
          </p:nvPr>
        </p:nvSpPr>
        <p:spPr/>
        <p:txBody>
          <a:bodyPr/>
          <a:lstStyle/>
          <a:p>
            <a:r>
              <a:rPr lang="en-US" noProof="0"/>
              <a:t>EAJADE Kick-off - Intro |  29/30 Mar 23  |  TS / NP</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347229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a:t>EAJADE Kick-off - Intro |  29/30 Mar 23  |  TS / NP</a:t>
            </a:r>
            <a:endParaRPr lang="en-US" noProof="0" dirty="0"/>
          </a:p>
        </p:txBody>
      </p:sp>
    </p:spTree>
    <p:extLst>
      <p:ext uri="{BB962C8B-B14F-4D97-AF65-F5344CB8AC3E}">
        <p14:creationId xmlns:p14="http://schemas.microsoft.com/office/powerpoint/2010/main" val="375989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208E4DA-F01F-4DA4-AFAC-53CEEC220C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779" y="4587296"/>
            <a:ext cx="598825" cy="185118"/>
          </a:xfrm>
          <a:prstGeom prst="rect">
            <a:avLst/>
          </a:prstGeom>
        </p:spPr>
      </p:pic>
      <p:sp>
        <p:nvSpPr>
          <p:cNvPr id="5" name="Rechteck 4">
            <a:extLst>
              <a:ext uri="{FF2B5EF4-FFF2-40B4-BE49-F238E27FC236}">
                <a16:creationId xmlns:a16="http://schemas.microsoft.com/office/drawing/2014/main" id="{2955C6E6-DAFB-471E-9050-E05D2B8F3D0D}"/>
              </a:ext>
            </a:extLst>
          </p:cNvPr>
          <p:cNvSpPr/>
          <p:nvPr userDrawn="1"/>
        </p:nvSpPr>
        <p:spPr>
          <a:xfrm>
            <a:off x="395288" y="3980131"/>
            <a:ext cx="4572000" cy="373107"/>
          </a:xfrm>
          <a:prstGeom prst="rect">
            <a:avLst/>
          </a:prstGeom>
        </p:spPr>
        <p:txBody>
          <a:bodyPr lIns="0" tIns="0" rIns="0" bIns="0">
            <a:noAutofit/>
          </a:bodyPr>
          <a:lstStyle/>
          <a:p>
            <a:pPr>
              <a:lnSpc>
                <a:spcPct val="110000"/>
              </a:lnSpc>
            </a:pPr>
            <a:r>
              <a:rPr lang="de-DE" b="1" dirty="0"/>
              <a:t>Contact</a:t>
            </a:r>
          </a:p>
        </p:txBody>
      </p:sp>
      <p:sp>
        <p:nvSpPr>
          <p:cNvPr id="6" name="Rechteck 5">
            <a:extLst>
              <a:ext uri="{FF2B5EF4-FFF2-40B4-BE49-F238E27FC236}">
                <a16:creationId xmlns:a16="http://schemas.microsoft.com/office/drawing/2014/main" id="{3F6E932F-91BF-4BB6-A060-480141891B9A}"/>
              </a:ext>
            </a:extLst>
          </p:cNvPr>
          <p:cNvSpPr/>
          <p:nvPr userDrawn="1"/>
        </p:nvSpPr>
        <p:spPr>
          <a:xfrm>
            <a:off x="395288" y="4516739"/>
            <a:ext cx="2700548" cy="1899935"/>
          </a:xfrm>
          <a:prstGeom prst="rect">
            <a:avLst/>
          </a:prstGeom>
        </p:spPr>
        <p:txBody>
          <a:bodyPr lIns="0" tIns="0" rIns="0" bIns="0">
            <a:noAutofit/>
          </a:bodyPr>
          <a:lstStyle/>
          <a:p>
            <a:pPr>
              <a:lnSpc>
                <a:spcPct val="120000"/>
              </a:lnSpc>
              <a:tabLst>
                <a:tab pos="715963" algn="l"/>
              </a:tabLst>
            </a:pPr>
            <a:r>
              <a:rPr lang="de-DE" dirty="0"/>
              <a:t>	Deutsches </a:t>
            </a:r>
          </a:p>
          <a:p>
            <a:pPr>
              <a:lnSpc>
                <a:spcPct val="120000"/>
              </a:lnSpc>
            </a:pPr>
            <a:r>
              <a:rPr lang="de-DE" dirty="0"/>
              <a:t>Elektronen-Synchrotron</a:t>
            </a:r>
          </a:p>
          <a:p>
            <a:pPr>
              <a:lnSpc>
                <a:spcPct val="120000"/>
              </a:lnSpc>
            </a:pPr>
            <a:endParaRPr lang="de-DE" dirty="0"/>
          </a:p>
          <a:p>
            <a:pPr>
              <a:lnSpc>
                <a:spcPct val="120000"/>
              </a:lnSpc>
            </a:pPr>
            <a:r>
              <a:rPr lang="de-DE" dirty="0"/>
              <a:t>www.desy.de</a:t>
            </a:r>
          </a:p>
        </p:txBody>
      </p:sp>
      <p:sp>
        <p:nvSpPr>
          <p:cNvPr id="7" name="Textplatzhalter 7">
            <a:extLst>
              <a:ext uri="{FF2B5EF4-FFF2-40B4-BE49-F238E27FC236}">
                <a16:creationId xmlns:a16="http://schemas.microsoft.com/office/drawing/2014/main" id="{79C784CF-EB19-427C-881F-56D046C3083A}"/>
              </a:ext>
            </a:extLst>
          </p:cNvPr>
          <p:cNvSpPr>
            <a:spLocks noGrp="1"/>
          </p:cNvSpPr>
          <p:nvPr>
            <p:ph type="body" sz="quarter" idx="10"/>
          </p:nvPr>
        </p:nvSpPr>
        <p:spPr>
          <a:xfrm>
            <a:off x="3599891" y="4516739"/>
            <a:ext cx="5148821" cy="1899936"/>
          </a:xfrm>
        </p:spPr>
        <p:txBody>
          <a:bodyPr/>
          <a:lstStyle>
            <a:lvl1pPr marL="0" indent="0">
              <a:lnSpc>
                <a:spcPct val="120000"/>
              </a:lnSpc>
              <a:spcAft>
                <a:spcPts val="0"/>
              </a:spcAft>
              <a:buNone/>
              <a:defRPr/>
            </a:lvl1pPr>
            <a:lvl2pPr marL="361950" indent="0">
              <a:buNone/>
              <a:defRPr/>
            </a:lvl2pPr>
          </a:lstStyle>
          <a:p>
            <a:pPr lvl="0"/>
            <a:r>
              <a:rPr lang="en-US"/>
              <a:t>Edit Master text styles</a:t>
            </a:r>
          </a:p>
        </p:txBody>
      </p:sp>
    </p:spTree>
    <p:extLst>
      <p:ext uri="{BB962C8B-B14F-4D97-AF65-F5344CB8AC3E}">
        <p14:creationId xmlns:p14="http://schemas.microsoft.com/office/powerpoint/2010/main" val="325307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en-US" noProof="0"/>
              <a:t>Click icon to add picture</a:t>
            </a:r>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800"/>
            </a:lvl1pPr>
          </a:lstStyle>
          <a:p>
            <a:pPr lvl="0"/>
            <a:r>
              <a:rPr lang="en-US" noProof="0"/>
              <a:t>Edit Master text styles</a:t>
            </a:r>
          </a:p>
        </p:txBody>
      </p:sp>
      <p:pic>
        <p:nvPicPr>
          <p:cNvPr id="8" name="Grafik 7">
            <a:extLst>
              <a:ext uri="{FF2B5EF4-FFF2-40B4-BE49-F238E27FC236}">
                <a16:creationId xmlns:a16="http://schemas.microsoft.com/office/drawing/2014/main" id="{25629FEB-7EDF-4566-BF2D-9E9B8D44D5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68" y="6261914"/>
            <a:ext cx="2168482" cy="160615"/>
          </a:xfrm>
          <a:prstGeom prst="rect">
            <a:avLst/>
          </a:prstGeom>
        </p:spPr>
      </p:pic>
      <p:pic>
        <p:nvPicPr>
          <p:cNvPr id="10" name="Grafik 9">
            <a:extLst>
              <a:ext uri="{FF2B5EF4-FFF2-40B4-BE49-F238E27FC236}">
                <a16:creationId xmlns:a16="http://schemas.microsoft.com/office/drawing/2014/main" id="{338F9ECC-B605-4D88-9A7C-3D46425084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3032" y="5669842"/>
            <a:ext cx="793750" cy="794193"/>
          </a:xfrm>
          <a:prstGeom prst="rect">
            <a:avLst/>
          </a:prstGeom>
        </p:spPr>
      </p:pic>
    </p:spTree>
    <p:extLst>
      <p:ext uri="{BB962C8B-B14F-4D97-AF65-F5344CB8AC3E}">
        <p14:creationId xmlns:p14="http://schemas.microsoft.com/office/powerpoint/2010/main" val="86085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bg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4575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accent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262023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p:txBody>
          <a:bodyPr/>
          <a:lstStyle/>
          <a:p>
            <a:pPr lvl="0"/>
            <a:r>
              <a:rPr lang="en-US" noProof="0"/>
              <a:t>Edit Master text styles</a:t>
            </a:r>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173340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rgbClr val="322782"/>
                </a:solidFill>
              </a:defRPr>
            </a:lvl1pPr>
          </a:lstStyle>
          <a:p>
            <a:r>
              <a:rPr lang="en-US" noProof="0" dirty="0"/>
              <a:t>Click to edit Master title style</a:t>
            </a:r>
          </a:p>
        </p:txBody>
      </p:sp>
      <p:sp>
        <p:nvSpPr>
          <p:cNvPr id="3" name="Content Placeholder 2"/>
          <p:cNvSpPr>
            <a:spLocks noGrp="1"/>
          </p:cNvSpPr>
          <p:nvPr>
            <p:ph idx="1"/>
          </p:nvPr>
        </p:nvSpPr>
        <p:spPr>
          <a:xfrm>
            <a:off x="407988" y="1406427"/>
            <a:ext cx="5616575" cy="5010249"/>
          </a:xfrm>
        </p:spPr>
        <p:txBody>
          <a:bodyPr/>
          <a:lstStyle/>
          <a:p>
            <a:pPr lvl="0"/>
            <a:r>
              <a:rPr lang="en-US" noProof="0"/>
              <a:t>Edit Master text styles</a:t>
            </a:r>
          </a:p>
        </p:txBody>
      </p:sp>
      <p:sp>
        <p:nvSpPr>
          <p:cNvPr id="5" name="Footer Placeholder 4"/>
          <p:cNvSpPr>
            <a:spLocks noGrp="1"/>
          </p:cNvSpPr>
          <p:nvPr>
            <p:ph type="ftr" sz="quarter" idx="11"/>
          </p:nvPr>
        </p:nvSpPr>
        <p:spPr>
          <a:xfrm>
            <a:off x="971599" y="6580800"/>
            <a:ext cx="9948937" cy="186841"/>
          </a:xfrm>
        </p:spPr>
        <p:txBody>
          <a:bodyPr/>
          <a:lstStyle/>
          <a:p>
            <a:r>
              <a:rPr lang="en-US" noProof="0" dirty="0"/>
              <a:t>EAJADE Kick-off - Intro |  29/30 Mar 23  |  TS / NP</a:t>
            </a:r>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rgbClr val="E10014"/>
                </a:solidFill>
              </a:defRPr>
            </a:lvl1pPr>
            <a:lvl2pPr marL="266700" indent="0">
              <a:buNone/>
              <a:defRPr/>
            </a:lvl2pPr>
          </a:lstStyle>
          <a:p>
            <a:pPr lvl="0"/>
            <a:r>
              <a:rPr lang="en-US" noProof="0" dirty="0"/>
              <a:t>Edit Master text styles</a:t>
            </a:r>
          </a:p>
        </p:txBody>
      </p:sp>
      <p:sp>
        <p:nvSpPr>
          <p:cNvPr id="6" name="Content Placeholder 2"/>
          <p:cNvSpPr>
            <a:spLocks noGrp="1"/>
          </p:cNvSpPr>
          <p:nvPr>
            <p:ph idx="14"/>
          </p:nvPr>
        </p:nvSpPr>
        <p:spPr>
          <a:xfrm>
            <a:off x="6167439" y="1406427"/>
            <a:ext cx="5616574" cy="5010249"/>
          </a:xfrm>
        </p:spPr>
        <p:txBody>
          <a:bodyPr/>
          <a:lstStyle/>
          <a:p>
            <a:pPr lvl="0"/>
            <a:r>
              <a:rPr lang="en-US" noProof="0"/>
              <a:t>Edit Master text styles</a:t>
            </a:r>
          </a:p>
        </p:txBody>
      </p:sp>
      <p:pic>
        <p:nvPicPr>
          <p:cNvPr id="9" name="Picture 8">
            <a:extLst>
              <a:ext uri="{FF2B5EF4-FFF2-40B4-BE49-F238E27FC236}">
                <a16:creationId xmlns:a16="http://schemas.microsoft.com/office/drawing/2014/main" id="{970895CF-12A0-A917-F96C-A0177475D8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76" t="2858" r="13476" b="38376"/>
          <a:stretch/>
        </p:blipFill>
        <p:spPr>
          <a:xfrm>
            <a:off x="407368" y="6302725"/>
            <a:ext cx="432048" cy="468052"/>
          </a:xfrm>
          <a:prstGeom prst="rect">
            <a:avLst/>
          </a:prstGeom>
        </p:spPr>
      </p:pic>
    </p:spTree>
    <p:extLst>
      <p:ext uri="{BB962C8B-B14F-4D97-AF65-F5344CB8AC3E}">
        <p14:creationId xmlns:p14="http://schemas.microsoft.com/office/powerpoint/2010/main" val="35487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407989" y="1406427"/>
            <a:ext cx="3708400" cy="5010249"/>
          </a:xfrm>
        </p:spPr>
        <p:txBody>
          <a:bodyPr/>
          <a:lstStyle/>
          <a:p>
            <a:pPr lvl="0"/>
            <a:r>
              <a:rPr lang="en-US" noProof="0"/>
              <a:t>Edit Master text styles</a:t>
            </a:r>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6" name="Content Placeholder 2"/>
          <p:cNvSpPr>
            <a:spLocks noGrp="1"/>
          </p:cNvSpPr>
          <p:nvPr>
            <p:ph idx="14"/>
          </p:nvPr>
        </p:nvSpPr>
        <p:spPr>
          <a:xfrm>
            <a:off x="4259263" y="1406427"/>
            <a:ext cx="3673475" cy="5010249"/>
          </a:xfrm>
        </p:spPr>
        <p:txBody>
          <a:bodyPr/>
          <a:lstStyle/>
          <a:p>
            <a:pPr lvl="0"/>
            <a:r>
              <a:rPr lang="en-US" noProof="0"/>
              <a:t>Edit Master text styles</a:t>
            </a:r>
          </a:p>
        </p:txBody>
      </p:sp>
      <p:sp>
        <p:nvSpPr>
          <p:cNvPr id="7" name="Content Placeholder 2"/>
          <p:cNvSpPr>
            <a:spLocks noGrp="1"/>
          </p:cNvSpPr>
          <p:nvPr>
            <p:ph idx="15"/>
          </p:nvPr>
        </p:nvSpPr>
        <p:spPr>
          <a:xfrm>
            <a:off x="8075612" y="1406427"/>
            <a:ext cx="3708399" cy="5010249"/>
          </a:xfrm>
        </p:spPr>
        <p:txBody>
          <a:bodyPr/>
          <a:lstStyle/>
          <a:p>
            <a:pPr lvl="0"/>
            <a:r>
              <a:rPr lang="en-US" noProof="0"/>
              <a:t>Edit Master text styles</a:t>
            </a:r>
          </a:p>
        </p:txBody>
      </p:sp>
    </p:spTree>
    <p:extLst>
      <p:ext uri="{BB962C8B-B14F-4D97-AF65-F5344CB8AC3E}">
        <p14:creationId xmlns:p14="http://schemas.microsoft.com/office/powerpoint/2010/main" val="383480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a:t>Edit Master text styles</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4711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EAJADE Kick-off - Intro |  29/30 Mar 23  |  TS / NP</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a:t>Edit Master text styles</a:t>
            </a:r>
          </a:p>
        </p:txBody>
      </p:sp>
      <p:sp>
        <p:nvSpPr>
          <p:cNvPr id="12" name="Inhaltsplatzhalter 5">
            <a:extLst>
              <a:ext uri="{FF2B5EF4-FFF2-40B4-BE49-F238E27FC236}">
                <a16:creationId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28587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791578" y="6580800"/>
            <a:ext cx="9948937" cy="186841"/>
          </a:xfrm>
          <a:prstGeom prst="rect">
            <a:avLst/>
          </a:prstGeom>
        </p:spPr>
        <p:txBody>
          <a:bodyPr vert="horz" lIns="0" tIns="0" rIns="0" bIns="0" rtlCol="0" anchor="t" anchorCtr="0">
            <a:noAutofit/>
          </a:bodyPr>
          <a:lstStyle>
            <a:lvl1pPr algn="l">
              <a:defRPr sz="1000">
                <a:solidFill>
                  <a:schemeClr val="tx1"/>
                </a:solidFill>
              </a:defRPr>
            </a:lvl1pPr>
          </a:lstStyle>
          <a:p>
            <a:r>
              <a:rPr lang="en-US"/>
              <a:t>EAJADE Kick-off - Intro |  29/30 Mar 23  |  TS / NP</a:t>
            </a:r>
            <a:endParaRPr lang="en-US" dirty="0"/>
          </a:p>
        </p:txBody>
      </p:sp>
      <p:sp>
        <p:nvSpPr>
          <p:cNvPr id="14" name="Textfeld 13"/>
          <p:cNvSpPr txBox="1"/>
          <p:nvPr userDrawn="1"/>
        </p:nvSpPr>
        <p:spPr>
          <a:xfrm>
            <a:off x="10848528" y="6580800"/>
            <a:ext cx="935485" cy="186841"/>
          </a:xfrm>
          <a:prstGeom prst="rect">
            <a:avLst/>
          </a:prstGeom>
          <a:noFill/>
        </p:spPr>
        <p:txBody>
          <a:bodyPr wrap="square" lIns="0" tIns="0" rIns="0" bIns="0" rtlCol="0">
            <a:noAutofit/>
          </a:bodyPr>
          <a:lstStyle/>
          <a:p>
            <a:pPr algn="r"/>
            <a:r>
              <a:rPr lang="en-US" sz="1000" b="1" noProof="0" dirty="0"/>
              <a:t>Page </a:t>
            </a:r>
            <a:fld id="{0427E4B2-AC28-443E-BE04-5CD55098A90B}" type="slidenum">
              <a:rPr lang="en-US" sz="1000" b="1" noProof="0" smtClean="0"/>
              <a:pPr algn="r"/>
              <a:t>‹#›</a:t>
            </a:fld>
            <a:endParaRPr lang="en-US" sz="1000" b="1" noProof="0" dirty="0"/>
          </a:p>
        </p:txBody>
      </p:sp>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80" r:id="rId4"/>
    <p:sldLayoutId id="2147483662" r:id="rId5"/>
    <p:sldLayoutId id="2147483668" r:id="rId6"/>
    <p:sldLayoutId id="2147483673" r:id="rId7"/>
    <p:sldLayoutId id="2147483670" r:id="rId8"/>
    <p:sldLayoutId id="2147483678" r:id="rId9"/>
    <p:sldLayoutId id="2147483674" r:id="rId10"/>
    <p:sldLayoutId id="2147483679" r:id="rId11"/>
    <p:sldLayoutId id="2147483675" r:id="rId12"/>
    <p:sldLayoutId id="2147483669" r:id="rId13"/>
    <p:sldLayoutId id="2147483676" r:id="rId14"/>
    <p:sldLayoutId id="2147483677" r:id="rId15"/>
    <p:sldLayoutId id="2147483666" r:id="rId16"/>
    <p:sldLayoutId id="2147483667" r:id="rId17"/>
    <p:sldLayoutId id="2147483681" r:id="rId18"/>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indico.desy.de/category/979/"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hyperlink" Target="mailto:Eajade-cb@desy.de" TargetMode="External"/><Relationship Id="rId3" Type="http://schemas.openxmlformats.org/officeDocument/2006/relationships/hyperlink" Target="mailto:eajade-admin@desy.de" TargetMode="External"/><Relationship Id="rId7" Type="http://schemas.openxmlformats.org/officeDocument/2006/relationships/hyperlink" Target="mailto:Eajade-general@desy.d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mailto:Eajade-partners@desy.de" TargetMode="External"/><Relationship Id="rId11" Type="http://schemas.openxmlformats.org/officeDocument/2006/relationships/image" Target="../media/image27.png"/><Relationship Id="rId5" Type="http://schemas.openxmlformats.org/officeDocument/2006/relationships/hyperlink" Target="mailto:eajade-industrypartners@desy.de" TargetMode="External"/><Relationship Id="rId10" Type="http://schemas.openxmlformats.org/officeDocument/2006/relationships/image" Target="../media/image26.png"/><Relationship Id="rId4" Type="http://schemas.openxmlformats.org/officeDocument/2006/relationships/hyperlink" Target="mailto:eajade-beneficiaries@desy.de" TargetMode="External"/><Relationship Id="rId9" Type="http://schemas.openxmlformats.org/officeDocument/2006/relationships/hyperlink" Target="mailto:Eajade-scb@desy.d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s://indico.desy.de/event/3793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s://link.aps.org/doi/10.1103/PhysRevLett.129.244801"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syncandshare.desy.de/index.php/s/7K8riPH2FMrmTK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solidFill>
                  <a:srgbClr val="322782"/>
                </a:solidFill>
              </a:rPr>
              <a:t>EAJADE – </a:t>
            </a:r>
            <a:br>
              <a:rPr lang="en-US" dirty="0">
                <a:solidFill>
                  <a:srgbClr val="322782"/>
                </a:solidFill>
              </a:rPr>
            </a:br>
            <a:r>
              <a:rPr lang="en-US" dirty="0">
                <a:solidFill>
                  <a:srgbClr val="322782"/>
                </a:solidFill>
              </a:rPr>
              <a:t>Info and Formalities</a:t>
            </a:r>
          </a:p>
        </p:txBody>
      </p:sp>
      <p:sp>
        <p:nvSpPr>
          <p:cNvPr id="3" name="Untertitel 2"/>
          <p:cNvSpPr>
            <a:spLocks noGrp="1"/>
          </p:cNvSpPr>
          <p:nvPr>
            <p:ph type="subTitle" idx="1"/>
          </p:nvPr>
        </p:nvSpPr>
        <p:spPr>
          <a:xfrm>
            <a:off x="407986" y="3778612"/>
            <a:ext cx="11376025" cy="1090547"/>
          </a:xfrm>
        </p:spPr>
        <p:txBody>
          <a:bodyPr/>
          <a:lstStyle/>
          <a:p>
            <a:r>
              <a:rPr lang="en-US" sz="2400" dirty="0">
                <a:solidFill>
                  <a:srgbClr val="322782"/>
                </a:solidFill>
              </a:rPr>
              <a:t>EAJADE Kick-off Meeting</a:t>
            </a:r>
          </a:p>
        </p:txBody>
      </p:sp>
      <p:sp>
        <p:nvSpPr>
          <p:cNvPr id="4" name="Textplatzhalter 3"/>
          <p:cNvSpPr>
            <a:spLocks noGrp="1"/>
          </p:cNvSpPr>
          <p:nvPr>
            <p:ph type="body" sz="quarter" idx="10"/>
          </p:nvPr>
        </p:nvSpPr>
        <p:spPr>
          <a:xfrm>
            <a:off x="407986" y="4077072"/>
            <a:ext cx="11369548" cy="1348444"/>
          </a:xfrm>
        </p:spPr>
        <p:txBody>
          <a:bodyPr/>
          <a:lstStyle/>
          <a:p>
            <a:endParaRPr lang="de-DE" sz="2000" dirty="0"/>
          </a:p>
          <a:p>
            <a:r>
              <a:rPr lang="en-US" sz="2000" dirty="0"/>
              <a:t>Thomas </a:t>
            </a:r>
            <a:r>
              <a:rPr lang="en-US" sz="2000" dirty="0" err="1"/>
              <a:t>Schörner</a:t>
            </a:r>
            <a:r>
              <a:rPr lang="en-US" sz="2000" dirty="0"/>
              <a:t>, Natalia </a:t>
            </a:r>
            <a:r>
              <a:rPr lang="en-US" sz="2000" dirty="0" err="1"/>
              <a:t>Potylitsina-Kube</a:t>
            </a:r>
            <a:endParaRPr lang="en-US" sz="2000" dirty="0"/>
          </a:p>
          <a:p>
            <a:r>
              <a:rPr lang="en-US" sz="2000" dirty="0"/>
              <a:t>29/30 March 2023</a:t>
            </a:r>
          </a:p>
        </p:txBody>
      </p:sp>
      <p:pic>
        <p:nvPicPr>
          <p:cNvPr id="10" name="Picture 9">
            <a:extLst>
              <a:ext uri="{FF2B5EF4-FFF2-40B4-BE49-F238E27FC236}">
                <a16:creationId xmlns:a16="http://schemas.microsoft.com/office/drawing/2014/main" id="{08DFB40F-EFD1-FEFA-F41A-C4FA3C2D8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4" y="2420888"/>
            <a:ext cx="3131814" cy="4217382"/>
          </a:xfrm>
          <a:prstGeom prst="rect">
            <a:avLst/>
          </a:prstGeom>
        </p:spPr>
      </p:pic>
      <p:sp>
        <p:nvSpPr>
          <p:cNvPr id="11" name="Rectangle 10">
            <a:extLst>
              <a:ext uri="{FF2B5EF4-FFF2-40B4-BE49-F238E27FC236}">
                <a16:creationId xmlns:a16="http://schemas.microsoft.com/office/drawing/2014/main" id="{5773D860-E1C4-25EB-68D6-2977452223C3}"/>
              </a:ext>
            </a:extLst>
          </p:cNvPr>
          <p:cNvSpPr/>
          <p:nvPr/>
        </p:nvSpPr>
        <p:spPr>
          <a:xfrm>
            <a:off x="191344" y="5949280"/>
            <a:ext cx="2952328" cy="9087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600" dirty="0" err="1">
              <a:solidFill>
                <a:schemeClr val="tx1"/>
              </a:solidFill>
            </a:endParaRPr>
          </a:p>
        </p:txBody>
      </p:sp>
    </p:spTree>
    <p:extLst>
      <p:ext uri="{BB962C8B-B14F-4D97-AF65-F5344CB8AC3E}">
        <p14:creationId xmlns:p14="http://schemas.microsoft.com/office/powerpoint/2010/main" val="22174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Material Collection</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in </a:t>
            </a:r>
            <a:r>
              <a:rPr lang="de-DE" dirty="0" err="1">
                <a:solidFill>
                  <a:srgbClr val="E10014"/>
                </a:solidFill>
              </a:rPr>
              <a:t>the</a:t>
            </a:r>
            <a:r>
              <a:rPr lang="de-DE" dirty="0">
                <a:solidFill>
                  <a:srgbClr val="E10014"/>
                </a:solidFill>
              </a:rPr>
              <a:t> DESY </a:t>
            </a:r>
            <a:r>
              <a:rPr lang="de-DE" dirty="0" err="1">
                <a:solidFill>
                  <a:srgbClr val="E10014"/>
                </a:solidFill>
              </a:rPr>
              <a:t>cloud</a:t>
            </a:r>
            <a:endParaRPr lang="de-DE" dirty="0">
              <a:solidFill>
                <a:srgbClr val="E10014"/>
              </a:solidFill>
            </a:endParaRPr>
          </a:p>
        </p:txBody>
      </p:sp>
      <p:pic>
        <p:nvPicPr>
          <p:cNvPr id="6" name="Picture 5">
            <a:extLst>
              <a:ext uri="{FF2B5EF4-FFF2-40B4-BE49-F238E27FC236}">
                <a16:creationId xmlns:a16="http://schemas.microsoft.com/office/drawing/2014/main" id="{DE311BA8-4729-9E63-7CE9-6D96616E6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60" y="23974"/>
            <a:ext cx="6255338" cy="4165627"/>
          </a:xfrm>
          <a:prstGeom prst="rect">
            <a:avLst/>
          </a:prstGeom>
          <a:ln>
            <a:solidFill>
              <a:schemeClr val="accent1"/>
            </a:solidFill>
          </a:ln>
        </p:spPr>
      </p:pic>
      <p:pic>
        <p:nvPicPr>
          <p:cNvPr id="9" name="Picture 8">
            <a:extLst>
              <a:ext uri="{FF2B5EF4-FFF2-40B4-BE49-F238E27FC236}">
                <a16:creationId xmlns:a16="http://schemas.microsoft.com/office/drawing/2014/main" id="{C0451E10-BDB9-07EE-CD5F-DD3439DCF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218" y="942886"/>
            <a:ext cx="6255337" cy="4743139"/>
          </a:xfrm>
          <a:prstGeom prst="rect">
            <a:avLst/>
          </a:prstGeom>
          <a:ln>
            <a:solidFill>
              <a:schemeClr val="accent1"/>
            </a:solidFill>
          </a:ln>
        </p:spPr>
      </p:pic>
      <p:pic>
        <p:nvPicPr>
          <p:cNvPr id="11" name="Picture 10">
            <a:extLst>
              <a:ext uri="{FF2B5EF4-FFF2-40B4-BE49-F238E27FC236}">
                <a16:creationId xmlns:a16="http://schemas.microsoft.com/office/drawing/2014/main" id="{FF1FC57D-BFC1-8E4A-0D71-0E3D62BFF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573" y="1934061"/>
            <a:ext cx="5962628" cy="4250387"/>
          </a:xfrm>
          <a:prstGeom prst="rect">
            <a:avLst/>
          </a:prstGeom>
          <a:ln>
            <a:solidFill>
              <a:schemeClr val="accent1"/>
            </a:solidFill>
          </a:ln>
        </p:spPr>
      </p:pic>
      <p:pic>
        <p:nvPicPr>
          <p:cNvPr id="13" name="Picture 12">
            <a:extLst>
              <a:ext uri="{FF2B5EF4-FFF2-40B4-BE49-F238E27FC236}">
                <a16:creationId xmlns:a16="http://schemas.microsoft.com/office/drawing/2014/main" id="{0DD70546-9DEF-4B1D-449A-BB8BDDC24C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1424" y="2879007"/>
            <a:ext cx="5425423" cy="3888634"/>
          </a:xfrm>
          <a:prstGeom prst="rect">
            <a:avLst/>
          </a:prstGeom>
          <a:ln>
            <a:solidFill>
              <a:schemeClr val="accent1"/>
            </a:solidFill>
          </a:ln>
        </p:spPr>
      </p:pic>
    </p:spTree>
    <p:extLst>
      <p:ext uri="{BB962C8B-B14F-4D97-AF65-F5344CB8AC3E}">
        <p14:creationId xmlns:p14="http://schemas.microsoft.com/office/powerpoint/2010/main" val="148237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Logo</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in </a:t>
            </a:r>
            <a:r>
              <a:rPr lang="de-DE" dirty="0" err="1">
                <a:solidFill>
                  <a:srgbClr val="E10014"/>
                </a:solidFill>
              </a:rPr>
              <a:t>the</a:t>
            </a:r>
            <a:r>
              <a:rPr lang="de-DE" dirty="0">
                <a:solidFill>
                  <a:srgbClr val="E10014"/>
                </a:solidFill>
              </a:rPr>
              <a:t> DESY </a:t>
            </a:r>
            <a:r>
              <a:rPr lang="de-DE" dirty="0" err="1">
                <a:solidFill>
                  <a:srgbClr val="E10014"/>
                </a:solidFill>
              </a:rPr>
              <a:t>cloud</a:t>
            </a:r>
            <a:endParaRPr lang="de-DE" dirty="0">
              <a:solidFill>
                <a:srgbClr val="E10014"/>
              </a:solidFill>
            </a:endParaRPr>
          </a:p>
        </p:txBody>
      </p:sp>
      <p:pic>
        <p:nvPicPr>
          <p:cNvPr id="6" name="Picture 5">
            <a:extLst>
              <a:ext uri="{FF2B5EF4-FFF2-40B4-BE49-F238E27FC236}">
                <a16:creationId xmlns:a16="http://schemas.microsoft.com/office/drawing/2014/main" id="{12F47E5B-33D4-2FA4-632C-75A6A649F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61" y="1239392"/>
            <a:ext cx="4441304" cy="1939048"/>
          </a:xfrm>
          <a:prstGeom prst="rect">
            <a:avLst/>
          </a:prstGeom>
        </p:spPr>
      </p:pic>
      <p:pic>
        <p:nvPicPr>
          <p:cNvPr id="9" name="Picture 8">
            <a:extLst>
              <a:ext uri="{FF2B5EF4-FFF2-40B4-BE49-F238E27FC236}">
                <a16:creationId xmlns:a16="http://schemas.microsoft.com/office/drawing/2014/main" id="{08EE2FFE-0E36-4B4D-6982-098FFD66B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560" y="3178440"/>
            <a:ext cx="2232481" cy="3006317"/>
          </a:xfrm>
          <a:prstGeom prst="rect">
            <a:avLst/>
          </a:prstGeom>
        </p:spPr>
      </p:pic>
      <p:sp>
        <p:nvSpPr>
          <p:cNvPr id="10" name="Rectangle 9">
            <a:extLst>
              <a:ext uri="{FF2B5EF4-FFF2-40B4-BE49-F238E27FC236}">
                <a16:creationId xmlns:a16="http://schemas.microsoft.com/office/drawing/2014/main" id="{71F8B4BC-B172-D990-B323-CF2B6F436A66}"/>
              </a:ext>
            </a:extLst>
          </p:cNvPr>
          <p:cNvSpPr/>
          <p:nvPr/>
        </p:nvSpPr>
        <p:spPr>
          <a:xfrm>
            <a:off x="6095999" y="1196752"/>
            <a:ext cx="5688013" cy="5167621"/>
          </a:xfrm>
          <a:prstGeom prst="rect">
            <a:avLst/>
          </a:prstGeom>
          <a:solidFill>
            <a:srgbClr val="3227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600" dirty="0" err="1">
              <a:solidFill>
                <a:schemeClr val="tx1"/>
              </a:solidFill>
            </a:endParaRPr>
          </a:p>
        </p:txBody>
      </p:sp>
      <p:pic>
        <p:nvPicPr>
          <p:cNvPr id="12" name="Picture 11">
            <a:extLst>
              <a:ext uri="{FF2B5EF4-FFF2-40B4-BE49-F238E27FC236}">
                <a16:creationId xmlns:a16="http://schemas.microsoft.com/office/drawing/2014/main" id="{0E37047F-4919-A4E6-32FD-80B67759F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055" y="1299040"/>
            <a:ext cx="4304683" cy="1879400"/>
          </a:xfrm>
          <a:prstGeom prst="rect">
            <a:avLst/>
          </a:prstGeom>
        </p:spPr>
      </p:pic>
      <p:pic>
        <p:nvPicPr>
          <p:cNvPr id="16" name="Picture 15">
            <a:extLst>
              <a:ext uri="{FF2B5EF4-FFF2-40B4-BE49-F238E27FC236}">
                <a16:creationId xmlns:a16="http://schemas.microsoft.com/office/drawing/2014/main" id="{1C061228-412D-1DFF-5A00-B1E2172BE0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0128" y="3080007"/>
            <a:ext cx="2256165" cy="3038210"/>
          </a:xfrm>
          <a:prstGeom prst="rect">
            <a:avLst/>
          </a:prstGeom>
        </p:spPr>
      </p:pic>
    </p:spTree>
    <p:extLst>
      <p:ext uri="{BB962C8B-B14F-4D97-AF65-F5344CB8AC3E}">
        <p14:creationId xmlns:p14="http://schemas.microsoft.com/office/powerpoint/2010/main" val="190121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Acknowledgments in Talks and Papers</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a:t>
            </a:r>
            <a:r>
              <a:rPr lang="de-DE" dirty="0" err="1">
                <a:solidFill>
                  <a:srgbClr val="E10014"/>
                </a:solidFill>
              </a:rPr>
              <a:t>for</a:t>
            </a:r>
            <a:r>
              <a:rPr lang="de-DE" dirty="0">
                <a:solidFill>
                  <a:srgbClr val="E10014"/>
                </a:solidFill>
              </a:rPr>
              <a:t> EAJADE support</a:t>
            </a:r>
          </a:p>
        </p:txBody>
      </p:sp>
      <p:sp>
        <p:nvSpPr>
          <p:cNvPr id="4" name="TextBox 3">
            <a:extLst>
              <a:ext uri="{FF2B5EF4-FFF2-40B4-BE49-F238E27FC236}">
                <a16:creationId xmlns:a16="http://schemas.microsoft.com/office/drawing/2014/main" id="{26910DCB-69C1-CAA8-1A8B-6F4327606826}"/>
              </a:ext>
            </a:extLst>
          </p:cNvPr>
          <p:cNvSpPr txBox="1"/>
          <p:nvPr/>
        </p:nvSpPr>
        <p:spPr>
          <a:xfrm>
            <a:off x="390781" y="1772816"/>
            <a:ext cx="8136904" cy="3785652"/>
          </a:xfrm>
          <a:prstGeom prst="rect">
            <a:avLst/>
          </a:prstGeom>
          <a:noFill/>
        </p:spPr>
        <p:txBody>
          <a:bodyPr wrap="square" rtlCol="0">
            <a:spAutoFit/>
          </a:bodyPr>
          <a:lstStyle/>
          <a:p>
            <a:pPr algn="l" fontAlgn="base"/>
            <a:r>
              <a:rPr lang="en-GB" sz="1600" b="1" i="0" u="none" strike="noStrike" dirty="0">
                <a:solidFill>
                  <a:srgbClr val="322782"/>
                </a:solidFill>
                <a:effectLst/>
                <a:latin typeface="Helvetica Neue" panose="02000503000000020004" pitchFamily="2" charset="0"/>
                <a:ea typeface="Helvetica Neue" panose="02000503000000020004" pitchFamily="2" charset="0"/>
                <a:cs typeface="Helvetica Neue" panose="02000503000000020004" pitchFamily="2" charset="0"/>
              </a:rPr>
              <a:t>Acknowledgement in publications</a:t>
            </a:r>
          </a:p>
          <a:p>
            <a:pPr algn="l" fontAlgn="base"/>
            <a:r>
              <a:rPr lang="en-GB"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Please acknowledge the received EU funding in any publication which profited from EAJADE funding. We suggest the following acknowledgement text:</a:t>
            </a:r>
          </a:p>
          <a:p>
            <a:pPr algn="l" fontAlgn="base"/>
            <a:endParaRPr lang="en-GB"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l" fontAlgn="base"/>
            <a:r>
              <a:rPr lang="en-GB" sz="16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“This work was partially supported by the European Union’s Horizon Europe Marie </a:t>
            </a:r>
            <a:r>
              <a:rPr lang="en-GB" sz="1600" b="0" i="1" u="none" strike="noStrike"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Sklodowska</a:t>
            </a:r>
            <a:r>
              <a:rPr lang="en-GB" sz="16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-Curie Staff Exchanges programme under grant agreement no. 101086276.”</a:t>
            </a:r>
            <a:endParaRPr lang="en-GB"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l" fontAlgn="base"/>
            <a:endParaRPr lang="en-GB" sz="1600" i="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algn="l" fontAlgn="base"/>
            <a:endParaRPr lang="en-GB"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l" fontAlgn="base"/>
            <a:r>
              <a:rPr lang="en-GB" sz="1600" b="1" i="0" u="none" strike="noStrike" dirty="0">
                <a:solidFill>
                  <a:srgbClr val="322782"/>
                </a:solidFill>
                <a:effectLst/>
                <a:latin typeface="Helvetica Neue" panose="02000503000000020004" pitchFamily="2" charset="0"/>
                <a:ea typeface="Helvetica Neue" panose="02000503000000020004" pitchFamily="2" charset="0"/>
                <a:cs typeface="Helvetica Neue" panose="02000503000000020004" pitchFamily="2" charset="0"/>
              </a:rPr>
              <a:t>Acknowledgement in presentations</a:t>
            </a:r>
          </a:p>
          <a:p>
            <a:pPr algn="l" fontAlgn="base"/>
            <a:r>
              <a:rPr lang="en-GB"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Presentations with EAJADE supported contents should also acknowledge the received EU support by showing the EU and EAJADE labels (see right side) and the text suggested below. A template slide is available via the cloud folder. </a:t>
            </a:r>
          </a:p>
          <a:p>
            <a:pPr algn="l" fontAlgn="base"/>
            <a:endParaRPr lang="en-GB" sz="16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l" fontAlgn="base"/>
            <a:r>
              <a:rPr lang="en-GB" sz="16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“This work was partially supported by the European Union’s Horizon Europe Marie </a:t>
            </a:r>
            <a:r>
              <a:rPr lang="en-GB" sz="1600" b="0" i="1" u="none" strike="noStrike"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Sklodowska</a:t>
            </a:r>
            <a:r>
              <a:rPr lang="en-GB" sz="16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-Curie Staff Exchanges programme under grant agreement no. 101086276.”</a:t>
            </a:r>
            <a:endParaRPr lang="en-GB"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Picture 6">
            <a:extLst>
              <a:ext uri="{FF2B5EF4-FFF2-40B4-BE49-F238E27FC236}">
                <a16:creationId xmlns:a16="http://schemas.microsoft.com/office/drawing/2014/main" id="{D02F492E-A888-FA84-AEB5-5EA9CCCED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3664763"/>
            <a:ext cx="2016224" cy="1878754"/>
          </a:xfrm>
          <a:prstGeom prst="rect">
            <a:avLst/>
          </a:prstGeom>
        </p:spPr>
      </p:pic>
      <p:pic>
        <p:nvPicPr>
          <p:cNvPr id="13" name="Picture 12">
            <a:extLst>
              <a:ext uri="{FF2B5EF4-FFF2-40B4-BE49-F238E27FC236}">
                <a16:creationId xmlns:a16="http://schemas.microsoft.com/office/drawing/2014/main" id="{7039C677-09D8-FDC5-8EC3-D41B32714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814" y="2420888"/>
            <a:ext cx="3360374" cy="1008112"/>
          </a:xfrm>
          <a:prstGeom prst="rect">
            <a:avLst/>
          </a:prstGeom>
        </p:spPr>
      </p:pic>
    </p:spTree>
    <p:extLst>
      <p:ext uri="{BB962C8B-B14F-4D97-AF65-F5344CB8AC3E}">
        <p14:creationId xmlns:p14="http://schemas.microsoft.com/office/powerpoint/2010/main" val="110476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Talk Template</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a:t>
            </a:r>
            <a:r>
              <a:rPr lang="de-DE" dirty="0" err="1">
                <a:solidFill>
                  <a:srgbClr val="E10014"/>
                </a:solidFill>
              </a:rPr>
              <a:t>for</a:t>
            </a:r>
            <a:r>
              <a:rPr lang="de-DE" dirty="0">
                <a:solidFill>
                  <a:srgbClr val="E10014"/>
                </a:solidFill>
              </a:rPr>
              <a:t> EAJADE</a:t>
            </a:r>
          </a:p>
        </p:txBody>
      </p:sp>
      <p:sp>
        <p:nvSpPr>
          <p:cNvPr id="5" name="TextBox 4">
            <a:extLst>
              <a:ext uri="{FF2B5EF4-FFF2-40B4-BE49-F238E27FC236}">
                <a16:creationId xmlns:a16="http://schemas.microsoft.com/office/drawing/2014/main" id="{D7AB84EF-9B7C-9B8B-478B-CF27401BAAE2}"/>
              </a:ext>
            </a:extLst>
          </p:cNvPr>
          <p:cNvSpPr txBox="1"/>
          <p:nvPr/>
        </p:nvSpPr>
        <p:spPr>
          <a:xfrm>
            <a:off x="263352" y="1844824"/>
            <a:ext cx="2274982" cy="369332"/>
          </a:xfrm>
          <a:prstGeom prst="rect">
            <a:avLst/>
          </a:prstGeom>
          <a:noFill/>
        </p:spPr>
        <p:txBody>
          <a:bodyPr wrap="none" rtlCol="0">
            <a:spAutoFit/>
          </a:bodyPr>
          <a:lstStyle/>
          <a:p>
            <a:r>
              <a:rPr lang="en-GB" dirty="0"/>
              <a:t>… will be done … ;-)</a:t>
            </a:r>
            <a:endParaRPr lang="en-DE" dirty="0"/>
          </a:p>
        </p:txBody>
      </p:sp>
    </p:spTree>
    <p:extLst>
      <p:ext uri="{BB962C8B-B14F-4D97-AF65-F5344CB8AC3E}">
        <p14:creationId xmlns:p14="http://schemas.microsoft.com/office/powerpoint/2010/main" val="379906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INDICO Page</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a:t>
            </a:r>
            <a:r>
              <a:rPr lang="de-DE" dirty="0" err="1">
                <a:solidFill>
                  <a:srgbClr val="E10014"/>
                </a:solidFill>
              </a:rPr>
              <a:t>for</a:t>
            </a:r>
            <a:r>
              <a:rPr lang="de-DE" dirty="0">
                <a:solidFill>
                  <a:srgbClr val="E10014"/>
                </a:solidFill>
              </a:rPr>
              <a:t> EAJADE-</a:t>
            </a:r>
            <a:r>
              <a:rPr lang="de-DE" dirty="0" err="1">
                <a:solidFill>
                  <a:srgbClr val="E10014"/>
                </a:solidFill>
              </a:rPr>
              <a:t>related</a:t>
            </a:r>
            <a:r>
              <a:rPr lang="de-DE" dirty="0">
                <a:solidFill>
                  <a:srgbClr val="E10014"/>
                </a:solidFill>
              </a:rPr>
              <a:t> </a:t>
            </a:r>
            <a:r>
              <a:rPr lang="de-DE" dirty="0" err="1">
                <a:solidFill>
                  <a:srgbClr val="E10014"/>
                </a:solidFill>
              </a:rPr>
              <a:t>stuff</a:t>
            </a:r>
            <a:endParaRPr lang="de-DE" dirty="0">
              <a:solidFill>
                <a:srgbClr val="E10014"/>
              </a:solidFill>
            </a:endParaRPr>
          </a:p>
        </p:txBody>
      </p:sp>
      <p:sp>
        <p:nvSpPr>
          <p:cNvPr id="4" name="TextBox 3">
            <a:extLst>
              <a:ext uri="{FF2B5EF4-FFF2-40B4-BE49-F238E27FC236}">
                <a16:creationId xmlns:a16="http://schemas.microsoft.com/office/drawing/2014/main" id="{5476E7BB-6B25-09B1-FDF4-496C7B66932C}"/>
              </a:ext>
            </a:extLst>
          </p:cNvPr>
          <p:cNvSpPr txBox="1"/>
          <p:nvPr/>
        </p:nvSpPr>
        <p:spPr>
          <a:xfrm>
            <a:off x="407987" y="1796623"/>
            <a:ext cx="11088613" cy="1754326"/>
          </a:xfrm>
          <a:prstGeom prst="rect">
            <a:avLst/>
          </a:prstGeom>
          <a:noFill/>
        </p:spPr>
        <p:txBody>
          <a:bodyPr wrap="square" rtlCol="0">
            <a:spAutoFit/>
          </a:bodyPr>
          <a:lstStyle/>
          <a:p>
            <a:r>
              <a:rPr lang="en-GB" dirty="0">
                <a:solidFill>
                  <a:srgbClr val="322782"/>
                </a:solidFill>
                <a:hlinkClick r:id="rId3">
                  <a:extLst>
                    <a:ext uri="{A12FA001-AC4F-418D-AE19-62706E023703}">
                      <ahyp:hlinkClr xmlns:ahyp="http://schemas.microsoft.com/office/drawing/2018/hyperlinkcolor" val="tx"/>
                    </a:ext>
                  </a:extLst>
                </a:hlinkClick>
              </a:rPr>
              <a:t>https://indico.desy.de/category/979/</a:t>
            </a:r>
            <a:r>
              <a:rPr lang="en-GB" dirty="0">
                <a:solidFill>
                  <a:srgbClr val="322782"/>
                </a:solidFill>
              </a:rPr>
              <a:t> </a:t>
            </a:r>
          </a:p>
          <a:p>
            <a:endParaRPr lang="en-DE" dirty="0"/>
          </a:p>
          <a:p>
            <a:endParaRPr lang="en-DE" dirty="0"/>
          </a:p>
          <a:p>
            <a:r>
              <a:rPr lang="en-DE" dirty="0"/>
              <a:t>Please also make reference to events to which </a:t>
            </a:r>
            <a:br>
              <a:rPr lang="en-DE" dirty="0"/>
            </a:br>
            <a:r>
              <a:rPr lang="en-DE" dirty="0"/>
              <a:t>EAJADE somehow contributes (i.e. dummy entries </a:t>
            </a:r>
            <a:br>
              <a:rPr lang="en-DE" dirty="0"/>
            </a:br>
            <a:r>
              <a:rPr lang="en-DE" dirty="0"/>
              <a:t>that point elsewhere or so). </a:t>
            </a:r>
          </a:p>
        </p:txBody>
      </p:sp>
      <p:pic>
        <p:nvPicPr>
          <p:cNvPr id="6" name="Picture 5">
            <a:extLst>
              <a:ext uri="{FF2B5EF4-FFF2-40B4-BE49-F238E27FC236}">
                <a16:creationId xmlns:a16="http://schemas.microsoft.com/office/drawing/2014/main" id="{819F7C16-9EB1-03DF-B155-B2EC3620C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067" y="339007"/>
            <a:ext cx="5799620" cy="6165304"/>
          </a:xfrm>
          <a:prstGeom prst="rect">
            <a:avLst/>
          </a:prstGeom>
          <a:ln>
            <a:solidFill>
              <a:schemeClr val="accent1"/>
            </a:solidFill>
          </a:ln>
        </p:spPr>
      </p:pic>
    </p:spTree>
    <p:extLst>
      <p:ext uri="{BB962C8B-B14F-4D97-AF65-F5344CB8AC3E}">
        <p14:creationId xmlns:p14="http://schemas.microsoft.com/office/powerpoint/2010/main" val="1092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Email Lists</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err="1">
                <a:solidFill>
                  <a:srgbClr val="E10014"/>
                </a:solidFill>
              </a:rPr>
              <a:t>For</a:t>
            </a:r>
            <a:r>
              <a:rPr lang="de-DE" dirty="0">
                <a:solidFill>
                  <a:srgbClr val="E10014"/>
                </a:solidFill>
              </a:rPr>
              <a:t> </a:t>
            </a:r>
            <a:r>
              <a:rPr lang="de-DE" dirty="0" err="1">
                <a:solidFill>
                  <a:srgbClr val="E10014"/>
                </a:solidFill>
              </a:rPr>
              <a:t>the</a:t>
            </a:r>
            <a:r>
              <a:rPr lang="de-DE" dirty="0">
                <a:solidFill>
                  <a:srgbClr val="E10014"/>
                </a:solidFill>
              </a:rPr>
              <a:t> </a:t>
            </a:r>
            <a:r>
              <a:rPr lang="de-DE" dirty="0" err="1">
                <a:solidFill>
                  <a:srgbClr val="E10014"/>
                </a:solidFill>
              </a:rPr>
              <a:t>consortium</a:t>
            </a:r>
            <a:endParaRPr lang="de-DE" dirty="0">
              <a:solidFill>
                <a:srgbClr val="E10014"/>
              </a:solidFill>
            </a:endParaRPr>
          </a:p>
        </p:txBody>
      </p:sp>
      <p:sp>
        <p:nvSpPr>
          <p:cNvPr id="5" name="TextBox 4">
            <a:extLst>
              <a:ext uri="{FF2B5EF4-FFF2-40B4-BE49-F238E27FC236}">
                <a16:creationId xmlns:a16="http://schemas.microsoft.com/office/drawing/2014/main" id="{63757496-2C69-99F5-3904-EF3F4F63F5EF}"/>
              </a:ext>
            </a:extLst>
          </p:cNvPr>
          <p:cNvSpPr txBox="1"/>
          <p:nvPr/>
        </p:nvSpPr>
        <p:spPr>
          <a:xfrm>
            <a:off x="407987" y="1268760"/>
            <a:ext cx="6792244" cy="3539430"/>
          </a:xfrm>
          <a:prstGeom prst="rect">
            <a:avLst/>
          </a:prstGeom>
          <a:noFill/>
        </p:spPr>
        <p:txBody>
          <a:bodyPr wrap="none" rtlCol="0">
            <a:spAutoFit/>
          </a:bodyPr>
          <a:lstStyle/>
          <a:p>
            <a:r>
              <a:rPr lang="en-GB" sz="1600" dirty="0">
                <a:hlinkClick r:id="rId3"/>
              </a:rPr>
              <a:t>e</a:t>
            </a:r>
            <a:r>
              <a:rPr lang="en-DE" sz="1600" dirty="0">
                <a:hlinkClick r:id="rId3"/>
              </a:rPr>
              <a:t>ajade-admin@desy.de</a:t>
            </a:r>
            <a:r>
              <a:rPr lang="en-DE" sz="1600" dirty="0"/>
              <a:t>			Thomas &amp; Natalia – DESY contact</a:t>
            </a:r>
          </a:p>
          <a:p>
            <a:endParaRPr lang="en-DE" sz="1600" dirty="0"/>
          </a:p>
          <a:p>
            <a:r>
              <a:rPr lang="en-GB" sz="1600" dirty="0">
                <a:hlinkClick r:id="rId4"/>
              </a:rPr>
              <a:t>e</a:t>
            </a:r>
            <a:r>
              <a:rPr lang="en-DE" sz="1600" dirty="0">
                <a:hlinkClick r:id="rId4"/>
              </a:rPr>
              <a:t>ajade-beneficiaries@desy.de</a:t>
            </a:r>
            <a:r>
              <a:rPr lang="en-DE" sz="1600" dirty="0"/>
              <a:t>		Admin contacts of beneficiaries</a:t>
            </a:r>
          </a:p>
          <a:p>
            <a:endParaRPr lang="en-DE" sz="1600" dirty="0"/>
          </a:p>
          <a:p>
            <a:r>
              <a:rPr lang="en-GB" sz="1600" dirty="0">
                <a:hlinkClick r:id="rId5"/>
              </a:rPr>
              <a:t>e</a:t>
            </a:r>
            <a:r>
              <a:rPr lang="en-DE" sz="1600" dirty="0">
                <a:hlinkClick r:id="rId5"/>
              </a:rPr>
              <a:t>ajade-industrypartners@desy.de</a:t>
            </a:r>
            <a:r>
              <a:rPr lang="en-DE" sz="1600" dirty="0"/>
              <a:t>	Contacts to our industry partners</a:t>
            </a:r>
          </a:p>
          <a:p>
            <a:endParaRPr lang="en-DE" sz="1600" dirty="0"/>
          </a:p>
          <a:p>
            <a:r>
              <a:rPr lang="en-GB" sz="1600" dirty="0">
                <a:hlinkClick r:id="rId6"/>
              </a:rPr>
              <a:t>e</a:t>
            </a:r>
            <a:r>
              <a:rPr lang="en-DE" sz="1600" dirty="0">
                <a:hlinkClick r:id="rId6"/>
              </a:rPr>
              <a:t>ajade-partners@desy.de</a:t>
            </a:r>
            <a:r>
              <a:rPr lang="en-DE" sz="1600" dirty="0"/>
              <a:t>		P</a:t>
            </a:r>
            <a:r>
              <a:rPr lang="en-GB" sz="1600" dirty="0" err="1"/>
              <a:t>i</a:t>
            </a:r>
            <a:r>
              <a:rPr lang="en-DE" sz="1600" dirty="0"/>
              <a:t>s at receiving (associated) partners</a:t>
            </a:r>
          </a:p>
          <a:p>
            <a:endParaRPr lang="en-DE" sz="1600" dirty="0"/>
          </a:p>
          <a:p>
            <a:r>
              <a:rPr lang="en-GB" sz="1600" dirty="0">
                <a:hlinkClick r:id="rId7"/>
              </a:rPr>
              <a:t>e</a:t>
            </a:r>
            <a:r>
              <a:rPr lang="en-DE" sz="1600" dirty="0">
                <a:hlinkClick r:id="rId7"/>
              </a:rPr>
              <a:t>ajade-general@desy.de</a:t>
            </a:r>
            <a:r>
              <a:rPr lang="en-DE" sz="1600" dirty="0"/>
              <a:t>			Everybody!</a:t>
            </a:r>
          </a:p>
          <a:p>
            <a:endParaRPr lang="en-DE" sz="1600" dirty="0"/>
          </a:p>
          <a:p>
            <a:r>
              <a:rPr lang="en-GB" sz="1600" dirty="0">
                <a:hlinkClick r:id="rId8"/>
              </a:rPr>
              <a:t>e</a:t>
            </a:r>
            <a:r>
              <a:rPr lang="en-DE" sz="1600" dirty="0">
                <a:hlinkClick r:id="rId8"/>
              </a:rPr>
              <a:t>ajade-cb@desy.de</a:t>
            </a:r>
            <a:r>
              <a:rPr lang="en-DE" sz="1600" dirty="0"/>
              <a:t>				Consortium Board</a:t>
            </a:r>
          </a:p>
          <a:p>
            <a:endParaRPr lang="en-DE" sz="1600" dirty="0"/>
          </a:p>
          <a:p>
            <a:r>
              <a:rPr lang="en-GB" sz="1600" dirty="0">
                <a:hlinkClick r:id="rId9"/>
              </a:rPr>
              <a:t>e</a:t>
            </a:r>
            <a:r>
              <a:rPr lang="en-DE" sz="1600" dirty="0">
                <a:hlinkClick r:id="rId9"/>
              </a:rPr>
              <a:t>ajade-scb@desy.de</a:t>
            </a:r>
            <a:r>
              <a:rPr lang="en-DE" sz="1600" dirty="0"/>
              <a:t>			Work package leaders</a:t>
            </a:r>
          </a:p>
          <a:p>
            <a:endParaRPr lang="en-DE" sz="1600" dirty="0"/>
          </a:p>
        </p:txBody>
      </p:sp>
      <p:pic>
        <p:nvPicPr>
          <p:cNvPr id="9" name="Picture 8">
            <a:extLst>
              <a:ext uri="{FF2B5EF4-FFF2-40B4-BE49-F238E27FC236}">
                <a16:creationId xmlns:a16="http://schemas.microsoft.com/office/drawing/2014/main" id="{EA146C9D-E474-CE90-DB38-B032F749D1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7994" y="72599"/>
            <a:ext cx="2636651" cy="2852345"/>
          </a:xfrm>
          <a:prstGeom prst="rect">
            <a:avLst/>
          </a:prstGeom>
        </p:spPr>
      </p:pic>
      <p:pic>
        <p:nvPicPr>
          <p:cNvPr id="13" name="Picture 12">
            <a:extLst>
              <a:ext uri="{FF2B5EF4-FFF2-40B4-BE49-F238E27FC236}">
                <a16:creationId xmlns:a16="http://schemas.microsoft.com/office/drawing/2014/main" id="{C2FCA6A1-171E-1C05-AAF7-5E802E55CF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9146" y="3140968"/>
            <a:ext cx="4105248" cy="3579776"/>
          </a:xfrm>
          <a:prstGeom prst="rect">
            <a:avLst/>
          </a:prstGeom>
        </p:spPr>
      </p:pic>
    </p:spTree>
    <p:extLst>
      <p:ext uri="{BB962C8B-B14F-4D97-AF65-F5344CB8AC3E}">
        <p14:creationId xmlns:p14="http://schemas.microsoft.com/office/powerpoint/2010/main" val="405148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Beneficiaries</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And </a:t>
            </a:r>
            <a:r>
              <a:rPr lang="de-DE" dirty="0" err="1">
                <a:solidFill>
                  <a:srgbClr val="E10014"/>
                </a:solidFill>
              </a:rPr>
              <a:t>members</a:t>
            </a:r>
            <a:r>
              <a:rPr lang="de-DE" dirty="0">
                <a:solidFill>
                  <a:srgbClr val="E10014"/>
                </a:solidFill>
              </a:rPr>
              <a:t> </a:t>
            </a:r>
            <a:r>
              <a:rPr lang="de-DE" dirty="0" err="1">
                <a:solidFill>
                  <a:srgbClr val="E10014"/>
                </a:solidFill>
              </a:rPr>
              <a:t>of</a:t>
            </a:r>
            <a:r>
              <a:rPr lang="de-DE" dirty="0">
                <a:solidFill>
                  <a:srgbClr val="E10014"/>
                </a:solidFill>
              </a:rPr>
              <a:t> </a:t>
            </a:r>
            <a:r>
              <a:rPr lang="de-DE" dirty="0" err="1">
                <a:solidFill>
                  <a:srgbClr val="E10014"/>
                </a:solidFill>
              </a:rPr>
              <a:t>the</a:t>
            </a:r>
            <a:r>
              <a:rPr lang="de-DE" dirty="0">
                <a:solidFill>
                  <a:srgbClr val="E10014"/>
                </a:solidFill>
              </a:rPr>
              <a:t> </a:t>
            </a:r>
            <a:r>
              <a:rPr lang="de-DE" dirty="0" err="1">
                <a:solidFill>
                  <a:srgbClr val="E10014"/>
                </a:solidFill>
              </a:rPr>
              <a:t>Consortium</a:t>
            </a:r>
            <a:r>
              <a:rPr lang="de-DE" dirty="0">
                <a:solidFill>
                  <a:srgbClr val="E10014"/>
                </a:solidFill>
              </a:rPr>
              <a:t> Board</a:t>
            </a:r>
          </a:p>
        </p:txBody>
      </p:sp>
      <p:graphicFrame>
        <p:nvGraphicFramePr>
          <p:cNvPr id="4" name="Table 4">
            <a:extLst>
              <a:ext uri="{FF2B5EF4-FFF2-40B4-BE49-F238E27FC236}">
                <a16:creationId xmlns:a16="http://schemas.microsoft.com/office/drawing/2014/main" id="{AE22884F-19C7-D8C2-8962-40AC79CDBCAF}"/>
              </a:ext>
            </a:extLst>
          </p:cNvPr>
          <p:cNvGraphicFramePr>
            <a:graphicFrameLocks noGrp="1"/>
          </p:cNvGraphicFramePr>
          <p:nvPr>
            <p:extLst>
              <p:ext uri="{D42A27DB-BD31-4B8C-83A1-F6EECF244321}">
                <p14:modId xmlns:p14="http://schemas.microsoft.com/office/powerpoint/2010/main" val="650668770"/>
              </p:ext>
            </p:extLst>
          </p:nvPr>
        </p:nvGraphicFramePr>
        <p:xfrm>
          <a:off x="1775520" y="1412776"/>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10736170"/>
                    </a:ext>
                  </a:extLst>
                </a:gridCol>
                <a:gridCol w="4064000">
                  <a:extLst>
                    <a:ext uri="{9D8B030D-6E8A-4147-A177-3AD203B41FA5}">
                      <a16:colId xmlns:a16="http://schemas.microsoft.com/office/drawing/2014/main" val="847481630"/>
                    </a:ext>
                  </a:extLst>
                </a:gridCol>
              </a:tblGrid>
              <a:tr h="370840">
                <a:tc>
                  <a:txBody>
                    <a:bodyPr/>
                    <a:lstStyle/>
                    <a:p>
                      <a:r>
                        <a:rPr lang="en-DE" dirty="0"/>
                        <a:t>Institution</a:t>
                      </a:r>
                    </a:p>
                  </a:txBody>
                  <a:tcPr/>
                </a:tc>
                <a:tc>
                  <a:txBody>
                    <a:bodyPr/>
                    <a:lstStyle/>
                    <a:p>
                      <a:r>
                        <a:rPr lang="en-DE" dirty="0"/>
                        <a:t>PI</a:t>
                      </a:r>
                    </a:p>
                  </a:txBody>
                  <a:tcPr/>
                </a:tc>
                <a:extLst>
                  <a:ext uri="{0D108BD9-81ED-4DB2-BD59-A6C34878D82A}">
                    <a16:rowId xmlns:a16="http://schemas.microsoft.com/office/drawing/2014/main" val="610188085"/>
                  </a:ext>
                </a:extLst>
              </a:tr>
              <a:tr h="370840">
                <a:tc>
                  <a:txBody>
                    <a:bodyPr/>
                    <a:lstStyle/>
                    <a:p>
                      <a:r>
                        <a:rPr lang="en-DE" dirty="0"/>
                        <a:t>CEA</a:t>
                      </a:r>
                    </a:p>
                  </a:txBody>
                  <a:tcPr/>
                </a:tc>
                <a:tc>
                  <a:txBody>
                    <a:bodyPr/>
                    <a:lstStyle/>
                    <a:p>
                      <a:r>
                        <a:rPr lang="en-DE" dirty="0"/>
                        <a:t>Enrico</a:t>
                      </a:r>
                    </a:p>
                  </a:txBody>
                  <a:tcPr/>
                </a:tc>
                <a:extLst>
                  <a:ext uri="{0D108BD9-81ED-4DB2-BD59-A6C34878D82A}">
                    <a16:rowId xmlns:a16="http://schemas.microsoft.com/office/drawing/2014/main" val="2758831117"/>
                  </a:ext>
                </a:extLst>
              </a:tr>
              <a:tr h="370840">
                <a:tc>
                  <a:txBody>
                    <a:bodyPr/>
                    <a:lstStyle/>
                    <a:p>
                      <a:r>
                        <a:rPr lang="en-DE" dirty="0"/>
                        <a:t>CERN</a:t>
                      </a:r>
                    </a:p>
                  </a:txBody>
                  <a:tcPr/>
                </a:tc>
                <a:tc>
                  <a:txBody>
                    <a:bodyPr/>
                    <a:lstStyle/>
                    <a:p>
                      <a:r>
                        <a:rPr lang="en-DE" dirty="0"/>
                        <a:t>Frank / Steinar</a:t>
                      </a:r>
                    </a:p>
                  </a:txBody>
                  <a:tcPr/>
                </a:tc>
                <a:extLst>
                  <a:ext uri="{0D108BD9-81ED-4DB2-BD59-A6C34878D82A}">
                    <a16:rowId xmlns:a16="http://schemas.microsoft.com/office/drawing/2014/main" val="3705787658"/>
                  </a:ext>
                </a:extLst>
              </a:tr>
              <a:tr h="370840">
                <a:tc>
                  <a:txBody>
                    <a:bodyPr/>
                    <a:lstStyle/>
                    <a:p>
                      <a:r>
                        <a:rPr lang="en-DE" dirty="0"/>
                        <a:t>CNRS</a:t>
                      </a:r>
                    </a:p>
                  </a:txBody>
                  <a:tcPr/>
                </a:tc>
                <a:tc>
                  <a:txBody>
                    <a:bodyPr/>
                    <a:lstStyle/>
                    <a:p>
                      <a:r>
                        <a:rPr lang="en-DE" dirty="0"/>
                        <a:t>Philip</a:t>
                      </a:r>
                    </a:p>
                  </a:txBody>
                  <a:tcPr/>
                </a:tc>
                <a:extLst>
                  <a:ext uri="{0D108BD9-81ED-4DB2-BD59-A6C34878D82A}">
                    <a16:rowId xmlns:a16="http://schemas.microsoft.com/office/drawing/2014/main" val="3146821863"/>
                  </a:ext>
                </a:extLst>
              </a:tr>
              <a:tr h="370840">
                <a:tc>
                  <a:txBody>
                    <a:bodyPr/>
                    <a:lstStyle/>
                    <a:p>
                      <a:r>
                        <a:rPr lang="en-DE" dirty="0"/>
                        <a:t>DESY</a:t>
                      </a:r>
                    </a:p>
                  </a:txBody>
                  <a:tcPr/>
                </a:tc>
                <a:tc>
                  <a:txBody>
                    <a:bodyPr/>
                    <a:lstStyle/>
                    <a:p>
                      <a:r>
                        <a:rPr lang="en-DE" dirty="0"/>
                        <a:t>Karsten</a:t>
                      </a:r>
                    </a:p>
                  </a:txBody>
                  <a:tcPr/>
                </a:tc>
                <a:extLst>
                  <a:ext uri="{0D108BD9-81ED-4DB2-BD59-A6C34878D82A}">
                    <a16:rowId xmlns:a16="http://schemas.microsoft.com/office/drawing/2014/main" val="1399943050"/>
                  </a:ext>
                </a:extLst>
              </a:tr>
              <a:tr h="370840">
                <a:tc>
                  <a:txBody>
                    <a:bodyPr/>
                    <a:lstStyle/>
                    <a:p>
                      <a:r>
                        <a:rPr lang="en-DE" dirty="0"/>
                        <a:t>U Hamburg</a:t>
                      </a:r>
                    </a:p>
                  </a:txBody>
                  <a:tcPr/>
                </a:tc>
                <a:tc>
                  <a:txBody>
                    <a:bodyPr/>
                    <a:lstStyle/>
                    <a:p>
                      <a:r>
                        <a:rPr lang="en-DE" dirty="0"/>
                        <a:t>Marc</a:t>
                      </a:r>
                    </a:p>
                  </a:txBody>
                  <a:tcPr/>
                </a:tc>
                <a:extLst>
                  <a:ext uri="{0D108BD9-81ED-4DB2-BD59-A6C34878D82A}">
                    <a16:rowId xmlns:a16="http://schemas.microsoft.com/office/drawing/2014/main" val="3257932355"/>
                  </a:ext>
                </a:extLst>
              </a:tr>
              <a:tr h="370840">
                <a:tc>
                  <a:txBody>
                    <a:bodyPr/>
                    <a:lstStyle/>
                    <a:p>
                      <a:r>
                        <a:rPr lang="en-DE" dirty="0"/>
                        <a:t>CSIC / IFIC</a:t>
                      </a:r>
                    </a:p>
                  </a:txBody>
                  <a:tcPr/>
                </a:tc>
                <a:tc>
                  <a:txBody>
                    <a:bodyPr/>
                    <a:lstStyle/>
                    <a:p>
                      <a:r>
                        <a:rPr lang="en-DE" dirty="0"/>
                        <a:t>Juan</a:t>
                      </a:r>
                    </a:p>
                  </a:txBody>
                  <a:tcPr/>
                </a:tc>
                <a:extLst>
                  <a:ext uri="{0D108BD9-81ED-4DB2-BD59-A6C34878D82A}">
                    <a16:rowId xmlns:a16="http://schemas.microsoft.com/office/drawing/2014/main" val="8128242"/>
                  </a:ext>
                </a:extLst>
              </a:tr>
              <a:tr h="370840">
                <a:tc>
                  <a:txBody>
                    <a:bodyPr/>
                    <a:lstStyle/>
                    <a:p>
                      <a:r>
                        <a:rPr lang="en-DE" dirty="0"/>
                        <a:t>INFN</a:t>
                      </a:r>
                    </a:p>
                  </a:txBody>
                  <a:tcPr/>
                </a:tc>
                <a:tc>
                  <a:txBody>
                    <a:bodyPr/>
                    <a:lstStyle/>
                    <a:p>
                      <a:r>
                        <a:rPr lang="en-DE" dirty="0"/>
                        <a:t>Laura</a:t>
                      </a:r>
                    </a:p>
                  </a:txBody>
                  <a:tcPr/>
                </a:tc>
                <a:extLst>
                  <a:ext uri="{0D108BD9-81ED-4DB2-BD59-A6C34878D82A}">
                    <a16:rowId xmlns:a16="http://schemas.microsoft.com/office/drawing/2014/main" val="418112092"/>
                  </a:ext>
                </a:extLst>
              </a:tr>
              <a:tr h="370840">
                <a:tc>
                  <a:txBody>
                    <a:bodyPr/>
                    <a:lstStyle/>
                    <a:p>
                      <a:r>
                        <a:rPr lang="en-DE" dirty="0"/>
                        <a:t>(Oxford)</a:t>
                      </a:r>
                    </a:p>
                  </a:txBody>
                  <a:tcPr/>
                </a:tc>
                <a:tc>
                  <a:txBody>
                    <a:bodyPr/>
                    <a:lstStyle/>
                    <a:p>
                      <a:r>
                        <a:rPr lang="en-DE" dirty="0"/>
                        <a:t>(Phil)</a:t>
                      </a:r>
                    </a:p>
                  </a:txBody>
                  <a:tcPr/>
                </a:tc>
                <a:extLst>
                  <a:ext uri="{0D108BD9-81ED-4DB2-BD59-A6C34878D82A}">
                    <a16:rowId xmlns:a16="http://schemas.microsoft.com/office/drawing/2014/main" val="2866955337"/>
                  </a:ext>
                </a:extLst>
              </a:tr>
            </a:tbl>
          </a:graphicData>
        </a:graphic>
      </p:graphicFrame>
      <p:sp>
        <p:nvSpPr>
          <p:cNvPr id="5" name="TextBox 4">
            <a:extLst>
              <a:ext uri="{FF2B5EF4-FFF2-40B4-BE49-F238E27FC236}">
                <a16:creationId xmlns:a16="http://schemas.microsoft.com/office/drawing/2014/main" id="{DBED4816-568B-BA09-AAE5-4F3A5B80C89F}"/>
              </a:ext>
            </a:extLst>
          </p:cNvPr>
          <p:cNvSpPr txBox="1"/>
          <p:nvPr/>
        </p:nvSpPr>
        <p:spPr>
          <a:xfrm>
            <a:off x="1919536" y="5373216"/>
            <a:ext cx="2883610" cy="584775"/>
          </a:xfrm>
          <a:prstGeom prst="rect">
            <a:avLst/>
          </a:prstGeom>
          <a:noFill/>
        </p:spPr>
        <p:txBody>
          <a:bodyPr wrap="none" rtlCol="0">
            <a:spAutoFit/>
          </a:bodyPr>
          <a:lstStyle/>
          <a:p>
            <a:r>
              <a:rPr lang="en-DE" sz="1600" dirty="0"/>
              <a:t>Science Coordinator: Steinar</a:t>
            </a:r>
          </a:p>
          <a:p>
            <a:r>
              <a:rPr lang="en-DE" sz="1600" dirty="0"/>
              <a:t>Project Manager:	  Thomas</a:t>
            </a:r>
          </a:p>
        </p:txBody>
      </p:sp>
    </p:spTree>
    <p:extLst>
      <p:ext uri="{BB962C8B-B14F-4D97-AF65-F5344CB8AC3E}">
        <p14:creationId xmlns:p14="http://schemas.microsoft.com/office/powerpoint/2010/main" val="22133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Work Packages</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And </a:t>
            </a:r>
            <a:r>
              <a:rPr lang="de-DE" dirty="0" err="1">
                <a:solidFill>
                  <a:srgbClr val="E10014"/>
                </a:solidFill>
              </a:rPr>
              <a:t>menbers</a:t>
            </a:r>
            <a:r>
              <a:rPr lang="de-DE" dirty="0">
                <a:solidFill>
                  <a:srgbClr val="E10014"/>
                </a:solidFill>
              </a:rPr>
              <a:t> </a:t>
            </a:r>
            <a:r>
              <a:rPr lang="de-DE" dirty="0" err="1">
                <a:solidFill>
                  <a:srgbClr val="E10014"/>
                </a:solidFill>
              </a:rPr>
              <a:t>of</a:t>
            </a:r>
            <a:r>
              <a:rPr lang="de-DE" dirty="0">
                <a:solidFill>
                  <a:srgbClr val="E10014"/>
                </a:solidFill>
              </a:rPr>
              <a:t> </a:t>
            </a:r>
            <a:r>
              <a:rPr lang="de-DE" dirty="0" err="1">
                <a:solidFill>
                  <a:srgbClr val="E10014"/>
                </a:solidFill>
              </a:rPr>
              <a:t>the</a:t>
            </a:r>
            <a:r>
              <a:rPr lang="de-DE" dirty="0">
                <a:solidFill>
                  <a:srgbClr val="E10014"/>
                </a:solidFill>
              </a:rPr>
              <a:t> Scientific </a:t>
            </a:r>
            <a:r>
              <a:rPr lang="de-DE" dirty="0" err="1">
                <a:solidFill>
                  <a:srgbClr val="E10014"/>
                </a:solidFill>
              </a:rPr>
              <a:t>Coordination</a:t>
            </a:r>
            <a:r>
              <a:rPr lang="de-DE" dirty="0">
                <a:solidFill>
                  <a:srgbClr val="E10014"/>
                </a:solidFill>
              </a:rPr>
              <a:t> Board </a:t>
            </a:r>
          </a:p>
        </p:txBody>
      </p:sp>
      <p:pic>
        <p:nvPicPr>
          <p:cNvPr id="6" name="Picture 5">
            <a:extLst>
              <a:ext uri="{FF2B5EF4-FFF2-40B4-BE49-F238E27FC236}">
                <a16:creationId xmlns:a16="http://schemas.microsoft.com/office/drawing/2014/main" id="{C7EE7A3B-2DFC-B5A9-F7AE-79CC47493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1460834"/>
            <a:ext cx="6214690" cy="4866715"/>
          </a:xfrm>
          <a:prstGeom prst="rect">
            <a:avLst/>
          </a:prstGeom>
        </p:spPr>
      </p:pic>
      <p:sp>
        <p:nvSpPr>
          <p:cNvPr id="7" name="TextBox 6">
            <a:extLst>
              <a:ext uri="{FF2B5EF4-FFF2-40B4-BE49-F238E27FC236}">
                <a16:creationId xmlns:a16="http://schemas.microsoft.com/office/drawing/2014/main" id="{A77DC3CE-2E0D-D7FF-833E-5453CD47FE22}"/>
              </a:ext>
            </a:extLst>
          </p:cNvPr>
          <p:cNvSpPr txBox="1"/>
          <p:nvPr/>
        </p:nvSpPr>
        <p:spPr>
          <a:xfrm>
            <a:off x="7752184" y="5786146"/>
            <a:ext cx="925253" cy="338554"/>
          </a:xfrm>
          <a:prstGeom prst="rect">
            <a:avLst/>
          </a:prstGeom>
          <a:noFill/>
        </p:spPr>
        <p:txBody>
          <a:bodyPr wrap="none" rtlCol="0">
            <a:spAutoFit/>
          </a:bodyPr>
          <a:lstStyle/>
          <a:p>
            <a:r>
              <a:rPr lang="en-DE" sz="1600" dirty="0"/>
              <a:t>Thomas</a:t>
            </a:r>
          </a:p>
        </p:txBody>
      </p:sp>
      <p:sp>
        <p:nvSpPr>
          <p:cNvPr id="10" name="TextBox 9">
            <a:extLst>
              <a:ext uri="{FF2B5EF4-FFF2-40B4-BE49-F238E27FC236}">
                <a16:creationId xmlns:a16="http://schemas.microsoft.com/office/drawing/2014/main" id="{5B67DF85-43B6-BE4F-BAE7-8F18F8814B11}"/>
              </a:ext>
            </a:extLst>
          </p:cNvPr>
          <p:cNvSpPr txBox="1"/>
          <p:nvPr/>
        </p:nvSpPr>
        <p:spPr>
          <a:xfrm>
            <a:off x="7752184" y="5080849"/>
            <a:ext cx="617477" cy="338554"/>
          </a:xfrm>
          <a:prstGeom prst="rect">
            <a:avLst/>
          </a:prstGeom>
          <a:noFill/>
        </p:spPr>
        <p:txBody>
          <a:bodyPr wrap="none" rtlCol="0">
            <a:spAutoFit/>
          </a:bodyPr>
          <a:lstStyle/>
          <a:p>
            <a:r>
              <a:rPr lang="en-DE" sz="1600" dirty="0"/>
              <a:t>Jens</a:t>
            </a:r>
          </a:p>
        </p:txBody>
      </p:sp>
      <p:sp>
        <p:nvSpPr>
          <p:cNvPr id="11" name="TextBox 10">
            <a:extLst>
              <a:ext uri="{FF2B5EF4-FFF2-40B4-BE49-F238E27FC236}">
                <a16:creationId xmlns:a16="http://schemas.microsoft.com/office/drawing/2014/main" id="{2BA95C8E-3781-71C6-1E9C-6CEA0A3E9225}"/>
              </a:ext>
            </a:extLst>
          </p:cNvPr>
          <p:cNvSpPr txBox="1"/>
          <p:nvPr/>
        </p:nvSpPr>
        <p:spPr>
          <a:xfrm>
            <a:off x="7752184" y="4455472"/>
            <a:ext cx="788999" cy="338554"/>
          </a:xfrm>
          <a:prstGeom prst="rect">
            <a:avLst/>
          </a:prstGeom>
          <a:noFill/>
        </p:spPr>
        <p:txBody>
          <a:bodyPr wrap="none" rtlCol="0">
            <a:spAutoFit/>
          </a:bodyPr>
          <a:lstStyle/>
          <a:p>
            <a:r>
              <a:rPr lang="en-DE" sz="1600" dirty="0"/>
              <a:t>Maxim</a:t>
            </a:r>
          </a:p>
        </p:txBody>
      </p:sp>
      <p:sp>
        <p:nvSpPr>
          <p:cNvPr id="12" name="TextBox 11">
            <a:extLst>
              <a:ext uri="{FF2B5EF4-FFF2-40B4-BE49-F238E27FC236}">
                <a16:creationId xmlns:a16="http://schemas.microsoft.com/office/drawing/2014/main" id="{C9E54750-2F73-7960-764D-29F86CA423DD}"/>
              </a:ext>
            </a:extLst>
          </p:cNvPr>
          <p:cNvSpPr txBox="1"/>
          <p:nvPr/>
        </p:nvSpPr>
        <p:spPr>
          <a:xfrm>
            <a:off x="7752184" y="3933547"/>
            <a:ext cx="833883" cy="338554"/>
          </a:xfrm>
          <a:prstGeom prst="rect">
            <a:avLst/>
          </a:prstGeom>
          <a:noFill/>
        </p:spPr>
        <p:txBody>
          <a:bodyPr wrap="none" rtlCol="0">
            <a:spAutoFit/>
          </a:bodyPr>
          <a:lstStyle/>
          <a:p>
            <a:r>
              <a:rPr lang="en-DE" sz="1600" dirty="0"/>
              <a:t>Steinar</a:t>
            </a:r>
          </a:p>
        </p:txBody>
      </p:sp>
      <p:sp>
        <p:nvSpPr>
          <p:cNvPr id="14" name="TextBox 13">
            <a:extLst>
              <a:ext uri="{FF2B5EF4-FFF2-40B4-BE49-F238E27FC236}">
                <a16:creationId xmlns:a16="http://schemas.microsoft.com/office/drawing/2014/main" id="{6E2043B8-CB80-F74B-CE12-12C7809BDD86}"/>
              </a:ext>
            </a:extLst>
          </p:cNvPr>
          <p:cNvSpPr txBox="1"/>
          <p:nvPr/>
        </p:nvSpPr>
        <p:spPr>
          <a:xfrm>
            <a:off x="7752184" y="3289259"/>
            <a:ext cx="708848" cy="338554"/>
          </a:xfrm>
          <a:prstGeom prst="rect">
            <a:avLst/>
          </a:prstGeom>
          <a:noFill/>
        </p:spPr>
        <p:txBody>
          <a:bodyPr wrap="none" rtlCol="0">
            <a:spAutoFit/>
          </a:bodyPr>
          <a:lstStyle/>
          <a:p>
            <a:r>
              <a:rPr lang="en-DE" sz="1600" dirty="0"/>
              <a:t>Laura</a:t>
            </a:r>
          </a:p>
        </p:txBody>
      </p:sp>
      <p:sp>
        <p:nvSpPr>
          <p:cNvPr id="15" name="TextBox 14">
            <a:extLst>
              <a:ext uri="{FF2B5EF4-FFF2-40B4-BE49-F238E27FC236}">
                <a16:creationId xmlns:a16="http://schemas.microsoft.com/office/drawing/2014/main" id="{634B74CE-8FBD-B11E-A6EF-2CC65F375FCE}"/>
              </a:ext>
            </a:extLst>
          </p:cNvPr>
          <p:cNvSpPr txBox="1"/>
          <p:nvPr/>
        </p:nvSpPr>
        <p:spPr>
          <a:xfrm>
            <a:off x="7752184" y="2767334"/>
            <a:ext cx="923651" cy="338554"/>
          </a:xfrm>
          <a:prstGeom prst="rect">
            <a:avLst/>
          </a:prstGeom>
          <a:noFill/>
        </p:spPr>
        <p:txBody>
          <a:bodyPr wrap="none" rtlCol="0">
            <a:spAutoFit/>
          </a:bodyPr>
          <a:lstStyle/>
          <a:p>
            <a:r>
              <a:rPr lang="en-DE" sz="1600" dirty="0"/>
              <a:t>Angeles</a:t>
            </a:r>
          </a:p>
        </p:txBody>
      </p:sp>
    </p:spTree>
    <p:extLst>
      <p:ext uri="{BB962C8B-B14F-4D97-AF65-F5344CB8AC3E}">
        <p14:creationId xmlns:p14="http://schemas.microsoft.com/office/powerpoint/2010/main" val="49165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227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Status of Consortium</a:t>
            </a:r>
          </a:p>
        </p:txBody>
      </p:sp>
    </p:spTree>
    <p:extLst>
      <p:ext uri="{BB962C8B-B14F-4D97-AF65-F5344CB8AC3E}">
        <p14:creationId xmlns:p14="http://schemas.microsoft.com/office/powerpoint/2010/main" val="181051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Status of Consortium Agreement</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endParaRPr lang="de-DE" dirty="0">
              <a:solidFill>
                <a:srgbClr val="E10014"/>
              </a:solidFill>
            </a:endParaRPr>
          </a:p>
        </p:txBody>
      </p:sp>
      <p:sp>
        <p:nvSpPr>
          <p:cNvPr id="4" name="TextBox 3">
            <a:extLst>
              <a:ext uri="{FF2B5EF4-FFF2-40B4-BE49-F238E27FC236}">
                <a16:creationId xmlns:a16="http://schemas.microsoft.com/office/drawing/2014/main" id="{5476E7BB-6B25-09B1-FDF4-496C7B66932C}"/>
              </a:ext>
            </a:extLst>
          </p:cNvPr>
          <p:cNvSpPr txBox="1"/>
          <p:nvPr/>
        </p:nvSpPr>
        <p:spPr>
          <a:xfrm>
            <a:off x="401760" y="1412776"/>
            <a:ext cx="11088613" cy="646331"/>
          </a:xfrm>
          <a:prstGeom prst="rect">
            <a:avLst/>
          </a:prstGeom>
          <a:noFill/>
        </p:spPr>
        <p:txBody>
          <a:bodyPr wrap="square" rtlCol="0">
            <a:spAutoFit/>
          </a:bodyPr>
          <a:lstStyle/>
          <a:p>
            <a:r>
              <a:rPr lang="en-DE" dirty="0"/>
              <a:t>Consortium agreement (CA) draft currently being finalised by DESY legal and EU departments. Expect sendout to partners soon. </a:t>
            </a:r>
          </a:p>
        </p:txBody>
      </p:sp>
    </p:spTree>
    <p:extLst>
      <p:ext uri="{BB962C8B-B14F-4D97-AF65-F5344CB8AC3E}">
        <p14:creationId xmlns:p14="http://schemas.microsoft.com/office/powerpoint/2010/main" val="39386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27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a:t>
            </a:r>
          </a:p>
        </p:txBody>
      </p:sp>
    </p:spTree>
    <p:extLst>
      <p:ext uri="{BB962C8B-B14F-4D97-AF65-F5344CB8AC3E}">
        <p14:creationId xmlns:p14="http://schemas.microsoft.com/office/powerpoint/2010/main" val="140046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Common Fund and Pre-financing Distribution</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en-US" sz="1800" dirty="0"/>
              <a:t>…taking into account 8% for common fund kept by DESY: </a:t>
            </a:r>
            <a:endParaRPr lang="de-DE" dirty="0">
              <a:solidFill>
                <a:srgbClr val="E10014"/>
              </a:solidFill>
            </a:endParaRPr>
          </a:p>
        </p:txBody>
      </p:sp>
      <p:graphicFrame>
        <p:nvGraphicFramePr>
          <p:cNvPr id="5" name="Table 4">
            <a:extLst>
              <a:ext uri="{FF2B5EF4-FFF2-40B4-BE49-F238E27FC236}">
                <a16:creationId xmlns:a16="http://schemas.microsoft.com/office/drawing/2014/main" id="{E89FFBBB-5F0B-700C-022E-8576D41F9E45}"/>
              </a:ext>
            </a:extLst>
          </p:cNvPr>
          <p:cNvGraphicFramePr>
            <a:graphicFrameLocks noGrp="1"/>
          </p:cNvGraphicFramePr>
          <p:nvPr>
            <p:extLst>
              <p:ext uri="{D42A27DB-BD31-4B8C-83A1-F6EECF244321}">
                <p14:modId xmlns:p14="http://schemas.microsoft.com/office/powerpoint/2010/main" val="2289977937"/>
              </p:ext>
            </p:extLst>
          </p:nvPr>
        </p:nvGraphicFramePr>
        <p:xfrm>
          <a:off x="695400" y="1979240"/>
          <a:ext cx="10515602" cy="4258072"/>
        </p:xfrm>
        <a:graphic>
          <a:graphicData uri="http://schemas.openxmlformats.org/drawingml/2006/table">
            <a:tbl>
              <a:tblPr/>
              <a:tblGrid>
                <a:gridCol w="1372726">
                  <a:extLst>
                    <a:ext uri="{9D8B030D-6E8A-4147-A177-3AD203B41FA5}">
                      <a16:colId xmlns:a16="http://schemas.microsoft.com/office/drawing/2014/main" val="2480639776"/>
                    </a:ext>
                  </a:extLst>
                </a:gridCol>
                <a:gridCol w="1372726">
                  <a:extLst>
                    <a:ext uri="{9D8B030D-6E8A-4147-A177-3AD203B41FA5}">
                      <a16:colId xmlns:a16="http://schemas.microsoft.com/office/drawing/2014/main" val="3075236633"/>
                    </a:ext>
                  </a:extLst>
                </a:gridCol>
                <a:gridCol w="1554030">
                  <a:extLst>
                    <a:ext uri="{9D8B030D-6E8A-4147-A177-3AD203B41FA5}">
                      <a16:colId xmlns:a16="http://schemas.microsoft.com/office/drawing/2014/main" val="2785421894"/>
                    </a:ext>
                  </a:extLst>
                </a:gridCol>
                <a:gridCol w="1554030">
                  <a:extLst>
                    <a:ext uri="{9D8B030D-6E8A-4147-A177-3AD203B41FA5}">
                      <a16:colId xmlns:a16="http://schemas.microsoft.com/office/drawing/2014/main" val="1498263724"/>
                    </a:ext>
                  </a:extLst>
                </a:gridCol>
                <a:gridCol w="1554030">
                  <a:extLst>
                    <a:ext uri="{9D8B030D-6E8A-4147-A177-3AD203B41FA5}">
                      <a16:colId xmlns:a16="http://schemas.microsoft.com/office/drawing/2014/main" val="1052159467"/>
                    </a:ext>
                  </a:extLst>
                </a:gridCol>
                <a:gridCol w="1554030">
                  <a:extLst>
                    <a:ext uri="{9D8B030D-6E8A-4147-A177-3AD203B41FA5}">
                      <a16:colId xmlns:a16="http://schemas.microsoft.com/office/drawing/2014/main" val="704990767"/>
                    </a:ext>
                  </a:extLst>
                </a:gridCol>
                <a:gridCol w="1554030">
                  <a:extLst>
                    <a:ext uri="{9D8B030D-6E8A-4147-A177-3AD203B41FA5}">
                      <a16:colId xmlns:a16="http://schemas.microsoft.com/office/drawing/2014/main" val="4167011219"/>
                    </a:ext>
                  </a:extLst>
                </a:gridCol>
              </a:tblGrid>
              <a:tr h="345529">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A</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B</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C</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749674"/>
                  </a:ext>
                </a:extLst>
              </a:tr>
              <a:tr h="784351">
                <a:tc>
                  <a:txBody>
                    <a:bodyPr/>
                    <a:lstStyle/>
                    <a:p>
                      <a:pPr algn="ctr" fontAlgn="ctr"/>
                      <a:r>
                        <a:rPr lang="en-US" sz="1500" b="1" i="0" u="none" strike="noStrike">
                          <a:solidFill>
                            <a:srgbClr val="000000"/>
                          </a:solidFill>
                          <a:effectLst/>
                          <a:latin typeface="Calibri" panose="020F0502020204030204" pitchFamily="34" charset="0"/>
                        </a:rPr>
                        <a:t>Participant short name</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ADFE8"/>
                    </a:solidFill>
                  </a:tcPr>
                </a:tc>
                <a:tc>
                  <a:txBody>
                    <a:bodyPr/>
                    <a:lstStyle/>
                    <a:p>
                      <a:pPr algn="ctr" fontAlgn="ctr"/>
                      <a:r>
                        <a:rPr lang="en-US" sz="1500" b="1" i="0" u="none" strike="noStrike">
                          <a:solidFill>
                            <a:srgbClr val="000000"/>
                          </a:solidFill>
                          <a:effectLst/>
                          <a:latin typeface="Calibri" panose="020F0502020204030204" pitchFamily="34" charset="0"/>
                        </a:rPr>
                        <a:t>Country</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ADFE8"/>
                    </a:solidFill>
                  </a:tcPr>
                </a:tc>
                <a:tc>
                  <a:txBody>
                    <a:bodyPr/>
                    <a:lstStyle/>
                    <a:p>
                      <a:pPr algn="ctr" fontAlgn="ctr"/>
                      <a:r>
                        <a:rPr lang="en-US" sz="1500" b="1" i="0" u="none" strike="noStrike">
                          <a:solidFill>
                            <a:srgbClr val="000000"/>
                          </a:solidFill>
                          <a:effectLst/>
                          <a:latin typeface="Calibri" panose="020F0502020204030204" pitchFamily="34" charset="0"/>
                        </a:rPr>
                        <a:t>Total EU Contribution</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ADFE8"/>
                    </a:solidFill>
                  </a:tcPr>
                </a:tc>
                <a:tc>
                  <a:txBody>
                    <a:bodyPr/>
                    <a:lstStyle/>
                    <a:p>
                      <a:pPr algn="ctr" fontAlgn="ctr"/>
                      <a:r>
                        <a:rPr lang="en-US" sz="1500" b="1" i="0" u="none" strike="noStrike">
                          <a:solidFill>
                            <a:srgbClr val="000000"/>
                          </a:solidFill>
                          <a:effectLst/>
                          <a:latin typeface="Calibri" panose="020F0502020204030204" pitchFamily="34" charset="0"/>
                        </a:rPr>
                        <a:t>Participant's share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ADFE8"/>
                    </a:solidFill>
                  </a:tcPr>
                </a:tc>
                <a:tc>
                  <a:txBody>
                    <a:bodyPr/>
                    <a:lstStyle/>
                    <a:p>
                      <a:pPr algn="ctr" fontAlgn="ctr"/>
                      <a:r>
                        <a:rPr lang="en-US" sz="1500" b="1" i="0" u="none" strike="noStrike">
                          <a:solidFill>
                            <a:srgbClr val="000000"/>
                          </a:solidFill>
                          <a:effectLst/>
                          <a:latin typeface="Calibri" panose="020F0502020204030204" pitchFamily="34" charset="0"/>
                        </a:rPr>
                        <a:t>Prefinancing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(60% ot EC contribution)</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ADFE8"/>
                    </a:solidFill>
                  </a:tcPr>
                </a:tc>
                <a:tc>
                  <a:txBody>
                    <a:bodyPr/>
                    <a:lstStyle/>
                    <a:p>
                      <a:pPr algn="ctr" fontAlgn="ctr"/>
                      <a:r>
                        <a:rPr lang="en-US" sz="1500" b="1" i="0" u="none" strike="noStrike">
                          <a:solidFill>
                            <a:srgbClr val="000000"/>
                          </a:solidFill>
                          <a:effectLst/>
                          <a:latin typeface="Calibri" panose="020F0502020204030204" pitchFamily="34" charset="0"/>
                        </a:rPr>
                        <a:t>8 % for Common Fund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ADFE8"/>
                    </a:solidFill>
                  </a:tcPr>
                </a:tc>
                <a:tc>
                  <a:txBody>
                    <a:bodyPr/>
                    <a:lstStyle/>
                    <a:p>
                      <a:pPr algn="ctr" fontAlgn="ctr"/>
                      <a:r>
                        <a:rPr lang="en-US" sz="1500" b="1" i="0" u="none" strike="noStrike">
                          <a:solidFill>
                            <a:srgbClr val="000000"/>
                          </a:solidFill>
                          <a:effectLst/>
                          <a:latin typeface="Calibri" panose="020F0502020204030204" pitchFamily="34" charset="0"/>
                        </a:rPr>
                        <a:t>Payment to Beneficiary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C - 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ADFE8"/>
                    </a:solidFill>
                  </a:tcPr>
                </a:tc>
                <a:extLst>
                  <a:ext uri="{0D108BD9-81ED-4DB2-BD59-A6C34878D82A}">
                    <a16:rowId xmlns:a16="http://schemas.microsoft.com/office/drawing/2014/main" val="1452815696"/>
                  </a:ext>
                </a:extLst>
              </a:tr>
              <a:tr h="391024">
                <a:tc>
                  <a:txBody>
                    <a:bodyPr/>
                    <a:lstStyle/>
                    <a:p>
                      <a:pPr algn="l" fontAlgn="ctr"/>
                      <a:r>
                        <a:rPr lang="en-US" sz="1600" b="0" i="0" u="none" strike="noStrike">
                          <a:solidFill>
                            <a:srgbClr val="000000"/>
                          </a:solidFill>
                          <a:effectLst/>
                          <a:latin typeface="Calibri" panose="020F0502020204030204" pitchFamily="34" charset="0"/>
                        </a:rPr>
                        <a:t>1-DESY</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Germany</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193.200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13,82%</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115.920,00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9.273,60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106.646,40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78706830"/>
                  </a:ext>
                </a:extLst>
              </a:tr>
              <a:tr h="391024">
                <a:tc>
                  <a:txBody>
                    <a:bodyPr/>
                    <a:lstStyle/>
                    <a:p>
                      <a:pPr algn="l" fontAlgn="ctr"/>
                      <a:r>
                        <a:rPr lang="en-US" sz="1600" b="0" i="0" u="none" strike="noStrike">
                          <a:solidFill>
                            <a:srgbClr val="000000"/>
                          </a:solidFill>
                          <a:effectLst/>
                          <a:latin typeface="Calibri" panose="020F0502020204030204" pitchFamily="34" charset="0"/>
                        </a:rPr>
                        <a:t>2-CERN</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l" fontAlgn="ctr"/>
                      <a:r>
                        <a:rPr lang="en-US" sz="1600" b="0" i="0" u="none" strike="noStrike">
                          <a:solidFill>
                            <a:srgbClr val="000000"/>
                          </a:solidFill>
                          <a:effectLst/>
                          <a:latin typeface="Calibri" panose="020F0502020204030204" pitchFamily="34" charset="0"/>
                        </a:rPr>
                        <a:t>Switzerland</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243.800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17,43%</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146.280,00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11.702,40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134.577,60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extLst>
                  <a:ext uri="{0D108BD9-81ED-4DB2-BD59-A6C34878D82A}">
                    <a16:rowId xmlns:a16="http://schemas.microsoft.com/office/drawing/2014/main" val="3710718695"/>
                  </a:ext>
                </a:extLst>
              </a:tr>
              <a:tr h="391024">
                <a:tc>
                  <a:txBody>
                    <a:bodyPr/>
                    <a:lstStyle/>
                    <a:p>
                      <a:pPr algn="l" fontAlgn="ctr"/>
                      <a:r>
                        <a:rPr lang="en-US" sz="1600" b="0" i="0" u="none" strike="noStrike">
                          <a:solidFill>
                            <a:srgbClr val="000000"/>
                          </a:solidFill>
                          <a:effectLst/>
                          <a:latin typeface="Calibri" panose="020F0502020204030204" pitchFamily="34" charset="0"/>
                        </a:rPr>
                        <a:t>3-IFIC</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Spain</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119.600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8,55%</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71.760,00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5.740,80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66.019,20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6288810"/>
                  </a:ext>
                </a:extLst>
              </a:tr>
              <a:tr h="391024">
                <a:tc>
                  <a:txBody>
                    <a:bodyPr/>
                    <a:lstStyle/>
                    <a:p>
                      <a:pPr algn="l" fontAlgn="ctr"/>
                      <a:r>
                        <a:rPr lang="en-US" sz="1600" b="0" i="0" u="none" strike="noStrike">
                          <a:solidFill>
                            <a:srgbClr val="000000"/>
                          </a:solidFill>
                          <a:effectLst/>
                          <a:latin typeface="Calibri" panose="020F0502020204030204" pitchFamily="34" charset="0"/>
                        </a:rPr>
                        <a:t>4-UHH</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l" fontAlgn="ctr"/>
                      <a:r>
                        <a:rPr lang="en-US" sz="1600" b="0" i="0" u="none" strike="noStrike">
                          <a:solidFill>
                            <a:srgbClr val="000000"/>
                          </a:solidFill>
                          <a:effectLst/>
                          <a:latin typeface="Calibri" panose="020F0502020204030204" pitchFamily="34" charset="0"/>
                        </a:rPr>
                        <a:t>Germany</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115.000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8,22%</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69.000,00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5.520,00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63.480,00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extLst>
                  <a:ext uri="{0D108BD9-81ED-4DB2-BD59-A6C34878D82A}">
                    <a16:rowId xmlns:a16="http://schemas.microsoft.com/office/drawing/2014/main" val="2773600224"/>
                  </a:ext>
                </a:extLst>
              </a:tr>
              <a:tr h="391024">
                <a:tc>
                  <a:txBody>
                    <a:bodyPr/>
                    <a:lstStyle/>
                    <a:p>
                      <a:pPr algn="l" fontAlgn="ctr"/>
                      <a:r>
                        <a:rPr lang="en-US" sz="1600" b="0" i="0" u="none" strike="noStrike">
                          <a:solidFill>
                            <a:srgbClr val="000000"/>
                          </a:solidFill>
                          <a:effectLst/>
                          <a:latin typeface="Calibri" panose="020F0502020204030204" pitchFamily="34" charset="0"/>
                        </a:rPr>
                        <a:t>5-INFN</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Italy</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147.200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10,53%</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88.320,00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7.065,60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81.254,40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54395845"/>
                  </a:ext>
                </a:extLst>
              </a:tr>
              <a:tr h="391024">
                <a:tc>
                  <a:txBody>
                    <a:bodyPr/>
                    <a:lstStyle/>
                    <a:p>
                      <a:pPr algn="l" fontAlgn="ctr"/>
                      <a:r>
                        <a:rPr lang="en-US" sz="1600" b="0" i="0" u="none" strike="noStrike">
                          <a:solidFill>
                            <a:srgbClr val="000000"/>
                          </a:solidFill>
                          <a:effectLst/>
                          <a:latin typeface="Calibri" panose="020F0502020204030204" pitchFamily="34" charset="0"/>
                        </a:rPr>
                        <a:t>6-CEA</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l" fontAlgn="ctr"/>
                      <a:r>
                        <a:rPr lang="en-US" sz="1600" b="0" i="0" u="none" strike="noStrike">
                          <a:solidFill>
                            <a:srgbClr val="000000"/>
                          </a:solidFill>
                          <a:effectLst/>
                          <a:latin typeface="Calibri" panose="020F0502020204030204" pitchFamily="34" charset="0"/>
                        </a:rPr>
                        <a:t>France</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124.200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8,88%</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74.520,00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5.961,60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tc>
                  <a:txBody>
                    <a:bodyPr/>
                    <a:lstStyle/>
                    <a:p>
                      <a:pPr algn="r" fontAlgn="ctr"/>
                      <a:r>
                        <a:rPr lang="en-US" sz="1500" b="0" i="0" u="none" strike="noStrike">
                          <a:solidFill>
                            <a:srgbClr val="000000"/>
                          </a:solidFill>
                          <a:effectLst/>
                          <a:latin typeface="Calibri" panose="020F0502020204030204" pitchFamily="34" charset="0"/>
                        </a:rPr>
                        <a:t>68.558,40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FF7FF"/>
                    </a:solidFill>
                  </a:tcPr>
                </a:tc>
                <a:extLst>
                  <a:ext uri="{0D108BD9-81ED-4DB2-BD59-A6C34878D82A}">
                    <a16:rowId xmlns:a16="http://schemas.microsoft.com/office/drawing/2014/main" val="1718246016"/>
                  </a:ext>
                </a:extLst>
              </a:tr>
              <a:tr h="391024">
                <a:tc>
                  <a:txBody>
                    <a:bodyPr/>
                    <a:lstStyle/>
                    <a:p>
                      <a:pPr algn="l" fontAlgn="ctr"/>
                      <a:r>
                        <a:rPr lang="en-US" sz="1600" b="0" i="0" u="none" strike="noStrike">
                          <a:solidFill>
                            <a:srgbClr val="000000"/>
                          </a:solidFill>
                          <a:effectLst/>
                          <a:latin typeface="Calibri" panose="020F0502020204030204" pitchFamily="34" charset="0"/>
                        </a:rPr>
                        <a:t>7-CNRS</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France</a:t>
                      </a:r>
                    </a:p>
                  </a:txBody>
                  <a:tcPr marL="155488"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455.400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32,57%</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273.240,00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21.859,20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251.380,80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83895743"/>
                  </a:ext>
                </a:extLst>
              </a:tr>
              <a:tr h="391024">
                <a:tc gridSpan="2">
                  <a:txBody>
                    <a:bodyPr/>
                    <a:lstStyle/>
                    <a:p>
                      <a:pPr algn="ctr" fontAlgn="ctr"/>
                      <a:r>
                        <a:rPr lang="en-US" sz="15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r" fontAlgn="ctr"/>
                      <a:r>
                        <a:rPr lang="en-US" sz="1800" b="1" i="0" u="none" strike="noStrike">
                          <a:solidFill>
                            <a:srgbClr val="000000"/>
                          </a:solidFill>
                          <a:effectLst/>
                          <a:latin typeface="Calibri" panose="020F0502020204030204" pitchFamily="34" charset="0"/>
                        </a:rPr>
                        <a:t>1.398.400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100,00%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839.040,00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67.123,20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800" b="1" i="0" u="none" strike="noStrike" dirty="0">
                          <a:solidFill>
                            <a:srgbClr val="000000"/>
                          </a:solidFill>
                          <a:effectLst/>
                          <a:latin typeface="Calibri" panose="020F0502020204030204" pitchFamily="34" charset="0"/>
                        </a:rPr>
                        <a:t>771.916,80</a:t>
                      </a:r>
                    </a:p>
                  </a:txBody>
                  <a:tcPr marL="0" marR="77744"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50623848"/>
                  </a:ext>
                </a:extLst>
              </a:tr>
            </a:tbl>
          </a:graphicData>
        </a:graphic>
      </p:graphicFrame>
      <p:sp>
        <p:nvSpPr>
          <p:cNvPr id="7" name="TextBox 6">
            <a:extLst>
              <a:ext uri="{FF2B5EF4-FFF2-40B4-BE49-F238E27FC236}">
                <a16:creationId xmlns:a16="http://schemas.microsoft.com/office/drawing/2014/main" id="{1235C740-0611-746B-225E-6824297E29A9}"/>
              </a:ext>
            </a:extLst>
          </p:cNvPr>
          <p:cNvSpPr txBox="1"/>
          <p:nvPr/>
        </p:nvSpPr>
        <p:spPr>
          <a:xfrm>
            <a:off x="263352" y="1253498"/>
            <a:ext cx="11520660" cy="646331"/>
          </a:xfrm>
          <a:prstGeom prst="rect">
            <a:avLst/>
          </a:prstGeom>
          <a:noFill/>
        </p:spPr>
        <p:txBody>
          <a:bodyPr wrap="square" rtlCol="0">
            <a:spAutoFit/>
          </a:bodyPr>
          <a:lstStyle/>
          <a:p>
            <a:r>
              <a:rPr lang="en-DE" dirty="0"/>
              <a:t>Note: Common Fund not yet contractually settled – tax issues discovered by DESY finance department. Expect solution on the time scale of 2 weeks or so. </a:t>
            </a:r>
          </a:p>
        </p:txBody>
      </p:sp>
    </p:spTree>
    <p:extLst>
      <p:ext uri="{BB962C8B-B14F-4D97-AF65-F5344CB8AC3E}">
        <p14:creationId xmlns:p14="http://schemas.microsoft.com/office/powerpoint/2010/main" val="3006519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227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Travelling with EAJADE</a:t>
            </a:r>
          </a:p>
        </p:txBody>
      </p:sp>
    </p:spTree>
    <p:extLst>
      <p:ext uri="{BB962C8B-B14F-4D97-AF65-F5344CB8AC3E}">
        <p14:creationId xmlns:p14="http://schemas.microsoft.com/office/powerpoint/2010/main" val="1187276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Travel Rules</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err="1">
                <a:solidFill>
                  <a:srgbClr val="E10014"/>
                </a:solidFill>
              </a:rPr>
              <a:t>From</a:t>
            </a:r>
            <a:r>
              <a:rPr lang="de-DE" dirty="0">
                <a:solidFill>
                  <a:srgbClr val="E10014"/>
                </a:solidFill>
              </a:rPr>
              <a:t> „Guidelines …“</a:t>
            </a:r>
          </a:p>
        </p:txBody>
      </p:sp>
      <p:pic>
        <p:nvPicPr>
          <p:cNvPr id="7" name="Picture 6">
            <a:extLst>
              <a:ext uri="{FF2B5EF4-FFF2-40B4-BE49-F238E27FC236}">
                <a16:creationId xmlns:a16="http://schemas.microsoft.com/office/drawing/2014/main" id="{D052395B-C25F-F9FC-3C4A-33C08697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24" y="1213543"/>
            <a:ext cx="6184905" cy="4344357"/>
          </a:xfrm>
          <a:prstGeom prst="rect">
            <a:avLst/>
          </a:prstGeom>
        </p:spPr>
      </p:pic>
      <p:pic>
        <p:nvPicPr>
          <p:cNvPr id="10" name="Picture 9">
            <a:extLst>
              <a:ext uri="{FF2B5EF4-FFF2-40B4-BE49-F238E27FC236}">
                <a16:creationId xmlns:a16="http://schemas.microsoft.com/office/drawing/2014/main" id="{06E5AC88-3A0E-C627-AF32-9ADD2D5E1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43" y="5622108"/>
            <a:ext cx="6184905" cy="687212"/>
          </a:xfrm>
          <a:prstGeom prst="rect">
            <a:avLst/>
          </a:prstGeom>
        </p:spPr>
      </p:pic>
      <p:pic>
        <p:nvPicPr>
          <p:cNvPr id="12" name="Picture 11">
            <a:extLst>
              <a:ext uri="{FF2B5EF4-FFF2-40B4-BE49-F238E27FC236}">
                <a16:creationId xmlns:a16="http://schemas.microsoft.com/office/drawing/2014/main" id="{5198AA68-64AA-EF2D-D922-8F573753F2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840" y="305854"/>
            <a:ext cx="5330248" cy="1924388"/>
          </a:xfrm>
          <a:prstGeom prst="rect">
            <a:avLst/>
          </a:prstGeom>
        </p:spPr>
      </p:pic>
      <p:pic>
        <p:nvPicPr>
          <p:cNvPr id="14" name="Picture 13">
            <a:extLst>
              <a:ext uri="{FF2B5EF4-FFF2-40B4-BE49-F238E27FC236}">
                <a16:creationId xmlns:a16="http://schemas.microsoft.com/office/drawing/2014/main" id="{56CC8113-3B11-146A-BC25-FD0FC24F8C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7516" y="2647995"/>
            <a:ext cx="5452058" cy="3877349"/>
          </a:xfrm>
          <a:prstGeom prst="rect">
            <a:avLst/>
          </a:prstGeom>
        </p:spPr>
      </p:pic>
    </p:spTree>
    <p:extLst>
      <p:ext uri="{BB962C8B-B14F-4D97-AF65-F5344CB8AC3E}">
        <p14:creationId xmlns:p14="http://schemas.microsoft.com/office/powerpoint/2010/main" val="356759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Travel Planning</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en-GB" sz="1800" b="1" dirty="0"/>
              <a:t>Organisational steps before, during and after a secondment </a:t>
            </a:r>
            <a:endParaRPr lang="en-US" sz="1800" dirty="0"/>
          </a:p>
          <a:p>
            <a:endParaRPr lang="de-DE" dirty="0">
              <a:solidFill>
                <a:srgbClr val="E10014"/>
              </a:solidFill>
            </a:endParaRPr>
          </a:p>
        </p:txBody>
      </p:sp>
      <p:sp>
        <p:nvSpPr>
          <p:cNvPr id="5" name="TextBox 4">
            <a:extLst>
              <a:ext uri="{FF2B5EF4-FFF2-40B4-BE49-F238E27FC236}">
                <a16:creationId xmlns:a16="http://schemas.microsoft.com/office/drawing/2014/main" id="{D5AFA0E2-DC98-16CE-5235-9EB166CB0FA3}"/>
              </a:ext>
            </a:extLst>
          </p:cNvPr>
          <p:cNvSpPr txBox="1"/>
          <p:nvPr/>
        </p:nvSpPr>
        <p:spPr>
          <a:xfrm>
            <a:off x="1199457" y="1213543"/>
            <a:ext cx="10801200" cy="5070619"/>
          </a:xfrm>
          <a:prstGeom prst="rect">
            <a:avLst/>
          </a:prstGeom>
          <a:noFill/>
        </p:spPr>
        <p:txBody>
          <a:bodyPr wrap="square" rtlCol="0">
            <a:spAutoFit/>
          </a:bodyPr>
          <a:lstStyle/>
          <a:p>
            <a:pPr>
              <a:spcBef>
                <a:spcPts val="300"/>
              </a:spcBef>
            </a:pPr>
            <a:r>
              <a:rPr lang="en-GB" sz="1700" b="1" dirty="0">
                <a:solidFill>
                  <a:schemeClr val="accent3"/>
                </a:solidFill>
              </a:rPr>
              <a:t>The following steps need to be taken in order to organize a secondment in the framework of EAJADE (In case of questions – turn to eajade-admin@desy.de):</a:t>
            </a:r>
            <a:br>
              <a:rPr lang="en-GB" sz="1700" dirty="0"/>
            </a:br>
            <a:endParaRPr lang="en-US" sz="1700" dirty="0"/>
          </a:p>
          <a:p>
            <a:pPr marL="342900" lvl="0" indent="-342900">
              <a:spcBef>
                <a:spcPts val="300"/>
              </a:spcBef>
              <a:buFont typeface="+mj-lt"/>
              <a:buAutoNum type="arabicPeriod"/>
            </a:pPr>
            <a:r>
              <a:rPr lang="en-GB" sz="1700" dirty="0"/>
              <a:t>The secondment needs to be agreed on with the leader of the EAJADE work package the secondment task is related to. </a:t>
            </a:r>
            <a:endParaRPr lang="en-US" sz="1700" dirty="0"/>
          </a:p>
          <a:p>
            <a:pPr marL="342900" indent="-342900">
              <a:spcBef>
                <a:spcPts val="300"/>
              </a:spcBef>
              <a:buFont typeface="+mj-lt"/>
              <a:buAutoNum type="arabicPeriod"/>
            </a:pPr>
            <a:r>
              <a:rPr lang="en-GB" sz="1700" dirty="0"/>
              <a:t>The formal conditions needs to be checked &amp; certified by the sending institution’s principal investigator (see the </a:t>
            </a:r>
            <a:r>
              <a:rPr lang="en-GB" sz="1700" b="1" dirty="0"/>
              <a:t>Guidelines for sending institutions and secondees</a:t>
            </a:r>
            <a:r>
              <a:rPr lang="en-GB" sz="1700" dirty="0"/>
              <a:t>). </a:t>
            </a:r>
            <a:endParaRPr lang="en-US" sz="1700" dirty="0"/>
          </a:p>
          <a:p>
            <a:pPr marL="342900" indent="-342900">
              <a:spcBef>
                <a:spcPts val="300"/>
              </a:spcBef>
              <a:buFont typeface="+mj-lt"/>
              <a:buAutoNum type="arabicPeriod"/>
            </a:pPr>
            <a:r>
              <a:rPr lang="en-GB" sz="1700" dirty="0"/>
              <a:t>The secondee must register his / her trip at the project’s INDICO page (at least 2 weeks prior to the planned secondment): </a:t>
            </a:r>
            <a:r>
              <a:rPr lang="en-GB" sz="1700" u="sng" dirty="0">
                <a:hlinkClick r:id="rId3"/>
              </a:rPr>
              <a:t>https://indico.desy.de/event/37930/</a:t>
            </a:r>
            <a:endParaRPr lang="en-GB" sz="1700" u="sng" dirty="0"/>
          </a:p>
          <a:p>
            <a:pPr marL="342900" indent="-342900">
              <a:spcBef>
                <a:spcPts val="300"/>
              </a:spcBef>
              <a:buFont typeface="+mj-lt"/>
              <a:buAutoNum type="arabicPeriod"/>
            </a:pPr>
            <a:r>
              <a:rPr lang="en-GB" sz="1700" dirty="0"/>
              <a:t>As soon as your secondment has been registered, the sending &amp; receiving organisation PIs or supervisors will obtain  a short notification with a) “Secondment Confirmation” for the receiving and b) confirmation of the eligibility for the sending organisation.</a:t>
            </a:r>
          </a:p>
          <a:p>
            <a:pPr marL="342900" indent="-342900">
              <a:spcBef>
                <a:spcPts val="300"/>
              </a:spcBef>
              <a:buFont typeface="+mj-lt"/>
              <a:buAutoNum type="arabicPeriod"/>
            </a:pPr>
            <a:r>
              <a:rPr lang="en-GB" sz="1700" dirty="0"/>
              <a:t>During his / her stay at the receiving organisation, the secondee must contact the receiving organisation’s EAJADE PI and ask for the “Secondment Confirmation” to be signed. </a:t>
            </a:r>
          </a:p>
          <a:p>
            <a:pPr marL="342900" indent="-342900">
              <a:spcBef>
                <a:spcPts val="300"/>
              </a:spcBef>
              <a:buFont typeface="+mj-lt"/>
              <a:buAutoNum type="arabicPeriod"/>
            </a:pPr>
            <a:r>
              <a:rPr lang="en-GB" sz="1700" dirty="0"/>
              <a:t>30 days after the end of the secondment, the sending organisation admin contact will be reminded to  ensure the transfer of the secondment data into the continuous reporting EU portal (but also to confirm the initial data from Indico for us, for the general monitoring ). </a:t>
            </a:r>
            <a:endParaRPr lang="en-GB" sz="1700" u="sng" dirty="0"/>
          </a:p>
          <a:p>
            <a:pPr>
              <a:spcBef>
                <a:spcPts val="300"/>
              </a:spcBef>
            </a:pPr>
            <a:endParaRPr lang="en-US" sz="1700" dirty="0"/>
          </a:p>
        </p:txBody>
      </p:sp>
      <p:sp>
        <p:nvSpPr>
          <p:cNvPr id="6" name="Arrow: Down 3">
            <a:extLst>
              <a:ext uri="{FF2B5EF4-FFF2-40B4-BE49-F238E27FC236}">
                <a16:creationId xmlns:a16="http://schemas.microsoft.com/office/drawing/2014/main" id="{8F3A0EBB-7CDF-4AC1-CF8E-03F38CF65457}"/>
              </a:ext>
            </a:extLst>
          </p:cNvPr>
          <p:cNvSpPr/>
          <p:nvPr/>
        </p:nvSpPr>
        <p:spPr>
          <a:xfrm>
            <a:off x="318961" y="1213543"/>
            <a:ext cx="633663" cy="5066987"/>
          </a:xfrm>
          <a:prstGeom prst="downArrow">
            <a:avLst/>
          </a:prstGeom>
          <a:gradFill flip="none" rotWithShape="1">
            <a:gsLst>
              <a:gs pos="0">
                <a:schemeClr val="accent6">
                  <a:lumMod val="0"/>
                  <a:lumOff val="100000"/>
                </a:schemeClr>
              </a:gs>
              <a:gs pos="64000">
                <a:srgbClr val="155F80"/>
              </a:gs>
              <a:gs pos="35000">
                <a:schemeClr val="accent1">
                  <a:lumMod val="60000"/>
                  <a:lumOff val="40000"/>
                </a:schemeClr>
              </a:gs>
              <a:gs pos="100000">
                <a:schemeClr val="accent6">
                  <a:lumMod val="75000"/>
                </a:schemeClr>
              </a:gs>
              <a:gs pos="100000">
                <a:schemeClr val="accent3">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04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Travel Planning</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en-US" sz="1800" b="1" dirty="0"/>
              <a:t>Screenshot of registration mail to PI / supervisor and receiving institution PI</a:t>
            </a:r>
            <a:endParaRPr lang="de-DE" dirty="0">
              <a:solidFill>
                <a:srgbClr val="E10014"/>
              </a:solidFill>
            </a:endParaRPr>
          </a:p>
        </p:txBody>
      </p:sp>
      <p:pic>
        <p:nvPicPr>
          <p:cNvPr id="7" name="Picture 6">
            <a:extLst>
              <a:ext uri="{FF2B5EF4-FFF2-40B4-BE49-F238E27FC236}">
                <a16:creationId xmlns:a16="http://schemas.microsoft.com/office/drawing/2014/main" id="{D73E09AE-E13C-56FF-8618-8B37C58F3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1420862"/>
            <a:ext cx="7776864" cy="4824151"/>
          </a:xfrm>
          <a:prstGeom prst="rect">
            <a:avLst/>
          </a:prstGeom>
          <a:ln>
            <a:solidFill>
              <a:schemeClr val="accent1">
                <a:shade val="50000"/>
              </a:schemeClr>
            </a:solidFill>
          </a:ln>
        </p:spPr>
      </p:pic>
    </p:spTree>
    <p:extLst>
      <p:ext uri="{BB962C8B-B14F-4D97-AF65-F5344CB8AC3E}">
        <p14:creationId xmlns:p14="http://schemas.microsoft.com/office/powerpoint/2010/main" val="169294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Travel Planning </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so </a:t>
            </a:r>
            <a:r>
              <a:rPr lang="de-DE" dirty="0" err="1">
                <a:solidFill>
                  <a:srgbClr val="E10014"/>
                </a:solidFill>
              </a:rPr>
              <a:t>far</a:t>
            </a:r>
            <a:r>
              <a:rPr lang="de-DE" dirty="0">
                <a:solidFill>
                  <a:srgbClr val="E10014"/>
                </a:solidFill>
              </a:rPr>
              <a:t> …</a:t>
            </a:r>
          </a:p>
        </p:txBody>
      </p:sp>
      <p:pic>
        <p:nvPicPr>
          <p:cNvPr id="4" name="Picture 3">
            <a:extLst>
              <a:ext uri="{FF2B5EF4-FFF2-40B4-BE49-F238E27FC236}">
                <a16:creationId xmlns:a16="http://schemas.microsoft.com/office/drawing/2014/main" id="{ACE6E8D6-C3FC-99CC-DC94-7A48A6F93833}"/>
              </a:ext>
            </a:extLst>
          </p:cNvPr>
          <p:cNvPicPr>
            <a:picLocks noChangeAspect="1"/>
          </p:cNvPicPr>
          <p:nvPr/>
        </p:nvPicPr>
        <p:blipFill>
          <a:blip r:embed="rId3"/>
          <a:stretch>
            <a:fillRect/>
          </a:stretch>
        </p:blipFill>
        <p:spPr>
          <a:xfrm>
            <a:off x="3574986" y="188640"/>
            <a:ext cx="8233434" cy="6120755"/>
          </a:xfrm>
          <a:prstGeom prst="rect">
            <a:avLst/>
          </a:prstGeom>
        </p:spPr>
      </p:pic>
      <p:sp>
        <p:nvSpPr>
          <p:cNvPr id="5" name="TextBox 4">
            <a:extLst>
              <a:ext uri="{FF2B5EF4-FFF2-40B4-BE49-F238E27FC236}">
                <a16:creationId xmlns:a16="http://schemas.microsoft.com/office/drawing/2014/main" id="{AFEA272A-8103-6C69-8DE6-7049D66C10F1}"/>
              </a:ext>
            </a:extLst>
          </p:cNvPr>
          <p:cNvSpPr txBox="1"/>
          <p:nvPr/>
        </p:nvSpPr>
        <p:spPr>
          <a:xfrm>
            <a:off x="419099" y="2309375"/>
            <a:ext cx="2597851" cy="3754874"/>
          </a:xfrm>
          <a:prstGeom prst="rect">
            <a:avLst/>
          </a:prstGeom>
          <a:noFill/>
        </p:spPr>
        <p:txBody>
          <a:bodyPr wrap="square" rtlCol="0">
            <a:spAutoFit/>
          </a:bodyPr>
          <a:lstStyle/>
          <a:p>
            <a:r>
              <a:rPr lang="de-DE" sz="1700" b="1" dirty="0" err="1">
                <a:solidFill>
                  <a:schemeClr val="accent3"/>
                </a:solidFill>
              </a:rPr>
              <a:t>Our</a:t>
            </a:r>
            <a:r>
              <a:rPr lang="de-DE" sz="1700" b="1" dirty="0">
                <a:solidFill>
                  <a:schemeClr val="accent3"/>
                </a:solidFill>
              </a:rPr>
              <a:t> </a:t>
            </a:r>
            <a:r>
              <a:rPr lang="de-DE" sz="1700" b="1" dirty="0" err="1">
                <a:solidFill>
                  <a:schemeClr val="accent3"/>
                </a:solidFill>
              </a:rPr>
              <a:t>new</a:t>
            </a:r>
            <a:r>
              <a:rPr lang="de-DE" sz="1700" b="1" dirty="0">
                <a:solidFill>
                  <a:schemeClr val="accent3"/>
                </a:solidFill>
              </a:rPr>
              <a:t> plan, after </a:t>
            </a:r>
            <a:r>
              <a:rPr lang="de-DE" sz="1700" b="1" dirty="0" err="1">
                <a:solidFill>
                  <a:schemeClr val="accent3"/>
                </a:solidFill>
              </a:rPr>
              <a:t>small</a:t>
            </a:r>
            <a:r>
              <a:rPr lang="de-DE" sz="1700" b="1" dirty="0">
                <a:solidFill>
                  <a:schemeClr val="accent3"/>
                </a:solidFill>
              </a:rPr>
              <a:t> </a:t>
            </a:r>
            <a:r>
              <a:rPr lang="de-DE" sz="1700" b="1" dirty="0" err="1">
                <a:solidFill>
                  <a:schemeClr val="accent3"/>
                </a:solidFill>
              </a:rPr>
              <a:t>changes</a:t>
            </a:r>
            <a:r>
              <a:rPr lang="de-DE" sz="1700" b="1" dirty="0">
                <a:solidFill>
                  <a:schemeClr val="accent3"/>
                </a:solidFill>
              </a:rPr>
              <a:t> in IFIC (</a:t>
            </a:r>
            <a:r>
              <a:rPr lang="de-DE" sz="1700" b="1" dirty="0" err="1">
                <a:solidFill>
                  <a:schemeClr val="accent3"/>
                </a:solidFill>
              </a:rPr>
              <a:t>otherwise</a:t>
            </a:r>
            <a:r>
              <a:rPr lang="de-DE" sz="1700" b="1" dirty="0">
                <a:solidFill>
                  <a:schemeClr val="accent3"/>
                </a:solidFill>
              </a:rPr>
              <a:t> </a:t>
            </a:r>
            <a:r>
              <a:rPr lang="de-DE" sz="1700" b="1" dirty="0" err="1">
                <a:solidFill>
                  <a:schemeClr val="accent3"/>
                </a:solidFill>
              </a:rPr>
              <a:t>identical</a:t>
            </a:r>
            <a:r>
              <a:rPr lang="de-DE" sz="1700" b="1" dirty="0">
                <a:solidFill>
                  <a:schemeClr val="accent3"/>
                </a:solidFill>
              </a:rPr>
              <a:t> </a:t>
            </a:r>
            <a:r>
              <a:rPr lang="de-DE" sz="1700" b="1" dirty="0" err="1">
                <a:solidFill>
                  <a:schemeClr val="accent3"/>
                </a:solidFill>
              </a:rPr>
              <a:t>to</a:t>
            </a:r>
            <a:r>
              <a:rPr lang="de-DE" sz="1700" b="1" dirty="0">
                <a:solidFill>
                  <a:schemeClr val="accent3"/>
                </a:solidFill>
              </a:rPr>
              <a:t> ECAS </a:t>
            </a:r>
            <a:r>
              <a:rPr lang="de-DE" sz="1700" b="1" dirty="0" err="1">
                <a:solidFill>
                  <a:schemeClr val="accent3"/>
                </a:solidFill>
              </a:rPr>
              <a:t>numbers</a:t>
            </a:r>
            <a:r>
              <a:rPr lang="de-DE" sz="1700" b="1" dirty="0">
                <a:solidFill>
                  <a:schemeClr val="accent3"/>
                </a:solidFill>
              </a:rPr>
              <a:t>)</a:t>
            </a:r>
          </a:p>
          <a:p>
            <a:pPr marL="285750" indent="-285750">
              <a:buFont typeface="Arial" panose="020B0604020202020204" pitchFamily="34" charset="0"/>
              <a:buChar char="•"/>
            </a:pPr>
            <a:endParaRPr lang="de-DE" sz="1700" b="1" dirty="0">
              <a:solidFill>
                <a:schemeClr val="accent3"/>
              </a:solidFill>
            </a:endParaRPr>
          </a:p>
          <a:p>
            <a:r>
              <a:rPr lang="fr-FR" sz="1700" b="1" dirty="0">
                <a:solidFill>
                  <a:schemeClr val="accent3"/>
                </a:solidFill>
              </a:rPr>
              <a:t>Total EU Contribution:</a:t>
            </a:r>
          </a:p>
          <a:p>
            <a:r>
              <a:rPr lang="fr-FR" sz="1700" b="1" dirty="0">
                <a:solidFill>
                  <a:schemeClr val="accent3"/>
                </a:solidFill>
              </a:rPr>
              <a:t>1.398.400 EUR</a:t>
            </a:r>
          </a:p>
          <a:p>
            <a:pPr marL="285750" indent="-285750">
              <a:buFont typeface="Arial" panose="020B0604020202020204" pitchFamily="34" charset="0"/>
              <a:buChar char="•"/>
            </a:pPr>
            <a:endParaRPr lang="fr-FR" sz="1700" b="1" dirty="0">
              <a:solidFill>
                <a:schemeClr val="accent3"/>
              </a:solidFill>
            </a:endParaRPr>
          </a:p>
          <a:p>
            <a:r>
              <a:rPr lang="fr-FR" sz="1700" b="1" dirty="0">
                <a:solidFill>
                  <a:schemeClr val="accent3"/>
                </a:solidFill>
              </a:rPr>
              <a:t>Total </a:t>
            </a:r>
            <a:r>
              <a:rPr lang="fr-FR" sz="1700" b="1" dirty="0" err="1">
                <a:solidFill>
                  <a:schemeClr val="accent3"/>
                </a:solidFill>
              </a:rPr>
              <a:t>common</a:t>
            </a:r>
            <a:r>
              <a:rPr lang="fr-FR" sz="1700" b="1" dirty="0">
                <a:solidFill>
                  <a:schemeClr val="accent3"/>
                </a:solidFill>
              </a:rPr>
              <a:t> </a:t>
            </a:r>
            <a:r>
              <a:rPr lang="fr-FR" sz="1700" b="1" dirty="0" err="1">
                <a:solidFill>
                  <a:schemeClr val="accent3"/>
                </a:solidFill>
              </a:rPr>
              <a:t>fund</a:t>
            </a:r>
            <a:r>
              <a:rPr lang="fr-FR" sz="1700" b="1" dirty="0">
                <a:solidFill>
                  <a:schemeClr val="accent3"/>
                </a:solidFill>
              </a:rPr>
              <a:t>: </a:t>
            </a:r>
          </a:p>
          <a:p>
            <a:r>
              <a:rPr lang="en-US" sz="1700" b="1" dirty="0">
                <a:solidFill>
                  <a:schemeClr val="accent3"/>
                </a:solidFill>
              </a:rPr>
              <a:t>111.872 EUR</a:t>
            </a:r>
          </a:p>
          <a:p>
            <a:endParaRPr lang="en-US" sz="1700" b="1" dirty="0">
              <a:solidFill>
                <a:schemeClr val="accent3"/>
              </a:solidFill>
            </a:endParaRPr>
          </a:p>
          <a:p>
            <a:r>
              <a:rPr lang="en-US" sz="1700" b="1" dirty="0">
                <a:solidFill>
                  <a:schemeClr val="accent3"/>
                </a:solidFill>
              </a:rPr>
              <a:t>To be found in shared folder </a:t>
            </a:r>
            <a:r>
              <a:rPr lang="en-US" sz="1700" b="1" dirty="0">
                <a:solidFill>
                  <a:schemeClr val="accent3"/>
                </a:solidFill>
                <a:sym typeface="Wingdings" pitchFamily="2" charset="2"/>
              </a:rPr>
              <a:t> “Financial and travel reports”</a:t>
            </a:r>
            <a:endParaRPr lang="en-US" sz="1700" b="1" dirty="0">
              <a:solidFill>
                <a:schemeClr val="accent3"/>
              </a:solidFill>
            </a:endParaRPr>
          </a:p>
        </p:txBody>
      </p:sp>
    </p:spTree>
    <p:extLst>
      <p:ext uri="{BB962C8B-B14F-4D97-AF65-F5344CB8AC3E}">
        <p14:creationId xmlns:p14="http://schemas.microsoft.com/office/powerpoint/2010/main" val="2166917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Overview of Travel Situation</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err="1">
                <a:solidFill>
                  <a:srgbClr val="E10014"/>
                </a:solidFill>
              </a:rPr>
              <a:t>To</a:t>
            </a:r>
            <a:r>
              <a:rPr lang="de-DE" dirty="0">
                <a:solidFill>
                  <a:srgbClr val="E10014"/>
                </a:solidFill>
              </a:rPr>
              <a:t> </a:t>
            </a:r>
            <a:r>
              <a:rPr lang="de-DE" dirty="0" err="1">
                <a:solidFill>
                  <a:srgbClr val="E10014"/>
                </a:solidFill>
              </a:rPr>
              <a:t>be</a:t>
            </a:r>
            <a:r>
              <a:rPr lang="de-DE" dirty="0">
                <a:solidFill>
                  <a:srgbClr val="E10014"/>
                </a:solidFill>
              </a:rPr>
              <a:t> </a:t>
            </a:r>
            <a:r>
              <a:rPr lang="de-DE" dirty="0" err="1">
                <a:solidFill>
                  <a:srgbClr val="E10014"/>
                </a:solidFill>
              </a:rPr>
              <a:t>found</a:t>
            </a:r>
            <a:r>
              <a:rPr lang="de-DE" dirty="0">
                <a:solidFill>
                  <a:srgbClr val="E10014"/>
                </a:solidFill>
              </a:rPr>
              <a:t> in </a:t>
            </a:r>
            <a:r>
              <a:rPr lang="de-DE" dirty="0" err="1">
                <a:solidFill>
                  <a:srgbClr val="E10014"/>
                </a:solidFill>
              </a:rPr>
              <a:t>shared</a:t>
            </a:r>
            <a:r>
              <a:rPr lang="de-DE" dirty="0">
                <a:solidFill>
                  <a:srgbClr val="E10014"/>
                </a:solidFill>
              </a:rPr>
              <a:t> </a:t>
            </a:r>
            <a:r>
              <a:rPr lang="de-DE" dirty="0" err="1">
                <a:solidFill>
                  <a:srgbClr val="E10014"/>
                </a:solidFill>
              </a:rPr>
              <a:t>folder</a:t>
            </a:r>
            <a:r>
              <a:rPr lang="de-DE" dirty="0">
                <a:solidFill>
                  <a:srgbClr val="E10014"/>
                </a:solidFill>
              </a:rPr>
              <a:t> </a:t>
            </a:r>
            <a:r>
              <a:rPr lang="de-DE" dirty="0">
                <a:solidFill>
                  <a:srgbClr val="E10014"/>
                </a:solidFill>
                <a:sym typeface="Wingdings" pitchFamily="2" charset="2"/>
              </a:rPr>
              <a:t> „Financial and </a:t>
            </a:r>
            <a:r>
              <a:rPr lang="de-DE" dirty="0" err="1">
                <a:solidFill>
                  <a:srgbClr val="E10014"/>
                </a:solidFill>
                <a:sym typeface="Wingdings" pitchFamily="2" charset="2"/>
              </a:rPr>
              <a:t>travel</a:t>
            </a:r>
            <a:r>
              <a:rPr lang="de-DE" dirty="0">
                <a:solidFill>
                  <a:srgbClr val="E10014"/>
                </a:solidFill>
                <a:sym typeface="Wingdings" pitchFamily="2" charset="2"/>
              </a:rPr>
              <a:t> </a:t>
            </a:r>
            <a:r>
              <a:rPr lang="de-DE" dirty="0" err="1">
                <a:solidFill>
                  <a:srgbClr val="E10014"/>
                </a:solidFill>
                <a:sym typeface="Wingdings" pitchFamily="2" charset="2"/>
              </a:rPr>
              <a:t>reports</a:t>
            </a:r>
            <a:r>
              <a:rPr lang="de-DE" dirty="0">
                <a:solidFill>
                  <a:srgbClr val="E10014"/>
                </a:solidFill>
                <a:sym typeface="Wingdings" pitchFamily="2" charset="2"/>
              </a:rPr>
              <a:t>“</a:t>
            </a:r>
            <a:endParaRPr lang="de-DE" dirty="0">
              <a:solidFill>
                <a:srgbClr val="E10014"/>
              </a:solidFill>
            </a:endParaRPr>
          </a:p>
        </p:txBody>
      </p:sp>
      <p:pic>
        <p:nvPicPr>
          <p:cNvPr id="9" name="Picture 8">
            <a:extLst>
              <a:ext uri="{FF2B5EF4-FFF2-40B4-BE49-F238E27FC236}">
                <a16:creationId xmlns:a16="http://schemas.microsoft.com/office/drawing/2014/main" id="{51EAA1C0-01FA-ADBE-36C1-6AEE250A4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1268760"/>
            <a:ext cx="6997700" cy="5181600"/>
          </a:xfrm>
          <a:prstGeom prst="rect">
            <a:avLst/>
          </a:prstGeom>
        </p:spPr>
      </p:pic>
      <p:pic>
        <p:nvPicPr>
          <p:cNvPr id="6" name="Picture 5">
            <a:extLst>
              <a:ext uri="{FF2B5EF4-FFF2-40B4-BE49-F238E27FC236}">
                <a16:creationId xmlns:a16="http://schemas.microsoft.com/office/drawing/2014/main" id="{4D07DEA7-513E-22FE-F6F7-D26F314E1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888" y="2471253"/>
            <a:ext cx="7264400" cy="3568700"/>
          </a:xfrm>
          <a:prstGeom prst="rect">
            <a:avLst/>
          </a:prstGeom>
        </p:spPr>
      </p:pic>
    </p:spTree>
    <p:extLst>
      <p:ext uri="{BB962C8B-B14F-4D97-AF65-F5344CB8AC3E}">
        <p14:creationId xmlns:p14="http://schemas.microsoft.com/office/powerpoint/2010/main" val="2674407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227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Deliverables</a:t>
            </a:r>
          </a:p>
        </p:txBody>
      </p:sp>
    </p:spTree>
    <p:extLst>
      <p:ext uri="{BB962C8B-B14F-4D97-AF65-F5344CB8AC3E}">
        <p14:creationId xmlns:p14="http://schemas.microsoft.com/office/powerpoint/2010/main" val="247877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Deliverables</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and </a:t>
            </a:r>
            <a:r>
              <a:rPr lang="de-DE" dirty="0" err="1">
                <a:solidFill>
                  <a:srgbClr val="E10014"/>
                </a:solidFill>
              </a:rPr>
              <a:t>deliverable</a:t>
            </a:r>
            <a:r>
              <a:rPr lang="de-DE" dirty="0">
                <a:solidFill>
                  <a:srgbClr val="E10014"/>
                </a:solidFill>
              </a:rPr>
              <a:t> </a:t>
            </a:r>
            <a:r>
              <a:rPr lang="de-DE" dirty="0" err="1"/>
              <a:t>reports</a:t>
            </a:r>
            <a:endParaRPr lang="de-DE" dirty="0">
              <a:solidFill>
                <a:srgbClr val="E10014"/>
              </a:solidFill>
            </a:endParaRPr>
          </a:p>
        </p:txBody>
      </p:sp>
      <p:sp>
        <p:nvSpPr>
          <p:cNvPr id="4" name="TextBox 3">
            <a:extLst>
              <a:ext uri="{FF2B5EF4-FFF2-40B4-BE49-F238E27FC236}">
                <a16:creationId xmlns:a16="http://schemas.microsoft.com/office/drawing/2014/main" id="{5476E7BB-6B25-09B1-FDF4-496C7B66932C}"/>
              </a:ext>
            </a:extLst>
          </p:cNvPr>
          <p:cNvSpPr txBox="1"/>
          <p:nvPr/>
        </p:nvSpPr>
        <p:spPr>
          <a:xfrm>
            <a:off x="407987" y="1196752"/>
            <a:ext cx="11088613" cy="369332"/>
          </a:xfrm>
          <a:prstGeom prst="rect">
            <a:avLst/>
          </a:prstGeom>
          <a:noFill/>
        </p:spPr>
        <p:txBody>
          <a:bodyPr wrap="square" rtlCol="0">
            <a:spAutoFit/>
          </a:bodyPr>
          <a:lstStyle/>
          <a:p>
            <a:r>
              <a:rPr lang="en-US" dirty="0">
                <a:solidFill>
                  <a:srgbClr val="322782"/>
                </a:solidFill>
              </a:rPr>
              <a:t>A deliverable template will be provided soon!</a:t>
            </a:r>
            <a:endParaRPr lang="en-DE" dirty="0"/>
          </a:p>
        </p:txBody>
      </p:sp>
      <p:pic>
        <p:nvPicPr>
          <p:cNvPr id="9" name="Picture 8">
            <a:extLst>
              <a:ext uri="{FF2B5EF4-FFF2-40B4-BE49-F238E27FC236}">
                <a16:creationId xmlns:a16="http://schemas.microsoft.com/office/drawing/2014/main" id="{472B9D47-F9BC-4A3C-1902-455CA5BD2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47" y="2328954"/>
            <a:ext cx="11287581" cy="4052373"/>
          </a:xfrm>
          <a:prstGeom prst="rect">
            <a:avLst/>
          </a:prstGeom>
        </p:spPr>
      </p:pic>
      <p:pic>
        <p:nvPicPr>
          <p:cNvPr id="6" name="Picture 5">
            <a:extLst>
              <a:ext uri="{FF2B5EF4-FFF2-40B4-BE49-F238E27FC236}">
                <a16:creationId xmlns:a16="http://schemas.microsoft.com/office/drawing/2014/main" id="{5E8B8C8B-EDC1-FD2F-0D0B-6FD1DEBF8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153" y="187659"/>
            <a:ext cx="4653683" cy="6309320"/>
          </a:xfrm>
          <a:prstGeom prst="rect">
            <a:avLst/>
          </a:prstGeom>
          <a:ln>
            <a:solidFill>
              <a:schemeClr val="accent1"/>
            </a:solidFill>
          </a:ln>
        </p:spPr>
      </p:pic>
    </p:spTree>
    <p:extLst>
      <p:ext uri="{BB962C8B-B14F-4D97-AF65-F5344CB8AC3E}">
        <p14:creationId xmlns:p14="http://schemas.microsoft.com/office/powerpoint/2010/main" val="2309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227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and Open Questions</a:t>
            </a:r>
          </a:p>
        </p:txBody>
      </p:sp>
    </p:spTree>
    <p:extLst>
      <p:ext uri="{BB962C8B-B14F-4D97-AF65-F5344CB8AC3E}">
        <p14:creationId xmlns:p14="http://schemas.microsoft.com/office/powerpoint/2010/main" val="335810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solidFill>
                <a:srgbClr val="322782"/>
              </a:solidFill>
            </a:endParaRP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endParaRPr lang="de-DE" dirty="0">
              <a:solidFill>
                <a:srgbClr val="E10014"/>
              </a:solidFill>
            </a:endParaRPr>
          </a:p>
        </p:txBody>
      </p:sp>
      <p:grpSp>
        <p:nvGrpSpPr>
          <p:cNvPr id="14" name="Group 13">
            <a:extLst>
              <a:ext uri="{FF2B5EF4-FFF2-40B4-BE49-F238E27FC236}">
                <a16:creationId xmlns:a16="http://schemas.microsoft.com/office/drawing/2014/main" id="{B9401013-0368-5620-7954-2943A61F3F33}"/>
              </a:ext>
            </a:extLst>
          </p:cNvPr>
          <p:cNvGrpSpPr/>
          <p:nvPr/>
        </p:nvGrpSpPr>
        <p:grpSpPr>
          <a:xfrm>
            <a:off x="767408" y="476672"/>
            <a:ext cx="3437886" cy="5821862"/>
            <a:chOff x="767408" y="476672"/>
            <a:chExt cx="3437886" cy="5821862"/>
          </a:xfrm>
        </p:grpSpPr>
        <p:pic>
          <p:nvPicPr>
            <p:cNvPr id="7" name="Picture 6">
              <a:extLst>
                <a:ext uri="{FF2B5EF4-FFF2-40B4-BE49-F238E27FC236}">
                  <a16:creationId xmlns:a16="http://schemas.microsoft.com/office/drawing/2014/main" id="{B9660DFC-48E1-936E-1368-4C950B596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1523693"/>
              <a:ext cx="3437886" cy="4774841"/>
            </a:xfrm>
            <a:prstGeom prst="rect">
              <a:avLst/>
            </a:prstGeom>
          </p:spPr>
        </p:pic>
        <p:sp>
          <p:nvSpPr>
            <p:cNvPr id="9" name="TextBox 8">
              <a:extLst>
                <a:ext uri="{FF2B5EF4-FFF2-40B4-BE49-F238E27FC236}">
                  <a16:creationId xmlns:a16="http://schemas.microsoft.com/office/drawing/2014/main" id="{974D0AE2-5A36-5510-56B1-117DD7E634D7}"/>
                </a:ext>
              </a:extLst>
            </p:cNvPr>
            <p:cNvSpPr txBox="1"/>
            <p:nvPr/>
          </p:nvSpPr>
          <p:spPr>
            <a:xfrm>
              <a:off x="1707933" y="476672"/>
              <a:ext cx="1556836" cy="830997"/>
            </a:xfrm>
            <a:prstGeom prst="rect">
              <a:avLst/>
            </a:prstGeom>
            <a:noFill/>
          </p:spPr>
          <p:txBody>
            <a:bodyPr wrap="none" rtlCol="0">
              <a:spAutoFit/>
            </a:bodyPr>
            <a:lstStyle/>
            <a:p>
              <a:r>
                <a:rPr lang="en-DE" sz="4800" b="1" dirty="0">
                  <a:solidFill>
                    <a:srgbClr val="322782"/>
                  </a:solidFill>
                </a:rPr>
                <a:t>2014</a:t>
              </a:r>
            </a:p>
          </p:txBody>
        </p:sp>
      </p:grpSp>
      <p:grpSp>
        <p:nvGrpSpPr>
          <p:cNvPr id="13" name="Group 12">
            <a:extLst>
              <a:ext uri="{FF2B5EF4-FFF2-40B4-BE49-F238E27FC236}">
                <a16:creationId xmlns:a16="http://schemas.microsoft.com/office/drawing/2014/main" id="{B65A562B-FE8B-CE1D-BC53-0D45CA962472}"/>
              </a:ext>
            </a:extLst>
          </p:cNvPr>
          <p:cNvGrpSpPr/>
          <p:nvPr/>
        </p:nvGrpSpPr>
        <p:grpSpPr>
          <a:xfrm>
            <a:off x="4721931" y="476672"/>
            <a:ext cx="6486637" cy="6048672"/>
            <a:chOff x="4721931" y="476672"/>
            <a:chExt cx="6486637" cy="6048672"/>
          </a:xfrm>
        </p:grpSpPr>
        <p:grpSp>
          <p:nvGrpSpPr>
            <p:cNvPr id="12" name="Group 11">
              <a:extLst>
                <a:ext uri="{FF2B5EF4-FFF2-40B4-BE49-F238E27FC236}">
                  <a16:creationId xmlns:a16="http://schemas.microsoft.com/office/drawing/2014/main" id="{438F285E-77DB-C273-B22F-25E127D176C4}"/>
                </a:ext>
              </a:extLst>
            </p:cNvPr>
            <p:cNvGrpSpPr/>
            <p:nvPr/>
          </p:nvGrpSpPr>
          <p:grpSpPr>
            <a:xfrm>
              <a:off x="7320136" y="476672"/>
              <a:ext cx="3888432" cy="6048672"/>
              <a:chOff x="7320136" y="476672"/>
              <a:chExt cx="3888432" cy="6048672"/>
            </a:xfrm>
          </p:grpSpPr>
          <p:pic>
            <p:nvPicPr>
              <p:cNvPr id="5" name="Picture 4">
                <a:extLst>
                  <a:ext uri="{FF2B5EF4-FFF2-40B4-BE49-F238E27FC236}">
                    <a16:creationId xmlns:a16="http://schemas.microsoft.com/office/drawing/2014/main" id="{0C866905-B026-A1E3-120B-3AC8164C39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136" y="1289081"/>
                <a:ext cx="3888432" cy="5236263"/>
              </a:xfrm>
              <a:prstGeom prst="rect">
                <a:avLst/>
              </a:prstGeom>
            </p:spPr>
          </p:pic>
          <p:sp>
            <p:nvSpPr>
              <p:cNvPr id="10" name="TextBox 9">
                <a:extLst>
                  <a:ext uri="{FF2B5EF4-FFF2-40B4-BE49-F238E27FC236}">
                    <a16:creationId xmlns:a16="http://schemas.microsoft.com/office/drawing/2014/main" id="{A3953E2F-2181-9BF1-1211-07DE75DDA2B4}"/>
                  </a:ext>
                </a:extLst>
              </p:cNvPr>
              <p:cNvSpPr txBox="1"/>
              <p:nvPr/>
            </p:nvSpPr>
            <p:spPr>
              <a:xfrm>
                <a:off x="8485934" y="476672"/>
                <a:ext cx="1556836" cy="830997"/>
              </a:xfrm>
              <a:prstGeom prst="rect">
                <a:avLst/>
              </a:prstGeom>
              <a:noFill/>
            </p:spPr>
            <p:txBody>
              <a:bodyPr wrap="none" rtlCol="0">
                <a:spAutoFit/>
              </a:bodyPr>
              <a:lstStyle/>
              <a:p>
                <a:r>
                  <a:rPr lang="en-DE" sz="4800" b="1" dirty="0">
                    <a:solidFill>
                      <a:srgbClr val="322782"/>
                    </a:solidFill>
                  </a:rPr>
                  <a:t>2023</a:t>
                </a:r>
              </a:p>
            </p:txBody>
          </p:sp>
        </p:grpSp>
        <p:sp>
          <p:nvSpPr>
            <p:cNvPr id="11" name="Right Arrow 10">
              <a:extLst>
                <a:ext uri="{FF2B5EF4-FFF2-40B4-BE49-F238E27FC236}">
                  <a16:creationId xmlns:a16="http://schemas.microsoft.com/office/drawing/2014/main" id="{6C994EF5-0240-9418-AAE1-4CB8A81D10A1}"/>
                </a:ext>
              </a:extLst>
            </p:cNvPr>
            <p:cNvSpPr/>
            <p:nvPr/>
          </p:nvSpPr>
          <p:spPr>
            <a:xfrm>
              <a:off x="4721931" y="2492896"/>
              <a:ext cx="2448272" cy="1872208"/>
            </a:xfrm>
            <a:prstGeom prst="rightArrow">
              <a:avLst/>
            </a:prstGeom>
            <a:solidFill>
              <a:srgbClr val="3227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600" dirty="0" err="1">
                <a:solidFill>
                  <a:schemeClr val="tx1"/>
                </a:solidFill>
              </a:endParaRPr>
            </a:p>
          </p:txBody>
        </p:sp>
      </p:grpSp>
    </p:spTree>
    <p:extLst>
      <p:ext uri="{BB962C8B-B14F-4D97-AF65-F5344CB8AC3E}">
        <p14:creationId xmlns:p14="http://schemas.microsoft.com/office/powerpoint/2010/main" val="14531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Summary, Open Questions, Outlook</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endParaRPr lang="de-DE" dirty="0">
              <a:solidFill>
                <a:srgbClr val="E10014"/>
              </a:solidFill>
            </a:endParaRPr>
          </a:p>
        </p:txBody>
      </p:sp>
      <p:sp>
        <p:nvSpPr>
          <p:cNvPr id="4" name="TextBox 3">
            <a:extLst>
              <a:ext uri="{FF2B5EF4-FFF2-40B4-BE49-F238E27FC236}">
                <a16:creationId xmlns:a16="http://schemas.microsoft.com/office/drawing/2014/main" id="{5476E7BB-6B25-09B1-FDF4-496C7B66932C}"/>
              </a:ext>
            </a:extLst>
          </p:cNvPr>
          <p:cNvSpPr txBox="1"/>
          <p:nvPr/>
        </p:nvSpPr>
        <p:spPr>
          <a:xfrm>
            <a:off x="407987" y="1268760"/>
            <a:ext cx="11088613" cy="4524315"/>
          </a:xfrm>
          <a:prstGeom prst="rect">
            <a:avLst/>
          </a:prstGeom>
          <a:noFill/>
        </p:spPr>
        <p:txBody>
          <a:bodyPr wrap="square" rtlCol="0">
            <a:spAutoFit/>
          </a:bodyPr>
          <a:lstStyle/>
          <a:p>
            <a:r>
              <a:rPr lang="en-US" dirty="0"/>
              <a:t>A few things to be done: </a:t>
            </a:r>
          </a:p>
          <a:p>
            <a:pPr marL="285750" indent="-285750">
              <a:buFont typeface="Arial" panose="020B0604020202020204" pitchFamily="34" charset="0"/>
              <a:buChar char="•"/>
            </a:pPr>
            <a:r>
              <a:rPr lang="en-US" dirty="0"/>
              <a:t>Clarify common fund</a:t>
            </a:r>
          </a:p>
          <a:p>
            <a:pPr marL="285750" indent="-285750">
              <a:buFont typeface="Arial" panose="020B0604020202020204" pitchFamily="34" charset="0"/>
              <a:buChar char="•"/>
            </a:pPr>
            <a:r>
              <a:rPr lang="en-US" dirty="0"/>
              <a:t>Sign consortium agreement </a:t>
            </a:r>
          </a:p>
          <a:p>
            <a:pPr marL="285750" indent="-285750">
              <a:buFont typeface="Arial" panose="020B0604020202020204" pitchFamily="34" charset="0"/>
              <a:buChar char="•"/>
            </a:pPr>
            <a:r>
              <a:rPr lang="en-US" dirty="0"/>
              <a:t>Build web site</a:t>
            </a:r>
          </a:p>
          <a:p>
            <a:pPr marL="285750" indent="-285750">
              <a:buFont typeface="Arial" panose="020B0604020202020204" pitchFamily="34" charset="0"/>
              <a:buChar char="•"/>
            </a:pPr>
            <a:r>
              <a:rPr lang="en-US" dirty="0"/>
              <a:t>Establish reporting mechanisms (deliverable report template etc.)</a:t>
            </a:r>
          </a:p>
          <a:p>
            <a:pPr marL="285750" indent="-285750">
              <a:buFont typeface="Arial" panose="020B0604020202020204" pitchFamily="34" charset="0"/>
              <a:buChar char="•"/>
            </a:pPr>
            <a:r>
              <a:rPr lang="en-US" dirty="0"/>
              <a:t>Exercise Natalia’s </a:t>
            </a:r>
            <a:r>
              <a:rPr lang="en-US" dirty="0" err="1"/>
              <a:t>marvellous</a:t>
            </a:r>
            <a:r>
              <a:rPr lang="en-US" dirty="0"/>
              <a:t> machinery</a:t>
            </a:r>
          </a:p>
          <a:p>
            <a:pPr marL="285750" indent="-285750">
              <a:buFont typeface="Arial" panose="020B0604020202020204" pitchFamily="34" charset="0"/>
              <a:buChar char="•"/>
            </a:pPr>
            <a:r>
              <a:rPr lang="en-US" dirty="0"/>
              <a:t>Fill WP 6 with life … </a:t>
            </a:r>
          </a:p>
          <a:p>
            <a:pPr marL="285750" indent="-285750">
              <a:buFont typeface="Arial" panose="020B0604020202020204" pitchFamily="34" charset="0"/>
              <a:buChar char="•"/>
            </a:pPr>
            <a:r>
              <a:rPr lang="en-US" dirty="0"/>
              <a:t>…</a:t>
            </a:r>
          </a:p>
          <a:p>
            <a:pPr marL="285750" indent="-285750">
              <a:buFont typeface="Arial" panose="020B0604020202020204" pitchFamily="34" charset="0"/>
              <a:buChar char="•"/>
            </a:pPr>
            <a:endParaRPr lang="en-US" dirty="0"/>
          </a:p>
          <a:p>
            <a:r>
              <a:rPr lang="en-US" dirty="0"/>
              <a:t>A few open questions towards the EU: </a:t>
            </a:r>
          </a:p>
          <a:p>
            <a:pPr marL="285750" indent="-285750">
              <a:buFont typeface="Arial" panose="020B0604020202020204" pitchFamily="34" charset="0"/>
              <a:buChar char="•"/>
            </a:pPr>
            <a:r>
              <a:rPr lang="en-US" dirty="0"/>
              <a:t>Question of country-wise collection of 30-day totals, or institute-wise? </a:t>
            </a:r>
          </a:p>
          <a:p>
            <a:pPr marL="285750" indent="-285750">
              <a:buFont typeface="Arial" panose="020B0604020202020204" pitchFamily="34" charset="0"/>
              <a:buChar char="•"/>
            </a:pPr>
            <a:r>
              <a:rPr lang="en-US" dirty="0"/>
              <a:t>Question on career development plan reporting in continuous reporting</a:t>
            </a:r>
          </a:p>
          <a:p>
            <a:pPr marL="285750" indent="-285750">
              <a:buFont typeface="Arial" panose="020B0604020202020204" pitchFamily="34" charset="0"/>
              <a:buChar char="•"/>
            </a:pPr>
            <a:r>
              <a:rPr lang="en-US" dirty="0"/>
              <a:t>…</a:t>
            </a:r>
          </a:p>
          <a:p>
            <a:pPr marL="285750" indent="-285750">
              <a:buFont typeface="Arial" panose="020B0604020202020204" pitchFamily="34" charset="0"/>
              <a:buChar char="•"/>
            </a:pPr>
            <a:endParaRPr lang="en-US" b="1" dirty="0"/>
          </a:p>
          <a:p>
            <a:r>
              <a:rPr lang="en-US" b="1" dirty="0">
                <a:solidFill>
                  <a:srgbClr val="322782"/>
                </a:solidFill>
              </a:rPr>
              <a:t>EAJADE mostly set up – let’s start travelling and working on exciting projects! I am very much looking forward to collaborating with you over the next 4 years!</a:t>
            </a:r>
          </a:p>
        </p:txBody>
      </p:sp>
    </p:spTree>
    <p:extLst>
      <p:ext uri="{BB962C8B-B14F-4D97-AF65-F5344CB8AC3E}">
        <p14:creationId xmlns:p14="http://schemas.microsoft.com/office/powerpoint/2010/main" val="2155407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AD6CCA-2661-4C25-9614-623803F9256C}"/>
              </a:ext>
            </a:extLst>
          </p:cNvPr>
          <p:cNvSpPr>
            <a:spLocks noGrp="1"/>
          </p:cNvSpPr>
          <p:nvPr>
            <p:ph type="body" sz="quarter" idx="10"/>
          </p:nvPr>
        </p:nvSpPr>
        <p:spPr/>
        <p:txBody>
          <a:bodyPr/>
          <a:lstStyle/>
          <a:p>
            <a:r>
              <a:rPr lang="de-DE" dirty="0"/>
              <a:t>Thomas Schörner</a:t>
            </a:r>
          </a:p>
          <a:p>
            <a:r>
              <a:rPr lang="de-DE" dirty="0"/>
              <a:t>DESY FH </a:t>
            </a:r>
          </a:p>
          <a:p>
            <a:r>
              <a:rPr lang="de-DE" dirty="0"/>
              <a:t>E-Mail: 	</a:t>
            </a:r>
            <a:r>
              <a:rPr lang="de-DE" i="1" dirty="0" err="1"/>
              <a:t>thomas.schoerner@desy.de</a:t>
            </a:r>
            <a:endParaRPr lang="de-DE" i="1" dirty="0"/>
          </a:p>
          <a:p>
            <a:r>
              <a:rPr lang="de-DE" dirty="0"/>
              <a:t>Phone: 	+49 40 8998 3429</a:t>
            </a:r>
          </a:p>
        </p:txBody>
      </p:sp>
      <p:sp>
        <p:nvSpPr>
          <p:cNvPr id="3" name="Titel 1"/>
          <p:cNvSpPr txBox="1">
            <a:spLocks/>
          </p:cNvSpPr>
          <p:nvPr/>
        </p:nvSpPr>
        <p:spPr>
          <a:xfrm>
            <a:off x="407988" y="349610"/>
            <a:ext cx="11376025" cy="3511190"/>
          </a:xfrm>
          <a:prstGeom prst="rect">
            <a:avLst/>
          </a:prstGeom>
        </p:spPr>
        <p:txBody>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de-DE" sz="4800" dirty="0" err="1">
                <a:solidFill>
                  <a:srgbClr val="322782"/>
                </a:solidFill>
              </a:rPr>
              <a:t>Thank</a:t>
            </a:r>
            <a:r>
              <a:rPr lang="de-DE" sz="4800" dirty="0">
                <a:solidFill>
                  <a:srgbClr val="322782"/>
                </a:solidFill>
              </a:rPr>
              <a:t> </a:t>
            </a:r>
            <a:r>
              <a:rPr lang="de-DE" sz="4800" dirty="0" err="1">
                <a:solidFill>
                  <a:srgbClr val="322782"/>
                </a:solidFill>
              </a:rPr>
              <a:t>you</a:t>
            </a:r>
            <a:r>
              <a:rPr lang="de-DE" sz="4800" dirty="0">
                <a:solidFill>
                  <a:srgbClr val="E10014"/>
                </a:solidFill>
              </a:rPr>
              <a:t>!</a:t>
            </a:r>
          </a:p>
        </p:txBody>
      </p:sp>
      <p:sp>
        <p:nvSpPr>
          <p:cNvPr id="5" name="Textplatzhalter 1">
            <a:extLst>
              <a:ext uri="{FF2B5EF4-FFF2-40B4-BE49-F238E27FC236}">
                <a16:creationId xmlns:a16="http://schemas.microsoft.com/office/drawing/2014/main" id="{F723F8F0-B5ED-3F67-3B90-8DEE0C459212}"/>
              </a:ext>
            </a:extLst>
          </p:cNvPr>
          <p:cNvSpPr txBox="1">
            <a:spLocks/>
          </p:cNvSpPr>
          <p:nvPr/>
        </p:nvSpPr>
        <p:spPr>
          <a:xfrm>
            <a:off x="7896200" y="4516739"/>
            <a:ext cx="3887813" cy="189993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tabLst>
                <a:tab pos="361950" algn="l"/>
              </a:tabLst>
              <a:defRPr sz="1800" kern="1200">
                <a:solidFill>
                  <a:schemeClr val="tx1"/>
                </a:solidFill>
                <a:latin typeface="+mn-lt"/>
                <a:ea typeface="+mn-ea"/>
                <a:cs typeface="+mn-cs"/>
              </a:defRPr>
            </a:lvl1pPr>
            <a:lvl2pPr marL="36195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https://</a:t>
            </a:r>
            <a:r>
              <a:rPr lang="de-DE" dirty="0" err="1"/>
              <a:t>www.eajade.eu</a:t>
            </a:r>
            <a:endParaRPr lang="de-DE" dirty="0"/>
          </a:p>
          <a:p>
            <a:r>
              <a:rPr lang="de-DE" dirty="0"/>
              <a:t>E-Mail: </a:t>
            </a:r>
            <a:r>
              <a:rPr lang="de-DE" i="1" dirty="0" err="1"/>
              <a:t>eajade-admin@desy.de</a:t>
            </a:r>
            <a:endParaRPr lang="de-DE" i="1" dirty="0"/>
          </a:p>
        </p:txBody>
      </p:sp>
    </p:spTree>
    <p:extLst>
      <p:ext uri="{BB962C8B-B14F-4D97-AF65-F5344CB8AC3E}">
        <p14:creationId xmlns:p14="http://schemas.microsoft.com/office/powerpoint/2010/main" val="861495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227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Backup</a:t>
            </a:r>
          </a:p>
        </p:txBody>
      </p:sp>
    </p:spTree>
    <p:extLst>
      <p:ext uri="{BB962C8B-B14F-4D97-AF65-F5344CB8AC3E}">
        <p14:creationId xmlns:p14="http://schemas.microsoft.com/office/powerpoint/2010/main" val="326288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Agenda </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err="1"/>
              <a:t>f</a:t>
            </a:r>
            <a:r>
              <a:rPr lang="de-DE" dirty="0" err="1">
                <a:solidFill>
                  <a:srgbClr val="E10014"/>
                </a:solidFill>
              </a:rPr>
              <a:t>or</a:t>
            </a:r>
            <a:r>
              <a:rPr lang="de-DE" dirty="0">
                <a:solidFill>
                  <a:srgbClr val="E10014"/>
                </a:solidFill>
              </a:rPr>
              <a:t> </a:t>
            </a:r>
            <a:r>
              <a:rPr lang="de-DE" dirty="0" err="1">
                <a:solidFill>
                  <a:srgbClr val="E10014"/>
                </a:solidFill>
              </a:rPr>
              <a:t>today</a:t>
            </a:r>
            <a:r>
              <a:rPr lang="de-DE" dirty="0">
                <a:solidFill>
                  <a:srgbClr val="E10014"/>
                </a:solidFill>
              </a:rPr>
              <a:t> and </a:t>
            </a:r>
            <a:r>
              <a:rPr lang="de-DE" dirty="0" err="1">
                <a:solidFill>
                  <a:srgbClr val="E10014"/>
                </a:solidFill>
              </a:rPr>
              <a:t>tomorrow</a:t>
            </a:r>
            <a:endParaRPr lang="de-DE" dirty="0">
              <a:solidFill>
                <a:srgbClr val="E10014"/>
              </a:solidFill>
            </a:endParaRPr>
          </a:p>
        </p:txBody>
      </p:sp>
      <p:pic>
        <p:nvPicPr>
          <p:cNvPr id="6" name="Picture 5">
            <a:extLst>
              <a:ext uri="{FF2B5EF4-FFF2-40B4-BE49-F238E27FC236}">
                <a16:creationId xmlns:a16="http://schemas.microsoft.com/office/drawing/2014/main" id="{776F2A95-12CC-C79B-C3DB-CE816C96D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1236107"/>
            <a:ext cx="5976664" cy="4785181"/>
          </a:xfrm>
          <a:prstGeom prst="rect">
            <a:avLst/>
          </a:prstGeom>
        </p:spPr>
      </p:pic>
      <p:pic>
        <p:nvPicPr>
          <p:cNvPr id="9" name="Picture 8">
            <a:extLst>
              <a:ext uri="{FF2B5EF4-FFF2-40B4-BE49-F238E27FC236}">
                <a16:creationId xmlns:a16="http://schemas.microsoft.com/office/drawing/2014/main" id="{7311BCA3-C105-4814-BB52-87FD38D67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60220"/>
            <a:ext cx="5976664" cy="4661067"/>
          </a:xfrm>
          <a:prstGeom prst="rect">
            <a:avLst/>
          </a:prstGeom>
        </p:spPr>
      </p:pic>
    </p:spTree>
    <p:extLst>
      <p:ext uri="{BB962C8B-B14F-4D97-AF65-F5344CB8AC3E}">
        <p14:creationId xmlns:p14="http://schemas.microsoft.com/office/powerpoint/2010/main" val="53045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Guided Tours</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endParaRPr lang="de-DE" dirty="0">
              <a:solidFill>
                <a:srgbClr val="E10014"/>
              </a:solidFill>
            </a:endParaRPr>
          </a:p>
        </p:txBody>
      </p:sp>
      <p:sp>
        <p:nvSpPr>
          <p:cNvPr id="4" name="TextBox 3">
            <a:extLst>
              <a:ext uri="{FF2B5EF4-FFF2-40B4-BE49-F238E27FC236}">
                <a16:creationId xmlns:a16="http://schemas.microsoft.com/office/drawing/2014/main" id="{5476E7BB-6B25-09B1-FDF4-496C7B66932C}"/>
              </a:ext>
            </a:extLst>
          </p:cNvPr>
          <p:cNvSpPr txBox="1"/>
          <p:nvPr/>
        </p:nvSpPr>
        <p:spPr>
          <a:xfrm>
            <a:off x="407987" y="1268760"/>
            <a:ext cx="3744417" cy="4801314"/>
          </a:xfrm>
          <a:prstGeom prst="rect">
            <a:avLst/>
          </a:prstGeom>
          <a:noFill/>
        </p:spPr>
        <p:txBody>
          <a:bodyPr wrap="square" rtlCol="0">
            <a:spAutoFit/>
          </a:bodyPr>
          <a:lstStyle/>
          <a:p>
            <a:r>
              <a:rPr lang="en-DE" b="1" dirty="0">
                <a:solidFill>
                  <a:srgbClr val="322782"/>
                </a:solidFill>
              </a:rPr>
              <a:t>Guided tours:</a:t>
            </a:r>
          </a:p>
          <a:p>
            <a:endParaRPr lang="en-DE" dirty="0"/>
          </a:p>
          <a:p>
            <a:r>
              <a:rPr lang="en-DE" b="1" dirty="0"/>
              <a:t>Plasmed X</a:t>
            </a:r>
            <a:r>
              <a:rPr lang="en-DE" dirty="0"/>
              <a:t>: compact LPWA X-ray source for medical imaging. Recently, succesful measurement of acceleration process in plasma without disturbing the process.</a:t>
            </a:r>
          </a:p>
          <a:p>
            <a:endParaRPr lang="en-DE" dirty="0"/>
          </a:p>
          <a:p>
            <a:r>
              <a:rPr lang="en-DE" b="1" dirty="0"/>
              <a:t>LUX beamline at KALDERA</a:t>
            </a:r>
            <a:r>
              <a:rPr lang="en-DE" dirty="0"/>
              <a:t>: </a:t>
            </a:r>
            <a:r>
              <a:rPr lang="en-GB" dirty="0"/>
              <a:t>KALDERA will deliver 100 TW peak power laser pulses at up to 1 kHz repetition rate at kW-level average power. LUX beamline to test merger of PWA with modern accelerator technology.</a:t>
            </a:r>
            <a:endParaRPr lang="en-DE" dirty="0"/>
          </a:p>
          <a:p>
            <a:endParaRPr lang="en-DE" dirty="0"/>
          </a:p>
          <a:p>
            <a:r>
              <a:rPr lang="en-DE" b="1" dirty="0"/>
              <a:t>Testbeam</a:t>
            </a:r>
            <a:r>
              <a:rPr lang="en-DE" dirty="0"/>
              <a:t> facility at DESY II</a:t>
            </a:r>
          </a:p>
        </p:txBody>
      </p:sp>
      <p:pic>
        <p:nvPicPr>
          <p:cNvPr id="5" name="Picture 4">
            <a:extLst>
              <a:ext uri="{FF2B5EF4-FFF2-40B4-BE49-F238E27FC236}">
                <a16:creationId xmlns:a16="http://schemas.microsoft.com/office/drawing/2014/main" id="{D3894F61-3AE2-B4E0-A096-A726721FBF03}"/>
              </a:ext>
            </a:extLst>
          </p:cNvPr>
          <p:cNvPicPr>
            <a:picLocks noChangeAspect="1"/>
          </p:cNvPicPr>
          <p:nvPr/>
        </p:nvPicPr>
        <p:blipFill>
          <a:blip r:embed="rId3"/>
          <a:stretch>
            <a:fillRect/>
          </a:stretch>
        </p:blipFill>
        <p:spPr>
          <a:xfrm>
            <a:off x="4248274" y="1268760"/>
            <a:ext cx="1524000" cy="1181100"/>
          </a:xfrm>
          <a:prstGeom prst="rect">
            <a:avLst/>
          </a:prstGeom>
        </p:spPr>
      </p:pic>
      <p:pic>
        <p:nvPicPr>
          <p:cNvPr id="7" name="Picture 6">
            <a:extLst>
              <a:ext uri="{FF2B5EF4-FFF2-40B4-BE49-F238E27FC236}">
                <a16:creationId xmlns:a16="http://schemas.microsoft.com/office/drawing/2014/main" id="{AB24A6BF-CE3B-7552-8811-60F9C4AD52D8}"/>
              </a:ext>
            </a:extLst>
          </p:cNvPr>
          <p:cNvPicPr>
            <a:picLocks noChangeAspect="1"/>
          </p:cNvPicPr>
          <p:nvPr/>
        </p:nvPicPr>
        <p:blipFill>
          <a:blip r:embed="rId4"/>
          <a:stretch>
            <a:fillRect/>
          </a:stretch>
        </p:blipFill>
        <p:spPr>
          <a:xfrm>
            <a:off x="5868144" y="1268761"/>
            <a:ext cx="1487805" cy="1181100"/>
          </a:xfrm>
          <a:prstGeom prst="rect">
            <a:avLst/>
          </a:prstGeom>
        </p:spPr>
      </p:pic>
      <p:sp>
        <p:nvSpPr>
          <p:cNvPr id="9" name="TextBox 8">
            <a:extLst>
              <a:ext uri="{FF2B5EF4-FFF2-40B4-BE49-F238E27FC236}">
                <a16:creationId xmlns:a16="http://schemas.microsoft.com/office/drawing/2014/main" id="{0426B046-7415-834E-FE1B-0ED273A22E0E}"/>
              </a:ext>
            </a:extLst>
          </p:cNvPr>
          <p:cNvSpPr txBox="1"/>
          <p:nvPr/>
        </p:nvSpPr>
        <p:spPr>
          <a:xfrm>
            <a:off x="3995936" y="2449860"/>
            <a:ext cx="3744416" cy="492443"/>
          </a:xfrm>
          <a:prstGeom prst="rect">
            <a:avLst/>
          </a:prstGeom>
          <a:noFill/>
        </p:spPr>
        <p:txBody>
          <a:bodyPr wrap="square" rtlCol="0">
            <a:spAutoFit/>
          </a:bodyPr>
          <a:lstStyle/>
          <a:p>
            <a:pPr algn="ctr"/>
            <a:r>
              <a:rPr lang="en-GB" sz="1300" b="0" i="0" u="none" strike="noStrike" dirty="0">
                <a:solidFill>
                  <a:srgbClr val="E10014"/>
                </a:solidFill>
                <a:effectLst/>
                <a:latin typeface="Arial" panose="020B0604020202020204" pitchFamily="34" charset="0"/>
              </a:rPr>
              <a:t>S. Bohlen et al., Phys. Rev. Lett. 129, 244801</a:t>
            </a:r>
            <a:br>
              <a:rPr lang="en-GB" sz="1300" b="0" i="0" u="none" strike="noStrike" dirty="0">
                <a:solidFill>
                  <a:srgbClr val="E10014"/>
                </a:solidFill>
                <a:effectLst/>
                <a:latin typeface="Arial" panose="020B0604020202020204" pitchFamily="34" charset="0"/>
              </a:rPr>
            </a:br>
            <a:r>
              <a:rPr lang="en-GB" sz="1300" b="0" i="0" u="none" strike="noStrike" dirty="0">
                <a:solidFill>
                  <a:srgbClr val="E10014"/>
                </a:solidFill>
                <a:effectLst/>
                <a:latin typeface="Arial" panose="020B0604020202020204" pitchFamily="34" charset="0"/>
              </a:rPr>
              <a:t>DOI: </a:t>
            </a:r>
            <a:r>
              <a:rPr lang="en-GB" sz="1300" b="0" i="0" u="none" strike="noStrike" dirty="0">
                <a:solidFill>
                  <a:srgbClr val="E10014"/>
                </a:solidFill>
                <a:effectLst/>
                <a:latin typeface="Arial" panose="020B0604020202020204" pitchFamily="34" charset="0"/>
                <a:hlinkClick r:id="rId5">
                  <a:extLst>
                    <a:ext uri="{A12FA001-AC4F-418D-AE19-62706E023703}">
                      <ahyp:hlinkClr xmlns:ahyp="http://schemas.microsoft.com/office/drawing/2018/hyperlinkcolor" val="tx"/>
                    </a:ext>
                  </a:extLst>
                </a:hlinkClick>
              </a:rPr>
              <a:t>10.1103/PhysRevLett.129.244801</a:t>
            </a:r>
            <a:endParaRPr lang="en-DE" sz="1300" dirty="0" err="1">
              <a:solidFill>
                <a:srgbClr val="E10014"/>
              </a:solidFill>
            </a:endParaRPr>
          </a:p>
        </p:txBody>
      </p:sp>
      <p:pic>
        <p:nvPicPr>
          <p:cNvPr id="10" name="Picture 9">
            <a:extLst>
              <a:ext uri="{FF2B5EF4-FFF2-40B4-BE49-F238E27FC236}">
                <a16:creationId xmlns:a16="http://schemas.microsoft.com/office/drawing/2014/main" id="{32C5AB59-DB98-C6C2-D79A-912288564FC1}"/>
              </a:ext>
            </a:extLst>
          </p:cNvPr>
          <p:cNvPicPr>
            <a:picLocks noChangeAspect="1"/>
          </p:cNvPicPr>
          <p:nvPr/>
        </p:nvPicPr>
        <p:blipFill>
          <a:blip r:embed="rId6"/>
          <a:stretch>
            <a:fillRect/>
          </a:stretch>
        </p:blipFill>
        <p:spPr>
          <a:xfrm>
            <a:off x="4280644" y="3356992"/>
            <a:ext cx="3075305" cy="1313709"/>
          </a:xfrm>
          <a:prstGeom prst="rect">
            <a:avLst/>
          </a:prstGeom>
        </p:spPr>
      </p:pic>
      <p:sp>
        <p:nvSpPr>
          <p:cNvPr id="11" name="TextBox 10">
            <a:extLst>
              <a:ext uri="{FF2B5EF4-FFF2-40B4-BE49-F238E27FC236}">
                <a16:creationId xmlns:a16="http://schemas.microsoft.com/office/drawing/2014/main" id="{6A589954-0B0D-545F-882D-121F4D9FC9EA}"/>
              </a:ext>
            </a:extLst>
          </p:cNvPr>
          <p:cNvSpPr txBox="1"/>
          <p:nvPr/>
        </p:nvSpPr>
        <p:spPr>
          <a:xfrm>
            <a:off x="4831622" y="4688404"/>
            <a:ext cx="1780424" cy="338554"/>
          </a:xfrm>
          <a:prstGeom prst="rect">
            <a:avLst/>
          </a:prstGeom>
          <a:noFill/>
        </p:spPr>
        <p:txBody>
          <a:bodyPr wrap="none" rtlCol="0">
            <a:spAutoFit/>
          </a:bodyPr>
          <a:lstStyle/>
          <a:p>
            <a:r>
              <a:rPr lang="en-GB" sz="1600" dirty="0">
                <a:solidFill>
                  <a:srgbClr val="E10014"/>
                </a:solidFill>
              </a:rPr>
              <a:t>http://</a:t>
            </a:r>
            <a:r>
              <a:rPr lang="en-GB" sz="1600" dirty="0" err="1">
                <a:solidFill>
                  <a:srgbClr val="E10014"/>
                </a:solidFill>
              </a:rPr>
              <a:t>mls.desy.de</a:t>
            </a:r>
            <a:endParaRPr lang="en-DE" sz="1600" dirty="0" err="1">
              <a:solidFill>
                <a:srgbClr val="E10014"/>
              </a:solidFill>
            </a:endParaRPr>
          </a:p>
        </p:txBody>
      </p:sp>
      <p:pic>
        <p:nvPicPr>
          <p:cNvPr id="12" name="Picture 11">
            <a:extLst>
              <a:ext uri="{FF2B5EF4-FFF2-40B4-BE49-F238E27FC236}">
                <a16:creationId xmlns:a16="http://schemas.microsoft.com/office/drawing/2014/main" id="{CE0798AE-625E-8100-5712-549374CD3ED3}"/>
              </a:ext>
            </a:extLst>
          </p:cNvPr>
          <p:cNvPicPr>
            <a:picLocks noChangeAspect="1"/>
          </p:cNvPicPr>
          <p:nvPr/>
        </p:nvPicPr>
        <p:blipFill>
          <a:blip r:embed="rId7"/>
          <a:stretch>
            <a:fillRect/>
          </a:stretch>
        </p:blipFill>
        <p:spPr>
          <a:xfrm>
            <a:off x="4210011" y="5159287"/>
            <a:ext cx="3326150" cy="1645657"/>
          </a:xfrm>
          <a:prstGeom prst="rect">
            <a:avLst/>
          </a:prstGeom>
        </p:spPr>
      </p:pic>
      <p:sp>
        <p:nvSpPr>
          <p:cNvPr id="6" name="TextBox 5">
            <a:extLst>
              <a:ext uri="{FF2B5EF4-FFF2-40B4-BE49-F238E27FC236}">
                <a16:creationId xmlns:a16="http://schemas.microsoft.com/office/drawing/2014/main" id="{88A96A2C-A636-D572-C756-712608CF3C56}"/>
              </a:ext>
            </a:extLst>
          </p:cNvPr>
          <p:cNvSpPr txBox="1"/>
          <p:nvPr/>
        </p:nvSpPr>
        <p:spPr>
          <a:xfrm>
            <a:off x="8256240" y="2869546"/>
            <a:ext cx="2983509" cy="1569660"/>
          </a:xfrm>
          <a:prstGeom prst="rect">
            <a:avLst/>
          </a:prstGeom>
          <a:noFill/>
        </p:spPr>
        <p:txBody>
          <a:bodyPr wrap="none" rtlCol="0">
            <a:spAutoFit/>
          </a:bodyPr>
          <a:lstStyle/>
          <a:p>
            <a:r>
              <a:rPr lang="en-DE" sz="1600" dirty="0"/>
              <a:t>Start here at 17:00 hrs. </a:t>
            </a:r>
          </a:p>
          <a:p>
            <a:pPr marL="285750" indent="-285750">
              <a:buFont typeface="Arial" panose="020B0604020202020204" pitchFamily="34" charset="0"/>
              <a:buChar char="•"/>
            </a:pPr>
            <a:r>
              <a:rPr lang="en-DE" sz="1600" dirty="0"/>
              <a:t>Two slots a 45 min</a:t>
            </a:r>
          </a:p>
          <a:p>
            <a:pPr marL="285750" indent="-285750">
              <a:buFont typeface="Arial" panose="020B0604020202020204" pitchFamily="34" charset="0"/>
              <a:buChar char="•"/>
            </a:pPr>
            <a:r>
              <a:rPr lang="en-DE" sz="1600" dirty="0"/>
              <a:t>PasmedX can take 4 a time</a:t>
            </a:r>
          </a:p>
          <a:p>
            <a:pPr marL="285750" indent="-285750">
              <a:buFont typeface="Arial" panose="020B0604020202020204" pitchFamily="34" charset="0"/>
              <a:buChar char="•"/>
            </a:pPr>
            <a:r>
              <a:rPr lang="en-DE" sz="1600" dirty="0"/>
              <a:t>LUX can take 8</a:t>
            </a:r>
          </a:p>
          <a:p>
            <a:pPr marL="285750" indent="-285750">
              <a:buFont typeface="Arial" panose="020B0604020202020204" pitchFamily="34" charset="0"/>
              <a:buChar char="•"/>
            </a:pPr>
            <a:r>
              <a:rPr lang="en-DE" sz="1600" dirty="0"/>
              <a:t>Testbeam can take 8</a:t>
            </a:r>
          </a:p>
          <a:p>
            <a:r>
              <a:rPr lang="en-DE" sz="1600" dirty="0">
                <a:sym typeface="Wingdings" pitchFamily="2" charset="2"/>
              </a:rPr>
              <a:t> </a:t>
            </a:r>
            <a:r>
              <a:rPr lang="en-GB" sz="1600" dirty="0">
                <a:sym typeface="Wingdings" pitchFamily="2" charset="2"/>
              </a:rPr>
              <a:t>N</a:t>
            </a:r>
            <a:r>
              <a:rPr lang="en-DE" sz="1600" dirty="0">
                <a:sym typeface="Wingdings" pitchFamily="2" charset="2"/>
              </a:rPr>
              <a:t>eed to organise on the fly!</a:t>
            </a:r>
            <a:endParaRPr lang="en-DE" sz="1600" dirty="0"/>
          </a:p>
        </p:txBody>
      </p:sp>
    </p:spTree>
    <p:extLst>
      <p:ext uri="{BB962C8B-B14F-4D97-AF65-F5344CB8AC3E}">
        <p14:creationId xmlns:p14="http://schemas.microsoft.com/office/powerpoint/2010/main" val="92452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Dinner Tonight</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t>At </a:t>
            </a:r>
            <a:r>
              <a:rPr lang="de-DE" dirty="0" err="1"/>
              <a:t>Cafe</a:t>
            </a:r>
            <a:r>
              <a:rPr lang="de-DE" dirty="0"/>
              <a:t> </a:t>
            </a:r>
            <a:r>
              <a:rPr lang="de-DE" dirty="0" err="1"/>
              <a:t>Elbwein</a:t>
            </a:r>
            <a:r>
              <a:rPr lang="de-DE" dirty="0">
                <a:solidFill>
                  <a:srgbClr val="E10014"/>
                </a:solidFill>
              </a:rPr>
              <a:t> </a:t>
            </a:r>
          </a:p>
        </p:txBody>
      </p:sp>
      <p:sp>
        <p:nvSpPr>
          <p:cNvPr id="4" name="TextBox 3">
            <a:extLst>
              <a:ext uri="{FF2B5EF4-FFF2-40B4-BE49-F238E27FC236}">
                <a16:creationId xmlns:a16="http://schemas.microsoft.com/office/drawing/2014/main" id="{5476E7BB-6B25-09B1-FDF4-496C7B66932C}"/>
              </a:ext>
            </a:extLst>
          </p:cNvPr>
          <p:cNvSpPr txBox="1"/>
          <p:nvPr/>
        </p:nvSpPr>
        <p:spPr>
          <a:xfrm>
            <a:off x="335979" y="1268760"/>
            <a:ext cx="9576445" cy="1754326"/>
          </a:xfrm>
          <a:prstGeom prst="rect">
            <a:avLst/>
          </a:prstGeom>
          <a:noFill/>
        </p:spPr>
        <p:txBody>
          <a:bodyPr wrap="square" rtlCol="0">
            <a:spAutoFit/>
          </a:bodyPr>
          <a:lstStyle/>
          <a:p>
            <a:r>
              <a:rPr lang="en-DE" b="1" dirty="0">
                <a:solidFill>
                  <a:srgbClr val="322782"/>
                </a:solidFill>
              </a:rPr>
              <a:t>Beseler Str. 27 – in walking </a:t>
            </a:r>
            <a:br>
              <a:rPr lang="en-DE" b="1" dirty="0">
                <a:solidFill>
                  <a:srgbClr val="322782"/>
                </a:solidFill>
              </a:rPr>
            </a:br>
            <a:r>
              <a:rPr lang="en-DE" b="1" dirty="0">
                <a:solidFill>
                  <a:srgbClr val="322782"/>
                </a:solidFill>
              </a:rPr>
              <a:t>distance from DESY</a:t>
            </a:r>
          </a:p>
          <a:p>
            <a:endParaRPr lang="en-DE" b="1" dirty="0">
              <a:solidFill>
                <a:srgbClr val="322782"/>
              </a:solidFill>
            </a:endParaRPr>
          </a:p>
          <a:p>
            <a:r>
              <a:rPr lang="en-DE" b="1" dirty="0">
                <a:solidFill>
                  <a:srgbClr val="322782"/>
                </a:solidFill>
              </a:rPr>
              <a:t>Start HERE at 18:40</a:t>
            </a:r>
          </a:p>
          <a:p>
            <a:endParaRPr lang="en-DE" b="1" dirty="0">
              <a:solidFill>
                <a:srgbClr val="322782"/>
              </a:solidFill>
            </a:endParaRPr>
          </a:p>
          <a:p>
            <a:r>
              <a:rPr lang="en-DE" b="1" dirty="0">
                <a:solidFill>
                  <a:srgbClr val="322782"/>
                </a:solidFill>
              </a:rPr>
              <a:t>Self-pay basis</a:t>
            </a:r>
          </a:p>
        </p:txBody>
      </p:sp>
      <p:pic>
        <p:nvPicPr>
          <p:cNvPr id="14" name="Picture 13">
            <a:extLst>
              <a:ext uri="{FF2B5EF4-FFF2-40B4-BE49-F238E27FC236}">
                <a16:creationId xmlns:a16="http://schemas.microsoft.com/office/drawing/2014/main" id="{8896DD72-E90B-F9BD-CAAC-A92442073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774" y="326053"/>
            <a:ext cx="7374247" cy="6164204"/>
          </a:xfrm>
          <a:prstGeom prst="rect">
            <a:avLst/>
          </a:prstGeom>
        </p:spPr>
      </p:pic>
    </p:spTree>
    <p:extLst>
      <p:ext uri="{BB962C8B-B14F-4D97-AF65-F5344CB8AC3E}">
        <p14:creationId xmlns:p14="http://schemas.microsoft.com/office/powerpoint/2010/main" val="302831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27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Useful </a:t>
            </a:r>
            <a:r>
              <a:rPr lang="en-US" dirty="0" err="1"/>
              <a:t>Organisational</a:t>
            </a:r>
            <a:r>
              <a:rPr lang="en-US" dirty="0"/>
              <a:t> Stuff</a:t>
            </a:r>
          </a:p>
        </p:txBody>
      </p:sp>
    </p:spTree>
    <p:extLst>
      <p:ext uri="{BB962C8B-B14F-4D97-AF65-F5344CB8AC3E}">
        <p14:creationId xmlns:p14="http://schemas.microsoft.com/office/powerpoint/2010/main" val="42258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322782"/>
                </a:solidFill>
              </a:rPr>
              <a:t>Web Page</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err="1">
                <a:solidFill>
                  <a:srgbClr val="E10014"/>
                </a:solidFill>
              </a:rPr>
              <a:t>www.eajade.eu</a:t>
            </a:r>
            <a:endParaRPr lang="de-DE" dirty="0">
              <a:solidFill>
                <a:srgbClr val="E10014"/>
              </a:solidFill>
            </a:endParaRPr>
          </a:p>
        </p:txBody>
      </p:sp>
      <p:sp>
        <p:nvSpPr>
          <p:cNvPr id="15" name="TextBox 14">
            <a:extLst>
              <a:ext uri="{FF2B5EF4-FFF2-40B4-BE49-F238E27FC236}">
                <a16:creationId xmlns:a16="http://schemas.microsoft.com/office/drawing/2014/main" id="{B81546B2-69C7-CA72-A102-FD35FD7F6E89}"/>
              </a:ext>
            </a:extLst>
          </p:cNvPr>
          <p:cNvSpPr txBox="1"/>
          <p:nvPr/>
        </p:nvSpPr>
        <p:spPr>
          <a:xfrm>
            <a:off x="407987" y="2204864"/>
            <a:ext cx="1864613" cy="369332"/>
          </a:xfrm>
          <a:prstGeom prst="rect">
            <a:avLst/>
          </a:prstGeom>
          <a:noFill/>
        </p:spPr>
        <p:txBody>
          <a:bodyPr wrap="none" rtlCol="0">
            <a:spAutoFit/>
          </a:bodyPr>
          <a:lstStyle/>
          <a:p>
            <a:r>
              <a:rPr lang="en-DE" dirty="0">
                <a:solidFill>
                  <a:srgbClr val="322782"/>
                </a:solidFill>
              </a:rPr>
              <a:t>… to be done …</a:t>
            </a:r>
          </a:p>
        </p:txBody>
      </p:sp>
      <p:pic>
        <p:nvPicPr>
          <p:cNvPr id="5" name="Picture 4">
            <a:extLst>
              <a:ext uri="{FF2B5EF4-FFF2-40B4-BE49-F238E27FC236}">
                <a16:creationId xmlns:a16="http://schemas.microsoft.com/office/drawing/2014/main" id="{6DA04C35-B58C-12F2-EB0D-23FFA8AFE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686" y="817500"/>
            <a:ext cx="9112414" cy="4921399"/>
          </a:xfrm>
          <a:prstGeom prst="rect">
            <a:avLst/>
          </a:prstGeom>
          <a:ln>
            <a:solidFill>
              <a:schemeClr val="accent1"/>
            </a:solidFill>
          </a:ln>
        </p:spPr>
      </p:pic>
    </p:spTree>
    <p:extLst>
      <p:ext uri="{BB962C8B-B14F-4D97-AF65-F5344CB8AC3E}">
        <p14:creationId xmlns:p14="http://schemas.microsoft.com/office/powerpoint/2010/main" val="234976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A87A9D-7892-A8DE-4F47-5F5890CE0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4" y="2561334"/>
            <a:ext cx="7209358" cy="3502197"/>
          </a:xfrm>
          <a:prstGeom prst="rect">
            <a:avLst/>
          </a:prstGeom>
          <a:ln>
            <a:solidFill>
              <a:srgbClr val="322782"/>
            </a:solidFill>
          </a:ln>
        </p:spPr>
      </p:pic>
      <p:sp>
        <p:nvSpPr>
          <p:cNvPr id="2" name="Titel 1"/>
          <p:cNvSpPr>
            <a:spLocks noGrp="1"/>
          </p:cNvSpPr>
          <p:nvPr>
            <p:ph type="title"/>
          </p:nvPr>
        </p:nvSpPr>
        <p:spPr/>
        <p:txBody>
          <a:bodyPr/>
          <a:lstStyle/>
          <a:p>
            <a:r>
              <a:rPr lang="en-US" dirty="0">
                <a:solidFill>
                  <a:srgbClr val="322782"/>
                </a:solidFill>
              </a:rPr>
              <a:t>Material Collection</a:t>
            </a:r>
          </a:p>
        </p:txBody>
      </p:sp>
      <p:sp>
        <p:nvSpPr>
          <p:cNvPr id="3" name="Fußzeilenplatzhalter 2"/>
          <p:cNvSpPr>
            <a:spLocks noGrp="1"/>
          </p:cNvSpPr>
          <p:nvPr>
            <p:ph type="ftr" sz="quarter" idx="11"/>
          </p:nvPr>
        </p:nvSpPr>
        <p:spPr/>
        <p:txBody>
          <a:bodyPr/>
          <a:lstStyle/>
          <a:p>
            <a:r>
              <a:rPr lang="en-US" dirty="0"/>
              <a:t>EAJADE Kick-off - Intro |  29/30 Mar 23  |  TS / NP</a:t>
            </a:r>
          </a:p>
        </p:txBody>
      </p:sp>
      <p:sp>
        <p:nvSpPr>
          <p:cNvPr id="8" name="Text Placeholder 7">
            <a:extLst>
              <a:ext uri="{FF2B5EF4-FFF2-40B4-BE49-F238E27FC236}">
                <a16:creationId xmlns:a16="http://schemas.microsoft.com/office/drawing/2014/main" id="{FA673FFB-0E14-AD45-9EA0-EB7BD96AD117}"/>
              </a:ext>
            </a:extLst>
          </p:cNvPr>
          <p:cNvSpPr>
            <a:spLocks noGrp="1"/>
          </p:cNvSpPr>
          <p:nvPr>
            <p:ph type="body" sz="quarter" idx="13"/>
          </p:nvPr>
        </p:nvSpPr>
        <p:spPr/>
        <p:txBody>
          <a:bodyPr/>
          <a:lstStyle/>
          <a:p>
            <a:r>
              <a:rPr lang="de-DE" dirty="0">
                <a:solidFill>
                  <a:srgbClr val="E10014"/>
                </a:solidFill>
              </a:rPr>
              <a:t>… in </a:t>
            </a:r>
            <a:r>
              <a:rPr lang="de-DE" dirty="0" err="1">
                <a:solidFill>
                  <a:srgbClr val="E10014"/>
                </a:solidFill>
              </a:rPr>
              <a:t>the</a:t>
            </a:r>
            <a:r>
              <a:rPr lang="de-DE" dirty="0">
                <a:solidFill>
                  <a:srgbClr val="E10014"/>
                </a:solidFill>
              </a:rPr>
              <a:t> DESY </a:t>
            </a:r>
            <a:r>
              <a:rPr lang="de-DE" dirty="0" err="1">
                <a:solidFill>
                  <a:srgbClr val="E10014"/>
                </a:solidFill>
              </a:rPr>
              <a:t>cloud</a:t>
            </a:r>
            <a:endParaRPr lang="de-DE" dirty="0">
              <a:solidFill>
                <a:srgbClr val="E10014"/>
              </a:solidFill>
            </a:endParaRPr>
          </a:p>
        </p:txBody>
      </p:sp>
      <p:sp>
        <p:nvSpPr>
          <p:cNvPr id="4" name="TextBox 3">
            <a:extLst>
              <a:ext uri="{FF2B5EF4-FFF2-40B4-BE49-F238E27FC236}">
                <a16:creationId xmlns:a16="http://schemas.microsoft.com/office/drawing/2014/main" id="{5476E7BB-6B25-09B1-FDF4-496C7B66932C}"/>
              </a:ext>
            </a:extLst>
          </p:cNvPr>
          <p:cNvSpPr txBox="1"/>
          <p:nvPr/>
        </p:nvSpPr>
        <p:spPr>
          <a:xfrm>
            <a:off x="407987" y="1268760"/>
            <a:ext cx="10728573" cy="1477328"/>
          </a:xfrm>
          <a:prstGeom prst="rect">
            <a:avLst/>
          </a:prstGeom>
          <a:noFill/>
        </p:spPr>
        <p:txBody>
          <a:bodyPr wrap="square" rtlCol="0">
            <a:spAutoFit/>
          </a:bodyPr>
          <a:lstStyle/>
          <a:p>
            <a:r>
              <a:rPr lang="en-DE" dirty="0">
                <a:solidFill>
                  <a:srgbClr val="322782"/>
                </a:solidFill>
              </a:rPr>
              <a:t>Shared public directory:</a:t>
            </a:r>
          </a:p>
          <a:p>
            <a:endParaRPr lang="en-DE" dirty="0"/>
          </a:p>
          <a:p>
            <a:r>
              <a:rPr lang="en-GB" dirty="0">
                <a:hlinkClick r:id="rId4"/>
              </a:rPr>
              <a:t>https://syncandshare.desy.de/index.php/s/7K8riPH2FMrmTKM</a:t>
            </a:r>
            <a:r>
              <a:rPr lang="en-GB" dirty="0"/>
              <a:t> </a:t>
            </a:r>
          </a:p>
          <a:p>
            <a:endParaRPr lang="en-GB" dirty="0"/>
          </a:p>
          <a:p>
            <a:endParaRPr lang="en-DE" dirty="0"/>
          </a:p>
        </p:txBody>
      </p:sp>
      <p:sp>
        <p:nvSpPr>
          <p:cNvPr id="15" name="TextBox 14">
            <a:extLst>
              <a:ext uri="{FF2B5EF4-FFF2-40B4-BE49-F238E27FC236}">
                <a16:creationId xmlns:a16="http://schemas.microsoft.com/office/drawing/2014/main" id="{9E8C1FE3-1284-1E87-3A1A-7CF8F0E3C9EE}"/>
              </a:ext>
            </a:extLst>
          </p:cNvPr>
          <p:cNvSpPr txBox="1"/>
          <p:nvPr/>
        </p:nvSpPr>
        <p:spPr>
          <a:xfrm>
            <a:off x="8040216" y="4769857"/>
            <a:ext cx="3895105" cy="1323439"/>
          </a:xfrm>
          <a:prstGeom prst="rect">
            <a:avLst/>
          </a:prstGeom>
          <a:noFill/>
        </p:spPr>
        <p:txBody>
          <a:bodyPr wrap="none" rtlCol="0">
            <a:spAutoFit/>
          </a:bodyPr>
          <a:lstStyle/>
          <a:p>
            <a:r>
              <a:rPr lang="en-DE" sz="1600" dirty="0">
                <a:solidFill>
                  <a:srgbClr val="322782"/>
                </a:solidFill>
              </a:rPr>
              <a:t>To come: information on receiving </a:t>
            </a:r>
            <a:br>
              <a:rPr lang="en-DE" sz="1600" dirty="0">
                <a:solidFill>
                  <a:srgbClr val="322782"/>
                </a:solidFill>
              </a:rPr>
            </a:br>
            <a:r>
              <a:rPr lang="en-DE" sz="1600" dirty="0">
                <a:solidFill>
                  <a:srgbClr val="322782"/>
                </a:solidFill>
              </a:rPr>
              <a:t>institutions (housing, visa, safety etc.). </a:t>
            </a:r>
          </a:p>
          <a:p>
            <a:endParaRPr lang="en-DE" sz="1600" dirty="0">
              <a:solidFill>
                <a:srgbClr val="322782"/>
              </a:solidFill>
            </a:endParaRPr>
          </a:p>
          <a:p>
            <a:r>
              <a:rPr lang="en-DE" sz="1600" dirty="0">
                <a:solidFill>
                  <a:srgbClr val="322782"/>
                </a:solidFill>
              </a:rPr>
              <a:t>We can also grant individual permissions</a:t>
            </a:r>
            <a:br>
              <a:rPr lang="en-DE" sz="1600" dirty="0">
                <a:solidFill>
                  <a:srgbClr val="322782"/>
                </a:solidFill>
              </a:rPr>
            </a:br>
            <a:r>
              <a:rPr lang="en-DE" sz="1600" dirty="0">
                <a:solidFill>
                  <a:srgbClr val="322782"/>
                </a:solidFill>
              </a:rPr>
              <a:t>for upload, editing etc. </a:t>
            </a:r>
            <a:r>
              <a:rPr lang="en-DE" sz="1600" dirty="0">
                <a:solidFill>
                  <a:srgbClr val="322782"/>
                </a:solidFill>
                <a:sym typeface="Wingdings" pitchFamily="2" charset="2"/>
              </a:rPr>
              <a:t> let us know!</a:t>
            </a:r>
            <a:endParaRPr lang="en-DE" sz="1600" dirty="0">
              <a:solidFill>
                <a:srgbClr val="322782"/>
              </a:solidFill>
            </a:endParaRPr>
          </a:p>
        </p:txBody>
      </p:sp>
      <p:grpSp>
        <p:nvGrpSpPr>
          <p:cNvPr id="20" name="Group 19">
            <a:extLst>
              <a:ext uri="{FF2B5EF4-FFF2-40B4-BE49-F238E27FC236}">
                <a16:creationId xmlns:a16="http://schemas.microsoft.com/office/drawing/2014/main" id="{06281503-DCCC-60A3-0237-0F440996DE5A}"/>
              </a:ext>
            </a:extLst>
          </p:cNvPr>
          <p:cNvGrpSpPr/>
          <p:nvPr/>
        </p:nvGrpSpPr>
        <p:grpSpPr>
          <a:xfrm>
            <a:off x="2495600" y="746799"/>
            <a:ext cx="9665089" cy="3505789"/>
            <a:chOff x="2495600" y="746799"/>
            <a:chExt cx="9665089" cy="3505789"/>
          </a:xfrm>
        </p:grpSpPr>
        <p:pic>
          <p:nvPicPr>
            <p:cNvPr id="17" name="Picture 16">
              <a:extLst>
                <a:ext uri="{FF2B5EF4-FFF2-40B4-BE49-F238E27FC236}">
                  <a16:creationId xmlns:a16="http://schemas.microsoft.com/office/drawing/2014/main" id="{2275826D-FD18-139D-F3B1-F9FB2C0F4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216" y="746799"/>
              <a:ext cx="4120473" cy="2509001"/>
            </a:xfrm>
            <a:prstGeom prst="rect">
              <a:avLst/>
            </a:prstGeom>
            <a:ln w="25400">
              <a:solidFill>
                <a:srgbClr val="322782"/>
              </a:solidFill>
            </a:ln>
          </p:spPr>
        </p:pic>
        <p:cxnSp>
          <p:nvCxnSpPr>
            <p:cNvPr id="19" name="Straight Arrow Connector 18">
              <a:extLst>
                <a:ext uri="{FF2B5EF4-FFF2-40B4-BE49-F238E27FC236}">
                  <a16:creationId xmlns:a16="http://schemas.microsoft.com/office/drawing/2014/main" id="{6F7441D8-086D-AD8C-9DA1-43109B85E53D}"/>
                </a:ext>
              </a:extLst>
            </p:cNvPr>
            <p:cNvCxnSpPr>
              <a:cxnSpLocks/>
            </p:cNvCxnSpPr>
            <p:nvPr/>
          </p:nvCxnSpPr>
          <p:spPr>
            <a:xfrm flipV="1">
              <a:off x="2495600" y="2001299"/>
              <a:ext cx="5544616" cy="2251289"/>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27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DESY">
  <a:themeElements>
    <a:clrScheme name="DESY">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thm15="http://schemas.microsoft.com/office/thememl/2012/main" name="Präsentation10" id="{2B0CCFEF-3092-0942-8FFD-946A8089C971}" vid="{71341955-5B0B-6345-98C1-5CB085C5AEBD}"/>
    </a:ext>
  </a:extLst>
</a:theme>
</file>

<file path=ppt/theme/theme2.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DESY</Template>
  <TotalTime>43464</TotalTime>
  <Words>1593</Words>
  <Application>Microsoft Macintosh PowerPoint</Application>
  <PresentationFormat>Widescreen</PresentationFormat>
  <Paragraphs>295</Paragraphs>
  <Slides>32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Helvetica Neue</vt:lpstr>
      <vt:lpstr>DESY</vt:lpstr>
      <vt:lpstr>EAJADE –  Info and Formalities</vt:lpstr>
      <vt:lpstr>Intro</vt:lpstr>
      <vt:lpstr>PowerPoint Presentation</vt:lpstr>
      <vt:lpstr>Agenda </vt:lpstr>
      <vt:lpstr>Guided Tours</vt:lpstr>
      <vt:lpstr>Dinner Tonight</vt:lpstr>
      <vt:lpstr>Useful Organisational Stuff</vt:lpstr>
      <vt:lpstr>Web Page</vt:lpstr>
      <vt:lpstr>Material Collection</vt:lpstr>
      <vt:lpstr>Material Collection</vt:lpstr>
      <vt:lpstr>Logo</vt:lpstr>
      <vt:lpstr>Acknowledgments in Talks and Papers</vt:lpstr>
      <vt:lpstr>Talk Template</vt:lpstr>
      <vt:lpstr>INDICO Page</vt:lpstr>
      <vt:lpstr>Email Lists</vt:lpstr>
      <vt:lpstr>Beneficiaries</vt:lpstr>
      <vt:lpstr>Work Packages</vt:lpstr>
      <vt:lpstr>Status of Consortium</vt:lpstr>
      <vt:lpstr>Status of Consortium Agreement</vt:lpstr>
      <vt:lpstr>Common Fund and Pre-financing Distribution</vt:lpstr>
      <vt:lpstr>Travelling with EAJADE</vt:lpstr>
      <vt:lpstr>Travel Rules</vt:lpstr>
      <vt:lpstr>Travel Planning</vt:lpstr>
      <vt:lpstr>Travel Planning</vt:lpstr>
      <vt:lpstr>Travel Planning </vt:lpstr>
      <vt:lpstr>Overview of Travel Situation</vt:lpstr>
      <vt:lpstr>Deliverables</vt:lpstr>
      <vt:lpstr>Deliverables</vt:lpstr>
      <vt:lpstr>Summary and Open Questions</vt:lpstr>
      <vt:lpstr>Summary, Open Questions, Outlook</vt:lpstr>
      <vt:lpstr>PowerPoint Presentation</vt:lpstr>
      <vt:lpstr>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Thomas Schörner-Sadenius</dc:creator>
  <cp:lastModifiedBy>Thomas Schörner-Sadenius</cp:lastModifiedBy>
  <cp:revision>529</cp:revision>
  <cp:lastPrinted>2023-03-21T11:59:21Z</cp:lastPrinted>
  <dcterms:created xsi:type="dcterms:W3CDTF">2018-04-12T09:21:51Z</dcterms:created>
  <dcterms:modified xsi:type="dcterms:W3CDTF">2023-03-29T10:59:37Z</dcterms:modified>
</cp:coreProperties>
</file>