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388" r:id="rId2"/>
    <p:sldId id="4223" r:id="rId3"/>
    <p:sldId id="4204" r:id="rId4"/>
    <p:sldId id="4222" r:id="rId5"/>
    <p:sldId id="4230" r:id="rId6"/>
    <p:sldId id="4227" r:id="rId7"/>
    <p:sldId id="4225" r:id="rId8"/>
    <p:sldId id="4228" r:id="rId9"/>
    <p:sldId id="4226" r:id="rId10"/>
    <p:sldId id="4229" r:id="rId11"/>
    <p:sldId id="4224" r:id="rId12"/>
    <p:sldId id="278" r:id="rId13"/>
    <p:sldId id="418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0014"/>
    <a:srgbClr val="3227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94" autoAdjust="0"/>
    <p:restoredTop sz="91904" autoAdjust="0"/>
  </p:normalViewPr>
  <p:slideViewPr>
    <p:cSldViewPr showGuides="1">
      <p:cViewPr varScale="1">
        <p:scale>
          <a:sx n="101" d="100"/>
          <a:sy n="101" d="100"/>
        </p:scale>
        <p:origin x="2048" y="192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29.03.23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29.03.23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95585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9960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85148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2718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2224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9296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4461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7744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7995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6597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1409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8061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EAJADE Kick-off - Intro |  29/30 Mar 23  |  TS / NP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EAJADE Kick-off - Intro |  29/30 Mar 23  |  TS / NP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EAJADE Kick-off - Intro |  29/30 Mar 23  |  TS / NP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EAJADE Kick-off - Intro |  29/30 Mar 23  |  TS / NP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EAJADE Kick-off - Intro |  29/30 Mar 23  |  TS / NP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EAJADE Kick-off - Intro |  29/30 Mar 23  |  TS / NP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EAJADE Kick-off - Intro |  29/30 Mar 23  |  TS / NP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EAJADE Kick-off - Intro |  29/30 Mar 23  |  TS / NP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EAJADE Kick-off - Intro |  29/30 Mar 23  |  TS / NP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>
                <a:solidFill>
                  <a:srgbClr val="322782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1599" y="6580800"/>
            <a:ext cx="9948937" cy="186841"/>
          </a:xfrm>
        </p:spPr>
        <p:txBody>
          <a:bodyPr/>
          <a:lstStyle/>
          <a:p>
            <a:r>
              <a:rPr lang="en-US" noProof="0" dirty="0"/>
              <a:t>EAJADE Kick-off - Intro |  29/30 Mar 23  |  TS / NP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rgbClr val="E10014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 dirty="0"/>
              <a:t>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0895CF-12A0-A917-F96C-A0177475D8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76" t="2858" r="13476" b="38376"/>
          <a:stretch/>
        </p:blipFill>
        <p:spPr>
          <a:xfrm>
            <a:off x="407368" y="6302725"/>
            <a:ext cx="432048" cy="46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EAJADE Kick-off - Intro |  29/30 Mar 23  |  TS / NP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EAJADE Kick-off - Intro |  29/30 Mar 23  |  TS / NP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EAJADE Kick-off - Intro |  29/30 Mar 23  |  TS / NP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EAJADE Kick-off - Intro |  29/30 Mar 23  |  TS / NP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322782"/>
                </a:solidFill>
              </a:rPr>
              <a:t>EAJADE – Work Package 6</a:t>
            </a:r>
            <a:br>
              <a:rPr lang="en-US" dirty="0">
                <a:solidFill>
                  <a:srgbClr val="322782"/>
                </a:solidFill>
              </a:rPr>
            </a:br>
            <a:r>
              <a:rPr lang="en-US" sz="3600" dirty="0">
                <a:solidFill>
                  <a:srgbClr val="322782"/>
                </a:solidFill>
              </a:rPr>
              <a:t>Management, Dissemination, Training, Knowledge Transfer, and Communication</a:t>
            </a:r>
            <a:br>
              <a:rPr lang="en-US" dirty="0">
                <a:solidFill>
                  <a:srgbClr val="322782"/>
                </a:solidFill>
              </a:rPr>
            </a:br>
            <a:endParaRPr lang="en-US" dirty="0">
              <a:solidFill>
                <a:srgbClr val="32278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07986" y="3778612"/>
            <a:ext cx="11376025" cy="1090547"/>
          </a:xfrm>
        </p:spPr>
        <p:txBody>
          <a:bodyPr/>
          <a:lstStyle/>
          <a:p>
            <a:r>
              <a:rPr lang="en-US" sz="2400" dirty="0">
                <a:solidFill>
                  <a:srgbClr val="322782"/>
                </a:solidFill>
              </a:rPr>
              <a:t>EAJADE Kick-off Meeting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407986" y="4077072"/>
            <a:ext cx="11369548" cy="1348444"/>
          </a:xfrm>
        </p:spPr>
        <p:txBody>
          <a:bodyPr/>
          <a:lstStyle/>
          <a:p>
            <a:endParaRPr lang="de-DE" sz="2000" dirty="0"/>
          </a:p>
          <a:p>
            <a:r>
              <a:rPr lang="en-US" sz="2000" dirty="0"/>
              <a:t>Thomas </a:t>
            </a:r>
            <a:r>
              <a:rPr lang="en-US" sz="2000" dirty="0" err="1"/>
              <a:t>Schörner</a:t>
            </a:r>
            <a:endParaRPr lang="en-US" sz="2000" dirty="0"/>
          </a:p>
          <a:p>
            <a:r>
              <a:rPr lang="en-US" sz="2000" dirty="0"/>
              <a:t>29/30 March 2023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DFB40F-EFD1-FEFA-F41A-C4FA3C2D83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304" y="2420888"/>
            <a:ext cx="3131814" cy="421738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773D860-E1C4-25EB-68D6-2977452223C3}"/>
              </a:ext>
            </a:extLst>
          </p:cNvPr>
          <p:cNvSpPr/>
          <p:nvPr/>
        </p:nvSpPr>
        <p:spPr>
          <a:xfrm>
            <a:off x="191344" y="5949280"/>
            <a:ext cx="2952328" cy="90872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1600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44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22782"/>
                </a:solidFill>
              </a:rPr>
              <a:t>Dissemination (and Outreach, and Training)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EAJADE Kick-off - Intro |  29/30 Mar 23  |  TS / NP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A673FFB-0E14-AD45-9EA0-EB7BD96AD1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>
              <a:solidFill>
                <a:srgbClr val="E10014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76E7BB-6B25-09B1-FDF4-496C7B66932C}"/>
              </a:ext>
            </a:extLst>
          </p:cNvPr>
          <p:cNvSpPr txBox="1"/>
          <p:nvPr/>
        </p:nvSpPr>
        <p:spPr>
          <a:xfrm>
            <a:off x="407987" y="1268760"/>
            <a:ext cx="11088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(well, I) have 4 secondment months for this </a:t>
            </a:r>
            <a:r>
              <a:rPr lang="en-US" dirty="0">
                <a:sym typeface="Wingdings" pitchFamily="2" charset="2"/>
              </a:rPr>
              <a:t> good ideas?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We need to provide a dissemination and exploitation plan  any further ideas?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872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22782"/>
                </a:solidFill>
              </a:rPr>
              <a:t>Summary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EAJADE Kick-off - Intro |  29/30 Mar 23  |  TS / NP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A673FFB-0E14-AD45-9EA0-EB7BD96AD1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>
              <a:solidFill>
                <a:srgbClr val="E10014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76E7BB-6B25-09B1-FDF4-496C7B66932C}"/>
              </a:ext>
            </a:extLst>
          </p:cNvPr>
          <p:cNvSpPr txBox="1"/>
          <p:nvPr/>
        </p:nvSpPr>
        <p:spPr>
          <a:xfrm>
            <a:off x="407987" y="1268760"/>
            <a:ext cx="1108861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are a few obvious action items for the work package</a:t>
            </a:r>
          </a:p>
          <a:p>
            <a:endParaRPr lang="en-US" dirty="0"/>
          </a:p>
          <a:p>
            <a:r>
              <a:rPr lang="en-US" dirty="0"/>
              <a:t>As a rule, we will try to rely as much as possible on activities in our field and our countries / home institutes as possible. </a:t>
            </a:r>
          </a:p>
          <a:p>
            <a:endParaRPr lang="en-US" dirty="0"/>
          </a:p>
          <a:p>
            <a:r>
              <a:rPr lang="en-US" dirty="0"/>
              <a:t>A lot relies on your input – please try to be proactive (or at least react to my requests ;-)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Topical workshops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Publications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Dissemination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r>
              <a:rPr lang="en-US" dirty="0">
                <a:sym typeface="Wingdings" pitchFamily="2" charset="2"/>
              </a:rPr>
              <a:t> You will get a mail asking for your input about every three months, structure into the above (and more) categories).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047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0AD6CCA-2661-4C25-9614-623803F925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Thomas Schörner</a:t>
            </a:r>
          </a:p>
          <a:p>
            <a:r>
              <a:rPr lang="de-DE" dirty="0"/>
              <a:t>DESY FH </a:t>
            </a:r>
          </a:p>
          <a:p>
            <a:r>
              <a:rPr lang="de-DE" dirty="0"/>
              <a:t>E-Mail: 	</a:t>
            </a:r>
            <a:r>
              <a:rPr lang="de-DE" i="1" dirty="0" err="1"/>
              <a:t>thomas.schoerner@desy.de</a:t>
            </a:r>
            <a:endParaRPr lang="de-DE" i="1" dirty="0"/>
          </a:p>
          <a:p>
            <a:r>
              <a:rPr lang="de-DE" dirty="0"/>
              <a:t>Phone: 	+49 40 8998 3429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407988" y="349610"/>
            <a:ext cx="11376025" cy="351119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dirty="0" err="1">
                <a:solidFill>
                  <a:srgbClr val="322782"/>
                </a:solidFill>
              </a:rPr>
              <a:t>Thank</a:t>
            </a:r>
            <a:r>
              <a:rPr lang="de-DE" sz="4800" dirty="0">
                <a:solidFill>
                  <a:srgbClr val="322782"/>
                </a:solidFill>
              </a:rPr>
              <a:t> </a:t>
            </a:r>
            <a:r>
              <a:rPr lang="de-DE" sz="4800" dirty="0" err="1">
                <a:solidFill>
                  <a:srgbClr val="322782"/>
                </a:solidFill>
              </a:rPr>
              <a:t>you</a:t>
            </a:r>
            <a:r>
              <a:rPr lang="de-DE" sz="4800" dirty="0">
                <a:solidFill>
                  <a:srgbClr val="E10014"/>
                </a:solidFill>
              </a:rPr>
              <a:t>!</a:t>
            </a:r>
          </a:p>
        </p:txBody>
      </p:sp>
      <p:sp>
        <p:nvSpPr>
          <p:cNvPr id="5" name="Textplatzhalter 1">
            <a:extLst>
              <a:ext uri="{FF2B5EF4-FFF2-40B4-BE49-F238E27FC236}">
                <a16:creationId xmlns:a16="http://schemas.microsoft.com/office/drawing/2014/main" id="{F723F8F0-B5ED-3F67-3B90-8DEE0C459212}"/>
              </a:ext>
            </a:extLst>
          </p:cNvPr>
          <p:cNvSpPr txBox="1">
            <a:spLocks/>
          </p:cNvSpPr>
          <p:nvPr/>
        </p:nvSpPr>
        <p:spPr>
          <a:xfrm>
            <a:off x="7896200" y="4516739"/>
            <a:ext cx="3887813" cy="189993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361950" algn="l"/>
              </a:tabLs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195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5350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8275" indent="-27622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https://</a:t>
            </a:r>
            <a:r>
              <a:rPr lang="de-DE" dirty="0" err="1"/>
              <a:t>www.eajade.eu</a:t>
            </a:r>
            <a:endParaRPr lang="de-DE" dirty="0"/>
          </a:p>
          <a:p>
            <a:r>
              <a:rPr lang="de-DE" dirty="0"/>
              <a:t>E-Mail: </a:t>
            </a:r>
            <a:r>
              <a:rPr lang="de-DE" i="1" dirty="0" err="1"/>
              <a:t>eajade-admin@desy.de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861495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227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3262884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22782"/>
                </a:solidFill>
              </a:rPr>
              <a:t>Summary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EAJADE Kick-off - Intro |  29/30 Mar 23  |  TS / NP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A673FFB-0E14-AD45-9EA0-EB7BD96AD1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>
              <a:solidFill>
                <a:srgbClr val="E10014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76E7BB-6B25-09B1-FDF4-496C7B66932C}"/>
              </a:ext>
            </a:extLst>
          </p:cNvPr>
          <p:cNvSpPr txBox="1"/>
          <p:nvPr/>
        </p:nvSpPr>
        <p:spPr>
          <a:xfrm>
            <a:off x="407987" y="1268760"/>
            <a:ext cx="11088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bablabla</a:t>
            </a:r>
            <a:endParaRPr lang="en-US" b="1" dirty="0">
              <a:solidFill>
                <a:srgbClr val="322782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94312B-540C-CD1D-5F73-7A11EE24FE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16" y="349611"/>
            <a:ext cx="8703138" cy="615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009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22782"/>
                </a:solidFill>
              </a:rPr>
              <a:t>Deliverables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EAJADE Kick-off - Intro |  29/30 Mar 23  |  TS / NP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A673FFB-0E14-AD45-9EA0-EB7BD96AD1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>
              <a:solidFill>
                <a:srgbClr val="E10014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72B9D47-F9BC-4A3C-1902-455CA5BD2AB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72" t="68015"/>
          <a:stretch/>
        </p:blipFill>
        <p:spPr>
          <a:xfrm>
            <a:off x="407987" y="1700808"/>
            <a:ext cx="11624981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53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22782"/>
                </a:solidFill>
              </a:rPr>
              <a:t>Meetings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EAJADE Kick-off - Intro |  29/30 Mar 23  |  TS / NP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A673FFB-0E14-AD45-9EA0-EB7BD96AD1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>
                <a:solidFill>
                  <a:srgbClr val="E10014"/>
                </a:solidFill>
              </a:rPr>
              <a:t>… </a:t>
            </a:r>
            <a:r>
              <a:rPr lang="de-DE" dirty="0" err="1">
                <a:solidFill>
                  <a:srgbClr val="E10014"/>
                </a:solidFill>
              </a:rPr>
              <a:t>of</a:t>
            </a:r>
            <a:r>
              <a:rPr lang="de-DE" dirty="0">
                <a:solidFill>
                  <a:srgbClr val="E10014"/>
                </a:solidFill>
              </a:rPr>
              <a:t> EAJADE </a:t>
            </a:r>
            <a:r>
              <a:rPr lang="de-DE" dirty="0" err="1">
                <a:solidFill>
                  <a:srgbClr val="E10014"/>
                </a:solidFill>
              </a:rPr>
              <a:t>committees</a:t>
            </a:r>
            <a:endParaRPr lang="de-DE" dirty="0">
              <a:solidFill>
                <a:srgbClr val="E10014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76E7BB-6B25-09B1-FDF4-496C7B66932C}"/>
              </a:ext>
            </a:extLst>
          </p:cNvPr>
          <p:cNvSpPr txBox="1"/>
          <p:nvPr/>
        </p:nvSpPr>
        <p:spPr>
          <a:xfrm>
            <a:off x="407987" y="1268760"/>
            <a:ext cx="110886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Consortium Board (Thomas) </a:t>
            </a:r>
          </a:p>
          <a:p>
            <a:r>
              <a:rPr lang="en-US" dirty="0">
                <a:sym typeface="Wingdings" pitchFamily="2" charset="2"/>
              </a:rPr>
              <a:t> question CERN: Frank Z. or Steinar?</a:t>
            </a:r>
            <a:endParaRPr lang="en-US" dirty="0"/>
          </a:p>
          <a:p>
            <a:endParaRPr lang="en-US" dirty="0"/>
          </a:p>
          <a:p>
            <a:r>
              <a:rPr lang="en-US" dirty="0"/>
              <a:t>Science Coordination Board (Steinar)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Both meet twice a year (once at annual meeting, and once more – at least this one probably virtually)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Suggest joint meetings, also with interested associated and industry partner representatives present</a:t>
            </a:r>
            <a:br>
              <a:rPr lang="en-US" dirty="0"/>
            </a:br>
            <a:r>
              <a:rPr lang="en-US" dirty="0">
                <a:sym typeface="Wingdings" pitchFamily="2" charset="2"/>
              </a:rPr>
              <a:t> consider today’s meeting as combined SC and SCB meeting, will prepare minutes.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Funding-relevant decisions (e.g. on common fund) to be taken by beneficiaries (e.g. by CB) alone. </a:t>
            </a:r>
          </a:p>
        </p:txBody>
      </p:sp>
    </p:spTree>
    <p:extLst>
      <p:ext uri="{BB962C8B-B14F-4D97-AF65-F5344CB8AC3E}">
        <p14:creationId xmlns:p14="http://schemas.microsoft.com/office/powerpoint/2010/main" val="2155407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22782"/>
                </a:solidFill>
              </a:rPr>
              <a:t>Training 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EAJADE Kick-off - Intro |  29/30 Mar 23  |  TS / NP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A673FFB-0E14-AD45-9EA0-EB7BD96AD1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>
                <a:solidFill>
                  <a:srgbClr val="E10014"/>
                </a:solidFill>
              </a:rPr>
              <a:t>… </a:t>
            </a:r>
            <a:r>
              <a:rPr lang="de-DE" dirty="0" err="1">
                <a:solidFill>
                  <a:srgbClr val="E10014"/>
                </a:solidFill>
              </a:rPr>
              <a:t>of</a:t>
            </a:r>
            <a:r>
              <a:rPr lang="de-DE" dirty="0">
                <a:solidFill>
                  <a:srgbClr val="E10014"/>
                </a:solidFill>
              </a:rPr>
              <a:t> </a:t>
            </a:r>
            <a:r>
              <a:rPr lang="de-DE" dirty="0" err="1">
                <a:solidFill>
                  <a:srgbClr val="E10014"/>
                </a:solidFill>
              </a:rPr>
              <a:t>junior</a:t>
            </a:r>
            <a:r>
              <a:rPr lang="de-DE" dirty="0">
                <a:solidFill>
                  <a:srgbClr val="E10014"/>
                </a:solidFill>
              </a:rPr>
              <a:t> EAJADE </a:t>
            </a:r>
            <a:r>
              <a:rPr lang="de-DE" dirty="0" err="1">
                <a:solidFill>
                  <a:srgbClr val="E10014"/>
                </a:solidFill>
              </a:rPr>
              <a:t>researchers</a:t>
            </a:r>
            <a:endParaRPr lang="de-DE" dirty="0">
              <a:solidFill>
                <a:srgbClr val="E10014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76E7BB-6B25-09B1-FDF4-496C7B66932C}"/>
              </a:ext>
            </a:extLst>
          </p:cNvPr>
          <p:cNvSpPr txBox="1"/>
          <p:nvPr/>
        </p:nvSpPr>
        <p:spPr>
          <a:xfrm>
            <a:off x="335360" y="1181065"/>
            <a:ext cx="1108861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/>
              <a:t>Training experience (quote from proposal)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i="1" dirty="0"/>
              <a:t>EAJADE / WP6 will set up and monitor training goals for seconded Ph.D. students and postdocs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i="1" dirty="0"/>
              <a:t>These secondees will be asked to report on their training effect and on the porting of their experience to their home institution / EAJADE in general.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/>
          </a:p>
          <a:p>
            <a:r>
              <a:rPr lang="en-US" sz="1700" dirty="0"/>
              <a:t>Action items: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We need to organize administrative travel support for all secondees (information on housing, safety, visa etc. for the various receiving institutions).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EAJADE shall help to acknowledge double Ph.D. affiliation / co-supervision and joint degrees.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EAJADE will prepare an industry secondment experience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We should take the training aspect serious and define “goals” for each secondment of junior researchers (and follow up). </a:t>
            </a:r>
          </a:p>
          <a:p>
            <a:r>
              <a:rPr lang="en-US" sz="1700" dirty="0">
                <a:sym typeface="Wingdings" pitchFamily="2" charset="2"/>
              </a:rPr>
              <a:t>	 Will prepare questionnaire on this, or relate it to INDICO registration page? </a:t>
            </a:r>
            <a:endParaRPr lang="en-US" sz="1700" dirty="0"/>
          </a:p>
          <a:p>
            <a:endParaRPr lang="en-US" sz="1700" dirty="0"/>
          </a:p>
          <a:p>
            <a:r>
              <a:rPr lang="en-US" sz="1700" dirty="0"/>
              <a:t>Additional ideas for training of young people: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Internship </a:t>
            </a:r>
            <a:r>
              <a:rPr lang="en-US" sz="1700" dirty="0" err="1"/>
              <a:t>programme</a:t>
            </a:r>
            <a:r>
              <a:rPr lang="en-US" sz="1700" dirty="0"/>
              <a:t> (</a:t>
            </a:r>
            <a:r>
              <a:rPr lang="en-US" sz="1700" dirty="0">
                <a:sym typeface="Wingdings" pitchFamily="2" charset="2"/>
              </a:rPr>
              <a:t> common fund?)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ym typeface="Wingdings" pitchFamily="2" charset="2"/>
              </a:rPr>
              <a:t>Mentoring </a:t>
            </a:r>
            <a:r>
              <a:rPr lang="en-US" sz="1700" dirty="0" err="1">
                <a:sym typeface="Wingdings" pitchFamily="2" charset="2"/>
              </a:rPr>
              <a:t>programme</a:t>
            </a:r>
            <a:r>
              <a:rPr lang="en-US" sz="1700" dirty="0">
                <a:sym typeface="Wingdings" pitchFamily="2" charset="2"/>
              </a:rPr>
              <a:t> with small scientific projects to enrich the CVs (and our reporting)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ym typeface="Wingdings" pitchFamily="2" charset="2"/>
              </a:rPr>
              <a:t>Dedicated schools?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ym typeface="Wingdings" pitchFamily="2" charset="2"/>
              </a:rPr>
              <a:t>Masterclasses?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ym typeface="Wingdings" pitchFamily="2" charset="2"/>
              </a:rPr>
              <a:t>…</a:t>
            </a:r>
            <a:endParaRPr lang="en-US" sz="17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7F2D2D-9DB4-C201-58C8-58342478A497}"/>
              </a:ext>
            </a:extLst>
          </p:cNvPr>
          <p:cNvSpPr txBox="1"/>
          <p:nvPr/>
        </p:nvSpPr>
        <p:spPr>
          <a:xfrm>
            <a:off x="11427716" y="1486958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000" b="1" dirty="0">
                <a:solidFill>
                  <a:srgbClr val="E10014"/>
                </a:solidFill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5F459D-E06F-FB20-BE11-61A5D5F1387E}"/>
              </a:ext>
            </a:extLst>
          </p:cNvPr>
          <p:cNvSpPr txBox="1"/>
          <p:nvPr/>
        </p:nvSpPr>
        <p:spPr>
          <a:xfrm>
            <a:off x="11440106" y="1861160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000" b="1" dirty="0">
                <a:solidFill>
                  <a:srgbClr val="E10014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23730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22782"/>
                </a:solidFill>
              </a:rPr>
              <a:t>Events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EAJADE Kick-off - Intro |  29/30 Mar 23  |  TS / NP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A673FFB-0E14-AD45-9EA0-EB7BD96AD1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>
                <a:solidFill>
                  <a:srgbClr val="E10014"/>
                </a:solidFill>
              </a:rPr>
              <a:t>(</a:t>
            </a:r>
            <a:r>
              <a:rPr lang="de-DE" dirty="0" err="1">
                <a:solidFill>
                  <a:srgbClr val="E10014"/>
                </a:solidFill>
              </a:rPr>
              <a:t>co</a:t>
            </a:r>
            <a:r>
              <a:rPr lang="de-DE" dirty="0">
                <a:solidFill>
                  <a:srgbClr val="E10014"/>
                </a:solidFill>
              </a:rPr>
              <a:t>)</a:t>
            </a:r>
            <a:r>
              <a:rPr lang="de-DE" dirty="0" err="1">
                <a:solidFill>
                  <a:srgbClr val="E10014"/>
                </a:solidFill>
              </a:rPr>
              <a:t>organised</a:t>
            </a:r>
            <a:r>
              <a:rPr lang="de-DE" dirty="0">
                <a:solidFill>
                  <a:srgbClr val="E10014"/>
                </a:solidFill>
              </a:rPr>
              <a:t> </a:t>
            </a:r>
            <a:r>
              <a:rPr lang="de-DE" dirty="0" err="1">
                <a:solidFill>
                  <a:srgbClr val="E10014"/>
                </a:solidFill>
              </a:rPr>
              <a:t>by</a:t>
            </a:r>
            <a:r>
              <a:rPr lang="de-DE" dirty="0">
                <a:solidFill>
                  <a:srgbClr val="E10014"/>
                </a:solidFill>
              </a:rPr>
              <a:t> EAJADE, </a:t>
            </a:r>
            <a:r>
              <a:rPr lang="de-DE" dirty="0" err="1">
                <a:solidFill>
                  <a:srgbClr val="E10014"/>
                </a:solidFill>
              </a:rPr>
              <a:t>or</a:t>
            </a:r>
            <a:r>
              <a:rPr lang="de-DE" dirty="0">
                <a:solidFill>
                  <a:srgbClr val="E10014"/>
                </a:solidFill>
              </a:rPr>
              <a:t> </a:t>
            </a:r>
            <a:r>
              <a:rPr lang="de-DE" dirty="0" err="1">
                <a:solidFill>
                  <a:srgbClr val="E10014"/>
                </a:solidFill>
              </a:rPr>
              <a:t>with</a:t>
            </a:r>
            <a:r>
              <a:rPr lang="de-DE" dirty="0">
                <a:solidFill>
                  <a:srgbClr val="E10014"/>
                </a:solidFill>
              </a:rPr>
              <a:t> EAJADE </a:t>
            </a:r>
            <a:r>
              <a:rPr lang="de-DE" dirty="0" err="1">
                <a:solidFill>
                  <a:srgbClr val="E10014"/>
                </a:solidFill>
              </a:rPr>
              <a:t>contributions</a:t>
            </a:r>
            <a:endParaRPr lang="de-DE" dirty="0">
              <a:solidFill>
                <a:srgbClr val="E10014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76E7BB-6B25-09B1-FDF4-496C7B66932C}"/>
              </a:ext>
            </a:extLst>
          </p:cNvPr>
          <p:cNvSpPr txBox="1"/>
          <p:nvPr/>
        </p:nvSpPr>
        <p:spPr>
          <a:xfrm>
            <a:off x="407987" y="1268760"/>
            <a:ext cx="110886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Which? How to contribute? What to contribute? </a:t>
            </a:r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EAJADE annual meetings – do we want that? Do we attach it to conferences? Ideas?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CB and SCB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 package topical workshops?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Important: Let me know if you show anything related to EAJADE anywhere (e.g. the typical guided tours, days of open doors etc. stuff, or topical workshops). 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9463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22782"/>
                </a:solidFill>
              </a:rPr>
              <a:t>Open and FAIR Data 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EAJADE Kick-off - Intro |  29/30 Mar 23  |  TS / NP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A673FFB-0E14-AD45-9EA0-EB7BD96AD1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>
                <a:solidFill>
                  <a:srgbClr val="E10014"/>
                </a:solidFill>
              </a:rPr>
              <a:t>And open </a:t>
            </a:r>
            <a:r>
              <a:rPr lang="de-DE" dirty="0" err="1"/>
              <a:t>sc</a:t>
            </a:r>
            <a:r>
              <a:rPr lang="de-DE" dirty="0" err="1">
                <a:solidFill>
                  <a:srgbClr val="E10014"/>
                </a:solidFill>
              </a:rPr>
              <a:t>ience</a:t>
            </a:r>
            <a:r>
              <a:rPr lang="de-DE" dirty="0">
                <a:solidFill>
                  <a:srgbClr val="E10014"/>
                </a:solidFill>
              </a:rPr>
              <a:t> </a:t>
            </a:r>
            <a:r>
              <a:rPr lang="de-DE" dirty="0" err="1">
                <a:solidFill>
                  <a:srgbClr val="E10014"/>
                </a:solidFill>
              </a:rPr>
              <a:t>practices</a:t>
            </a:r>
            <a:endParaRPr lang="de-DE" dirty="0">
              <a:solidFill>
                <a:srgbClr val="E10014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76E7BB-6B25-09B1-FDF4-496C7B66932C}"/>
              </a:ext>
            </a:extLst>
          </p:cNvPr>
          <p:cNvSpPr txBox="1"/>
          <p:nvPr/>
        </p:nvSpPr>
        <p:spPr>
          <a:xfrm>
            <a:off x="407987" y="1268760"/>
            <a:ext cx="11088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Need to provide a data management plan for EAJADE results</a:t>
            </a:r>
            <a:br>
              <a:rPr lang="en-US" dirty="0"/>
            </a:br>
            <a:r>
              <a:rPr lang="en-US" dirty="0">
                <a:sym typeface="Wingdings" pitchFamily="2" charset="2"/>
              </a:rPr>
              <a:t> will provide a questionnaire on their prospective data for each work package soon.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02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22782"/>
                </a:solidFill>
              </a:rPr>
              <a:t>Publications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EAJADE Kick-off - Intro |  29/30 Mar 23  |  TS / NP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A673FFB-0E14-AD45-9EA0-EB7BD96AD1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err="1">
                <a:solidFill>
                  <a:srgbClr val="E10014"/>
                </a:solidFill>
              </a:rPr>
              <a:t>Is</a:t>
            </a:r>
            <a:r>
              <a:rPr lang="de-DE" dirty="0">
                <a:solidFill>
                  <a:srgbClr val="E10014"/>
                </a:solidFill>
              </a:rPr>
              <a:t> </a:t>
            </a:r>
            <a:r>
              <a:rPr lang="de-DE" dirty="0" err="1">
                <a:solidFill>
                  <a:srgbClr val="E10014"/>
                </a:solidFill>
              </a:rPr>
              <a:t>this</a:t>
            </a:r>
            <a:r>
              <a:rPr lang="de-DE" dirty="0">
                <a:solidFill>
                  <a:srgbClr val="E10014"/>
                </a:solidFill>
              </a:rPr>
              <a:t> an </a:t>
            </a:r>
            <a:r>
              <a:rPr lang="de-DE" dirty="0" err="1">
                <a:solidFill>
                  <a:srgbClr val="E10014"/>
                </a:solidFill>
              </a:rPr>
              <a:t>issue</a:t>
            </a:r>
            <a:r>
              <a:rPr lang="de-DE" dirty="0">
                <a:solidFill>
                  <a:srgbClr val="E10014"/>
                </a:solidFill>
              </a:rPr>
              <a:t> </a:t>
            </a:r>
            <a:r>
              <a:rPr lang="de-DE" dirty="0" err="1">
                <a:solidFill>
                  <a:srgbClr val="E10014"/>
                </a:solidFill>
              </a:rPr>
              <a:t>beyond</a:t>
            </a:r>
            <a:r>
              <a:rPr lang="de-DE" dirty="0">
                <a:solidFill>
                  <a:srgbClr val="E10014"/>
                </a:solidFill>
              </a:rPr>
              <a:t>  </a:t>
            </a:r>
            <a:r>
              <a:rPr lang="de-DE" dirty="0" err="1">
                <a:solidFill>
                  <a:srgbClr val="E10014"/>
                </a:solidFill>
              </a:rPr>
              <a:t>acknowledgements</a:t>
            </a:r>
            <a:r>
              <a:rPr lang="de-DE" dirty="0">
                <a:solidFill>
                  <a:srgbClr val="E10014"/>
                </a:solidFill>
              </a:rPr>
              <a:t>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76E7BB-6B25-09B1-FDF4-496C7B66932C}"/>
              </a:ext>
            </a:extLst>
          </p:cNvPr>
          <p:cNvSpPr txBox="1"/>
          <p:nvPr/>
        </p:nvSpPr>
        <p:spPr>
          <a:xfrm>
            <a:off x="407987" y="1268760"/>
            <a:ext cx="11088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Please report all publications and talks by you and your institute members that have / need / deserve an EAJADE </a:t>
            </a:r>
            <a:r>
              <a:rPr lang="en-US" dirty="0" err="1"/>
              <a:t>acknowlwedgement</a:t>
            </a:r>
            <a:r>
              <a:rPr lang="en-US" dirty="0"/>
              <a:t> to me for reporting purposes. </a:t>
            </a:r>
          </a:p>
        </p:txBody>
      </p:sp>
    </p:spTree>
    <p:extLst>
      <p:ext uri="{BB962C8B-B14F-4D97-AF65-F5344CB8AC3E}">
        <p14:creationId xmlns:p14="http://schemas.microsoft.com/office/powerpoint/2010/main" val="2454821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22782"/>
                </a:solidFill>
              </a:rPr>
              <a:t>Outreach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EAJADE Kick-off - Intro |  29/30 Mar 23  |  TS / NP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A673FFB-0E14-AD45-9EA0-EB7BD96AD1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err="1">
                <a:solidFill>
                  <a:srgbClr val="E10014"/>
                </a:solidFill>
              </a:rPr>
              <a:t>What</a:t>
            </a:r>
            <a:r>
              <a:rPr lang="de-DE" dirty="0">
                <a:solidFill>
                  <a:srgbClr val="E10014"/>
                </a:solidFill>
              </a:rPr>
              <a:t> </a:t>
            </a:r>
            <a:r>
              <a:rPr lang="de-DE" dirty="0" err="1">
                <a:solidFill>
                  <a:srgbClr val="E10014"/>
                </a:solidFill>
              </a:rPr>
              <a:t>measures</a:t>
            </a:r>
            <a:r>
              <a:rPr lang="de-DE" dirty="0">
                <a:solidFill>
                  <a:srgbClr val="E10014"/>
                </a:solidFill>
              </a:rPr>
              <a:t> do </a:t>
            </a:r>
            <a:r>
              <a:rPr lang="de-DE" dirty="0" err="1">
                <a:solidFill>
                  <a:srgbClr val="E10014"/>
                </a:solidFill>
              </a:rPr>
              <a:t>we</a:t>
            </a:r>
            <a:r>
              <a:rPr lang="de-DE" dirty="0">
                <a:solidFill>
                  <a:srgbClr val="E10014"/>
                </a:solidFill>
              </a:rPr>
              <a:t> </a:t>
            </a:r>
            <a:r>
              <a:rPr lang="de-DE" dirty="0" err="1">
                <a:solidFill>
                  <a:srgbClr val="E10014"/>
                </a:solidFill>
              </a:rPr>
              <a:t>want</a:t>
            </a:r>
            <a:r>
              <a:rPr lang="de-DE" dirty="0">
                <a:solidFill>
                  <a:srgbClr val="E10014"/>
                </a:solidFill>
              </a:rPr>
              <a:t> / </a:t>
            </a:r>
            <a:r>
              <a:rPr lang="de-DE" dirty="0" err="1">
                <a:solidFill>
                  <a:srgbClr val="E10014"/>
                </a:solidFill>
              </a:rPr>
              <a:t>need</a:t>
            </a:r>
            <a:r>
              <a:rPr lang="de-DE" dirty="0">
                <a:solidFill>
                  <a:srgbClr val="E10014"/>
                </a:solidFill>
              </a:rPr>
              <a:t>? Who </a:t>
            </a:r>
            <a:r>
              <a:rPr lang="de-DE" dirty="0" err="1">
                <a:solidFill>
                  <a:srgbClr val="E10014"/>
                </a:solidFill>
              </a:rPr>
              <a:t>is</a:t>
            </a:r>
            <a:r>
              <a:rPr lang="de-DE" dirty="0">
                <a:solidFill>
                  <a:srgbClr val="E10014"/>
                </a:solidFill>
              </a:rPr>
              <a:t> </a:t>
            </a:r>
            <a:r>
              <a:rPr lang="de-DE" dirty="0" err="1">
                <a:solidFill>
                  <a:srgbClr val="E10014"/>
                </a:solidFill>
              </a:rPr>
              <a:t>willing</a:t>
            </a:r>
            <a:r>
              <a:rPr lang="de-DE" dirty="0">
                <a:solidFill>
                  <a:srgbClr val="E10014"/>
                </a:solidFill>
              </a:rPr>
              <a:t> </a:t>
            </a:r>
            <a:r>
              <a:rPr lang="de-DE" dirty="0" err="1">
                <a:solidFill>
                  <a:srgbClr val="E10014"/>
                </a:solidFill>
              </a:rPr>
              <a:t>to</a:t>
            </a:r>
            <a:r>
              <a:rPr lang="de-DE" dirty="0">
                <a:solidFill>
                  <a:srgbClr val="E10014"/>
                </a:solidFill>
              </a:rPr>
              <a:t> </a:t>
            </a:r>
            <a:r>
              <a:rPr lang="de-DE" dirty="0" err="1">
                <a:solidFill>
                  <a:srgbClr val="E10014"/>
                </a:solidFill>
              </a:rPr>
              <a:t>play</a:t>
            </a:r>
            <a:r>
              <a:rPr lang="de-DE" dirty="0">
                <a:solidFill>
                  <a:srgbClr val="E10014"/>
                </a:solidFill>
              </a:rPr>
              <a:t> </a:t>
            </a:r>
            <a:r>
              <a:rPr lang="de-DE" dirty="0" err="1">
                <a:solidFill>
                  <a:srgbClr val="E10014"/>
                </a:solidFill>
              </a:rPr>
              <a:t>along</a:t>
            </a:r>
            <a:r>
              <a:rPr lang="de-DE" dirty="0">
                <a:solidFill>
                  <a:srgbClr val="E10014"/>
                </a:solidFill>
              </a:rPr>
              <a:t>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76E7BB-6B25-09B1-FDF4-496C7B66932C}"/>
              </a:ext>
            </a:extLst>
          </p:cNvPr>
          <p:cNvSpPr txBox="1"/>
          <p:nvPr/>
        </p:nvSpPr>
        <p:spPr>
          <a:xfrm>
            <a:off x="407987" y="1268760"/>
            <a:ext cx="110886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Web site </a:t>
            </a:r>
            <a:r>
              <a:rPr lang="en-US" dirty="0" err="1"/>
              <a:t>eajade.eu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Twitter? Mastodon? (</a:t>
            </a:r>
            <a:r>
              <a:rPr lang="en-US" dirty="0">
                <a:sym typeface="Wingdings" pitchFamily="2" charset="2"/>
              </a:rPr>
              <a:t> bundling of national information?)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Quarterly or 6-monthly Newsletter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Anything else?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Contributions to events? Which? How?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LCWS?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ILC / CLIC / FCC events?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Public fairs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88055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0" id="{2B0CCFEF-3092-0942-8FFD-946A8089C971}" vid="{71341955-5B0B-6345-98C1-5CB085C5AEBD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44101</TotalTime>
  <Words>839</Words>
  <Application>Microsoft Macintosh PowerPoint</Application>
  <PresentationFormat>Widescreen</PresentationFormat>
  <Paragraphs>116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DESY</vt:lpstr>
      <vt:lpstr>EAJADE – Work Package 6 Management, Dissemination, Training, Knowledge Transfer, and Communication </vt:lpstr>
      <vt:lpstr>Summary</vt:lpstr>
      <vt:lpstr>Deliverables</vt:lpstr>
      <vt:lpstr>Meetings</vt:lpstr>
      <vt:lpstr>Training </vt:lpstr>
      <vt:lpstr>Events</vt:lpstr>
      <vt:lpstr>Open and FAIR Data </vt:lpstr>
      <vt:lpstr>Publications</vt:lpstr>
      <vt:lpstr>Outreach</vt:lpstr>
      <vt:lpstr>Dissemination (and Outreach, and Training)</vt:lpstr>
      <vt:lpstr>Summary</vt:lpstr>
      <vt:lpstr>PowerPoint Presentation</vt:lpstr>
      <vt:lpstr>Backup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Thomas Schörner-Sadenius</dc:creator>
  <cp:lastModifiedBy>Thomas Schörner-Sadenius</cp:lastModifiedBy>
  <cp:revision>536</cp:revision>
  <cp:lastPrinted>2023-03-21T11:59:21Z</cp:lastPrinted>
  <dcterms:created xsi:type="dcterms:W3CDTF">2018-04-12T09:21:51Z</dcterms:created>
  <dcterms:modified xsi:type="dcterms:W3CDTF">2023-03-29T11:03:09Z</dcterms:modified>
</cp:coreProperties>
</file>