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6"/>
  </p:notesMasterIdLst>
  <p:sldIdLst>
    <p:sldId id="267" r:id="rId2"/>
    <p:sldId id="268" r:id="rId3"/>
    <p:sldId id="270" r:id="rId4"/>
    <p:sldId id="26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E10A"/>
    <a:srgbClr val="009FDF"/>
    <a:srgbClr val="F18F1F"/>
    <a:srgbClr val="029F6E"/>
    <a:srgbClr val="0CC1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7" autoAdjust="0"/>
    <p:restoredTop sz="96405"/>
  </p:normalViewPr>
  <p:slideViewPr>
    <p:cSldViewPr snapToGrid="0">
      <p:cViewPr varScale="1">
        <p:scale>
          <a:sx n="126" d="100"/>
          <a:sy n="126" d="100"/>
        </p:scale>
        <p:origin x="224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3920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15A789-3AB9-46D7-A57C-EE634E6D8CD9}" type="datetimeFigureOut">
              <a:rPr lang="en-US" smtClean="0"/>
              <a:t>12/12/22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C33521-29DF-4D2D-9BC0-3ECECD335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216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C33521-29DF-4D2D-9BC0-3ECECD3353B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734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Titl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407988" y="349611"/>
            <a:ext cx="11376025" cy="1855254"/>
          </a:xfrm>
        </p:spPr>
        <p:txBody>
          <a:bodyPr anchor="t"/>
          <a:lstStyle>
            <a:lvl1pPr algn="l">
              <a:lnSpc>
                <a:spcPct val="100000"/>
              </a:lnSpc>
              <a:defRPr sz="6000"/>
            </a:lvl1pPr>
          </a:lstStyle>
          <a:p>
            <a:pPr>
              <a:defRPr/>
            </a:pPr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407987" y="2335014"/>
            <a:ext cx="11376025" cy="1525787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0"/>
          </p:nvPr>
        </p:nvSpPr>
        <p:spPr bwMode="auto">
          <a:xfrm>
            <a:off x="414396" y="4096780"/>
            <a:ext cx="11369549" cy="700373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800"/>
            </a:lvl1pPr>
          </a:lstStyle>
          <a:p>
            <a:pPr lvl="0">
              <a:defRPr/>
            </a:pPr>
            <a:r>
              <a:rPr lang="en-GB"/>
              <a:t>Click to edit Master text styles</a:t>
            </a:r>
            <a:endParaRPr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10833032" y="5669842"/>
            <a:ext cx="793750" cy="794193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>
            <a:off x="407368" y="6261914"/>
            <a:ext cx="2168482" cy="160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636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le, Text and 2 Pictures B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| Detector R&amp;D | FH task force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 bwMode="auto"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>
              <a:defRPr/>
            </a:pPr>
            <a:r>
              <a:rPr lang="en-GB"/>
              <a:t>Click to edit Master text styles</a:t>
            </a:r>
            <a:endParaRPr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 bwMode="auto">
          <a:xfrm>
            <a:off x="407988" y="1406427"/>
            <a:ext cx="7524750" cy="2454374"/>
          </a:xfrm>
        </p:spPr>
        <p:txBody>
          <a:bodyPr/>
          <a:lstStyle/>
          <a:p>
            <a:pPr lvl="0">
              <a:defRPr/>
            </a:pPr>
            <a:r>
              <a:rPr lang="en-GB"/>
              <a:t>Click to edit Master text styles</a:t>
            </a:r>
            <a:endParaRPr/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 bwMode="auto">
          <a:xfrm>
            <a:off x="407988" y="3963533"/>
            <a:ext cx="7524750" cy="2454374"/>
          </a:xfrm>
        </p:spPr>
        <p:txBody>
          <a:bodyPr/>
          <a:lstStyle/>
          <a:p>
            <a:pPr lvl="0">
              <a:defRPr/>
            </a:pPr>
            <a:r>
              <a:rPr lang="en-GB"/>
              <a:t>Click to edit Master text styles</a:t>
            </a:r>
            <a:endParaRPr/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14"/>
          </p:nvPr>
        </p:nvSpPr>
        <p:spPr bwMode="auto">
          <a:xfrm>
            <a:off x="8075611" y="1449389"/>
            <a:ext cx="3708401" cy="24114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pPr>
              <a:defRPr/>
            </a:pPr>
            <a:r>
              <a:rPr lang="en-GB"/>
              <a:t>Click icon to add picture</a:t>
            </a:r>
            <a:endParaRPr lang="en-US"/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17"/>
          </p:nvPr>
        </p:nvSpPr>
        <p:spPr bwMode="auto">
          <a:xfrm>
            <a:off x="8075612" y="4005263"/>
            <a:ext cx="3708401" cy="24126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pPr>
              <a:defRPr/>
            </a:pPr>
            <a:r>
              <a:rPr lang="en-GB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82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le, Text and 2 Objects B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| Detector R&amp;D | FH task force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 bwMode="auto"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>
              <a:defRPr/>
            </a:pPr>
            <a:r>
              <a:rPr lang="en-GB"/>
              <a:t>Click to edit Master text styles</a:t>
            </a:r>
            <a:endParaRPr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 bwMode="auto">
          <a:xfrm>
            <a:off x="407988" y="1406427"/>
            <a:ext cx="7524750" cy="2454374"/>
          </a:xfrm>
        </p:spPr>
        <p:txBody>
          <a:bodyPr/>
          <a:lstStyle/>
          <a:p>
            <a:pPr lvl="0">
              <a:defRPr/>
            </a:pPr>
            <a:r>
              <a:rPr lang="en-GB"/>
              <a:t>Click to edit Master text styles</a:t>
            </a:r>
            <a:endParaRPr/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 bwMode="auto">
          <a:xfrm>
            <a:off x="407988" y="3963533"/>
            <a:ext cx="7524750" cy="2454374"/>
          </a:xfrm>
        </p:spPr>
        <p:txBody>
          <a:bodyPr/>
          <a:lstStyle/>
          <a:p>
            <a:pPr lvl="0">
              <a:defRPr/>
            </a:pPr>
            <a:r>
              <a:rPr lang="en-GB"/>
              <a:t>Click to edit Master text styles</a:t>
            </a:r>
            <a:endParaRPr/>
          </a:p>
        </p:txBody>
      </p:sp>
      <p:sp>
        <p:nvSpPr>
          <p:cNvPr id="12" name="Inhaltsplatzhalter 5"/>
          <p:cNvSpPr>
            <a:spLocks noGrp="1"/>
          </p:cNvSpPr>
          <p:nvPr>
            <p:ph sz="quarter" idx="18" hasCustomPrompt="1"/>
          </p:nvPr>
        </p:nvSpPr>
        <p:spPr bwMode="auto">
          <a:xfrm>
            <a:off x="8075612" y="1449388"/>
            <a:ext cx="3708399" cy="24114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>
              <a:defRPr/>
            </a:pPr>
            <a:r>
              <a:rPr lang="de-DE"/>
              <a:t>Object </a:t>
            </a:r>
            <a:endParaRPr/>
          </a:p>
        </p:txBody>
      </p:sp>
      <p:sp>
        <p:nvSpPr>
          <p:cNvPr id="13" name="Inhaltsplatzhalter 5"/>
          <p:cNvSpPr>
            <a:spLocks noGrp="1"/>
          </p:cNvSpPr>
          <p:nvPr>
            <p:ph sz="quarter" idx="19" hasCustomPrompt="1"/>
          </p:nvPr>
        </p:nvSpPr>
        <p:spPr bwMode="auto">
          <a:xfrm>
            <a:off x="8075612" y="4005263"/>
            <a:ext cx="3708399" cy="24114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>
              <a:defRPr/>
            </a:pPr>
            <a:r>
              <a:rPr lang="de-DE"/>
              <a:t>Object 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837522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le, Text and 4 Pictur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| Detector R&amp;D | FH task force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 bwMode="auto"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>
              <a:defRPr/>
            </a:pPr>
            <a:r>
              <a:rPr lang="en-GB"/>
              <a:t>Click to edit Master text styles</a:t>
            </a:r>
            <a:endParaRPr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 bwMode="auto">
          <a:xfrm>
            <a:off x="407989" y="1406427"/>
            <a:ext cx="3708400" cy="2454374"/>
          </a:xfrm>
        </p:spPr>
        <p:txBody>
          <a:bodyPr/>
          <a:lstStyle/>
          <a:p>
            <a:pPr lvl="0">
              <a:defRPr/>
            </a:pPr>
            <a:r>
              <a:rPr lang="en-GB"/>
              <a:t>Click to edit Master text styles</a:t>
            </a:r>
            <a:endParaRPr/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 bwMode="auto">
          <a:xfrm>
            <a:off x="407989" y="3963533"/>
            <a:ext cx="3708400" cy="2454374"/>
          </a:xfrm>
        </p:spPr>
        <p:txBody>
          <a:bodyPr/>
          <a:lstStyle/>
          <a:p>
            <a:pPr lvl="0">
              <a:defRPr/>
            </a:pPr>
            <a:r>
              <a:rPr lang="en-GB"/>
              <a:t>Click to edit Master text styles</a:t>
            </a:r>
            <a:endParaRPr/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14"/>
          </p:nvPr>
        </p:nvSpPr>
        <p:spPr bwMode="auto">
          <a:xfrm>
            <a:off x="4259262" y="1449389"/>
            <a:ext cx="3673475" cy="24114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pPr>
              <a:defRPr/>
            </a:pPr>
            <a:r>
              <a:rPr lang="en-GB"/>
              <a:t>Click icon to add picture</a:t>
            </a:r>
            <a:endParaRPr lang="en-US"/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17"/>
          </p:nvPr>
        </p:nvSpPr>
        <p:spPr bwMode="auto">
          <a:xfrm>
            <a:off x="4259263" y="4005263"/>
            <a:ext cx="3673475" cy="24126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pPr>
              <a:defRPr/>
            </a:pPr>
            <a:r>
              <a:rPr lang="en-GB"/>
              <a:t>Click icon to add picture</a:t>
            </a:r>
            <a:endParaRPr lang="en-US"/>
          </a:p>
        </p:txBody>
      </p:sp>
      <p:sp>
        <p:nvSpPr>
          <p:cNvPr id="12" name="Bildplatzhalter 6"/>
          <p:cNvSpPr>
            <a:spLocks noGrp="1"/>
          </p:cNvSpPr>
          <p:nvPr>
            <p:ph type="pic" sz="quarter" idx="18"/>
          </p:nvPr>
        </p:nvSpPr>
        <p:spPr bwMode="auto">
          <a:xfrm>
            <a:off x="8075611" y="1449389"/>
            <a:ext cx="3708401" cy="24114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pPr>
              <a:defRPr/>
            </a:pPr>
            <a:r>
              <a:rPr lang="en-GB"/>
              <a:t>Click icon to add picture</a:t>
            </a:r>
            <a:endParaRPr lang="en-US"/>
          </a:p>
        </p:txBody>
      </p:sp>
      <p:sp>
        <p:nvSpPr>
          <p:cNvPr id="13" name="Bildplatzhalter 6"/>
          <p:cNvSpPr>
            <a:spLocks noGrp="1"/>
          </p:cNvSpPr>
          <p:nvPr>
            <p:ph type="pic" sz="quarter" idx="19"/>
          </p:nvPr>
        </p:nvSpPr>
        <p:spPr bwMode="auto">
          <a:xfrm>
            <a:off x="8075612" y="4005263"/>
            <a:ext cx="3708401" cy="24126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pPr>
              <a:defRPr/>
            </a:pPr>
            <a:r>
              <a:rPr lang="en-GB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7523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le and Pictu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| Detector R&amp;D | FH task force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 bwMode="auto"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>
              <a:defRPr/>
            </a:pPr>
            <a:r>
              <a:rPr lang="en-GB"/>
              <a:t>Click to edit Master text styles</a:t>
            </a:r>
            <a:endParaRPr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4"/>
          </p:nvPr>
        </p:nvSpPr>
        <p:spPr bwMode="auto">
          <a:xfrm>
            <a:off x="407989" y="1449389"/>
            <a:ext cx="11376024" cy="49672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pPr>
              <a:defRPr/>
            </a:pPr>
            <a:r>
              <a:rPr lang="en-GB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440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le and 2 Pictur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| Detector R&amp;D | FH task force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 bwMode="auto"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>
              <a:defRPr/>
            </a:pPr>
            <a:r>
              <a:rPr lang="en-GB"/>
              <a:t>Click to edit Master text styles</a:t>
            </a:r>
            <a:endParaRPr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4"/>
          </p:nvPr>
        </p:nvSpPr>
        <p:spPr bwMode="auto">
          <a:xfrm>
            <a:off x="407989" y="1449389"/>
            <a:ext cx="5616574" cy="49672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pPr>
              <a:defRPr/>
            </a:pPr>
            <a:r>
              <a:rPr lang="en-GB"/>
              <a:t>Click icon to add picture</a:t>
            </a:r>
            <a:endParaRPr lang="en-US"/>
          </a:p>
        </p:txBody>
      </p:sp>
      <p:sp>
        <p:nvSpPr>
          <p:cNvPr id="6" name="Bildplatzhalter 6"/>
          <p:cNvSpPr>
            <a:spLocks noGrp="1"/>
          </p:cNvSpPr>
          <p:nvPr>
            <p:ph type="pic" sz="quarter" idx="15"/>
          </p:nvPr>
        </p:nvSpPr>
        <p:spPr bwMode="auto">
          <a:xfrm>
            <a:off x="6167437" y="1449389"/>
            <a:ext cx="5616575" cy="49672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pPr>
              <a:defRPr/>
            </a:pPr>
            <a:r>
              <a:rPr lang="en-GB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1954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le and 2 Pictures B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| Detector R&amp;D | FH task force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 bwMode="auto"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>
              <a:defRPr/>
            </a:pPr>
            <a:r>
              <a:rPr lang="en-GB"/>
              <a:t>Click to edit Master text styles</a:t>
            </a:r>
            <a:endParaRPr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4"/>
          </p:nvPr>
        </p:nvSpPr>
        <p:spPr bwMode="auto">
          <a:xfrm>
            <a:off x="407989" y="1449389"/>
            <a:ext cx="3708399" cy="49672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pPr>
              <a:defRPr/>
            </a:pPr>
            <a:r>
              <a:rPr lang="en-GB"/>
              <a:t>Click icon to add picture</a:t>
            </a:r>
            <a:endParaRPr lang="en-US"/>
          </a:p>
        </p:txBody>
      </p:sp>
      <p:sp>
        <p:nvSpPr>
          <p:cNvPr id="6" name="Bildplatzhalter 6"/>
          <p:cNvSpPr>
            <a:spLocks noGrp="1"/>
          </p:cNvSpPr>
          <p:nvPr>
            <p:ph type="pic" sz="quarter" idx="15"/>
          </p:nvPr>
        </p:nvSpPr>
        <p:spPr bwMode="auto">
          <a:xfrm>
            <a:off x="4259263" y="1449389"/>
            <a:ext cx="7524749" cy="49672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pPr>
              <a:defRPr/>
            </a:pPr>
            <a:r>
              <a:rPr lang="en-GB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458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Nur Tite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| Detector R&amp;D | FH task force</a:t>
            </a:r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 bwMode="auto"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>
              <a:defRPr/>
            </a:pPr>
            <a:r>
              <a:rPr lang="en-GB"/>
              <a:t>Click to edit Master text styles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375875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Le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| Detector R&amp;D | FH task force</a:t>
            </a:r>
          </a:p>
        </p:txBody>
      </p:sp>
    </p:spTree>
    <p:extLst>
      <p:ext uri="{BB962C8B-B14F-4D97-AF65-F5344CB8AC3E}">
        <p14:creationId xmlns:p14="http://schemas.microsoft.com/office/powerpoint/2010/main" val="28571170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Contac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408779" y="4587296"/>
            <a:ext cx="598825" cy="185118"/>
          </a:xfrm>
          <a:prstGeom prst="rect">
            <a:avLst/>
          </a:prstGeom>
        </p:spPr>
      </p:pic>
      <p:sp>
        <p:nvSpPr>
          <p:cNvPr id="5" name="Rechteck 4"/>
          <p:cNvSpPr/>
          <p:nvPr userDrawn="1"/>
        </p:nvSpPr>
        <p:spPr bwMode="auto">
          <a:xfrm>
            <a:off x="395288" y="3980131"/>
            <a:ext cx="4572000" cy="37310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10000"/>
              </a:lnSpc>
              <a:defRPr/>
            </a:pPr>
            <a:r>
              <a:rPr lang="de-DE" b="1"/>
              <a:t>Contact</a:t>
            </a:r>
            <a:endParaRPr/>
          </a:p>
        </p:txBody>
      </p:sp>
      <p:sp>
        <p:nvSpPr>
          <p:cNvPr id="6" name="Rechteck 5"/>
          <p:cNvSpPr/>
          <p:nvPr userDrawn="1"/>
        </p:nvSpPr>
        <p:spPr bwMode="auto">
          <a:xfrm>
            <a:off x="395288" y="4516739"/>
            <a:ext cx="2700548" cy="189993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20000"/>
              </a:lnSpc>
              <a:tabLst>
                <a:tab pos="715963" algn="l"/>
              </a:tabLst>
              <a:defRPr/>
            </a:pPr>
            <a:r>
              <a:rPr lang="de-DE"/>
              <a:t>	Deutsches </a:t>
            </a:r>
            <a:endParaRPr/>
          </a:p>
          <a:p>
            <a:pPr>
              <a:lnSpc>
                <a:spcPct val="120000"/>
              </a:lnSpc>
              <a:defRPr/>
            </a:pPr>
            <a:r>
              <a:rPr lang="de-DE"/>
              <a:t>Elektronen-Synchrotron</a:t>
            </a:r>
            <a:endParaRPr/>
          </a:p>
          <a:p>
            <a:pPr>
              <a:lnSpc>
                <a:spcPct val="120000"/>
              </a:lnSpc>
              <a:defRPr/>
            </a:pPr>
            <a:endParaRPr lang="de-DE"/>
          </a:p>
          <a:p>
            <a:pPr>
              <a:lnSpc>
                <a:spcPct val="120000"/>
              </a:lnSpc>
              <a:defRPr/>
            </a:pPr>
            <a:r>
              <a:rPr lang="de-DE"/>
              <a:t>www.desy.de</a:t>
            </a:r>
            <a:endParaRPr/>
          </a:p>
        </p:txBody>
      </p:sp>
      <p:sp>
        <p:nvSpPr>
          <p:cNvPr id="7" name="Textplatzhalter 7"/>
          <p:cNvSpPr>
            <a:spLocks noGrp="1"/>
          </p:cNvSpPr>
          <p:nvPr>
            <p:ph type="body" sz="quarter" idx="10"/>
          </p:nvPr>
        </p:nvSpPr>
        <p:spPr bwMode="auto">
          <a:xfrm>
            <a:off x="3599891" y="4516739"/>
            <a:ext cx="5148821" cy="1899936"/>
          </a:xfrm>
        </p:spPr>
        <p:txBody>
          <a:bodyPr/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/>
            </a:lvl1pPr>
            <a:lvl2pPr marL="361950" indent="0">
              <a:buNone/>
              <a:defRPr/>
            </a:lvl2pPr>
          </a:lstStyle>
          <a:p>
            <a:pPr lvl="0">
              <a:defRPr/>
            </a:pPr>
            <a:r>
              <a:rPr lang="en-GB"/>
              <a:t>Click to edit Master text styles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643563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Title (with Picture)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" name="Bildplatzhalter 6"/>
          <p:cNvSpPr>
            <a:spLocks noGrp="1"/>
          </p:cNvSpPr>
          <p:nvPr>
            <p:ph type="pic" sz="quarter" idx="14"/>
          </p:nvPr>
        </p:nvSpPr>
        <p:spPr bwMode="auto">
          <a:xfrm>
            <a:off x="2" y="1"/>
            <a:ext cx="12191997" cy="3429001"/>
          </a:xfrm>
          <a:prstGeom prst="rect">
            <a:avLst/>
          </a:prstGeo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pPr>
              <a:defRPr/>
            </a:pPr>
            <a:r>
              <a:rPr lang="en-GB"/>
              <a:t>Click icon to add picture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407988" y="349612"/>
            <a:ext cx="11376025" cy="1099777"/>
          </a:xfrm>
        </p:spPr>
        <p:txBody>
          <a:bodyPr anchor="t"/>
          <a:lstStyle>
            <a:lvl1pPr algn="l">
              <a:lnSpc>
                <a:spcPct val="100000"/>
              </a:lnSpc>
              <a:defRPr sz="6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407987" y="2335014"/>
            <a:ext cx="11376025" cy="889339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0"/>
          </p:nvPr>
        </p:nvSpPr>
        <p:spPr bwMode="auto">
          <a:xfrm>
            <a:off x="414396" y="4096780"/>
            <a:ext cx="11369548" cy="700373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800"/>
            </a:lvl1pPr>
          </a:lstStyle>
          <a:p>
            <a:pPr lvl="0">
              <a:defRPr/>
            </a:pPr>
            <a:r>
              <a:rPr lang="en-GB"/>
              <a:t>Click to edit Master text styles</a:t>
            </a:r>
            <a:endParaRPr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407368" y="6261914"/>
            <a:ext cx="2168482" cy="160615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>
            <a:off x="10833032" y="5669842"/>
            <a:ext cx="793750" cy="794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947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Divider cya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407988" y="349610"/>
            <a:ext cx="11376025" cy="3511190"/>
          </a:xfrm>
        </p:spPr>
        <p:txBody>
          <a:bodyPr anchor="t"/>
          <a:lstStyle>
            <a:lvl1pPr algn="l">
              <a:lnSpc>
                <a:spcPct val="100000"/>
              </a:lnSpc>
              <a:defRPr sz="6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537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Divider whi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407988" y="349610"/>
            <a:ext cx="11376025" cy="3511190"/>
          </a:xfrm>
        </p:spPr>
        <p:txBody>
          <a:bodyPr anchor="t"/>
          <a:lstStyle>
            <a:lvl1pPr algn="l">
              <a:lnSpc>
                <a:spcPct val="100000"/>
              </a:lnSpc>
              <a:defRPr sz="60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236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el und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en-GB"/>
              <a:t>Click to edit Master text styles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| Detector R&amp;D | FH task force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 bwMode="auto">
          <a:xfrm>
            <a:off x="407988" y="817500"/>
            <a:ext cx="11376024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>
              <a:defRPr/>
            </a:pPr>
            <a:r>
              <a:rPr lang="en-GB"/>
              <a:t>Click to edit Master text styles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07751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le and 2 Content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407988" y="1406427"/>
            <a:ext cx="5616575" cy="5010249"/>
          </a:xfrm>
        </p:spPr>
        <p:txBody>
          <a:bodyPr/>
          <a:lstStyle/>
          <a:p>
            <a:pPr lvl="0">
              <a:defRPr/>
            </a:pPr>
            <a:r>
              <a:rPr lang="en-GB"/>
              <a:t>Click to edit Master text styles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| Detector R&amp;D | FH task force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 bwMode="auto"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>
              <a:defRPr/>
            </a:pPr>
            <a:r>
              <a:rPr lang="en-GB"/>
              <a:t>Click to edit Master text styles</a:t>
            </a:r>
            <a:endParaRPr/>
          </a:p>
        </p:txBody>
      </p:sp>
      <p:sp>
        <p:nvSpPr>
          <p:cNvPr id="6" name="Content Placeholder 2"/>
          <p:cNvSpPr>
            <a:spLocks noGrp="1"/>
          </p:cNvSpPr>
          <p:nvPr>
            <p:ph idx="14"/>
          </p:nvPr>
        </p:nvSpPr>
        <p:spPr bwMode="auto">
          <a:xfrm>
            <a:off x="6167439" y="1406427"/>
            <a:ext cx="5616574" cy="5010249"/>
          </a:xfrm>
        </p:spPr>
        <p:txBody>
          <a:bodyPr/>
          <a:lstStyle/>
          <a:p>
            <a:pPr lvl="0">
              <a:defRPr/>
            </a:pPr>
            <a:r>
              <a:rPr lang="en-GB"/>
              <a:t>Click to edit Master text styles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99413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le and 3 Content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407989" y="1406427"/>
            <a:ext cx="3708400" cy="5010249"/>
          </a:xfrm>
        </p:spPr>
        <p:txBody>
          <a:bodyPr/>
          <a:lstStyle/>
          <a:p>
            <a:pPr lvl="0">
              <a:defRPr/>
            </a:pPr>
            <a:r>
              <a:rPr lang="en-GB"/>
              <a:t>Click to edit Master text styles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| Detector R&amp;D | FH task force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 bwMode="auto"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>
              <a:defRPr/>
            </a:pPr>
            <a:r>
              <a:rPr lang="en-GB"/>
              <a:t>Click to edit Master text styles</a:t>
            </a:r>
            <a:endParaRPr/>
          </a:p>
        </p:txBody>
      </p:sp>
      <p:sp>
        <p:nvSpPr>
          <p:cNvPr id="6" name="Content Placeholder 2"/>
          <p:cNvSpPr>
            <a:spLocks noGrp="1"/>
          </p:cNvSpPr>
          <p:nvPr>
            <p:ph idx="14"/>
          </p:nvPr>
        </p:nvSpPr>
        <p:spPr bwMode="auto">
          <a:xfrm>
            <a:off x="4259263" y="1406427"/>
            <a:ext cx="3673475" cy="5010249"/>
          </a:xfrm>
        </p:spPr>
        <p:txBody>
          <a:bodyPr/>
          <a:lstStyle/>
          <a:p>
            <a:pPr lvl="0">
              <a:defRPr/>
            </a:pPr>
            <a:r>
              <a:rPr lang="en-GB"/>
              <a:t>Click to edit Master text styles</a:t>
            </a:r>
            <a:endParaRPr/>
          </a:p>
        </p:txBody>
      </p:sp>
      <p:sp>
        <p:nvSpPr>
          <p:cNvPr id="7" name="Content Placeholder 2"/>
          <p:cNvSpPr>
            <a:spLocks noGrp="1"/>
          </p:cNvSpPr>
          <p:nvPr>
            <p:ph idx="15"/>
          </p:nvPr>
        </p:nvSpPr>
        <p:spPr bwMode="auto">
          <a:xfrm>
            <a:off x="8075612" y="1406427"/>
            <a:ext cx="3708399" cy="5010249"/>
          </a:xfrm>
        </p:spPr>
        <p:txBody>
          <a:bodyPr/>
          <a:lstStyle/>
          <a:p>
            <a:pPr lvl="0">
              <a:defRPr/>
            </a:pPr>
            <a:r>
              <a:rPr lang="en-GB"/>
              <a:t>Click to edit Master text styles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069890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le, Text and 2 Pictur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| Detector R&amp;D | FH task force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 bwMode="auto"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>
              <a:defRPr/>
            </a:pPr>
            <a:r>
              <a:rPr lang="en-GB"/>
              <a:t>Click to edit Master text styles</a:t>
            </a:r>
            <a:endParaRPr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 bwMode="auto">
          <a:xfrm>
            <a:off x="407988" y="1406427"/>
            <a:ext cx="5616575" cy="2454374"/>
          </a:xfrm>
        </p:spPr>
        <p:txBody>
          <a:bodyPr/>
          <a:lstStyle/>
          <a:p>
            <a:pPr lvl="0">
              <a:defRPr/>
            </a:pPr>
            <a:r>
              <a:rPr lang="en-GB"/>
              <a:t>Click to edit Master text styles</a:t>
            </a:r>
            <a:endParaRPr/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 bwMode="auto">
          <a:xfrm>
            <a:off x="407988" y="3963533"/>
            <a:ext cx="5616575" cy="2454374"/>
          </a:xfrm>
        </p:spPr>
        <p:txBody>
          <a:bodyPr/>
          <a:lstStyle/>
          <a:p>
            <a:pPr lvl="0">
              <a:defRPr/>
            </a:pPr>
            <a:r>
              <a:rPr lang="en-GB"/>
              <a:t>Click to edit Master text styles</a:t>
            </a:r>
            <a:endParaRPr/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14"/>
          </p:nvPr>
        </p:nvSpPr>
        <p:spPr bwMode="auto">
          <a:xfrm>
            <a:off x="6167437" y="1449389"/>
            <a:ext cx="5616576" cy="24114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pPr>
              <a:defRPr/>
            </a:pPr>
            <a:r>
              <a:rPr lang="en-GB"/>
              <a:t>Click icon to add picture</a:t>
            </a:r>
            <a:endParaRPr lang="en-US"/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17"/>
          </p:nvPr>
        </p:nvSpPr>
        <p:spPr bwMode="auto">
          <a:xfrm>
            <a:off x="6167438" y="4005263"/>
            <a:ext cx="5616576" cy="24126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pPr>
              <a:defRPr/>
            </a:pPr>
            <a:r>
              <a:rPr lang="en-GB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531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le, Text and 2 Object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| Detector R&amp;D | FH task force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 bwMode="auto"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>
              <a:defRPr/>
            </a:pPr>
            <a:r>
              <a:rPr lang="en-GB"/>
              <a:t>Click to edit Master text styles</a:t>
            </a:r>
            <a:endParaRPr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 bwMode="auto">
          <a:xfrm>
            <a:off x="407988" y="1406427"/>
            <a:ext cx="5616575" cy="2454374"/>
          </a:xfrm>
        </p:spPr>
        <p:txBody>
          <a:bodyPr/>
          <a:lstStyle/>
          <a:p>
            <a:pPr lvl="0">
              <a:defRPr/>
            </a:pPr>
            <a:r>
              <a:rPr lang="en-GB"/>
              <a:t>Click to edit Master text styles</a:t>
            </a:r>
            <a:endParaRPr/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 bwMode="auto">
          <a:xfrm>
            <a:off x="407988" y="3963533"/>
            <a:ext cx="5616575" cy="2454374"/>
          </a:xfrm>
        </p:spPr>
        <p:txBody>
          <a:bodyPr/>
          <a:lstStyle/>
          <a:p>
            <a:pPr lvl="0">
              <a:defRPr/>
            </a:pPr>
            <a:r>
              <a:rPr lang="en-GB"/>
              <a:t>Click to edit Master text styles</a:t>
            </a:r>
            <a:endParaRPr/>
          </a:p>
        </p:txBody>
      </p:sp>
      <p:sp>
        <p:nvSpPr>
          <p:cNvPr id="12" name="Inhaltsplatzhalter 5"/>
          <p:cNvSpPr>
            <a:spLocks noGrp="1"/>
          </p:cNvSpPr>
          <p:nvPr>
            <p:ph sz="quarter" idx="18" hasCustomPrompt="1"/>
          </p:nvPr>
        </p:nvSpPr>
        <p:spPr bwMode="auto">
          <a:xfrm>
            <a:off x="6167438" y="1449388"/>
            <a:ext cx="5616574" cy="24114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>
              <a:defRPr/>
            </a:pPr>
            <a:r>
              <a:rPr lang="de-DE"/>
              <a:t>Object </a:t>
            </a:r>
            <a:endParaRPr/>
          </a:p>
        </p:txBody>
      </p:sp>
      <p:sp>
        <p:nvSpPr>
          <p:cNvPr id="13" name="Inhaltsplatzhalter 5"/>
          <p:cNvSpPr>
            <a:spLocks noGrp="1"/>
          </p:cNvSpPr>
          <p:nvPr>
            <p:ph sz="quarter" idx="19" hasCustomPrompt="1"/>
          </p:nvPr>
        </p:nvSpPr>
        <p:spPr bwMode="auto">
          <a:xfrm>
            <a:off x="6167438" y="4005263"/>
            <a:ext cx="5616574" cy="24114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>
              <a:defRPr/>
            </a:pPr>
            <a:r>
              <a:rPr lang="de-DE"/>
              <a:t>Object 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593595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407988" y="349611"/>
            <a:ext cx="11376024" cy="45109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07987" y="1406427"/>
            <a:ext cx="11376025" cy="501024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791578" y="6580800"/>
            <a:ext cx="9948937" cy="18684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| Detector R&amp;D | FH task force</a:t>
            </a:r>
            <a:endParaRPr/>
          </a:p>
        </p:txBody>
      </p:sp>
      <p:sp>
        <p:nvSpPr>
          <p:cNvPr id="14" name="Textfeld 13"/>
          <p:cNvSpPr txBox="1"/>
          <p:nvPr userDrawn="1"/>
        </p:nvSpPr>
        <p:spPr bwMode="auto">
          <a:xfrm>
            <a:off x="10848528" y="6580800"/>
            <a:ext cx="935485" cy="18684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>
              <a:defRPr/>
            </a:pPr>
            <a:r>
              <a:rPr lang="en-US" sz="1000" b="1"/>
              <a:t>Page </a:t>
            </a:r>
            <a:fld id="{0427E4B2-AC28-443E-BE04-5CD55098A90B}" type="slidenum">
              <a:rPr lang="en-US" sz="1000" b="1"/>
              <a:t>‹#›</a:t>
            </a:fld>
            <a:endParaRPr lang="en-US" sz="1000" b="1"/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0"/>
          <a:stretch/>
        </p:blipFill>
        <p:spPr bwMode="auto">
          <a:xfrm>
            <a:off x="403112" y="6614019"/>
            <a:ext cx="325552" cy="100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96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</p:sldLayoutIdLst>
  <p:hf hdr="0" dt="0"/>
  <p:txStyles>
    <p:titleStyle>
      <a:lvl1pPr algn="l" defTabSz="914400">
        <a:lnSpc>
          <a:spcPct val="90000"/>
        </a:lnSpc>
        <a:spcBef>
          <a:spcPts val="0"/>
        </a:spcBef>
        <a:buNone/>
        <a:defRPr sz="3000" b="1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61950" indent="-361950" algn="l" defTabSz="914400">
        <a:lnSpc>
          <a:spcPct val="110000"/>
        </a:lnSpc>
        <a:spcBef>
          <a:spcPts val="0"/>
        </a:spcBef>
        <a:spcAft>
          <a:spcPts val="1200"/>
        </a:spcAft>
        <a:buFont typeface="Arial"/>
        <a:buChar char="•"/>
        <a:tabLst>
          <a:tab pos="361950" algn="l"/>
        </a:tabLst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66700" algn="l" defTabSz="914400">
        <a:lnSpc>
          <a:spcPct val="100000"/>
        </a:lnSpc>
        <a:spcBef>
          <a:spcPts val="0"/>
        </a:spcBef>
        <a:spcAft>
          <a:spcPts val="800"/>
        </a:spcAft>
        <a:buFont typeface="Arial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2pPr>
      <a:lvl3pPr marL="895350" indent="-266700" algn="l" defTabSz="914400">
        <a:lnSpc>
          <a:spcPct val="100000"/>
        </a:lnSpc>
        <a:spcBef>
          <a:spcPts val="0"/>
        </a:spcBef>
        <a:spcAft>
          <a:spcPts val="800"/>
        </a:spcAft>
        <a:buFont typeface="Arial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1162050" indent="-266700" algn="l" defTabSz="914400">
        <a:lnSpc>
          <a:spcPct val="100000"/>
        </a:lnSpc>
        <a:spcBef>
          <a:spcPts val="0"/>
        </a:spcBef>
        <a:spcAft>
          <a:spcPts val="800"/>
        </a:spcAft>
        <a:buFont typeface="Arial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4pPr>
      <a:lvl5pPr marL="1438275" indent="-276225" algn="l" defTabSz="914400">
        <a:lnSpc>
          <a:spcPct val="100000"/>
        </a:lnSpc>
        <a:spcBef>
          <a:spcPts val="0"/>
        </a:spcBef>
        <a:spcAft>
          <a:spcPts val="800"/>
        </a:spcAft>
        <a:buFont typeface="Arial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sympa@desy.de" TargetMode="External"/><Relationship Id="rId2" Type="http://schemas.openxmlformats.org/officeDocument/2006/relationships/hyperlink" Target="mailto:FH.detector@desy.de" TargetMode="Externa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77C72-DD8C-4FAD-A907-4B0878DF7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Detector R&amp;D taskforce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2DE489-B25B-4E8A-B1FB-76E0A97B8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| Detector R&amp;D | FH task force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ED64B3-3E4D-4007-A5F5-985094BD9D7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1400" dirty="0"/>
              <a:t>Ties Behnke, Ingo Bloch, Doris Eckstein, </a:t>
            </a:r>
            <a:r>
              <a:rPr lang="en-US" sz="1400" u="sng" dirty="0"/>
              <a:t>Ingrid-Maria Gregor</a:t>
            </a:r>
            <a:r>
              <a:rPr lang="en-US" sz="1400" dirty="0"/>
              <a:t>, Karsten Hansen, Friederike Januschek, Felix Sefkow, Marcel Stanitzki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5D1619-B9F0-42D0-BD83-64DCE8134089}"/>
              </a:ext>
            </a:extLst>
          </p:cNvPr>
          <p:cNvSpPr/>
          <p:nvPr/>
        </p:nvSpPr>
        <p:spPr>
          <a:xfrm>
            <a:off x="407986" y="1773139"/>
            <a:ext cx="11201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sz="1600" b="1" dirty="0">
                <a:solidFill>
                  <a:prstClr val="black"/>
                </a:solidFill>
                <a:latin typeface="+mj-lt"/>
              </a:rPr>
              <a:t>Outstanding competence </a:t>
            </a:r>
            <a:r>
              <a:rPr lang="en-US" sz="1600" dirty="0">
                <a:solidFill>
                  <a:prstClr val="black"/>
                </a:solidFill>
                <a:latin typeface="+mj-lt"/>
              </a:rPr>
              <a:t>in our capability to design and build complex detector systems (60%)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600" b="1" dirty="0">
                <a:solidFill>
                  <a:prstClr val="black"/>
                </a:solidFill>
                <a:latin typeface="+mj-lt"/>
              </a:rPr>
              <a:t>Leadership</a:t>
            </a:r>
            <a:r>
              <a:rPr lang="en-US" sz="1600" dirty="0">
                <a:solidFill>
                  <a:prstClr val="black"/>
                </a:solidFill>
                <a:latin typeface="+mj-lt"/>
              </a:rPr>
              <a:t> in selected technological areas which are needed to address our science program (30%)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600" dirty="0">
                <a:solidFill>
                  <a:prstClr val="black"/>
                </a:solidFill>
                <a:latin typeface="+mj-lt"/>
              </a:rPr>
              <a:t>Retain a level of </a:t>
            </a:r>
            <a:r>
              <a:rPr lang="en-US" sz="1600" b="1" dirty="0">
                <a:solidFill>
                  <a:prstClr val="black"/>
                </a:solidFill>
                <a:latin typeface="+mj-lt"/>
              </a:rPr>
              <a:t>agility</a:t>
            </a:r>
            <a:r>
              <a:rPr lang="en-US" sz="1600" dirty="0">
                <a:solidFill>
                  <a:prstClr val="black"/>
                </a:solidFill>
                <a:latin typeface="+mj-lt"/>
              </a:rPr>
              <a:t> in the technologies and system aspects we work on to be able to identify quickly </a:t>
            </a:r>
            <a:br>
              <a:rPr lang="en-US" sz="1600" dirty="0">
                <a:solidFill>
                  <a:prstClr val="black"/>
                </a:solidFill>
                <a:latin typeface="+mj-lt"/>
              </a:rPr>
            </a:br>
            <a:r>
              <a:rPr lang="en-US" sz="1600" dirty="0">
                <a:solidFill>
                  <a:prstClr val="black"/>
                </a:solidFill>
                <a:latin typeface="+mj-lt"/>
              </a:rPr>
              <a:t>newly emerging areas of technologies and science relevant for detectors. (10%)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99EBE93-E78A-4097-99DB-AA73CC5359E3}"/>
              </a:ext>
            </a:extLst>
          </p:cNvPr>
          <p:cNvSpPr txBox="1"/>
          <p:nvPr/>
        </p:nvSpPr>
        <p:spPr bwMode="auto">
          <a:xfrm>
            <a:off x="407986" y="1352163"/>
            <a:ext cx="1646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9FDF"/>
                </a:solidFill>
              </a:rPr>
              <a:t>Our Ambition</a:t>
            </a:r>
            <a:r>
              <a:rPr lang="en-US" dirty="0">
                <a:solidFill>
                  <a:srgbClr val="FFC000"/>
                </a:solidFill>
              </a:rPr>
              <a:t>:</a:t>
            </a:r>
            <a:r>
              <a:rPr lang="en-US" dirty="0">
                <a:solidFill>
                  <a:srgbClr val="009FDF"/>
                </a:solidFill>
              </a:rPr>
              <a:t> 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B9B90DE-101E-6A30-4C75-A4AC9E74CEB8}"/>
              </a:ext>
            </a:extLst>
          </p:cNvPr>
          <p:cNvGrpSpPr/>
          <p:nvPr/>
        </p:nvGrpSpPr>
        <p:grpSpPr>
          <a:xfrm>
            <a:off x="407986" y="4300600"/>
            <a:ext cx="10583101" cy="1892852"/>
            <a:chOff x="407986" y="4300600"/>
            <a:chExt cx="10583101" cy="1892852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196933A5-D255-4DC8-A77C-480DC011739F}"/>
                </a:ext>
              </a:extLst>
            </p:cNvPr>
            <p:cNvSpPr txBox="1"/>
            <p:nvPr/>
          </p:nvSpPr>
          <p:spPr bwMode="auto">
            <a:xfrm>
              <a:off x="407986" y="4300600"/>
              <a:ext cx="1556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9FDF"/>
                  </a:solidFill>
                </a:rPr>
                <a:t>Our Strategy</a:t>
              </a:r>
              <a:r>
                <a:rPr lang="en-US" dirty="0">
                  <a:solidFill>
                    <a:srgbClr val="FFC000"/>
                  </a:solidFill>
                </a:rPr>
                <a:t>:</a:t>
              </a:r>
              <a:endParaRPr lang="en-US" dirty="0">
                <a:solidFill>
                  <a:srgbClr val="009FDF"/>
                </a:solidFill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794D4CB-3059-42B9-89E2-964270FAE1C5}"/>
                </a:ext>
              </a:extLst>
            </p:cNvPr>
            <p:cNvSpPr/>
            <p:nvPr/>
          </p:nvSpPr>
          <p:spPr>
            <a:xfrm>
              <a:off x="407986" y="4623792"/>
              <a:ext cx="10583101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>
                <a:buFont typeface="+mj-lt"/>
                <a:buAutoNum type="arabicPeriod"/>
              </a:pPr>
              <a:r>
                <a:rPr lang="en-US" sz="1600" dirty="0">
                  <a:latin typeface="+mj-lt"/>
                </a:rPr>
                <a:t>Monolithic active Silicon Pixel Detectors: technological priority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1600" dirty="0">
                  <a:latin typeface="+mj-lt"/>
                </a:rPr>
                <a:t>Technological lead in </a:t>
              </a:r>
              <a:r>
                <a:rPr lang="en-US" sz="1600" dirty="0" err="1">
                  <a:latin typeface="+mj-lt"/>
                </a:rPr>
                <a:t>SiPM</a:t>
              </a:r>
              <a:r>
                <a:rPr lang="en-US" sz="1600" dirty="0">
                  <a:latin typeface="+mj-lt"/>
                </a:rPr>
                <a:t> – on – tile Systems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1600" dirty="0">
                  <a:latin typeface="+mj-lt"/>
                </a:rPr>
                <a:t>Detector integration center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1600" dirty="0">
                  <a:latin typeface="+mj-lt"/>
                </a:rPr>
                <a:t>Fast Data transfer: Silicon photonics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1600" dirty="0">
                  <a:latin typeface="+mj-lt"/>
                </a:rPr>
                <a:t>Expertise in key interconnect technologies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1600" dirty="0">
                  <a:latin typeface="+mj-lt"/>
                </a:rPr>
                <a:t>Expertise in other detector technologies: cryogenic detectors, others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034DD09-3E97-6785-9140-1F2D084FBD2F}"/>
              </a:ext>
            </a:extLst>
          </p:cNvPr>
          <p:cNvGrpSpPr/>
          <p:nvPr/>
        </p:nvGrpSpPr>
        <p:grpSpPr>
          <a:xfrm>
            <a:off x="407986" y="2902000"/>
            <a:ext cx="11376025" cy="3561887"/>
            <a:chOff x="407986" y="2902000"/>
            <a:chExt cx="11376025" cy="3561887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7B508FA7-8671-4ECF-9274-EEE08501EA0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725010" y="2902000"/>
              <a:ext cx="4059001" cy="3561887"/>
            </a:xfrm>
            <a:prstGeom prst="rect">
              <a:avLst/>
            </a:prstGeom>
          </p:spPr>
        </p:pic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986B780D-1118-21C0-8EC5-58E907A170A1}"/>
                </a:ext>
              </a:extLst>
            </p:cNvPr>
            <p:cNvGrpSpPr/>
            <p:nvPr/>
          </p:nvGrpSpPr>
          <p:grpSpPr>
            <a:xfrm>
              <a:off x="407986" y="2943163"/>
              <a:ext cx="10583101" cy="1200510"/>
              <a:chOff x="407986" y="2943163"/>
              <a:chExt cx="10583101" cy="1200510"/>
            </a:xfrm>
          </p:grpSpPr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C4065367-E847-432D-974E-5CF33DFB7569}"/>
                  </a:ext>
                </a:extLst>
              </p:cNvPr>
              <p:cNvSpPr/>
              <p:nvPr/>
            </p:nvSpPr>
            <p:spPr>
              <a:xfrm>
                <a:off x="407986" y="2943163"/>
                <a:ext cx="191590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009FDF"/>
                    </a:solidFill>
                  </a:rPr>
                  <a:t>Our Uniqueness</a:t>
                </a:r>
                <a:r>
                  <a:rPr lang="en-US" dirty="0">
                    <a:solidFill>
                      <a:srgbClr val="FFC000"/>
                    </a:solidFill>
                  </a:rPr>
                  <a:t>:</a:t>
                </a:r>
                <a:endParaRPr lang="en-US" dirty="0">
                  <a:solidFill>
                    <a:srgbClr val="009FDF"/>
                  </a:solidFill>
                </a:endParaRP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463AD81B-FE06-44AB-868C-76114FE85964}"/>
                  </a:ext>
                </a:extLst>
              </p:cNvPr>
              <p:cNvSpPr/>
              <p:nvPr/>
            </p:nvSpPr>
            <p:spPr>
              <a:xfrm>
                <a:off x="407986" y="3312676"/>
                <a:ext cx="10583101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+mj-lt"/>
                  <a:buAutoNum type="arabicPeriod"/>
                </a:pPr>
                <a:r>
                  <a:rPr lang="en-US" sz="1600" dirty="0">
                    <a:latin typeface="+mj-lt"/>
                  </a:rPr>
                  <a:t>Demonstrated system competence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sz="1600" dirty="0">
                    <a:latin typeface="+mj-lt"/>
                  </a:rPr>
                  <a:t>Access to technologies and services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sz="1600" dirty="0">
                    <a:latin typeface="+mj-lt"/>
                  </a:rPr>
                  <a:t>Access to unique infrastructures: </a:t>
                </a:r>
                <a:r>
                  <a:rPr lang="en-US" sz="1600" dirty="0" err="1">
                    <a:latin typeface="+mj-lt"/>
                  </a:rPr>
                  <a:t>testbeam</a:t>
                </a:r>
                <a:r>
                  <a:rPr lang="en-US" sz="1600" dirty="0">
                    <a:latin typeface="+mj-lt"/>
                  </a:rPr>
                  <a:t>, DAF, …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47369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1AD8-CDBF-44E7-ACEA-026086B51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Opportunities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D575A2-5CFD-49B6-A31A-AE2C016E2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| Detector R&amp;D | FH task force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E7CA07-E107-4AA7-933A-959EB77CFD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Connection to the FH strategy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3933F65-8B77-452B-B896-BD29F8061C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3727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376988" y="1213543"/>
            <a:ext cx="7823652" cy="5399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060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9711B-D60A-4F25-98F4-09E7CD804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353C62-B8D8-4952-9846-7DDA2C940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| Detector R&amp;D | FH task force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99D46A-3AF1-4DCC-A667-D41465B61BB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Needs to be improved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8CCDE1-1DCB-43A9-96DC-75541960ED93}"/>
              </a:ext>
            </a:extLst>
          </p:cNvPr>
          <p:cNvSpPr txBox="1"/>
          <p:nvPr/>
        </p:nvSpPr>
        <p:spPr bwMode="auto">
          <a:xfrm>
            <a:off x="791578" y="1933303"/>
            <a:ext cx="473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44A5268-2005-426A-94B9-059E841D10C6}"/>
              </a:ext>
            </a:extLst>
          </p:cNvPr>
          <p:cNvSpPr txBox="1"/>
          <p:nvPr/>
        </p:nvSpPr>
        <p:spPr bwMode="auto">
          <a:xfrm>
            <a:off x="407987" y="1577646"/>
            <a:ext cx="970233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Communication was an important point during August retreat: 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Detector development spread around several groups: </a:t>
            </a:r>
            <a:r>
              <a:rPr lang="en-US" dirty="0" err="1"/>
              <a:t>idifficult</a:t>
            </a:r>
            <a:r>
              <a:rPr lang="en-US" dirty="0"/>
              <a:t> to be aware of all activities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Decision sometimes are not transparent – owing to the distributed structure of the effort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BF5AAA3B-41BE-389E-25D8-B950AAA4C562}"/>
              </a:ext>
            </a:extLst>
          </p:cNvPr>
          <p:cNvGrpSpPr/>
          <p:nvPr/>
        </p:nvGrpSpPr>
        <p:grpSpPr>
          <a:xfrm>
            <a:off x="407987" y="3178178"/>
            <a:ext cx="11376025" cy="2862322"/>
            <a:chOff x="407987" y="3178178"/>
            <a:chExt cx="11376025" cy="2862322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86483099-06EF-467D-8359-448CAFF89815}"/>
                </a:ext>
              </a:extLst>
            </p:cNvPr>
            <p:cNvSpPr txBox="1"/>
            <p:nvPr/>
          </p:nvSpPr>
          <p:spPr bwMode="auto">
            <a:xfrm>
              <a:off x="407987" y="3178178"/>
              <a:ext cx="8494633" cy="28623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Proposed actions to be taken: </a:t>
              </a:r>
            </a:p>
            <a:p>
              <a:pPr marL="285750" indent="-285750">
                <a:buFontTx/>
                <a:buChar char="-"/>
              </a:pPr>
              <a:endParaRPr lang="en-US" dirty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/>
                <a:t>FH mailing list of detector development: </a:t>
              </a:r>
              <a:r>
                <a:rPr lang="en-US" dirty="0">
                  <a:hlinkClick r:id="rId2"/>
                </a:rPr>
                <a:t>FH.detector@desy.de</a:t>
              </a:r>
              <a:endParaRPr lang="en-US" dirty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US" dirty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 err="1"/>
                <a:t>Organisational</a:t>
              </a:r>
              <a:r>
                <a:rPr lang="en-US" dirty="0"/>
                <a:t>: 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US" dirty="0"/>
                <a:t>Detector day FH: bring together all players for a one day exchange event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US" dirty="0"/>
                <a:t>“internes” detector forum: regular meeting to discuss DESY (FH) projects</a:t>
              </a:r>
            </a:p>
            <a:p>
              <a:pPr marL="1200150" lvl="2" indent="-285750">
                <a:buFont typeface="Arial" panose="020B0604020202020204" pitchFamily="34" charset="0"/>
                <a:buChar char="•"/>
              </a:pPr>
              <a:r>
                <a:rPr lang="en-US" dirty="0"/>
                <a:t>Topical detector seminars (Silicon Seminar)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US" dirty="0"/>
                <a:t>Instrumentation seminar: seminar with invited speakers (together with FS)	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US" dirty="0"/>
                <a:t>Forum for engineers/ technical issues/ </a:t>
              </a:r>
              <a:r>
                <a:rPr lang="en-US" dirty="0" err="1"/>
                <a:t>etc</a:t>
              </a:r>
              <a:endParaRPr lang="en-US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EC1A524-9637-2D72-8DD4-47FBA8EF62DA}"/>
                </a:ext>
              </a:extLst>
            </p:cNvPr>
            <p:cNvSpPr txBox="1"/>
            <p:nvPr/>
          </p:nvSpPr>
          <p:spPr bwMode="auto">
            <a:xfrm>
              <a:off x="8801216" y="3454822"/>
              <a:ext cx="2982796" cy="70788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sz="1300" b="0" i="0" dirty="0">
                  <a:solidFill>
                    <a:srgbClr val="000000"/>
                  </a:solidFill>
                  <a:effectLst/>
                  <a:latin typeface="Verdana" panose="020B0604030504040204" pitchFamily="34" charset="0"/>
                </a:rPr>
                <a:t>send e-mail to </a:t>
              </a:r>
              <a:r>
                <a:rPr lang="en-US" sz="1300" b="0" i="0" u="none" strike="noStrike" dirty="0">
                  <a:solidFill>
                    <a:srgbClr val="0066CC"/>
                  </a:solidFill>
                  <a:effectLst/>
                  <a:latin typeface="Verdana" panose="020B0604030504040204" pitchFamily="34" charset="0"/>
                  <a:hlinkClick r:id="rId3"/>
                </a:rPr>
                <a:t>sympa@desy.de</a:t>
              </a:r>
              <a:r>
                <a:rPr lang="en-US" sz="1300" b="0" i="0" dirty="0">
                  <a:solidFill>
                    <a:srgbClr val="000000"/>
                  </a:solidFill>
                  <a:effectLst/>
                  <a:latin typeface="Verdana" panose="020B0604030504040204" pitchFamily="34" charset="0"/>
                </a:rPr>
                <a:t> </a:t>
              </a:r>
              <a:br>
                <a:rPr lang="en-US" sz="1300" b="0" i="0" dirty="0">
                  <a:solidFill>
                    <a:srgbClr val="000000"/>
                  </a:solidFill>
                  <a:effectLst/>
                  <a:latin typeface="Verdana" panose="020B0604030504040204" pitchFamily="34" charset="0"/>
                </a:rPr>
              </a:br>
              <a:r>
                <a:rPr lang="en-US" sz="1300" b="0" i="0" dirty="0">
                  <a:solidFill>
                    <a:srgbClr val="000000"/>
                  </a:solidFill>
                  <a:effectLst/>
                  <a:latin typeface="Verdana" panose="020B0604030504040204" pitchFamily="34" charset="0"/>
                </a:rPr>
                <a:t>with subject: </a:t>
              </a:r>
              <a:br>
                <a:rPr lang="en-US" sz="1400" b="0" i="0" dirty="0">
                  <a:solidFill>
                    <a:srgbClr val="000000"/>
                  </a:solidFill>
                  <a:effectLst/>
                  <a:latin typeface="Verdana" panose="020B0604030504040204" pitchFamily="34" charset="0"/>
                </a:rPr>
              </a:br>
              <a:r>
                <a:rPr lang="en-US" sz="1400" b="0" i="0" dirty="0">
                  <a:solidFill>
                    <a:srgbClr val="000000"/>
                  </a:solidFill>
                  <a:effectLst/>
                  <a:latin typeface="Abadi MT Condensed Light" panose="020B0306030101010103" pitchFamily="34" charset="77"/>
                </a:rPr>
                <a:t>SUBSCRIBE </a:t>
              </a:r>
              <a:r>
                <a:rPr lang="en-US" sz="1400" b="0" i="0" dirty="0" err="1">
                  <a:solidFill>
                    <a:srgbClr val="000000"/>
                  </a:solidFill>
                  <a:effectLst/>
                  <a:latin typeface="Abadi MT Condensed Light" panose="020B0306030101010103" pitchFamily="34" charset="77"/>
                </a:rPr>
                <a:t>FH.detector</a:t>
              </a:r>
              <a:r>
                <a:rPr lang="en-US" sz="1400" b="0" i="0" dirty="0">
                  <a:solidFill>
                    <a:srgbClr val="000000"/>
                  </a:solidFill>
                  <a:effectLst/>
                  <a:latin typeface="Abadi MT Condensed Light" panose="020B0306030101010103" pitchFamily="34" charset="77"/>
                </a:rPr>
                <a:t> </a:t>
              </a:r>
              <a:r>
                <a:rPr lang="en-US" sz="1400" b="0" i="0" dirty="0" err="1">
                  <a:solidFill>
                    <a:srgbClr val="000000"/>
                  </a:solidFill>
                  <a:effectLst/>
                  <a:latin typeface="Abadi MT Condensed Light" panose="020B0306030101010103" pitchFamily="34" charset="77"/>
                </a:rPr>
                <a:t>firstname</a:t>
              </a:r>
              <a:r>
                <a:rPr lang="en-US" sz="1400" b="0" i="0" dirty="0">
                  <a:solidFill>
                    <a:srgbClr val="000000"/>
                  </a:solidFill>
                  <a:effectLst/>
                  <a:latin typeface="Abadi MT Condensed Light" panose="020B0306030101010103" pitchFamily="34" charset="77"/>
                </a:rPr>
                <a:t> name</a:t>
              </a:r>
              <a:endParaRPr lang="en-GB" sz="1400" dirty="0">
                <a:latin typeface="Abadi MT Condensed Light" panose="020B0306030101010103" pitchFamily="34" charset="7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26289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88973-8EB2-48E8-BE02-46B6C1C4C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861458-08CC-4B8B-A25D-2DB488D04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| Detector R&amp;D | FH task force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46183E-14FB-416D-9B9A-93350ABC31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Forming a coherent strategy and structure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8CFFCB-8C76-4419-90CC-E406C43D4366}"/>
              </a:ext>
            </a:extLst>
          </p:cNvPr>
          <p:cNvSpPr txBox="1"/>
          <p:nvPr/>
        </p:nvSpPr>
        <p:spPr bwMode="auto">
          <a:xfrm>
            <a:off x="367347" y="1230575"/>
            <a:ext cx="9125127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 propose to form a “Detector Technologies Platform” in FH</a:t>
            </a:r>
          </a:p>
          <a:p>
            <a:endParaRPr lang="en-US" dirty="0"/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Coordination</a:t>
            </a:r>
          </a:p>
          <a:p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Detector development across FH groups.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b="1" dirty="0"/>
              <a:t>Finding priorities </a:t>
            </a:r>
            <a:r>
              <a:rPr lang="en-US" dirty="0"/>
              <a:t>and </a:t>
            </a:r>
            <a:r>
              <a:rPr lang="en-US" b="1" dirty="0" err="1"/>
              <a:t>posteriorities</a:t>
            </a:r>
            <a:r>
              <a:rPr lang="en-US" dirty="0"/>
              <a:t>, embedded into the overall divisional strategy.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b="1" dirty="0"/>
              <a:t>Ensure</a:t>
            </a:r>
            <a:r>
              <a:rPr lang="en-US" dirty="0"/>
              <a:t> the connection to Helmholtz Programs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lvl="0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Organization/ Communication</a:t>
            </a:r>
          </a:p>
          <a:p>
            <a:pPr lvl="0"/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b="1" dirty="0"/>
              <a:t>Scientific events </a:t>
            </a:r>
            <a:r>
              <a:rPr lang="en-US" dirty="0"/>
              <a:t>relevant for the platform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b="1" dirty="0"/>
              <a:t>Funding applications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Engagement of </a:t>
            </a:r>
            <a:r>
              <a:rPr lang="en-US" b="1" dirty="0"/>
              <a:t>students and postdocs, engineers, technicians</a:t>
            </a:r>
          </a:p>
          <a:p>
            <a:endParaRPr lang="en-US" dirty="0"/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Support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Major detector </a:t>
            </a:r>
            <a:r>
              <a:rPr lang="en-US" b="1" dirty="0"/>
              <a:t>development infrastructure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Setup and run a </a:t>
            </a:r>
            <a:r>
              <a:rPr lang="en-US" b="1" dirty="0"/>
              <a:t>“detector hub” </a:t>
            </a:r>
            <a:r>
              <a:rPr lang="en-US" dirty="0"/>
              <a:t>(HEP) at DESY</a:t>
            </a:r>
          </a:p>
        </p:txBody>
      </p:sp>
      <p:pic>
        <p:nvPicPr>
          <p:cNvPr id="70" name="Picture 69">
            <a:extLst>
              <a:ext uri="{FF2B5EF4-FFF2-40B4-BE49-F238E27FC236}">
                <a16:creationId xmlns:a16="http://schemas.microsoft.com/office/drawing/2014/main" id="{38C130CB-9ED5-4E4B-B5B5-2E374B51C0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60110" y="3156898"/>
            <a:ext cx="3423902" cy="3423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259183"/>
      </p:ext>
    </p:extLst>
  </p:cSld>
  <p:clrMapOvr>
    <a:masterClrMapping/>
  </p:clrMapOvr>
</p:sld>
</file>

<file path=ppt/theme/theme1.xml><?xml version="1.0" encoding="utf-8"?>
<a:theme xmlns:a="http://schemas.openxmlformats.org/drawingml/2006/main" name="DESY">
  <a:themeElements>
    <a:clrScheme name="DESY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9FDF"/>
      </a:accent1>
      <a:accent2>
        <a:srgbClr val="F18F1F"/>
      </a:accent2>
      <a:accent3>
        <a:srgbClr val="004B7D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prstGeom prst="rect">
          <a:avLst/>
        </a:prstGeom>
        <a:solidFill>
          <a:schemeClr val="bg1"/>
        </a:solidFill>
        <a:ln w="9525">
          <a:solidFill>
            <a:schemeClr val="tx1"/>
          </a:solidFill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auto">
        <a:prstGeom prst="rect">
          <a:avLst/>
        </a:prstGeom>
        <a:ln w="95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auto">
        <a:prstGeom prst="rect">
          <a:avLst/>
        </a:prstGeom>
        <a:noFill/>
      </a:spPr>
      <a:bodyPr/>
      <a:lstStyle/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427</Words>
  <Application>Microsoft Macintosh PowerPoint</Application>
  <PresentationFormat>Widescreen</PresentationFormat>
  <Paragraphs>61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Abadi MT Condensed Light</vt:lpstr>
      <vt:lpstr>Arial</vt:lpstr>
      <vt:lpstr>Calibri</vt:lpstr>
      <vt:lpstr>Verdana</vt:lpstr>
      <vt:lpstr>DESY</vt:lpstr>
      <vt:lpstr>Detector R&amp;D taskforce</vt:lpstr>
      <vt:lpstr>Opportunities</vt:lpstr>
      <vt:lpstr>Communication</vt:lpstr>
      <vt:lpstr>Structures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RELATIONS</dc:title>
  <dc:creator>Behnke, Ties</dc:creator>
  <cp:lastModifiedBy>Ingrid Gregor</cp:lastModifiedBy>
  <cp:revision>42</cp:revision>
  <dcterms:created xsi:type="dcterms:W3CDTF">2022-11-30T10:55:30Z</dcterms:created>
  <dcterms:modified xsi:type="dcterms:W3CDTF">2022-12-12T13:02:27Z</dcterms:modified>
</cp:coreProperties>
</file>