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67" r:id="rId2"/>
    <p:sldId id="268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E10A"/>
    <a:srgbClr val="009FDF"/>
    <a:srgbClr val="F18F1F"/>
    <a:srgbClr val="029F6E"/>
    <a:srgbClr val="0CC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6405"/>
  </p:normalViewPr>
  <p:slideViewPr>
    <p:cSldViewPr snapToGrid="0">
      <p:cViewPr varScale="1">
        <p:scale>
          <a:sx n="126" d="100"/>
          <a:sy n="126" d="100"/>
        </p:scale>
        <p:origin x="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92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5A789-3AB9-46D7-A57C-EE634E6D8CD9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33521-29DF-4D2D-9BC0-3ECECD335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1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C33521-29DF-4D2D-9BC0-3ECECD3353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3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 bwMode="auto"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6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Text and 2 Pictures B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 bwMode="auto">
          <a:xfrm>
            <a:off x="407988" y="1406427"/>
            <a:ext cx="7524750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407988" y="3963533"/>
            <a:ext cx="7524750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 bwMode="auto">
          <a:xfrm>
            <a:off x="8075611" y="1449389"/>
            <a:ext cx="3708401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 bwMode="auto">
          <a:xfrm>
            <a:off x="8075612" y="4005263"/>
            <a:ext cx="3708401" cy="24126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8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Text and 2 Objects B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 bwMode="auto">
          <a:xfrm>
            <a:off x="407988" y="1406427"/>
            <a:ext cx="7524750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407988" y="3963533"/>
            <a:ext cx="7524750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12" name="Inhaltsplatzhalter 5"/>
          <p:cNvSpPr>
            <a:spLocks noGrp="1"/>
          </p:cNvSpPr>
          <p:nvPr>
            <p:ph sz="quarter" idx="18" hasCustomPrompt="1"/>
          </p:nvPr>
        </p:nvSpPr>
        <p:spPr bwMode="auto">
          <a:xfrm>
            <a:off x="8075612" y="1449388"/>
            <a:ext cx="3708399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>
              <a:defRPr/>
            </a:pPr>
            <a:r>
              <a:rPr lang="de-DE"/>
              <a:t>Object </a:t>
            </a:r>
            <a:endParaRPr/>
          </a:p>
        </p:txBody>
      </p:sp>
      <p:sp>
        <p:nvSpPr>
          <p:cNvPr id="13" name="Inhaltsplatzhalter 5"/>
          <p:cNvSpPr>
            <a:spLocks noGrp="1"/>
          </p:cNvSpPr>
          <p:nvPr>
            <p:ph sz="quarter" idx="19" hasCustomPrompt="1"/>
          </p:nvPr>
        </p:nvSpPr>
        <p:spPr bwMode="auto">
          <a:xfrm>
            <a:off x="8075612" y="4005263"/>
            <a:ext cx="3708399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>
              <a:defRPr/>
            </a:pPr>
            <a:r>
              <a:rPr lang="de-DE"/>
              <a:t>Object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3752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Text and 4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 bwMode="auto">
          <a:xfrm>
            <a:off x="407989" y="1406427"/>
            <a:ext cx="3708400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407989" y="3963533"/>
            <a:ext cx="3708400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 bwMode="auto">
          <a:xfrm>
            <a:off x="4259262" y="1449389"/>
            <a:ext cx="3673475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 bwMode="auto">
          <a:xfrm>
            <a:off x="4259263" y="4005263"/>
            <a:ext cx="3673475" cy="24126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8"/>
          </p:nvPr>
        </p:nvSpPr>
        <p:spPr bwMode="auto">
          <a:xfrm>
            <a:off x="8075611" y="1449389"/>
            <a:ext cx="3708401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19"/>
          </p:nvPr>
        </p:nvSpPr>
        <p:spPr bwMode="auto">
          <a:xfrm>
            <a:off x="8075612" y="4005263"/>
            <a:ext cx="3708401" cy="24126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52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 bwMode="auto">
          <a:xfrm>
            <a:off x="407989" y="1449389"/>
            <a:ext cx="11376024" cy="49672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 bwMode="auto">
          <a:xfrm>
            <a:off x="407989" y="1449389"/>
            <a:ext cx="5616574" cy="49672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 bwMode="auto">
          <a:xfrm>
            <a:off x="6167437" y="1449389"/>
            <a:ext cx="5616575" cy="49672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95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 B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 bwMode="auto">
          <a:xfrm>
            <a:off x="407989" y="1449389"/>
            <a:ext cx="3708399" cy="49672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 bwMode="auto">
          <a:xfrm>
            <a:off x="4259263" y="1449389"/>
            <a:ext cx="7524749" cy="49672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5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37587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</p:spTree>
    <p:extLst>
      <p:ext uri="{BB962C8B-B14F-4D97-AF65-F5344CB8AC3E}">
        <p14:creationId xmlns:p14="http://schemas.microsoft.com/office/powerpoint/2010/main" val="2857117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Conta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/>
          <p:cNvSpPr/>
          <p:nvPr userDrawn="1"/>
        </p:nvSpPr>
        <p:spPr bwMode="auto"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  <a:defRPr/>
            </a:pPr>
            <a:r>
              <a:rPr lang="de-DE" b="1"/>
              <a:t>Contact</a:t>
            </a:r>
            <a:endParaRPr/>
          </a:p>
        </p:txBody>
      </p:sp>
      <p:sp>
        <p:nvSpPr>
          <p:cNvPr id="6" name="Rechteck 5"/>
          <p:cNvSpPr/>
          <p:nvPr userDrawn="1"/>
        </p:nvSpPr>
        <p:spPr bwMode="auto"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  <a:defRPr/>
            </a:pPr>
            <a:r>
              <a:rPr lang="de-DE"/>
              <a:t>	Deutsches </a:t>
            </a:r>
            <a:endParaRPr/>
          </a:p>
          <a:p>
            <a:pPr>
              <a:lnSpc>
                <a:spcPct val="120000"/>
              </a:lnSpc>
              <a:defRPr/>
            </a:pPr>
            <a:r>
              <a:rPr lang="de-DE"/>
              <a:t>Elektronen-Synchrotron</a:t>
            </a:r>
            <a:endParaRPr/>
          </a:p>
          <a:p>
            <a:pPr>
              <a:lnSpc>
                <a:spcPct val="120000"/>
              </a:lnSpc>
              <a:defRPr/>
            </a:pPr>
            <a:endParaRPr lang="de-DE"/>
          </a:p>
          <a:p>
            <a:pPr>
              <a:lnSpc>
                <a:spcPct val="120000"/>
              </a:lnSpc>
              <a:defRPr/>
            </a:pPr>
            <a:r>
              <a:rPr lang="de-DE"/>
              <a:t>www.desy.de</a:t>
            </a:r>
            <a:endParaRPr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0"/>
          </p:nvPr>
        </p:nvSpPr>
        <p:spPr bwMode="auto"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4356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(with Picture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 bwMode="auto">
          <a:xfrm>
            <a:off x="2" y="1"/>
            <a:ext cx="12191997" cy="3429001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 bwMode="auto"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4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3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Divider whi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3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775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Conte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07988" y="1406427"/>
            <a:ext cx="5616575" cy="5010249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 bwMode="auto">
          <a:xfrm>
            <a:off x="6167439" y="1406427"/>
            <a:ext cx="5616574" cy="5010249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9941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3 Conte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07989" y="1406427"/>
            <a:ext cx="3708400" cy="5010249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 bwMode="auto">
          <a:xfrm>
            <a:off x="4259263" y="1406427"/>
            <a:ext cx="3673475" cy="5010249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 bwMode="auto">
          <a:xfrm>
            <a:off x="8075612" y="1406427"/>
            <a:ext cx="3708399" cy="5010249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6989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Text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 bwMode="auto">
          <a:xfrm>
            <a:off x="407988" y="1406427"/>
            <a:ext cx="5616575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407988" y="3963533"/>
            <a:ext cx="5616575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 bwMode="auto">
          <a:xfrm>
            <a:off x="6167437" y="1449389"/>
            <a:ext cx="5616576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 bwMode="auto">
          <a:xfrm>
            <a:off x="6167438" y="4005263"/>
            <a:ext cx="5616576" cy="24126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3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Text and 2 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auto"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 bwMode="auto">
          <a:xfrm>
            <a:off x="407988" y="1406427"/>
            <a:ext cx="5616575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407988" y="3963533"/>
            <a:ext cx="5616575" cy="2454374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12" name="Inhaltsplatzhalter 5"/>
          <p:cNvSpPr>
            <a:spLocks noGrp="1"/>
          </p:cNvSpPr>
          <p:nvPr>
            <p:ph sz="quarter" idx="18" hasCustomPrompt="1"/>
          </p:nvPr>
        </p:nvSpPr>
        <p:spPr bwMode="auto">
          <a:xfrm>
            <a:off x="6167438" y="1449388"/>
            <a:ext cx="5616574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>
              <a:defRPr/>
            </a:pPr>
            <a:r>
              <a:rPr lang="de-DE"/>
              <a:t>Object </a:t>
            </a:r>
            <a:endParaRPr/>
          </a:p>
        </p:txBody>
      </p:sp>
      <p:sp>
        <p:nvSpPr>
          <p:cNvPr id="13" name="Inhaltsplatzhalter 5"/>
          <p:cNvSpPr>
            <a:spLocks noGrp="1"/>
          </p:cNvSpPr>
          <p:nvPr>
            <p:ph sz="quarter" idx="19" hasCustomPrompt="1"/>
          </p:nvPr>
        </p:nvSpPr>
        <p:spPr bwMode="auto">
          <a:xfrm>
            <a:off x="6167438" y="4005263"/>
            <a:ext cx="5616574" cy="2411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>
              <a:defRPr/>
            </a:pPr>
            <a:r>
              <a:rPr lang="de-DE"/>
              <a:t>Object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9359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| Detector R&amp;D | FH task force</a:t>
            </a:r>
            <a:endParaRPr/>
          </a:p>
        </p:txBody>
      </p:sp>
      <p:sp>
        <p:nvSpPr>
          <p:cNvPr id="14" name="Textfeld 13"/>
          <p:cNvSpPr txBox="1"/>
          <p:nvPr userDrawn="1"/>
        </p:nvSpPr>
        <p:spPr bwMode="auto"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defRPr/>
            </a:pPr>
            <a:r>
              <a:rPr lang="en-US" sz="1000" b="1"/>
              <a:t>Page </a:t>
            </a:r>
            <a:fld id="{0427E4B2-AC28-443E-BE04-5CD55098A90B}" type="slidenum">
              <a:rPr lang="en-US" sz="1000" b="1"/>
              <a:t>‹#›</a:t>
            </a:fld>
            <a:endParaRPr lang="en-US" sz="1000" b="1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0"/>
          <a:stretch/>
        </p:blipFill>
        <p:spPr bwMode="auto"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9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hf hdr="0" dt="0"/>
  <p:txStyles>
    <p:titleStyle>
      <a:lvl1pPr algn="l" defTabSz="914400">
        <a:lnSpc>
          <a:spcPct val="90000"/>
        </a:lnSpc>
        <a:spcBef>
          <a:spcPts val="0"/>
        </a:spcBef>
        <a:buNone/>
        <a:defRPr sz="3000" b="1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>
        <a:lnSpc>
          <a:spcPct val="110000"/>
        </a:lnSpc>
        <a:spcBef>
          <a:spcPts val="0"/>
        </a:spcBef>
        <a:spcAft>
          <a:spcPts val="1200"/>
        </a:spcAft>
        <a:buFont typeface="Arial"/>
        <a:buChar char="•"/>
        <a:tabLst>
          <a:tab pos="361950" algn="l"/>
        </a:tabLs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ympa@desy.de" TargetMode="External"/><Relationship Id="rId2" Type="http://schemas.openxmlformats.org/officeDocument/2006/relationships/hyperlink" Target="mailto:FH.detector@desy.de" TargetMode="Externa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77C72-DD8C-4FAD-A907-4B0878DF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R&amp;D taskforce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2DE489-B25B-4E8A-B1FB-76E0A97B8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D64B3-3E4D-4007-A5F5-985094BD9D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dirty="0"/>
              <a:t>Ties Behnke, Ingo Bloch, Doris Eckstein, </a:t>
            </a:r>
            <a:r>
              <a:rPr lang="en-US" sz="1400" u="sng" dirty="0"/>
              <a:t>Ingrid-Maria Gregor</a:t>
            </a:r>
            <a:r>
              <a:rPr lang="en-US" sz="1400" dirty="0"/>
              <a:t>, Karsten Hansen, Friederike Januschek, Felix Sefkow, Marcel Stanitzki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5D1619-B9F0-42D0-BD83-64DCE8134089}"/>
              </a:ext>
            </a:extLst>
          </p:cNvPr>
          <p:cNvSpPr/>
          <p:nvPr/>
        </p:nvSpPr>
        <p:spPr>
          <a:xfrm>
            <a:off x="407986" y="1773139"/>
            <a:ext cx="11201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600" b="1" dirty="0">
                <a:solidFill>
                  <a:prstClr val="black"/>
                </a:solidFill>
                <a:latin typeface="+mj-lt"/>
              </a:rPr>
              <a:t>Outstanding competence </a:t>
            </a:r>
            <a:r>
              <a:rPr lang="en-US" sz="1600" dirty="0">
                <a:solidFill>
                  <a:prstClr val="black"/>
                </a:solidFill>
                <a:latin typeface="+mj-lt"/>
              </a:rPr>
              <a:t>in our capability to design and build complex detector systems (60%)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b="1" dirty="0">
                <a:solidFill>
                  <a:prstClr val="black"/>
                </a:solidFill>
                <a:latin typeface="+mj-lt"/>
              </a:rPr>
              <a:t>Leadership</a:t>
            </a:r>
            <a:r>
              <a:rPr lang="en-US" sz="1600" dirty="0">
                <a:solidFill>
                  <a:prstClr val="black"/>
                </a:solidFill>
                <a:latin typeface="+mj-lt"/>
              </a:rPr>
              <a:t> in selected technological areas which are needed to address our science program (30%)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  <a:latin typeface="+mj-lt"/>
              </a:rPr>
              <a:t>Retain a level of </a:t>
            </a:r>
            <a:r>
              <a:rPr lang="en-US" sz="1600" b="1" dirty="0">
                <a:solidFill>
                  <a:prstClr val="black"/>
                </a:solidFill>
                <a:latin typeface="+mj-lt"/>
              </a:rPr>
              <a:t>agility</a:t>
            </a:r>
            <a:r>
              <a:rPr lang="en-US" sz="1600" dirty="0">
                <a:solidFill>
                  <a:prstClr val="black"/>
                </a:solidFill>
                <a:latin typeface="+mj-lt"/>
              </a:rPr>
              <a:t> in the technologies and system aspects we work on to be able to identify quickly </a:t>
            </a:r>
            <a:br>
              <a:rPr lang="en-US" sz="1600" dirty="0">
                <a:solidFill>
                  <a:prstClr val="black"/>
                </a:solidFill>
                <a:latin typeface="+mj-lt"/>
              </a:rPr>
            </a:br>
            <a:r>
              <a:rPr lang="en-US" sz="1600" dirty="0">
                <a:solidFill>
                  <a:prstClr val="black"/>
                </a:solidFill>
                <a:latin typeface="+mj-lt"/>
              </a:rPr>
              <a:t>newly emerging areas of technologies and science relevant for detectors. (10%)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9EBE93-E78A-4097-99DB-AA73CC5359E3}"/>
              </a:ext>
            </a:extLst>
          </p:cNvPr>
          <p:cNvSpPr txBox="1"/>
          <p:nvPr/>
        </p:nvSpPr>
        <p:spPr bwMode="auto">
          <a:xfrm>
            <a:off x="407986" y="1352163"/>
            <a:ext cx="164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9FDF"/>
                </a:solidFill>
              </a:rPr>
              <a:t>Our Ambition</a:t>
            </a:r>
            <a:r>
              <a:rPr lang="en-US" dirty="0">
                <a:solidFill>
                  <a:srgbClr val="FFC000"/>
                </a:solidFill>
              </a:rPr>
              <a:t>:</a:t>
            </a:r>
            <a:r>
              <a:rPr lang="en-US" dirty="0">
                <a:solidFill>
                  <a:srgbClr val="009FDF"/>
                </a:solidFill>
              </a:rPr>
              <a:t>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B9B90DE-101E-6A30-4C75-A4AC9E74CEB8}"/>
              </a:ext>
            </a:extLst>
          </p:cNvPr>
          <p:cNvGrpSpPr/>
          <p:nvPr/>
        </p:nvGrpSpPr>
        <p:grpSpPr>
          <a:xfrm>
            <a:off x="407986" y="4300600"/>
            <a:ext cx="10583101" cy="1892852"/>
            <a:chOff x="407986" y="4300600"/>
            <a:chExt cx="10583101" cy="189285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6933A5-D255-4DC8-A77C-480DC011739F}"/>
                </a:ext>
              </a:extLst>
            </p:cNvPr>
            <p:cNvSpPr txBox="1"/>
            <p:nvPr/>
          </p:nvSpPr>
          <p:spPr bwMode="auto">
            <a:xfrm>
              <a:off x="407986" y="4300600"/>
              <a:ext cx="1556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9FDF"/>
                  </a:solidFill>
                </a:rPr>
                <a:t>Our Strategy</a:t>
              </a:r>
              <a:r>
                <a:rPr lang="en-US" dirty="0">
                  <a:solidFill>
                    <a:srgbClr val="FFC000"/>
                  </a:solidFill>
                </a:rPr>
                <a:t>:</a:t>
              </a:r>
              <a:endParaRPr lang="en-US" dirty="0">
                <a:solidFill>
                  <a:srgbClr val="009FDF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94D4CB-3059-42B9-89E2-964270FAE1C5}"/>
                </a:ext>
              </a:extLst>
            </p:cNvPr>
            <p:cNvSpPr/>
            <p:nvPr/>
          </p:nvSpPr>
          <p:spPr>
            <a:xfrm>
              <a:off x="407986" y="4623792"/>
              <a:ext cx="10583101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US" sz="1600" dirty="0">
                  <a:latin typeface="+mj-lt"/>
                </a:rPr>
                <a:t>Monolithic active Silicon Pixel Detectors: technological priority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dirty="0">
                  <a:latin typeface="+mj-lt"/>
                </a:rPr>
                <a:t>Technological lead in </a:t>
              </a:r>
              <a:r>
                <a:rPr lang="en-US" sz="1600" dirty="0" err="1">
                  <a:latin typeface="+mj-lt"/>
                </a:rPr>
                <a:t>SiPM</a:t>
              </a:r>
              <a:r>
                <a:rPr lang="en-US" sz="1600" dirty="0">
                  <a:latin typeface="+mj-lt"/>
                </a:rPr>
                <a:t> – on – tile Systems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dirty="0">
                  <a:latin typeface="+mj-lt"/>
                </a:rPr>
                <a:t>Detector integration center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dirty="0">
                  <a:latin typeface="+mj-lt"/>
                </a:rPr>
                <a:t>Fast Data transfer: Silicon photonics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dirty="0">
                  <a:latin typeface="+mj-lt"/>
                </a:rPr>
                <a:t>Expertise in key interconnect technologies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dirty="0">
                  <a:latin typeface="+mj-lt"/>
                </a:rPr>
                <a:t>Expertise in other detector technologies: cryogenic detectors, others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034DD09-3E97-6785-9140-1F2D084FBD2F}"/>
              </a:ext>
            </a:extLst>
          </p:cNvPr>
          <p:cNvGrpSpPr/>
          <p:nvPr/>
        </p:nvGrpSpPr>
        <p:grpSpPr>
          <a:xfrm>
            <a:off x="407986" y="2902000"/>
            <a:ext cx="11376025" cy="3561887"/>
            <a:chOff x="407986" y="2902000"/>
            <a:chExt cx="11376025" cy="356188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B508FA7-8671-4ECF-9274-EEE08501EA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25010" y="2902000"/>
              <a:ext cx="4059001" cy="3561887"/>
            </a:xfrm>
            <a:prstGeom prst="rect">
              <a:avLst/>
            </a:prstGeom>
          </p:spPr>
        </p:pic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86B780D-1118-21C0-8EC5-58E907A170A1}"/>
                </a:ext>
              </a:extLst>
            </p:cNvPr>
            <p:cNvGrpSpPr/>
            <p:nvPr/>
          </p:nvGrpSpPr>
          <p:grpSpPr>
            <a:xfrm>
              <a:off x="407986" y="2943163"/>
              <a:ext cx="10583101" cy="1200510"/>
              <a:chOff x="407986" y="2943163"/>
              <a:chExt cx="10583101" cy="120051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4065367-E847-432D-974E-5CF33DFB7569}"/>
                  </a:ext>
                </a:extLst>
              </p:cNvPr>
              <p:cNvSpPr/>
              <p:nvPr/>
            </p:nvSpPr>
            <p:spPr>
              <a:xfrm>
                <a:off x="407986" y="2943163"/>
                <a:ext cx="19159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9FDF"/>
                    </a:solidFill>
                  </a:rPr>
                  <a:t>Our Uniqueness</a:t>
                </a:r>
                <a:r>
                  <a:rPr lang="en-US" dirty="0">
                    <a:solidFill>
                      <a:srgbClr val="FFC000"/>
                    </a:solidFill>
                  </a:rPr>
                  <a:t>:</a:t>
                </a:r>
                <a:endParaRPr lang="en-US" dirty="0">
                  <a:solidFill>
                    <a:srgbClr val="009FDF"/>
                  </a:solidFill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63AD81B-FE06-44AB-868C-76114FE85964}"/>
                  </a:ext>
                </a:extLst>
              </p:cNvPr>
              <p:cNvSpPr/>
              <p:nvPr/>
            </p:nvSpPr>
            <p:spPr>
              <a:xfrm>
                <a:off x="407986" y="3312676"/>
                <a:ext cx="105831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en-US" sz="1600" dirty="0">
                    <a:latin typeface="+mj-lt"/>
                  </a:rPr>
                  <a:t>Demonstrated system competence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sz="1600" dirty="0">
                    <a:latin typeface="+mj-lt"/>
                  </a:rPr>
                  <a:t>Access to technologies and services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sz="1600" dirty="0">
                    <a:latin typeface="+mj-lt"/>
                  </a:rPr>
                  <a:t>Access to unique infrastructures: </a:t>
                </a:r>
                <a:r>
                  <a:rPr lang="en-US" sz="1600" dirty="0" err="1">
                    <a:latin typeface="+mj-lt"/>
                  </a:rPr>
                  <a:t>testbeam</a:t>
                </a:r>
                <a:r>
                  <a:rPr lang="en-US" sz="1600" dirty="0">
                    <a:latin typeface="+mj-lt"/>
                  </a:rPr>
                  <a:t>, DAF, …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736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1AD8-CDBF-44E7-ACEA-026086B5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575A2-5CFD-49B6-A31A-AE2C016E2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7CA07-E107-4AA7-933A-959EB77CFD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Connection to the FH strategy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933F65-8B77-452B-B896-BD29F8061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72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76988" y="1213543"/>
            <a:ext cx="7823652" cy="539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06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711B-D60A-4F25-98F4-09E7CD804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353C62-B8D8-4952-9846-7DDA2C94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99D46A-3AF1-4DCC-A667-D41465B61B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Needs to be improved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8CCDE1-1DCB-43A9-96DC-75541960ED93}"/>
              </a:ext>
            </a:extLst>
          </p:cNvPr>
          <p:cNvSpPr txBox="1"/>
          <p:nvPr/>
        </p:nvSpPr>
        <p:spPr bwMode="auto">
          <a:xfrm>
            <a:off x="791578" y="1933303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4A5268-2005-426A-94B9-059E841D10C6}"/>
              </a:ext>
            </a:extLst>
          </p:cNvPr>
          <p:cNvSpPr txBox="1"/>
          <p:nvPr/>
        </p:nvSpPr>
        <p:spPr bwMode="auto">
          <a:xfrm>
            <a:off x="407987" y="1577646"/>
            <a:ext cx="97023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Communication was an important point during August retreat: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Detector development spread around several groups: </a:t>
            </a:r>
            <a:r>
              <a:rPr lang="en-US" dirty="0" err="1"/>
              <a:t>idifficult</a:t>
            </a:r>
            <a:r>
              <a:rPr lang="en-US" dirty="0"/>
              <a:t> to be aware of all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Decision sometimes are not transparent – owing to the distributed structure of the effort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F5AAA3B-41BE-389E-25D8-B950AAA4C562}"/>
              </a:ext>
            </a:extLst>
          </p:cNvPr>
          <p:cNvGrpSpPr/>
          <p:nvPr/>
        </p:nvGrpSpPr>
        <p:grpSpPr>
          <a:xfrm>
            <a:off x="407987" y="3178178"/>
            <a:ext cx="11376025" cy="2862322"/>
            <a:chOff x="407987" y="3178178"/>
            <a:chExt cx="11376025" cy="286232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6483099-06EF-467D-8359-448CAFF89815}"/>
                </a:ext>
              </a:extLst>
            </p:cNvPr>
            <p:cNvSpPr txBox="1"/>
            <p:nvPr/>
          </p:nvSpPr>
          <p:spPr bwMode="auto">
            <a:xfrm>
              <a:off x="407987" y="3178178"/>
              <a:ext cx="8494633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Proposed actions to be taken: </a:t>
              </a:r>
            </a:p>
            <a:p>
              <a:pPr marL="285750" indent="-285750">
                <a:buFontTx/>
                <a:buChar char="-"/>
              </a:pPr>
              <a:endParaRPr lang="en-US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FH mailing list of detector development: </a:t>
              </a:r>
              <a:r>
                <a:rPr lang="en-US" dirty="0">
                  <a:hlinkClick r:id="rId2"/>
                </a:rPr>
                <a:t>FH.detector@desy.de</a:t>
              </a:r>
              <a:endParaRPr lang="en-US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err="1"/>
                <a:t>Organisational</a:t>
              </a:r>
              <a:r>
                <a:rPr lang="en-US" dirty="0"/>
                <a:t>: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/>
                <a:t>Detector day FH: bring together all players for a one day exchange event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/>
                <a:t>“internes” detector forum: regular meeting to discuss DESY (FH) projects</a:t>
              </a:r>
            </a:p>
            <a:p>
              <a:pPr marL="1200150" lvl="2" indent="-285750">
                <a:buFont typeface="Arial" panose="020B0604020202020204" pitchFamily="34" charset="0"/>
                <a:buChar char="•"/>
              </a:pPr>
              <a:r>
                <a:rPr lang="en-US" dirty="0"/>
                <a:t>Topical detector seminars (Silicon Seminar)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/>
                <a:t>Instrumentation seminar: seminar with invited speakers (together with FS)	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/>
                <a:t>Forum for engineers/ technical issues/ </a:t>
              </a:r>
              <a:r>
                <a:rPr lang="en-US" dirty="0" err="1"/>
                <a:t>etc</a:t>
              </a:r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EC1A524-9637-2D72-8DD4-47FBA8EF62DA}"/>
                </a:ext>
              </a:extLst>
            </p:cNvPr>
            <p:cNvSpPr txBox="1"/>
            <p:nvPr/>
          </p:nvSpPr>
          <p:spPr bwMode="auto">
            <a:xfrm>
              <a:off x="8801216" y="3454822"/>
              <a:ext cx="2982796" cy="7078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300" b="0" i="0" dirty="0"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send e-mail to </a:t>
              </a:r>
              <a:r>
                <a:rPr lang="en-US" sz="1300" b="0" i="0" u="none" strike="noStrike" dirty="0">
                  <a:solidFill>
                    <a:srgbClr val="0066CC"/>
                  </a:solidFill>
                  <a:effectLst/>
                  <a:latin typeface="Verdana" panose="020B0604030504040204" pitchFamily="34" charset="0"/>
                  <a:hlinkClick r:id="rId3"/>
                </a:rPr>
                <a:t>sympa@desy.de</a:t>
              </a:r>
              <a:r>
                <a:rPr lang="en-US" sz="1300" b="0" i="0" dirty="0"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 </a:t>
              </a:r>
              <a:br>
                <a:rPr lang="en-US" sz="1300" b="0" i="0" dirty="0"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</a:br>
              <a:r>
                <a:rPr lang="en-US" sz="1300" b="0" i="0" dirty="0"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  <a:t>with subject: </a:t>
              </a:r>
              <a:br>
                <a:rPr lang="en-US" sz="1400" b="0" i="0" dirty="0">
                  <a:solidFill>
                    <a:srgbClr val="000000"/>
                  </a:solidFill>
                  <a:effectLst/>
                  <a:latin typeface="Verdana" panose="020B0604030504040204" pitchFamily="34" charset="0"/>
                </a:rPr>
              </a:br>
              <a:r>
                <a:rPr lang="en-US" sz="1400" b="0" i="0" dirty="0">
                  <a:solidFill>
                    <a:srgbClr val="000000"/>
                  </a:solidFill>
                  <a:effectLst/>
                  <a:latin typeface="Abadi MT Condensed Light" panose="020B0306030101010103" pitchFamily="34" charset="77"/>
                </a:rPr>
                <a:t>SUBSCRIBE </a:t>
              </a:r>
              <a:r>
                <a:rPr lang="en-US" sz="1400" b="0" i="0" dirty="0" err="1">
                  <a:solidFill>
                    <a:srgbClr val="000000"/>
                  </a:solidFill>
                  <a:effectLst/>
                  <a:latin typeface="Abadi MT Condensed Light" panose="020B0306030101010103" pitchFamily="34" charset="77"/>
                </a:rPr>
                <a:t>FH.detector</a:t>
              </a:r>
              <a:r>
                <a:rPr lang="en-US" sz="1400" b="0" i="0" dirty="0">
                  <a:solidFill>
                    <a:srgbClr val="000000"/>
                  </a:solidFill>
                  <a:effectLst/>
                  <a:latin typeface="Abadi MT Condensed Light" panose="020B0306030101010103" pitchFamily="34" charset="77"/>
                </a:rPr>
                <a:t> </a:t>
              </a:r>
              <a:r>
                <a:rPr lang="en-US" sz="1400" b="0" i="0" dirty="0" err="1">
                  <a:solidFill>
                    <a:srgbClr val="000000"/>
                  </a:solidFill>
                  <a:effectLst/>
                  <a:latin typeface="Abadi MT Condensed Light" panose="020B0306030101010103" pitchFamily="34" charset="77"/>
                </a:rPr>
                <a:t>firstname</a:t>
              </a:r>
              <a:r>
                <a:rPr lang="en-US" sz="1400" b="0" i="0" dirty="0">
                  <a:solidFill>
                    <a:srgbClr val="000000"/>
                  </a:solidFill>
                  <a:effectLst/>
                  <a:latin typeface="Abadi MT Condensed Light" panose="020B0306030101010103" pitchFamily="34" charset="77"/>
                </a:rPr>
                <a:t> name</a:t>
              </a:r>
              <a:endParaRPr lang="en-GB" sz="1400" dirty="0">
                <a:latin typeface="Abadi MT Condensed Light" panose="020B0306030101010103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628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88973-8EB2-48E8-BE02-46B6C1C4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61458-08CC-4B8B-A25D-2DB488D04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| Detector R&amp;D | FH task force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46183E-14FB-416D-9B9A-93350ABC31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Forming a coherent strategy and structure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8CFFCB-8C76-4419-90CC-E406C43D4366}"/>
              </a:ext>
            </a:extLst>
          </p:cNvPr>
          <p:cNvSpPr txBox="1"/>
          <p:nvPr/>
        </p:nvSpPr>
        <p:spPr bwMode="auto">
          <a:xfrm>
            <a:off x="367347" y="1230575"/>
            <a:ext cx="912512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propose to form a “Detector Technologies Platform” in FH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Coordination</a:t>
            </a:r>
          </a:p>
          <a:p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Detector development across FH groups.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Finding priorities </a:t>
            </a:r>
            <a:r>
              <a:rPr lang="en-US" dirty="0"/>
              <a:t>and </a:t>
            </a:r>
            <a:r>
              <a:rPr lang="en-US" b="1" dirty="0" err="1"/>
              <a:t>posteriorities</a:t>
            </a:r>
            <a:r>
              <a:rPr lang="en-US" dirty="0"/>
              <a:t>, embedded into the overall divisional strategy.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Ensure</a:t>
            </a:r>
            <a:r>
              <a:rPr lang="en-US" dirty="0"/>
              <a:t> the connection to Helmholtz Programs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0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Organization/ Communication</a:t>
            </a:r>
          </a:p>
          <a:p>
            <a:pPr lvl="0"/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Scientific events </a:t>
            </a:r>
            <a:r>
              <a:rPr lang="en-US" dirty="0"/>
              <a:t>relevant for the platform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Funding applications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Engagement of </a:t>
            </a:r>
            <a:r>
              <a:rPr lang="en-US" b="1" dirty="0"/>
              <a:t>students and postdocs, engineers, technicians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Major detector </a:t>
            </a:r>
            <a:r>
              <a:rPr lang="en-US" b="1" dirty="0"/>
              <a:t>development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Setup and run a </a:t>
            </a:r>
            <a:r>
              <a:rPr lang="en-US" b="1" dirty="0"/>
              <a:t>“detector hub” </a:t>
            </a:r>
            <a:r>
              <a:rPr lang="en-US" dirty="0"/>
              <a:t>(HEP) at DESY</a:t>
            </a: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38C130CB-9ED5-4E4B-B5B5-2E374B51C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0110" y="3156898"/>
            <a:ext cx="3423902" cy="342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5918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bg1"/>
        </a:solidFill>
        <a:ln w="9525">
          <a:solidFill>
            <a:schemeClr val="tx1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prstGeom prst="rect">
          <a:avLst/>
        </a:prstGeom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rect">
          <a:avLst/>
        </a:prstGeom>
        <a:noFill/>
      </a:spPr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427</Words>
  <Application>Microsoft Macintosh PowerPoint</Application>
  <PresentationFormat>Widescreen</PresentationFormat>
  <Paragraphs>61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 MT Condensed Light</vt:lpstr>
      <vt:lpstr>Arial</vt:lpstr>
      <vt:lpstr>Calibri</vt:lpstr>
      <vt:lpstr>Verdana</vt:lpstr>
      <vt:lpstr>DESY</vt:lpstr>
      <vt:lpstr>Detector R&amp;D taskforce</vt:lpstr>
      <vt:lpstr>Opportunities</vt:lpstr>
      <vt:lpstr>Communication</vt:lpstr>
      <vt:lpstr>Structures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</dc:title>
  <dc:creator>Behnke, Ties</dc:creator>
  <cp:lastModifiedBy>Ingrid Gregor</cp:lastModifiedBy>
  <cp:revision>42</cp:revision>
  <dcterms:created xsi:type="dcterms:W3CDTF">2022-11-30T10:55:30Z</dcterms:created>
  <dcterms:modified xsi:type="dcterms:W3CDTF">2022-12-12T13:02:27Z</dcterms:modified>
</cp:coreProperties>
</file>