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12192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64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A22BDB-86D1-4FAD-8AC2-F2CEB4446B6C}" type="doc">
      <dgm:prSet loTypeId="urn:microsoft.com/office/officeart/2005/8/layout/chevron1" loCatId="process" qsTypeId="urn:microsoft.com/office/officeart/2005/8/quickstyle/simple1#2" qsCatId="simple" csTypeId="urn:microsoft.com/office/officeart/2005/8/colors/colorful2" csCatId="colorful" phldr="1"/>
      <dgm:spPr bwMode="auto"/>
    </dgm:pt>
    <dgm:pt modelId="{A9941770-60E2-40A8-81FD-8FB0CD6DDAD9}">
      <dgm:prSet phldrT="[Text]" custT="1"/>
      <dgm:spPr bwMode="auto"/>
      <dgm:t>
        <a:bodyPr/>
        <a:lstStyle/>
        <a:p>
          <a:pPr>
            <a:defRPr/>
          </a:pPr>
          <a:r>
            <a:rPr lang="en-US" sz="1800"/>
            <a:t>Particle Physics</a:t>
          </a:r>
          <a:endParaRPr/>
        </a:p>
      </dgm:t>
    </dgm:pt>
    <dgm:pt modelId="{6D444CAD-9E9F-4F7C-8594-533295B3481E}" type="parTrans" cxnId="{4A05B224-1DF8-49F6-8A23-AF348CBE6879}">
      <dgm:prSet/>
      <dgm:spPr bwMode="auto"/>
      <dgm:t>
        <a:bodyPr/>
        <a:lstStyle/>
        <a:p>
          <a:pPr>
            <a:defRPr/>
          </a:pPr>
          <a:endParaRPr lang="en-US"/>
        </a:p>
      </dgm:t>
    </dgm:pt>
    <dgm:pt modelId="{78A9AA87-2716-4092-AE5C-314B53EAA994}" type="sibTrans" cxnId="{4A05B224-1DF8-49F6-8A23-AF348CBE6879}">
      <dgm:prSet/>
      <dgm:spPr bwMode="auto"/>
      <dgm:t>
        <a:bodyPr/>
        <a:lstStyle/>
        <a:p>
          <a:pPr>
            <a:defRPr/>
          </a:pPr>
          <a:endParaRPr lang="en-US"/>
        </a:p>
      </dgm:t>
    </dgm:pt>
    <dgm:pt modelId="{B9A2153E-8E03-40DF-86E4-B133451A7E84}">
      <dgm:prSet phldrT="[Text]" custT="1"/>
      <dgm:spPr bwMode="auto"/>
      <dgm:t>
        <a:bodyPr vert="horz" anchor="ctr"/>
        <a:lstStyle/>
        <a:p>
          <a:pPr marL="0" indent="0" algn="ctr" defTabSz="800100">
            <a:lnSpc>
              <a:spcPct val="90000"/>
            </a:lnSpc>
            <a:spcBef>
              <a:spcPts val="0"/>
            </a:spcBef>
            <a:spcAft>
              <a:spcPts val="0"/>
            </a:spcAft>
            <a:defRPr/>
          </a:pPr>
          <a:r>
            <a:rPr lang="en-US" sz="1800">
              <a:solidFill>
                <a:prstClr val="white"/>
              </a:solidFill>
              <a:latin typeface="Arial"/>
              <a:ea typeface="Arial"/>
              <a:cs typeface="Arial"/>
            </a:rPr>
            <a:t>Science in General</a:t>
          </a:r>
          <a:endParaRPr sz="1800">
            <a:solidFill>
              <a:prstClr val="white"/>
            </a:solidFill>
            <a:latin typeface="Arial"/>
            <a:ea typeface="Arial"/>
            <a:cs typeface="Arial"/>
          </a:endParaRPr>
        </a:p>
      </dgm:t>
    </dgm:pt>
    <dgm:pt modelId="{69E0D500-5987-40D4-95D5-0ED11EDE7D3C}" type="parTrans" cxnId="{E1839D0F-B8C1-49AD-934E-72774353AA04}">
      <dgm:prSet/>
      <dgm:spPr bwMode="auto"/>
      <dgm:t>
        <a:bodyPr/>
        <a:lstStyle/>
        <a:p>
          <a:pPr>
            <a:defRPr/>
          </a:pPr>
          <a:endParaRPr lang="en-US"/>
        </a:p>
      </dgm:t>
    </dgm:pt>
    <dgm:pt modelId="{04448A43-8A79-49AB-98E1-71274A000501}" type="sibTrans" cxnId="{E1839D0F-B8C1-49AD-934E-72774353AA04}">
      <dgm:prSet/>
      <dgm:spPr bwMode="auto"/>
      <dgm:t>
        <a:bodyPr/>
        <a:lstStyle/>
        <a:p>
          <a:pPr>
            <a:defRPr/>
          </a:pPr>
          <a:endParaRPr lang="en-US"/>
        </a:p>
      </dgm:t>
    </dgm:pt>
    <dgm:pt modelId="{6C97CE30-4664-46DF-BE50-9E53B62CE2E2}">
      <dgm:prSet phldrT="[Text]" custT="1"/>
      <dgm:spPr bwMode="auto"/>
      <dgm:t>
        <a:bodyPr/>
        <a:lstStyle/>
        <a:p>
          <a:pPr>
            <a:defRPr/>
          </a:pPr>
          <a:r>
            <a:rPr lang="en-US" sz="1800"/>
            <a:t>Impact in Society</a:t>
          </a:r>
          <a:endParaRPr/>
        </a:p>
      </dgm:t>
    </dgm:pt>
    <dgm:pt modelId="{7B77303B-19AE-446C-B526-8FE5D1ADA655}" type="parTrans" cxnId="{46CD7C58-38C9-482A-8971-5770C03776FE}">
      <dgm:prSet/>
      <dgm:spPr bwMode="auto"/>
      <dgm:t>
        <a:bodyPr/>
        <a:lstStyle/>
        <a:p>
          <a:pPr>
            <a:defRPr/>
          </a:pPr>
          <a:endParaRPr lang="en-US"/>
        </a:p>
      </dgm:t>
    </dgm:pt>
    <dgm:pt modelId="{AA7F5758-2A67-4BEA-AD58-F0BC274F7FAF}" type="sibTrans" cxnId="{46CD7C58-38C9-482A-8971-5770C03776FE}">
      <dgm:prSet/>
      <dgm:spPr bwMode="auto"/>
      <dgm:t>
        <a:bodyPr/>
        <a:lstStyle/>
        <a:p>
          <a:pPr>
            <a:defRPr/>
          </a:pPr>
          <a:endParaRPr lang="en-US"/>
        </a:p>
      </dgm:t>
    </dgm:pt>
    <dgm:pt modelId="{474D43D1-A19B-46AD-8FDC-C670ADE68B1D}">
      <dgm:prSet phldrT="[Text]" custT="1"/>
      <dgm:spPr bwMode="auto"/>
      <dgm:t>
        <a:bodyPr/>
        <a:lstStyle/>
        <a:p>
          <a:pPr>
            <a:defRPr/>
          </a:pPr>
          <a:r>
            <a:rPr lang="en-US" sz="1600"/>
            <a:t>Excitement</a:t>
          </a:r>
          <a:endParaRPr/>
        </a:p>
      </dgm:t>
    </dgm:pt>
    <dgm:pt modelId="{8DF05692-B9EB-4F57-9F2F-E747CDD5667B}" type="parTrans" cxnId="{16451096-93D7-4279-BDA6-D67EC2288608}">
      <dgm:prSet/>
      <dgm:spPr bwMode="auto"/>
      <dgm:t>
        <a:bodyPr/>
        <a:lstStyle/>
        <a:p>
          <a:pPr>
            <a:defRPr/>
          </a:pPr>
          <a:endParaRPr lang="en-US"/>
        </a:p>
      </dgm:t>
    </dgm:pt>
    <dgm:pt modelId="{56524566-907C-45C9-8731-4AA714CB1632}" type="sibTrans" cxnId="{16451096-93D7-4279-BDA6-D67EC2288608}">
      <dgm:prSet/>
      <dgm:spPr bwMode="auto"/>
      <dgm:t>
        <a:bodyPr/>
        <a:lstStyle/>
        <a:p>
          <a:pPr>
            <a:defRPr/>
          </a:pPr>
          <a:endParaRPr lang="en-US"/>
        </a:p>
      </dgm:t>
    </dgm:pt>
    <dgm:pt modelId="{CCA6E43B-9D38-466D-A31B-F259C823C17F}">
      <dgm:prSet phldrT="[Text]" custT="1"/>
      <dgm:spPr bwMode="auto"/>
      <dgm:t>
        <a:bodyPr/>
        <a:lstStyle/>
        <a:p>
          <a:pPr>
            <a:defRPr/>
          </a:pPr>
          <a:r>
            <a:rPr lang="en-US" sz="1800"/>
            <a:t>Impact at DESY</a:t>
          </a:r>
          <a:endParaRPr/>
        </a:p>
      </dgm:t>
    </dgm:pt>
    <dgm:pt modelId="{9F160469-4082-40C3-9AD7-F00268A47913}" type="parTrans" cxnId="{63476CFB-CFC0-45EE-B23A-C8D44B20EBE0}">
      <dgm:prSet/>
      <dgm:spPr bwMode="auto"/>
      <dgm:t>
        <a:bodyPr/>
        <a:lstStyle/>
        <a:p>
          <a:pPr>
            <a:defRPr/>
          </a:pPr>
          <a:endParaRPr lang="en-US"/>
        </a:p>
      </dgm:t>
    </dgm:pt>
    <dgm:pt modelId="{37C958CC-9F88-41C1-B876-3F97D3F39D2F}" type="sibTrans" cxnId="{63476CFB-CFC0-45EE-B23A-C8D44B20EBE0}">
      <dgm:prSet/>
      <dgm:spPr bwMode="auto"/>
      <dgm:t>
        <a:bodyPr/>
        <a:lstStyle/>
        <a:p>
          <a:pPr>
            <a:defRPr/>
          </a:pPr>
          <a:endParaRPr lang="en-US"/>
        </a:p>
      </dgm:t>
    </dgm:pt>
    <dgm:pt modelId="{500C4F3E-B93F-457B-B2D2-B2A17B405BD4}" type="pres">
      <dgm:prSet presAssocID="{1DA22BDB-86D1-4FAD-8AC2-F2CEB4446B6C}" presName="Name0" presStyleCnt="0">
        <dgm:presLayoutVars>
          <dgm:dir/>
          <dgm:animLvl val="lvl"/>
          <dgm:resizeHandles val="exact"/>
        </dgm:presLayoutVars>
      </dgm:prSet>
      <dgm:spPr bwMode="auto"/>
    </dgm:pt>
    <dgm:pt modelId="{78434607-C9FE-42AB-8A5D-53AF6E4A54FB}" type="pres">
      <dgm:prSet presAssocID="{A9941770-60E2-40A8-81FD-8FB0CD6DDAD9}" presName="parTxOnly" presStyleLbl="node1" presStyleIdx="0" presStyleCnt="5">
        <dgm:presLayoutVars>
          <dgm:chMax val="0"/>
          <dgm:chPref val="0"/>
          <dgm:bulletEnabled val="1"/>
        </dgm:presLayoutVars>
      </dgm:prSet>
      <dgm:spPr bwMode="auto"/>
    </dgm:pt>
    <dgm:pt modelId="{D4D252AD-403B-4DBE-945E-DB26654EAABB}" type="pres">
      <dgm:prSet presAssocID="{78A9AA87-2716-4092-AE5C-314B53EAA994}" presName="parTxOnlySpace" presStyleCnt="0"/>
      <dgm:spPr bwMode="auto"/>
    </dgm:pt>
    <dgm:pt modelId="{EAC90EBA-663A-4204-855A-FBC488798F98}" type="pres">
      <dgm:prSet presAssocID="{B9A2153E-8E03-40DF-86E4-B133451A7E84}" presName="parTxOnly" presStyleLbl="node1" presStyleIdx="1" presStyleCnt="5">
        <dgm:presLayoutVars>
          <dgm:chMax val="0"/>
          <dgm:chPref val="0"/>
          <dgm:bulletEnabled val="1"/>
        </dgm:presLayoutVars>
      </dgm:prSet>
      <dgm:spPr bwMode="auto"/>
    </dgm:pt>
    <dgm:pt modelId="{8D8708EB-BDFB-4AA5-9F76-8029AAE550D4}" type="pres">
      <dgm:prSet presAssocID="{04448A43-8A79-49AB-98E1-71274A000501}" presName="parTxOnlySpace" presStyleCnt="0"/>
      <dgm:spPr bwMode="auto"/>
    </dgm:pt>
    <dgm:pt modelId="{E92EE5D6-0AA0-4FD1-949E-029C5773A422}" type="pres">
      <dgm:prSet presAssocID="{CCA6E43B-9D38-466D-A31B-F259C823C17F}" presName="parTxOnly" presStyleLbl="node1" presStyleIdx="2" presStyleCnt="5">
        <dgm:presLayoutVars>
          <dgm:chMax val="0"/>
          <dgm:chPref val="0"/>
          <dgm:bulletEnabled val="1"/>
        </dgm:presLayoutVars>
      </dgm:prSet>
      <dgm:spPr bwMode="auto"/>
    </dgm:pt>
    <dgm:pt modelId="{21545BE4-F1A9-4B25-B770-0833679988BF}" type="pres">
      <dgm:prSet presAssocID="{37C958CC-9F88-41C1-B876-3F97D3F39D2F}" presName="parTxOnlySpace" presStyleCnt="0"/>
      <dgm:spPr bwMode="auto"/>
    </dgm:pt>
    <dgm:pt modelId="{16F4D8BE-F44B-42DC-A5CA-3AD3E2A17C5D}" type="pres">
      <dgm:prSet presAssocID="{6C97CE30-4664-46DF-BE50-9E53B62CE2E2}" presName="parTxOnly" presStyleLbl="node1" presStyleIdx="3" presStyleCnt="5">
        <dgm:presLayoutVars>
          <dgm:chMax val="0"/>
          <dgm:chPref val="0"/>
          <dgm:bulletEnabled val="1"/>
        </dgm:presLayoutVars>
      </dgm:prSet>
      <dgm:spPr bwMode="auto"/>
    </dgm:pt>
    <dgm:pt modelId="{ED861B27-1AAE-4E17-A776-276F2132AE36}" type="pres">
      <dgm:prSet presAssocID="{AA7F5758-2A67-4BEA-AD58-F0BC274F7FAF}" presName="parTxOnlySpace" presStyleCnt="0"/>
      <dgm:spPr bwMode="auto"/>
    </dgm:pt>
    <dgm:pt modelId="{F633D0DD-749E-4121-A8B5-D6F774BBC70F}" type="pres">
      <dgm:prSet presAssocID="{474D43D1-A19B-46AD-8FDC-C670ADE68B1D}" presName="parTxOnly" presStyleLbl="node1" presStyleIdx="4" presStyleCnt="5">
        <dgm:presLayoutVars>
          <dgm:chMax val="0"/>
          <dgm:chPref val="0"/>
          <dgm:bulletEnabled val="1"/>
        </dgm:presLayoutVars>
      </dgm:prSet>
      <dgm:spPr bwMode="auto"/>
    </dgm:pt>
  </dgm:ptLst>
  <dgm:cxnLst>
    <dgm:cxn modelId="{E1839D0F-B8C1-49AD-934E-72774353AA04}" srcId="{1DA22BDB-86D1-4FAD-8AC2-F2CEB4446B6C}" destId="{B9A2153E-8E03-40DF-86E4-B133451A7E84}" srcOrd="1" destOrd="0" parTransId="{69E0D500-5987-40D4-95D5-0ED11EDE7D3C}" sibTransId="{04448A43-8A79-49AB-98E1-71274A000501}"/>
    <dgm:cxn modelId="{4A05B224-1DF8-49F6-8A23-AF348CBE6879}" srcId="{1DA22BDB-86D1-4FAD-8AC2-F2CEB4446B6C}" destId="{A9941770-60E2-40A8-81FD-8FB0CD6DDAD9}" srcOrd="0" destOrd="0" parTransId="{6D444CAD-9E9F-4F7C-8594-533295B3481E}" sibTransId="{78A9AA87-2716-4092-AE5C-314B53EAA994}"/>
    <dgm:cxn modelId="{8C84A22F-E006-463B-A16E-CABEA9D49649}" type="presOf" srcId="{B9A2153E-8E03-40DF-86E4-B133451A7E84}" destId="{EAC90EBA-663A-4204-855A-FBC488798F98}" srcOrd="0" destOrd="0" presId="urn:microsoft.com/office/officeart/2005/8/layout/chevron1"/>
    <dgm:cxn modelId="{939EC13E-DAB7-4E0F-BDDB-F1E357A18CD8}" type="presOf" srcId="{CCA6E43B-9D38-466D-A31B-F259C823C17F}" destId="{E92EE5D6-0AA0-4FD1-949E-029C5773A422}" srcOrd="0" destOrd="0" presId="urn:microsoft.com/office/officeart/2005/8/layout/chevron1"/>
    <dgm:cxn modelId="{FBE1D846-42FC-4278-9D92-733AFB01ADC2}" type="presOf" srcId="{1DA22BDB-86D1-4FAD-8AC2-F2CEB4446B6C}" destId="{500C4F3E-B93F-457B-B2D2-B2A17B405BD4}" srcOrd="0" destOrd="0" presId="urn:microsoft.com/office/officeart/2005/8/layout/chevron1"/>
    <dgm:cxn modelId="{F7704751-0CD3-496E-836A-766A915D70D4}" type="presOf" srcId="{474D43D1-A19B-46AD-8FDC-C670ADE68B1D}" destId="{F633D0DD-749E-4121-A8B5-D6F774BBC70F}" srcOrd="0" destOrd="0" presId="urn:microsoft.com/office/officeart/2005/8/layout/chevron1"/>
    <dgm:cxn modelId="{46CD7C58-38C9-482A-8971-5770C03776FE}" srcId="{1DA22BDB-86D1-4FAD-8AC2-F2CEB4446B6C}" destId="{6C97CE30-4664-46DF-BE50-9E53B62CE2E2}" srcOrd="3" destOrd="0" parTransId="{7B77303B-19AE-446C-B526-8FE5D1ADA655}" sibTransId="{AA7F5758-2A67-4BEA-AD58-F0BC274F7FAF}"/>
    <dgm:cxn modelId="{8B832788-01F2-4385-8ECE-5395890A55EC}" type="presOf" srcId="{6C97CE30-4664-46DF-BE50-9E53B62CE2E2}" destId="{16F4D8BE-F44B-42DC-A5CA-3AD3E2A17C5D}" srcOrd="0" destOrd="0" presId="urn:microsoft.com/office/officeart/2005/8/layout/chevron1"/>
    <dgm:cxn modelId="{16451096-93D7-4279-BDA6-D67EC2288608}" srcId="{1DA22BDB-86D1-4FAD-8AC2-F2CEB4446B6C}" destId="{474D43D1-A19B-46AD-8FDC-C670ADE68B1D}" srcOrd="4" destOrd="0" parTransId="{8DF05692-B9EB-4F57-9F2F-E747CDD5667B}" sibTransId="{56524566-907C-45C9-8731-4AA714CB1632}"/>
    <dgm:cxn modelId="{870745E3-371A-476D-93DA-2D8524DFE23D}" type="presOf" srcId="{A9941770-60E2-40A8-81FD-8FB0CD6DDAD9}" destId="{78434607-C9FE-42AB-8A5D-53AF6E4A54FB}" srcOrd="0" destOrd="0" presId="urn:microsoft.com/office/officeart/2005/8/layout/chevron1"/>
    <dgm:cxn modelId="{63476CFB-CFC0-45EE-B23A-C8D44B20EBE0}" srcId="{1DA22BDB-86D1-4FAD-8AC2-F2CEB4446B6C}" destId="{CCA6E43B-9D38-466D-A31B-F259C823C17F}" srcOrd="2" destOrd="0" parTransId="{9F160469-4082-40C3-9AD7-F00268A47913}" sibTransId="{37C958CC-9F88-41C1-B876-3F97D3F39D2F}"/>
    <dgm:cxn modelId="{89FAA8B4-474C-4FE0-9EE4-80200B2B7C72}" type="presParOf" srcId="{500C4F3E-B93F-457B-B2D2-B2A17B405BD4}" destId="{78434607-C9FE-42AB-8A5D-53AF6E4A54FB}" srcOrd="0" destOrd="0" presId="urn:microsoft.com/office/officeart/2005/8/layout/chevron1"/>
    <dgm:cxn modelId="{F5B5E076-71B7-4D89-B76D-9B3571E294CB}" type="presParOf" srcId="{500C4F3E-B93F-457B-B2D2-B2A17B405BD4}" destId="{D4D252AD-403B-4DBE-945E-DB26654EAABB}" srcOrd="1" destOrd="0" presId="urn:microsoft.com/office/officeart/2005/8/layout/chevron1"/>
    <dgm:cxn modelId="{9699BDD7-9069-4251-89A5-5114E6E181A8}" type="presParOf" srcId="{500C4F3E-B93F-457B-B2D2-B2A17B405BD4}" destId="{EAC90EBA-663A-4204-855A-FBC488798F98}" srcOrd="2" destOrd="0" presId="urn:microsoft.com/office/officeart/2005/8/layout/chevron1"/>
    <dgm:cxn modelId="{6FB78BAC-5B25-4C7B-AA29-73D016D67A70}" type="presParOf" srcId="{500C4F3E-B93F-457B-B2D2-B2A17B405BD4}" destId="{8D8708EB-BDFB-4AA5-9F76-8029AAE550D4}" srcOrd="3" destOrd="0" presId="urn:microsoft.com/office/officeart/2005/8/layout/chevron1"/>
    <dgm:cxn modelId="{A7233519-06F3-486E-A64B-6544A62D389F}" type="presParOf" srcId="{500C4F3E-B93F-457B-B2D2-B2A17B405BD4}" destId="{E92EE5D6-0AA0-4FD1-949E-029C5773A422}" srcOrd="4" destOrd="0" presId="urn:microsoft.com/office/officeart/2005/8/layout/chevron1"/>
    <dgm:cxn modelId="{EDA4E4B7-9812-4FD1-8A94-B52D246CC9BD}" type="presParOf" srcId="{500C4F3E-B93F-457B-B2D2-B2A17B405BD4}" destId="{21545BE4-F1A9-4B25-B770-0833679988BF}" srcOrd="5" destOrd="0" presId="urn:microsoft.com/office/officeart/2005/8/layout/chevron1"/>
    <dgm:cxn modelId="{E32A2D93-7FA0-4E16-8D5E-7EE24B1AE46E}" type="presParOf" srcId="{500C4F3E-B93F-457B-B2D2-B2A17B405BD4}" destId="{16F4D8BE-F44B-42DC-A5CA-3AD3E2A17C5D}" srcOrd="6" destOrd="0" presId="urn:microsoft.com/office/officeart/2005/8/layout/chevron1"/>
    <dgm:cxn modelId="{D89BD76F-2AC0-497B-8E97-099F1342090D}" type="presParOf" srcId="{500C4F3E-B93F-457B-B2D2-B2A17B405BD4}" destId="{ED861B27-1AAE-4E17-A776-276F2132AE36}" srcOrd="7" destOrd="0" presId="urn:microsoft.com/office/officeart/2005/8/layout/chevron1"/>
    <dgm:cxn modelId="{E913E899-8C69-4919-8A9F-B2A33C32E974}" type="presParOf" srcId="{500C4F3E-B93F-457B-B2D2-B2A17B405BD4}" destId="{F633D0DD-749E-4121-A8B5-D6F774BBC70F}"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34607-C9FE-42AB-8A5D-53AF6E4A54FB}">
      <dsp:nvSpPr>
        <dsp:cNvPr id="0" name=""/>
        <dsp:cNvSpPr/>
      </dsp:nvSpPr>
      <dsp:spPr bwMode="auto">
        <a:xfrm>
          <a:off x="2263" y="1087858"/>
          <a:ext cx="2014397" cy="805758"/>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defRPr/>
          </a:pPr>
          <a:r>
            <a:rPr lang="en-US" sz="1800" kern="1200"/>
            <a:t>Particle Physics</a:t>
          </a:r>
          <a:endParaRPr kern="1200"/>
        </a:p>
      </dsp:txBody>
      <dsp:txXfrm>
        <a:off x="405142" y="1087858"/>
        <a:ext cx="1208639" cy="805758"/>
      </dsp:txXfrm>
    </dsp:sp>
    <dsp:sp modelId="{EAC90EBA-663A-4204-855A-FBC488798F98}">
      <dsp:nvSpPr>
        <dsp:cNvPr id="0" name=""/>
        <dsp:cNvSpPr/>
      </dsp:nvSpPr>
      <dsp:spPr bwMode="auto">
        <a:xfrm>
          <a:off x="1815220" y="1087858"/>
          <a:ext cx="2014397" cy="805758"/>
        </a:xfrm>
        <a:prstGeom prst="chevron">
          <a:avLst/>
        </a:prstGeom>
        <a:solidFill>
          <a:schemeClr val="accent2">
            <a:hueOff val="2579993"/>
            <a:satOff val="2941"/>
            <a:lumOff val="-7206"/>
            <a:alphaOff val="0"/>
          </a:schemeClr>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ts val="0"/>
            </a:spcAft>
            <a:buNone/>
            <a:defRPr/>
          </a:pPr>
          <a:r>
            <a:rPr lang="en-US" sz="1800" kern="1200">
              <a:solidFill>
                <a:prstClr val="white"/>
              </a:solidFill>
              <a:latin typeface="Arial"/>
              <a:ea typeface="Arial"/>
              <a:cs typeface="Arial"/>
            </a:rPr>
            <a:t>Science in General</a:t>
          </a:r>
          <a:endParaRPr sz="1800" kern="1200">
            <a:solidFill>
              <a:prstClr val="white"/>
            </a:solidFill>
            <a:latin typeface="Arial"/>
            <a:ea typeface="Arial"/>
            <a:cs typeface="Arial"/>
          </a:endParaRPr>
        </a:p>
      </dsp:txBody>
      <dsp:txXfrm>
        <a:off x="2218099" y="1087858"/>
        <a:ext cx="1208639" cy="805758"/>
      </dsp:txXfrm>
    </dsp:sp>
    <dsp:sp modelId="{E92EE5D6-0AA0-4FD1-949E-029C5773A422}">
      <dsp:nvSpPr>
        <dsp:cNvPr id="0" name=""/>
        <dsp:cNvSpPr/>
      </dsp:nvSpPr>
      <dsp:spPr bwMode="auto">
        <a:xfrm>
          <a:off x="3628178" y="1087858"/>
          <a:ext cx="2014397" cy="805758"/>
        </a:xfrm>
        <a:prstGeom prst="chevron">
          <a:avLst/>
        </a:prstGeom>
        <a:solidFill>
          <a:schemeClr val="accent2">
            <a:hueOff val="5159986"/>
            <a:satOff val="5882"/>
            <a:lumOff val="-14412"/>
            <a:alphaOff val="0"/>
          </a:schemeClr>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defRPr/>
          </a:pPr>
          <a:r>
            <a:rPr lang="en-US" sz="1800" kern="1200"/>
            <a:t>Impact at DESY</a:t>
          </a:r>
          <a:endParaRPr kern="1200"/>
        </a:p>
      </dsp:txBody>
      <dsp:txXfrm>
        <a:off x="4031057" y="1087858"/>
        <a:ext cx="1208639" cy="805758"/>
      </dsp:txXfrm>
    </dsp:sp>
    <dsp:sp modelId="{16F4D8BE-F44B-42DC-A5CA-3AD3E2A17C5D}">
      <dsp:nvSpPr>
        <dsp:cNvPr id="0" name=""/>
        <dsp:cNvSpPr/>
      </dsp:nvSpPr>
      <dsp:spPr bwMode="auto">
        <a:xfrm>
          <a:off x="5441135" y="1087858"/>
          <a:ext cx="2014397" cy="805758"/>
        </a:xfrm>
        <a:prstGeom prst="chevron">
          <a:avLst/>
        </a:prstGeom>
        <a:solidFill>
          <a:schemeClr val="accent2">
            <a:hueOff val="7739979"/>
            <a:satOff val="8824"/>
            <a:lumOff val="-21617"/>
            <a:alphaOff val="0"/>
          </a:schemeClr>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defRPr/>
          </a:pPr>
          <a:r>
            <a:rPr lang="en-US" sz="1800" kern="1200"/>
            <a:t>Impact in Society</a:t>
          </a:r>
          <a:endParaRPr kern="1200"/>
        </a:p>
      </dsp:txBody>
      <dsp:txXfrm>
        <a:off x="5844014" y="1087858"/>
        <a:ext cx="1208639" cy="805758"/>
      </dsp:txXfrm>
    </dsp:sp>
    <dsp:sp modelId="{F633D0DD-749E-4121-A8B5-D6F774BBC70F}">
      <dsp:nvSpPr>
        <dsp:cNvPr id="0" name=""/>
        <dsp:cNvSpPr/>
      </dsp:nvSpPr>
      <dsp:spPr bwMode="auto">
        <a:xfrm>
          <a:off x="7254093" y="1087858"/>
          <a:ext cx="2014397" cy="805758"/>
        </a:xfrm>
        <a:prstGeom prst="chevron">
          <a:avLst/>
        </a:prstGeom>
        <a:solidFill>
          <a:schemeClr val="accent2">
            <a:hueOff val="10319972"/>
            <a:satOff val="11765"/>
            <a:lumOff val="-28823"/>
            <a:alphaOff val="0"/>
          </a:schemeClr>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defRPr/>
          </a:pPr>
          <a:r>
            <a:rPr lang="en-US" sz="1600" kern="1200"/>
            <a:t>Excitement</a:t>
          </a:r>
          <a:endParaRPr kern="1200"/>
        </a:p>
      </dsp:txBody>
      <dsp:txXfrm>
        <a:off x="7656972" y="1087858"/>
        <a:ext cx="1208639" cy="8057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l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vennNode1">
    <dgm:scene3d>
      <a:camera prst="orthographicFront"/>
      <a:lightRig rig="threePt" dir="t"/>
    </dgm:scene3d>
    <dgm:sp3d/>
    <dgm:txPr/>
    <dgm:style>
      <a:lnRef idx="2">
        <a:srgbClr val="000000"/>
      </a:lnRef>
      <a:fillRef idx="1">
        <a:srgbClr val="000000"/>
      </a:fillRef>
      <a:effectRef idx="0">
        <a:srgbClr val="000000"/>
      </a:effectRef>
      <a:fontRef idx="minor">
        <a:schemeClr val="tx1"/>
      </a:fontRef>
    </dgm:style>
  </dgm:styleLbl>
  <dgm:styleLbl name="alig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f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f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b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sibTrans1D1">
    <dgm:scene3d>
      <a:camera prst="orthographicFront"/>
      <a:lightRig rig="threePt" dir="t"/>
    </dgm:scene3d>
    <dgm:sp3d/>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sst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1D1">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con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trAlignAcc1">
    <dgm:scene3d>
      <a:camera prst="orthographicFront"/>
      <a:lightRig rig="threePt" dir="t"/>
    </dgm:scene3d>
    <dgm:sp3d/>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0">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2">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3">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4">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dk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tr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revTx">
    <dgm:scene3d>
      <a:camera prst="orthographicFront"/>
      <a:lightRig rig="threePt" dir="t"/>
    </dgm:scene3d>
    <dgm:sp3d/>
    <dgm:txPr/>
    <dgm:style>
      <a:lnRef idx="0">
        <a:srgbClr val="000000"/>
      </a:lnRef>
      <a:fillRef idx="0">
        <a:srgbClr val="000000"/>
      </a:fillRef>
      <a:effectRef idx="0">
        <a:srgbClr val="00000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r>
              <a:t>A huge project like a future collider can only succeed if it carried by broad support from many different areas of society. We need to tell a story which is convincing to the scientist, meaningful for the politician and exciting for the general public. We need to start in our own community –only if our community fully stands behind FC, we have a chance. Centrally important is that we convince other scientists, that our goals are relevant, sound, and important. At DESY in particular, we need to make the point that a new facility like a FC will have a hugely positive impact on the overall DESY (and eventually Helmholtz) program and mission. Building such a support base at home, on the science and on the overall scope of the project, is an indispensable condition to then convince politics to support the project.All this needs to be accompanied / supported by a strong and convincing campaign to the general public, to transmit the relevance and excitement of the project. </a:t>
            </a:r>
          </a:p>
          <a:p>
            <a:pPr>
              <a:defRPr/>
            </a:pPr>
            <a:r>
              <a:t> </a:t>
            </a:r>
          </a:p>
        </p:txBody>
      </p:sp>
      <p:sp>
        <p:nvSpPr>
          <p:cNvPr id="4" name="Slide Number Placeholder 3"/>
          <p:cNvSpPr>
            <a:spLocks noGrp="1"/>
          </p:cNvSpPr>
          <p:nvPr>
            <p:ph type="sldNum" sz="quarter" idx="10"/>
          </p:nvPr>
        </p:nvSpPr>
        <p:spPr bwMode="auto"/>
        <p:txBody>
          <a:bodyPr/>
          <a:lstStyle/>
          <a:p>
            <a:pPr>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407988" y="349611"/>
            <a:ext cx="11376025" cy="1855254"/>
          </a:xfrm>
        </p:spPr>
        <p:txBody>
          <a:bodyPr anchor="t"/>
          <a:lstStyle>
            <a:lvl1pPr algn="l">
              <a:lnSpc>
                <a:spcPct val="100000"/>
              </a:lnSpc>
              <a:defRPr sz="6000"/>
            </a:lvl1pPr>
          </a:lstStyle>
          <a:p>
            <a:pPr>
              <a:defRPr/>
            </a:pPr>
            <a:r>
              <a:rPr lang="en-GB"/>
              <a:t>Click to edit Master title style</a:t>
            </a:r>
            <a:endParaRPr lang="en-US"/>
          </a:p>
        </p:txBody>
      </p:sp>
      <p:sp>
        <p:nvSpPr>
          <p:cNvPr id="3" name="Subtitle 2"/>
          <p:cNvSpPr>
            <a:spLocks noGrp="1"/>
          </p:cNvSpPr>
          <p:nvPr>
            <p:ph type="subTitle" idx="1"/>
          </p:nvPr>
        </p:nvSpPr>
        <p:spPr bwMode="auto">
          <a:xfrm>
            <a:off x="407987" y="2335014"/>
            <a:ext cx="11376025" cy="1525787"/>
          </a:xfrm>
        </p:spPr>
        <p:txBody>
          <a:bodyPr/>
          <a:lstStyle>
            <a:lvl1pPr marL="0" indent="0" algn="l">
              <a:buNone/>
              <a:defRPr sz="18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GB"/>
              <a:t>Click to edit Master subtitle style</a:t>
            </a:r>
            <a:endParaRPr lang="en-US"/>
          </a:p>
        </p:txBody>
      </p:sp>
      <p:sp>
        <p:nvSpPr>
          <p:cNvPr id="12" name="Textplatzhalter 11"/>
          <p:cNvSpPr>
            <a:spLocks noGrp="1"/>
          </p:cNvSpPr>
          <p:nvPr>
            <p:ph type="body" sz="quarter" idx="10"/>
          </p:nvPr>
        </p:nvSpPr>
        <p:spPr bwMode="auto">
          <a:xfrm>
            <a:off x="414396" y="4096780"/>
            <a:ext cx="11369549" cy="700373"/>
          </a:xfrm>
        </p:spPr>
        <p:txBody>
          <a:bodyPr/>
          <a:lstStyle>
            <a:lvl1pPr marL="0" indent="0">
              <a:spcAft>
                <a:spcPts val="0"/>
              </a:spcAft>
              <a:buNone/>
              <a:defRPr sz="1800"/>
            </a:lvl1pPr>
          </a:lstStyle>
          <a:p>
            <a:pPr lvl="0">
              <a:defRPr/>
            </a:pPr>
            <a:r>
              <a:rPr lang="en-GB"/>
              <a:t>Click to edit Master text styles</a:t>
            </a:r>
            <a:endParaRPr/>
          </a:p>
        </p:txBody>
      </p:sp>
      <p:pic>
        <p:nvPicPr>
          <p:cNvPr id="9" name="Grafik 8"/>
          <p:cNvPicPr>
            <a:picLocks noChangeAspect="1"/>
          </p:cNvPicPr>
          <p:nvPr userDrawn="1"/>
        </p:nvPicPr>
        <p:blipFill>
          <a:blip r:embed="rId2"/>
          <a:stretch/>
        </p:blipFill>
        <p:spPr bwMode="auto">
          <a:xfrm>
            <a:off x="10833032" y="5669842"/>
            <a:ext cx="793750" cy="794193"/>
          </a:xfrm>
          <a:prstGeom prst="rect">
            <a:avLst/>
          </a:prstGeom>
        </p:spPr>
      </p:pic>
      <p:pic>
        <p:nvPicPr>
          <p:cNvPr id="7" name="Grafik 6"/>
          <p:cNvPicPr>
            <a:picLocks noChangeAspect="1"/>
          </p:cNvPicPr>
          <p:nvPr userDrawn="1"/>
        </p:nvPicPr>
        <p:blipFill>
          <a:blip r:embed="rId3"/>
          <a:stretch/>
        </p:blipFill>
        <p:spPr bwMode="auto">
          <a:xfrm>
            <a:off x="407368" y="6261914"/>
            <a:ext cx="2168482" cy="16061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Title, Text and 2 Pictures B">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Textplatzhalter 6"/>
          <p:cNvSpPr>
            <a:spLocks noGrp="1"/>
          </p:cNvSpPr>
          <p:nvPr>
            <p:ph type="body" sz="quarter" idx="15"/>
          </p:nvPr>
        </p:nvSpPr>
        <p:spPr bwMode="auto">
          <a:xfrm>
            <a:off x="407988" y="1406427"/>
            <a:ext cx="7524750" cy="2454374"/>
          </a:xfrm>
        </p:spPr>
        <p:txBody>
          <a:bodyPr/>
          <a:lstStyle/>
          <a:p>
            <a:pPr lvl="0">
              <a:defRPr/>
            </a:pPr>
            <a:r>
              <a:rPr lang="en-GB"/>
              <a:t>Click to edit Master text styles</a:t>
            </a:r>
            <a:endParaRPr/>
          </a:p>
        </p:txBody>
      </p:sp>
      <p:sp>
        <p:nvSpPr>
          <p:cNvPr id="9" name="Textplatzhalter 6"/>
          <p:cNvSpPr>
            <a:spLocks noGrp="1"/>
          </p:cNvSpPr>
          <p:nvPr>
            <p:ph type="body" sz="quarter" idx="16"/>
          </p:nvPr>
        </p:nvSpPr>
        <p:spPr bwMode="auto">
          <a:xfrm>
            <a:off x="407988" y="3963533"/>
            <a:ext cx="7524750" cy="2454374"/>
          </a:xfrm>
        </p:spPr>
        <p:txBody>
          <a:bodyPr/>
          <a:lstStyle/>
          <a:p>
            <a:pPr lvl="0">
              <a:defRPr/>
            </a:pPr>
            <a:r>
              <a:rPr lang="en-GB"/>
              <a:t>Click to edit Master text styles</a:t>
            </a:r>
            <a:endParaRPr/>
          </a:p>
        </p:txBody>
      </p:sp>
      <p:sp>
        <p:nvSpPr>
          <p:cNvPr id="10" name="Bildplatzhalter 6"/>
          <p:cNvSpPr>
            <a:spLocks noGrp="1"/>
          </p:cNvSpPr>
          <p:nvPr>
            <p:ph type="pic" sz="quarter" idx="14"/>
          </p:nvPr>
        </p:nvSpPr>
        <p:spPr bwMode="auto">
          <a:xfrm>
            <a:off x="8075611" y="1449389"/>
            <a:ext cx="3708401" cy="2411412"/>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11" name="Bildplatzhalter 6"/>
          <p:cNvSpPr>
            <a:spLocks noGrp="1"/>
          </p:cNvSpPr>
          <p:nvPr>
            <p:ph type="pic" sz="quarter" idx="17"/>
          </p:nvPr>
        </p:nvSpPr>
        <p:spPr bwMode="auto">
          <a:xfrm>
            <a:off x="8075612" y="4005263"/>
            <a:ext cx="3708401" cy="2412644"/>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Title, Text and 2 Objects B">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Textplatzhalter 6"/>
          <p:cNvSpPr>
            <a:spLocks noGrp="1"/>
          </p:cNvSpPr>
          <p:nvPr>
            <p:ph type="body" sz="quarter" idx="15"/>
          </p:nvPr>
        </p:nvSpPr>
        <p:spPr bwMode="auto">
          <a:xfrm>
            <a:off x="407988" y="1406427"/>
            <a:ext cx="7524750" cy="2454374"/>
          </a:xfrm>
        </p:spPr>
        <p:txBody>
          <a:bodyPr/>
          <a:lstStyle/>
          <a:p>
            <a:pPr lvl="0">
              <a:defRPr/>
            </a:pPr>
            <a:r>
              <a:rPr lang="en-GB"/>
              <a:t>Click to edit Master text styles</a:t>
            </a:r>
            <a:endParaRPr/>
          </a:p>
        </p:txBody>
      </p:sp>
      <p:sp>
        <p:nvSpPr>
          <p:cNvPr id="9" name="Textplatzhalter 6"/>
          <p:cNvSpPr>
            <a:spLocks noGrp="1"/>
          </p:cNvSpPr>
          <p:nvPr>
            <p:ph type="body" sz="quarter" idx="16"/>
          </p:nvPr>
        </p:nvSpPr>
        <p:spPr bwMode="auto">
          <a:xfrm>
            <a:off x="407988" y="3963533"/>
            <a:ext cx="7524750" cy="2454374"/>
          </a:xfrm>
        </p:spPr>
        <p:txBody>
          <a:bodyPr/>
          <a:lstStyle/>
          <a:p>
            <a:pPr lvl="0">
              <a:defRPr/>
            </a:pPr>
            <a:r>
              <a:rPr lang="en-GB"/>
              <a:t>Click to edit Master text styles</a:t>
            </a:r>
            <a:endParaRPr/>
          </a:p>
        </p:txBody>
      </p:sp>
      <p:sp>
        <p:nvSpPr>
          <p:cNvPr id="12" name="Inhaltsplatzhalter 5"/>
          <p:cNvSpPr>
            <a:spLocks noGrp="1"/>
          </p:cNvSpPr>
          <p:nvPr>
            <p:ph sz="quarter" idx="18" hasCustomPrompt="1"/>
          </p:nvPr>
        </p:nvSpPr>
        <p:spPr bwMode="auto">
          <a:xfrm>
            <a:off x="8075612" y="1449388"/>
            <a:ext cx="3708399" cy="2411412"/>
          </a:xfrm>
          <a:prstGeom prst="rect">
            <a:avLst/>
          </a:prstGeom>
          <a:solidFill>
            <a:schemeClr val="bg1">
              <a:lumMod val="95000"/>
            </a:schemeClr>
          </a:solidFill>
        </p:spPr>
        <p:txBody>
          <a:bodyPr lIns="72000" tIns="36000" rIns="72000" bIns="36000"/>
          <a:lstStyle>
            <a:lvl1pPr marL="0" indent="0">
              <a:buNone/>
              <a:defRPr/>
            </a:lvl1pPr>
          </a:lstStyle>
          <a:p>
            <a:pPr lvl="0">
              <a:defRPr/>
            </a:pPr>
            <a:r>
              <a:rPr lang="de-DE"/>
              <a:t>Object </a:t>
            </a:r>
            <a:endParaRPr/>
          </a:p>
        </p:txBody>
      </p:sp>
      <p:sp>
        <p:nvSpPr>
          <p:cNvPr id="13" name="Inhaltsplatzhalter 5"/>
          <p:cNvSpPr>
            <a:spLocks noGrp="1"/>
          </p:cNvSpPr>
          <p:nvPr>
            <p:ph sz="quarter" idx="19" hasCustomPrompt="1"/>
          </p:nvPr>
        </p:nvSpPr>
        <p:spPr bwMode="auto">
          <a:xfrm>
            <a:off x="8075612" y="4005263"/>
            <a:ext cx="3708399" cy="2411412"/>
          </a:xfrm>
          <a:prstGeom prst="rect">
            <a:avLst/>
          </a:prstGeom>
          <a:solidFill>
            <a:schemeClr val="bg1">
              <a:lumMod val="95000"/>
            </a:schemeClr>
          </a:solidFill>
        </p:spPr>
        <p:txBody>
          <a:bodyPr lIns="72000" tIns="36000" rIns="72000" bIns="36000"/>
          <a:lstStyle>
            <a:lvl1pPr marL="0" indent="0">
              <a:buNone/>
              <a:defRPr/>
            </a:lvl1pPr>
          </a:lstStyle>
          <a:p>
            <a:pPr lvl="0">
              <a:defRPr/>
            </a:pPr>
            <a:r>
              <a:rPr lang="de-DE"/>
              <a:t>Object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Title, Text and 4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Textplatzhalter 6"/>
          <p:cNvSpPr>
            <a:spLocks noGrp="1"/>
          </p:cNvSpPr>
          <p:nvPr>
            <p:ph type="body" sz="quarter" idx="15"/>
          </p:nvPr>
        </p:nvSpPr>
        <p:spPr bwMode="auto">
          <a:xfrm>
            <a:off x="407989" y="1406427"/>
            <a:ext cx="3708400" cy="2454374"/>
          </a:xfrm>
        </p:spPr>
        <p:txBody>
          <a:bodyPr/>
          <a:lstStyle/>
          <a:p>
            <a:pPr lvl="0">
              <a:defRPr/>
            </a:pPr>
            <a:r>
              <a:rPr lang="en-GB"/>
              <a:t>Click to edit Master text styles</a:t>
            </a:r>
            <a:endParaRPr/>
          </a:p>
        </p:txBody>
      </p:sp>
      <p:sp>
        <p:nvSpPr>
          <p:cNvPr id="9" name="Textplatzhalter 6"/>
          <p:cNvSpPr>
            <a:spLocks noGrp="1"/>
          </p:cNvSpPr>
          <p:nvPr>
            <p:ph type="body" sz="quarter" idx="16"/>
          </p:nvPr>
        </p:nvSpPr>
        <p:spPr bwMode="auto">
          <a:xfrm>
            <a:off x="407989" y="3963533"/>
            <a:ext cx="3708400" cy="2454374"/>
          </a:xfrm>
        </p:spPr>
        <p:txBody>
          <a:bodyPr/>
          <a:lstStyle/>
          <a:p>
            <a:pPr lvl="0">
              <a:defRPr/>
            </a:pPr>
            <a:r>
              <a:rPr lang="en-GB"/>
              <a:t>Click to edit Master text styles</a:t>
            </a:r>
            <a:endParaRPr/>
          </a:p>
        </p:txBody>
      </p:sp>
      <p:sp>
        <p:nvSpPr>
          <p:cNvPr id="10" name="Bildplatzhalter 6"/>
          <p:cNvSpPr>
            <a:spLocks noGrp="1"/>
          </p:cNvSpPr>
          <p:nvPr>
            <p:ph type="pic" sz="quarter" idx="14"/>
          </p:nvPr>
        </p:nvSpPr>
        <p:spPr bwMode="auto">
          <a:xfrm>
            <a:off x="4259262" y="1449389"/>
            <a:ext cx="3673475" cy="2411412"/>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11" name="Bildplatzhalter 6"/>
          <p:cNvSpPr>
            <a:spLocks noGrp="1"/>
          </p:cNvSpPr>
          <p:nvPr>
            <p:ph type="pic" sz="quarter" idx="17"/>
          </p:nvPr>
        </p:nvSpPr>
        <p:spPr bwMode="auto">
          <a:xfrm>
            <a:off x="4259263" y="4005263"/>
            <a:ext cx="3673475" cy="2412644"/>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12" name="Bildplatzhalter 6"/>
          <p:cNvSpPr>
            <a:spLocks noGrp="1"/>
          </p:cNvSpPr>
          <p:nvPr>
            <p:ph type="pic" sz="quarter" idx="18"/>
          </p:nvPr>
        </p:nvSpPr>
        <p:spPr bwMode="auto">
          <a:xfrm>
            <a:off x="8075611" y="1449389"/>
            <a:ext cx="3708401" cy="2411412"/>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13" name="Bildplatzhalter 6"/>
          <p:cNvSpPr>
            <a:spLocks noGrp="1"/>
          </p:cNvSpPr>
          <p:nvPr>
            <p:ph type="pic" sz="quarter" idx="19"/>
          </p:nvPr>
        </p:nvSpPr>
        <p:spPr bwMode="auto">
          <a:xfrm>
            <a:off x="8075612" y="4005263"/>
            <a:ext cx="3708401" cy="2412644"/>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Title and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Bildplatzhalter 6"/>
          <p:cNvSpPr>
            <a:spLocks noGrp="1"/>
          </p:cNvSpPr>
          <p:nvPr>
            <p:ph type="pic" sz="quarter" idx="14"/>
          </p:nvPr>
        </p:nvSpPr>
        <p:spPr bwMode="auto">
          <a:xfrm>
            <a:off x="407989" y="1449389"/>
            <a:ext cx="11376024" cy="4967287"/>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Bildplatzhalter 6"/>
          <p:cNvSpPr>
            <a:spLocks noGrp="1"/>
          </p:cNvSpPr>
          <p:nvPr>
            <p:ph type="pic" sz="quarter" idx="14"/>
          </p:nvPr>
        </p:nvSpPr>
        <p:spPr bwMode="auto">
          <a:xfrm>
            <a:off x="407989" y="1449389"/>
            <a:ext cx="5616574" cy="4967287"/>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6" name="Bildplatzhalter 6"/>
          <p:cNvSpPr>
            <a:spLocks noGrp="1"/>
          </p:cNvSpPr>
          <p:nvPr>
            <p:ph type="pic" sz="quarter" idx="15"/>
          </p:nvPr>
        </p:nvSpPr>
        <p:spPr bwMode="auto">
          <a:xfrm>
            <a:off x="6167437" y="1449389"/>
            <a:ext cx="5616575" cy="4967287"/>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B">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Bildplatzhalter 6"/>
          <p:cNvSpPr>
            <a:spLocks noGrp="1"/>
          </p:cNvSpPr>
          <p:nvPr>
            <p:ph type="pic" sz="quarter" idx="14"/>
          </p:nvPr>
        </p:nvSpPr>
        <p:spPr bwMode="auto">
          <a:xfrm>
            <a:off x="407989" y="1449389"/>
            <a:ext cx="3708399" cy="4967287"/>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6" name="Bildplatzhalter 6"/>
          <p:cNvSpPr>
            <a:spLocks noGrp="1"/>
          </p:cNvSpPr>
          <p:nvPr>
            <p:ph type="pic" sz="quarter" idx="15"/>
          </p:nvPr>
        </p:nvSpPr>
        <p:spPr bwMode="auto">
          <a:xfrm>
            <a:off x="4259263" y="1449389"/>
            <a:ext cx="7524749" cy="4967287"/>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Nur Tite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4" name="Footer Placeholder 3"/>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6"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3" name="Footer Placeholder 2"/>
          <p:cNvSpPr>
            <a:spLocks noGrp="1"/>
          </p:cNvSpPr>
          <p:nvPr>
            <p:ph type="ftr" sz="quarter" idx="11"/>
          </p:nvPr>
        </p:nvSpPr>
        <p:spPr bwMode="auto"/>
        <p:txBody>
          <a:bodyPr/>
          <a:lstStyle/>
          <a:p>
            <a:pPr>
              <a:defRPr/>
            </a:pPr>
            <a:r>
              <a:t>| FutureColliders@DESY| Ties Behnke, Christophe Grojean, Benno List, Jenny List and Christian Schwanenberger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showMasterPhAnim="0" preserve="1" userDrawn="1">
  <p:cSld name="Contact">
    <p:spTree>
      <p:nvGrpSpPr>
        <p:cNvPr id="1" name=""/>
        <p:cNvGrpSpPr/>
        <p:nvPr/>
      </p:nvGrpSpPr>
      <p:grpSpPr bwMode="auto">
        <a:xfrm>
          <a:off x="0" y="0"/>
          <a:ext cx="0" cy="0"/>
          <a:chOff x="0" y="0"/>
          <a:chExt cx="0" cy="0"/>
        </a:xfrm>
      </p:grpSpPr>
      <p:pic>
        <p:nvPicPr>
          <p:cNvPr id="4" name="Grafik 3"/>
          <p:cNvPicPr>
            <a:picLocks noChangeAspect="1"/>
          </p:cNvPicPr>
          <p:nvPr userDrawn="1"/>
        </p:nvPicPr>
        <p:blipFill>
          <a:blip r:embed="rId2"/>
          <a:stretch/>
        </p:blipFill>
        <p:spPr bwMode="auto">
          <a:xfrm>
            <a:off x="408779" y="4587296"/>
            <a:ext cx="598825" cy="185118"/>
          </a:xfrm>
          <a:prstGeom prst="rect">
            <a:avLst/>
          </a:prstGeom>
        </p:spPr>
      </p:pic>
      <p:sp>
        <p:nvSpPr>
          <p:cNvPr id="5" name="Rechteck 4"/>
          <p:cNvSpPr/>
          <p:nvPr userDrawn="1"/>
        </p:nvSpPr>
        <p:spPr bwMode="auto">
          <a:xfrm>
            <a:off x="395288" y="3980131"/>
            <a:ext cx="4572000" cy="373107"/>
          </a:xfrm>
          <a:prstGeom prst="rect">
            <a:avLst/>
          </a:prstGeom>
        </p:spPr>
        <p:txBody>
          <a:bodyPr lIns="0" tIns="0" rIns="0" bIns="0">
            <a:noAutofit/>
          </a:bodyPr>
          <a:lstStyle/>
          <a:p>
            <a:pPr>
              <a:lnSpc>
                <a:spcPct val="110000"/>
              </a:lnSpc>
              <a:defRPr/>
            </a:pPr>
            <a:r>
              <a:rPr lang="de-DE" b="1"/>
              <a:t>Contact</a:t>
            </a:r>
            <a:endParaRPr/>
          </a:p>
        </p:txBody>
      </p:sp>
      <p:sp>
        <p:nvSpPr>
          <p:cNvPr id="6" name="Rechteck 5"/>
          <p:cNvSpPr/>
          <p:nvPr userDrawn="1"/>
        </p:nvSpPr>
        <p:spPr bwMode="auto">
          <a:xfrm>
            <a:off x="395288" y="4516739"/>
            <a:ext cx="2700548" cy="1899935"/>
          </a:xfrm>
          <a:prstGeom prst="rect">
            <a:avLst/>
          </a:prstGeom>
        </p:spPr>
        <p:txBody>
          <a:bodyPr lIns="0" tIns="0" rIns="0" bIns="0">
            <a:noAutofit/>
          </a:bodyPr>
          <a:lstStyle/>
          <a:p>
            <a:pPr>
              <a:lnSpc>
                <a:spcPct val="120000"/>
              </a:lnSpc>
              <a:tabLst>
                <a:tab pos="715963" algn="l"/>
              </a:tabLst>
              <a:defRPr/>
            </a:pPr>
            <a:r>
              <a:rPr lang="de-DE"/>
              <a:t>	Deutsches </a:t>
            </a:r>
            <a:endParaRPr/>
          </a:p>
          <a:p>
            <a:pPr>
              <a:lnSpc>
                <a:spcPct val="120000"/>
              </a:lnSpc>
              <a:defRPr/>
            </a:pPr>
            <a:r>
              <a:rPr lang="de-DE"/>
              <a:t>Elektronen-Synchrotron</a:t>
            </a:r>
            <a:endParaRPr/>
          </a:p>
          <a:p>
            <a:pPr>
              <a:lnSpc>
                <a:spcPct val="120000"/>
              </a:lnSpc>
              <a:defRPr/>
            </a:pPr>
            <a:endParaRPr lang="de-DE"/>
          </a:p>
          <a:p>
            <a:pPr>
              <a:lnSpc>
                <a:spcPct val="120000"/>
              </a:lnSpc>
              <a:defRPr/>
            </a:pPr>
            <a:r>
              <a:rPr lang="de-DE"/>
              <a:t>www.desy.de</a:t>
            </a:r>
            <a:endParaRPr/>
          </a:p>
        </p:txBody>
      </p:sp>
      <p:sp>
        <p:nvSpPr>
          <p:cNvPr id="7" name="Textplatzhalter 7"/>
          <p:cNvSpPr>
            <a:spLocks noGrp="1"/>
          </p:cNvSpPr>
          <p:nvPr>
            <p:ph type="body" sz="quarter" idx="10"/>
          </p:nvPr>
        </p:nvSpPr>
        <p:spPr bwMode="auto">
          <a:xfrm>
            <a:off x="3599891" y="4516739"/>
            <a:ext cx="5148821" cy="1899936"/>
          </a:xfrm>
        </p:spPr>
        <p:txBody>
          <a:bodyPr/>
          <a:lstStyle>
            <a:lvl1pPr marL="0" indent="0">
              <a:lnSpc>
                <a:spcPct val="120000"/>
              </a:lnSpc>
              <a:spcAft>
                <a:spcPts val="0"/>
              </a:spcAft>
              <a:buNone/>
              <a:defRPr/>
            </a:lvl1pPr>
            <a:lvl2pPr marL="361950" indent="0">
              <a:buNone/>
              <a:defRPr/>
            </a:lvl2pPr>
          </a:lstStyle>
          <a:p>
            <a:pPr lvl="0">
              <a:defRPr/>
            </a:pPr>
            <a:r>
              <a:rPr lang="en-GB"/>
              <a:t>Click to edit Master text styles</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with Picture)">
    <p:spTree>
      <p:nvGrpSpPr>
        <p:cNvPr id="1" name=""/>
        <p:cNvGrpSpPr/>
        <p:nvPr/>
      </p:nvGrpSpPr>
      <p:grpSpPr bwMode="auto">
        <a:xfrm>
          <a:off x="0" y="0"/>
          <a:ext cx="0" cy="0"/>
          <a:chOff x="0" y="0"/>
          <a:chExt cx="0" cy="0"/>
        </a:xfrm>
      </p:grpSpPr>
      <p:sp>
        <p:nvSpPr>
          <p:cNvPr id="9" name="Bildplatzhalter 6"/>
          <p:cNvSpPr>
            <a:spLocks noGrp="1"/>
          </p:cNvSpPr>
          <p:nvPr>
            <p:ph type="pic" sz="quarter" idx="14"/>
          </p:nvPr>
        </p:nvSpPr>
        <p:spPr bwMode="auto">
          <a:xfrm>
            <a:off x="2" y="1"/>
            <a:ext cx="12191997" cy="3429001"/>
          </a:xfrm>
          <a:prstGeom prst="rect">
            <a:avLst/>
          </a:prstGeom>
          <a:solidFill>
            <a:schemeClr val="tx2"/>
          </a:solidFill>
        </p:spPr>
        <p:txBody>
          <a:bodyPr anchor="ctr"/>
          <a:lstStyle>
            <a:lvl1pPr marL="0" indent="0" algn="ctr">
              <a:buNone/>
              <a:defRPr/>
            </a:lvl1pPr>
          </a:lstStyle>
          <a:p>
            <a:pPr>
              <a:defRPr/>
            </a:pPr>
            <a:r>
              <a:rPr lang="en-GB"/>
              <a:t>Click icon to add picture</a:t>
            </a:r>
            <a:endParaRPr lang="en-US"/>
          </a:p>
        </p:txBody>
      </p:sp>
      <p:sp>
        <p:nvSpPr>
          <p:cNvPr id="2" name="Title 1"/>
          <p:cNvSpPr>
            <a:spLocks noGrp="1"/>
          </p:cNvSpPr>
          <p:nvPr>
            <p:ph type="ctrTitle"/>
          </p:nvPr>
        </p:nvSpPr>
        <p:spPr bwMode="auto">
          <a:xfrm>
            <a:off x="407988" y="349612"/>
            <a:ext cx="11376025" cy="1099777"/>
          </a:xfrm>
        </p:spPr>
        <p:txBody>
          <a:bodyPr anchor="t"/>
          <a:lstStyle>
            <a:lvl1pPr algn="l">
              <a:lnSpc>
                <a:spcPct val="100000"/>
              </a:lnSpc>
              <a:defRPr sz="6000">
                <a:solidFill>
                  <a:schemeClr val="bg1"/>
                </a:solidFill>
              </a:defRPr>
            </a:lvl1pPr>
          </a:lstStyle>
          <a:p>
            <a:pPr>
              <a:defRPr/>
            </a:pPr>
            <a:r>
              <a:rPr lang="en-GB"/>
              <a:t>Click to edit Master title style</a:t>
            </a:r>
            <a:endParaRPr lang="en-US"/>
          </a:p>
        </p:txBody>
      </p:sp>
      <p:sp>
        <p:nvSpPr>
          <p:cNvPr id="3" name="Subtitle 2"/>
          <p:cNvSpPr>
            <a:spLocks noGrp="1"/>
          </p:cNvSpPr>
          <p:nvPr>
            <p:ph type="subTitle" idx="1"/>
          </p:nvPr>
        </p:nvSpPr>
        <p:spPr bwMode="auto">
          <a:xfrm>
            <a:off x="407987" y="2335014"/>
            <a:ext cx="11376025" cy="889339"/>
          </a:xfrm>
        </p:spPr>
        <p:txBody>
          <a:bodyPr/>
          <a:lstStyle>
            <a:lvl1pPr marL="0" indent="0" algn="l">
              <a:buNone/>
              <a:defRPr sz="18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GB"/>
              <a:t>Click to edit Master subtitle style</a:t>
            </a:r>
            <a:endParaRPr lang="en-US"/>
          </a:p>
        </p:txBody>
      </p:sp>
      <p:sp>
        <p:nvSpPr>
          <p:cNvPr id="12" name="Textplatzhalter 11"/>
          <p:cNvSpPr>
            <a:spLocks noGrp="1"/>
          </p:cNvSpPr>
          <p:nvPr>
            <p:ph type="body" sz="quarter" idx="10"/>
          </p:nvPr>
        </p:nvSpPr>
        <p:spPr bwMode="auto">
          <a:xfrm>
            <a:off x="414396" y="4096780"/>
            <a:ext cx="11369548" cy="700373"/>
          </a:xfrm>
        </p:spPr>
        <p:txBody>
          <a:bodyPr/>
          <a:lstStyle>
            <a:lvl1pPr marL="0" indent="0">
              <a:spcAft>
                <a:spcPts val="0"/>
              </a:spcAft>
              <a:buNone/>
              <a:defRPr sz="1800"/>
            </a:lvl1pPr>
          </a:lstStyle>
          <a:p>
            <a:pPr lvl="0">
              <a:defRPr/>
            </a:pPr>
            <a:r>
              <a:rPr lang="en-GB"/>
              <a:t>Click to edit Master text styles</a:t>
            </a:r>
            <a:endParaRPr/>
          </a:p>
        </p:txBody>
      </p:sp>
      <p:pic>
        <p:nvPicPr>
          <p:cNvPr id="8" name="Grafik 7"/>
          <p:cNvPicPr>
            <a:picLocks noChangeAspect="1"/>
          </p:cNvPicPr>
          <p:nvPr userDrawn="1"/>
        </p:nvPicPr>
        <p:blipFill>
          <a:blip r:embed="rId2"/>
          <a:stretch/>
        </p:blipFill>
        <p:spPr bwMode="auto">
          <a:xfrm>
            <a:off x="407368" y="6261914"/>
            <a:ext cx="2168482" cy="160615"/>
          </a:xfrm>
          <a:prstGeom prst="rect">
            <a:avLst/>
          </a:prstGeom>
        </p:spPr>
      </p:pic>
      <p:pic>
        <p:nvPicPr>
          <p:cNvPr id="10" name="Grafik 9"/>
          <p:cNvPicPr>
            <a:picLocks noChangeAspect="1"/>
          </p:cNvPicPr>
          <p:nvPr userDrawn="1"/>
        </p:nvPicPr>
        <p:blipFill>
          <a:blip r:embed="rId3"/>
          <a:stretch/>
        </p:blipFill>
        <p:spPr bwMode="auto">
          <a:xfrm>
            <a:off x="10833032" y="5669842"/>
            <a:ext cx="793750" cy="79419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Divider cyan">
    <p:bg>
      <p:bgPr>
        <a:solidFill>
          <a:schemeClr val="accent1"/>
        </a:solidFill>
        <a:effectLst/>
      </p:bgPr>
    </p:bg>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407988" y="349610"/>
            <a:ext cx="11376025" cy="3511190"/>
          </a:xfrm>
        </p:spPr>
        <p:txBody>
          <a:bodyPr anchor="t"/>
          <a:lstStyle>
            <a:lvl1pPr algn="l">
              <a:lnSpc>
                <a:spcPct val="100000"/>
              </a:lnSpc>
              <a:defRPr sz="6000">
                <a:solidFill>
                  <a:schemeClr val="bg1"/>
                </a:solidFill>
              </a:defRPr>
            </a:lvl1pPr>
          </a:lstStyle>
          <a:p>
            <a:pPr>
              <a:defRPr/>
            </a:pPr>
            <a:r>
              <a:rPr lang="en-GB"/>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preserve="1" userDrawn="1">
  <p:cSld name="Divider whit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407988" y="349610"/>
            <a:ext cx="11376025" cy="3511190"/>
          </a:xfrm>
        </p:spPr>
        <p:txBody>
          <a:bodyPr anchor="t"/>
          <a:lstStyle>
            <a:lvl1pPr algn="l">
              <a:lnSpc>
                <a:spcPct val="100000"/>
              </a:lnSpc>
              <a:defRPr sz="6000">
                <a:solidFill>
                  <a:schemeClr val="accent1"/>
                </a:solidFill>
              </a:defRPr>
            </a:lvl1pPr>
          </a:lstStyle>
          <a:p>
            <a:pPr>
              <a:defRPr/>
            </a:pPr>
            <a:r>
              <a:rPr lang="en-GB"/>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Titel und Inhal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3" name="Content Placeholder 2"/>
          <p:cNvSpPr>
            <a:spLocks noGrp="1"/>
          </p:cNvSpPr>
          <p:nvPr>
            <p:ph idx="1"/>
          </p:nvPr>
        </p:nvSpPr>
        <p:spPr bwMode="auto"/>
        <p:txBody>
          <a:bodyPr/>
          <a:lstStyle/>
          <a:p>
            <a:pPr lvl="0">
              <a:defRPr/>
            </a:pPr>
            <a:r>
              <a:rPr lang="en-GB"/>
              <a:t>Click to edit Master text styles</a:t>
            </a:r>
            <a:endParaRPr/>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8" y="817500"/>
            <a:ext cx="11376024"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le and 2 Content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3" name="Content Placeholder 2"/>
          <p:cNvSpPr>
            <a:spLocks noGrp="1"/>
          </p:cNvSpPr>
          <p:nvPr>
            <p:ph idx="1"/>
          </p:nvPr>
        </p:nvSpPr>
        <p:spPr bwMode="auto">
          <a:xfrm>
            <a:off x="407988" y="1406427"/>
            <a:ext cx="5616575" cy="5010249"/>
          </a:xfrm>
        </p:spPr>
        <p:txBody>
          <a:bodyPr/>
          <a:lstStyle/>
          <a:p>
            <a:pPr lvl="0">
              <a:defRPr/>
            </a:pPr>
            <a:r>
              <a:rPr lang="en-GB"/>
              <a:t>Click to edit Master text styles</a:t>
            </a:r>
            <a:endParaRPr/>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6" name="Content Placeholder 2"/>
          <p:cNvSpPr>
            <a:spLocks noGrp="1"/>
          </p:cNvSpPr>
          <p:nvPr>
            <p:ph idx="14"/>
          </p:nvPr>
        </p:nvSpPr>
        <p:spPr bwMode="auto">
          <a:xfrm>
            <a:off x="6167439" y="1406427"/>
            <a:ext cx="5616574" cy="5010249"/>
          </a:xfrm>
        </p:spPr>
        <p:txBody>
          <a:bodyPr/>
          <a:lstStyle/>
          <a:p>
            <a:pPr lvl="0">
              <a:defRPr/>
            </a:pPr>
            <a:r>
              <a:rPr lang="en-GB"/>
              <a:t>Click to edit Master text styles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Title and 3 Content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3" name="Content Placeholder 2"/>
          <p:cNvSpPr>
            <a:spLocks noGrp="1"/>
          </p:cNvSpPr>
          <p:nvPr>
            <p:ph idx="1"/>
          </p:nvPr>
        </p:nvSpPr>
        <p:spPr bwMode="auto">
          <a:xfrm>
            <a:off x="407989" y="1406427"/>
            <a:ext cx="3708400" cy="5010249"/>
          </a:xfrm>
        </p:spPr>
        <p:txBody>
          <a:bodyPr/>
          <a:lstStyle/>
          <a:p>
            <a:pPr lvl="0">
              <a:defRPr/>
            </a:pPr>
            <a:r>
              <a:rPr lang="en-GB"/>
              <a:t>Click to edit Master text styles</a:t>
            </a:r>
            <a:endParaRPr/>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6" name="Content Placeholder 2"/>
          <p:cNvSpPr>
            <a:spLocks noGrp="1"/>
          </p:cNvSpPr>
          <p:nvPr>
            <p:ph idx="14"/>
          </p:nvPr>
        </p:nvSpPr>
        <p:spPr bwMode="auto">
          <a:xfrm>
            <a:off x="4259263" y="1406427"/>
            <a:ext cx="3673475" cy="5010249"/>
          </a:xfrm>
        </p:spPr>
        <p:txBody>
          <a:bodyPr/>
          <a:lstStyle/>
          <a:p>
            <a:pPr lvl="0">
              <a:defRPr/>
            </a:pPr>
            <a:r>
              <a:rPr lang="en-GB"/>
              <a:t>Click to edit Master text styles</a:t>
            </a:r>
            <a:endParaRPr/>
          </a:p>
        </p:txBody>
      </p:sp>
      <p:sp>
        <p:nvSpPr>
          <p:cNvPr id="7" name="Content Placeholder 2"/>
          <p:cNvSpPr>
            <a:spLocks noGrp="1"/>
          </p:cNvSpPr>
          <p:nvPr>
            <p:ph idx="15"/>
          </p:nvPr>
        </p:nvSpPr>
        <p:spPr bwMode="auto">
          <a:xfrm>
            <a:off x="8075612" y="1406427"/>
            <a:ext cx="3708399" cy="5010249"/>
          </a:xfrm>
        </p:spPr>
        <p:txBody>
          <a:bodyPr/>
          <a:lstStyle/>
          <a:p>
            <a:pPr lvl="0">
              <a:defRPr/>
            </a:pPr>
            <a:r>
              <a:rPr lang="en-GB"/>
              <a:t>Click to edit Master text styles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Title, Text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Textplatzhalter 6"/>
          <p:cNvSpPr>
            <a:spLocks noGrp="1"/>
          </p:cNvSpPr>
          <p:nvPr>
            <p:ph type="body" sz="quarter" idx="15"/>
          </p:nvPr>
        </p:nvSpPr>
        <p:spPr bwMode="auto">
          <a:xfrm>
            <a:off x="407988" y="1406427"/>
            <a:ext cx="5616575" cy="2454374"/>
          </a:xfrm>
        </p:spPr>
        <p:txBody>
          <a:bodyPr/>
          <a:lstStyle/>
          <a:p>
            <a:pPr lvl="0">
              <a:defRPr/>
            </a:pPr>
            <a:r>
              <a:rPr lang="en-GB"/>
              <a:t>Click to edit Master text styles</a:t>
            </a:r>
            <a:endParaRPr/>
          </a:p>
        </p:txBody>
      </p:sp>
      <p:sp>
        <p:nvSpPr>
          <p:cNvPr id="9" name="Textplatzhalter 6"/>
          <p:cNvSpPr>
            <a:spLocks noGrp="1"/>
          </p:cNvSpPr>
          <p:nvPr>
            <p:ph type="body" sz="quarter" idx="16"/>
          </p:nvPr>
        </p:nvSpPr>
        <p:spPr bwMode="auto">
          <a:xfrm>
            <a:off x="407988" y="3963533"/>
            <a:ext cx="5616575" cy="2454374"/>
          </a:xfrm>
        </p:spPr>
        <p:txBody>
          <a:bodyPr/>
          <a:lstStyle/>
          <a:p>
            <a:pPr lvl="0">
              <a:defRPr/>
            </a:pPr>
            <a:r>
              <a:rPr lang="en-GB"/>
              <a:t>Click to edit Master text styles</a:t>
            </a:r>
            <a:endParaRPr/>
          </a:p>
        </p:txBody>
      </p:sp>
      <p:sp>
        <p:nvSpPr>
          <p:cNvPr id="10" name="Bildplatzhalter 6"/>
          <p:cNvSpPr>
            <a:spLocks noGrp="1"/>
          </p:cNvSpPr>
          <p:nvPr>
            <p:ph type="pic" sz="quarter" idx="14"/>
          </p:nvPr>
        </p:nvSpPr>
        <p:spPr bwMode="auto">
          <a:xfrm>
            <a:off x="6167437" y="1449389"/>
            <a:ext cx="5616576" cy="2411412"/>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
        <p:nvSpPr>
          <p:cNvPr id="11" name="Bildplatzhalter 6"/>
          <p:cNvSpPr>
            <a:spLocks noGrp="1"/>
          </p:cNvSpPr>
          <p:nvPr>
            <p:ph type="pic" sz="quarter" idx="17"/>
          </p:nvPr>
        </p:nvSpPr>
        <p:spPr bwMode="auto">
          <a:xfrm>
            <a:off x="6167438" y="4005263"/>
            <a:ext cx="5616576" cy="2412644"/>
          </a:xfrm>
          <a:prstGeom prst="rect">
            <a:avLst/>
          </a:prstGeom>
          <a:solidFill>
            <a:schemeClr val="bg1">
              <a:lumMod val="95000"/>
            </a:schemeClr>
          </a:solidFill>
        </p:spPr>
        <p:txBody>
          <a:bodyPr anchor="ctr"/>
          <a:lstStyle>
            <a:lvl1pPr marL="0" indent="0" algn="ctr">
              <a:buNone/>
              <a:defRPr/>
            </a:lvl1pPr>
          </a:lstStyle>
          <a:p>
            <a:pPr>
              <a:defRPr/>
            </a:pPr>
            <a:r>
              <a:rPr lang="en-GB"/>
              <a:t>Click icon to add picture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Title, Text and 2 Object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GB"/>
              <a:t>Click to edit Master title style</a:t>
            </a:r>
            <a:endParaRPr lang="en-US"/>
          </a:p>
        </p:txBody>
      </p:sp>
      <p:sp>
        <p:nvSpPr>
          <p:cNvPr id="5"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8" name="Textplatzhalter 7"/>
          <p:cNvSpPr>
            <a:spLocks noGrp="1"/>
          </p:cNvSpPr>
          <p:nvPr>
            <p:ph type="body" sz="quarter" idx="13"/>
          </p:nvPr>
        </p:nvSpPr>
        <p:spPr bwMode="auto">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defRPr/>
            </a:pPr>
            <a:r>
              <a:rPr lang="en-GB"/>
              <a:t>Click to edit Master text styles</a:t>
            </a:r>
            <a:endParaRPr/>
          </a:p>
        </p:txBody>
      </p:sp>
      <p:sp>
        <p:nvSpPr>
          <p:cNvPr id="7" name="Textplatzhalter 6"/>
          <p:cNvSpPr>
            <a:spLocks noGrp="1"/>
          </p:cNvSpPr>
          <p:nvPr>
            <p:ph type="body" sz="quarter" idx="15"/>
          </p:nvPr>
        </p:nvSpPr>
        <p:spPr bwMode="auto">
          <a:xfrm>
            <a:off x="407988" y="1406427"/>
            <a:ext cx="5616575" cy="2454374"/>
          </a:xfrm>
        </p:spPr>
        <p:txBody>
          <a:bodyPr/>
          <a:lstStyle/>
          <a:p>
            <a:pPr lvl="0">
              <a:defRPr/>
            </a:pPr>
            <a:r>
              <a:rPr lang="en-GB"/>
              <a:t>Click to edit Master text styles</a:t>
            </a:r>
            <a:endParaRPr/>
          </a:p>
        </p:txBody>
      </p:sp>
      <p:sp>
        <p:nvSpPr>
          <p:cNvPr id="9" name="Textplatzhalter 6"/>
          <p:cNvSpPr>
            <a:spLocks noGrp="1"/>
          </p:cNvSpPr>
          <p:nvPr>
            <p:ph type="body" sz="quarter" idx="16"/>
          </p:nvPr>
        </p:nvSpPr>
        <p:spPr bwMode="auto">
          <a:xfrm>
            <a:off x="407988" y="3963533"/>
            <a:ext cx="5616575" cy="2454374"/>
          </a:xfrm>
        </p:spPr>
        <p:txBody>
          <a:bodyPr/>
          <a:lstStyle/>
          <a:p>
            <a:pPr lvl="0">
              <a:defRPr/>
            </a:pPr>
            <a:r>
              <a:rPr lang="en-GB"/>
              <a:t>Click to edit Master text styles</a:t>
            </a:r>
            <a:endParaRPr/>
          </a:p>
        </p:txBody>
      </p:sp>
      <p:sp>
        <p:nvSpPr>
          <p:cNvPr id="12" name="Inhaltsplatzhalter 5"/>
          <p:cNvSpPr>
            <a:spLocks noGrp="1"/>
          </p:cNvSpPr>
          <p:nvPr>
            <p:ph sz="quarter" idx="18" hasCustomPrompt="1"/>
          </p:nvPr>
        </p:nvSpPr>
        <p:spPr bwMode="auto">
          <a:xfrm>
            <a:off x="6167438" y="1449388"/>
            <a:ext cx="5616574" cy="2411412"/>
          </a:xfrm>
          <a:prstGeom prst="rect">
            <a:avLst/>
          </a:prstGeom>
          <a:solidFill>
            <a:schemeClr val="bg1">
              <a:lumMod val="95000"/>
            </a:schemeClr>
          </a:solidFill>
        </p:spPr>
        <p:txBody>
          <a:bodyPr lIns="72000" tIns="36000" rIns="72000" bIns="36000"/>
          <a:lstStyle>
            <a:lvl1pPr marL="0" indent="0">
              <a:buNone/>
              <a:defRPr/>
            </a:lvl1pPr>
          </a:lstStyle>
          <a:p>
            <a:pPr lvl="0">
              <a:defRPr/>
            </a:pPr>
            <a:r>
              <a:rPr lang="de-DE"/>
              <a:t>Object </a:t>
            </a:r>
            <a:endParaRPr/>
          </a:p>
        </p:txBody>
      </p:sp>
      <p:sp>
        <p:nvSpPr>
          <p:cNvPr id="13" name="Inhaltsplatzhalter 5"/>
          <p:cNvSpPr>
            <a:spLocks noGrp="1"/>
          </p:cNvSpPr>
          <p:nvPr>
            <p:ph sz="quarter" idx="19" hasCustomPrompt="1"/>
          </p:nvPr>
        </p:nvSpPr>
        <p:spPr bwMode="auto">
          <a:xfrm>
            <a:off x="6167438" y="4005263"/>
            <a:ext cx="5616574" cy="2411412"/>
          </a:xfrm>
          <a:prstGeom prst="rect">
            <a:avLst/>
          </a:prstGeom>
          <a:solidFill>
            <a:schemeClr val="bg1">
              <a:lumMod val="95000"/>
            </a:schemeClr>
          </a:solidFill>
        </p:spPr>
        <p:txBody>
          <a:bodyPr lIns="72000" tIns="36000" rIns="72000" bIns="36000"/>
          <a:lstStyle>
            <a:lvl1pPr marL="0" indent="0">
              <a:buNone/>
              <a:defRPr/>
            </a:lvl1pPr>
          </a:lstStyle>
          <a:p>
            <a:pPr lvl="0">
              <a:defRPr/>
            </a:pPr>
            <a:r>
              <a:rPr lang="de-DE"/>
              <a:t>Object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407988" y="349611"/>
            <a:ext cx="11376024" cy="451098"/>
          </a:xfrm>
          <a:prstGeom prst="rect">
            <a:avLst/>
          </a:prstGeom>
        </p:spPr>
        <p:txBody>
          <a:bodyPr vert="horz" lIns="0" tIns="0" rIns="0" bIns="0" rtlCol="0" anchor="t" anchorCtr="0">
            <a:noAutofit/>
          </a:bodyPr>
          <a:lstStyle/>
          <a:p>
            <a:pPr>
              <a:defRPr/>
            </a:pPr>
            <a:endParaRPr lang="en-US"/>
          </a:p>
        </p:txBody>
      </p:sp>
      <p:sp>
        <p:nvSpPr>
          <p:cNvPr id="3" name="Text Placeholder 2"/>
          <p:cNvSpPr>
            <a:spLocks noGrp="1"/>
          </p:cNvSpPr>
          <p:nvPr>
            <p:ph type="body" idx="1"/>
          </p:nvPr>
        </p:nvSpPr>
        <p:spPr bwMode="auto">
          <a:xfrm>
            <a:off x="407987" y="1406427"/>
            <a:ext cx="11376025" cy="5010249"/>
          </a:xfrm>
          <a:prstGeom prst="rect">
            <a:avLst/>
          </a:prstGeom>
        </p:spPr>
        <p:txBody>
          <a:bodyPr vert="horz" lIns="0" tIns="0" rIns="0" bIns="0" rtlCol="0" anchor="t" anchorCtr="0">
            <a:noAutofit/>
          </a:bodyPr>
          <a:lstStyle/>
          <a:p>
            <a:pPr lvl="0">
              <a:defRPr/>
            </a:pPr>
            <a:endParaRPr lang="en-US"/>
          </a:p>
        </p:txBody>
      </p:sp>
      <p:sp>
        <p:nvSpPr>
          <p:cNvPr id="5" name="Footer Placeholder 4"/>
          <p:cNvSpPr>
            <a:spLocks noGrp="1"/>
          </p:cNvSpPr>
          <p:nvPr>
            <p:ph type="ftr" sz="quarter" idx="3"/>
          </p:nvPr>
        </p:nvSpPr>
        <p:spPr bwMode="auto">
          <a:xfrm>
            <a:off x="791578" y="6580800"/>
            <a:ext cx="9948937" cy="186841"/>
          </a:xfrm>
          <a:prstGeom prst="rect">
            <a:avLst/>
          </a:prstGeom>
        </p:spPr>
        <p:txBody>
          <a:bodyPr vert="horz" lIns="0" tIns="0" rIns="0" bIns="0" rtlCol="0" anchor="t" anchorCtr="0">
            <a:noAutofit/>
          </a:bodyPr>
          <a:lstStyle>
            <a:lvl1pPr algn="l">
              <a:defRPr sz="1000">
                <a:solidFill>
                  <a:schemeClr val="tx1"/>
                </a:solidFill>
              </a:defRPr>
            </a:lvl1pPr>
          </a:lstStyle>
          <a:p>
            <a:pPr>
              <a:defRPr/>
            </a:pPr>
            <a:r>
              <a:t>| FutureColliders@DESY| Ties Behnke, Christophe Grojean, Benno List, Jenny List and Christian Schwanenberger</a:t>
            </a:r>
          </a:p>
        </p:txBody>
      </p:sp>
      <p:sp>
        <p:nvSpPr>
          <p:cNvPr id="14" name="Textfeld 13"/>
          <p:cNvSpPr txBox="1"/>
          <p:nvPr userDrawn="1"/>
        </p:nvSpPr>
        <p:spPr bwMode="auto">
          <a:xfrm>
            <a:off x="10848528" y="6580800"/>
            <a:ext cx="935485" cy="186841"/>
          </a:xfrm>
          <a:prstGeom prst="rect">
            <a:avLst/>
          </a:prstGeom>
          <a:noFill/>
        </p:spPr>
        <p:txBody>
          <a:bodyPr wrap="square" lIns="0" tIns="0" rIns="0" bIns="0" rtlCol="0">
            <a:noAutofit/>
          </a:bodyPr>
          <a:lstStyle/>
          <a:p>
            <a:pPr algn="r">
              <a:defRPr/>
            </a:pPr>
            <a:r>
              <a:rPr lang="en-US" sz="1000" b="1"/>
              <a:t>Page </a:t>
            </a:r>
            <a:fld id="{0427E4B2-AC28-443E-BE04-5CD55098A90B}" type="slidenum">
              <a:rPr lang="en-US" sz="1000" b="1"/>
              <a:t>‹#›</a:t>
            </a:fld>
            <a:endParaRPr lang="en-US" sz="1000" b="1"/>
          </a:p>
        </p:txBody>
      </p:sp>
      <p:pic>
        <p:nvPicPr>
          <p:cNvPr id="10" name="Grafik 9"/>
          <p:cNvPicPr>
            <a:picLocks noChangeAspect="1"/>
          </p:cNvPicPr>
          <p:nvPr userDrawn="1"/>
        </p:nvPicPr>
        <p:blipFill>
          <a:blip r:embed="rId20"/>
          <a:stretch/>
        </p:blipFill>
        <p:spPr bwMode="auto">
          <a:xfrm>
            <a:off x="403112" y="6614019"/>
            <a:ext cx="325552" cy="10063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dt="0"/>
  <p:txStyles>
    <p:titleStyle>
      <a:lvl1pPr algn="l" defTabSz="914400">
        <a:lnSpc>
          <a:spcPct val="90000"/>
        </a:lnSpc>
        <a:spcBef>
          <a:spcPts val="0"/>
        </a:spcBef>
        <a:buNone/>
        <a:defRPr sz="3000" b="1">
          <a:solidFill>
            <a:schemeClr val="accent1"/>
          </a:solidFill>
          <a:latin typeface="+mj-lt"/>
          <a:ea typeface="+mj-ea"/>
          <a:cs typeface="+mj-cs"/>
        </a:defRPr>
      </a:lvl1pPr>
    </p:titleStyle>
    <p:bodyStyle>
      <a:lvl1pPr marL="361950" indent="-361950" algn="l" defTabSz="914400">
        <a:lnSpc>
          <a:spcPct val="110000"/>
        </a:lnSpc>
        <a:spcBef>
          <a:spcPts val="0"/>
        </a:spcBef>
        <a:spcAft>
          <a:spcPts val="1200"/>
        </a:spcAft>
        <a:buFont typeface="Arial"/>
        <a:buChar char="•"/>
        <a:tabLst>
          <a:tab pos="361950" algn="l"/>
        </a:tabLst>
        <a:defRPr sz="1800">
          <a:solidFill>
            <a:schemeClr val="tx1"/>
          </a:solidFill>
          <a:latin typeface="+mn-lt"/>
          <a:ea typeface="+mn-ea"/>
          <a:cs typeface="+mn-cs"/>
        </a:defRPr>
      </a:lvl1pPr>
      <a:lvl2pPr marL="628650" indent="-266700" algn="l" defTabSz="914400">
        <a:lnSpc>
          <a:spcPct val="100000"/>
        </a:lnSpc>
        <a:spcBef>
          <a:spcPts val="0"/>
        </a:spcBef>
        <a:spcAft>
          <a:spcPts val="800"/>
        </a:spcAft>
        <a:buFont typeface="Arial"/>
        <a:buChar char="•"/>
        <a:defRPr sz="1600">
          <a:solidFill>
            <a:schemeClr val="tx1"/>
          </a:solidFill>
          <a:latin typeface="+mn-lt"/>
          <a:ea typeface="+mn-ea"/>
          <a:cs typeface="+mn-cs"/>
        </a:defRPr>
      </a:lvl2pPr>
      <a:lvl3pPr marL="895350" indent="-266700" algn="l" defTabSz="914400">
        <a:lnSpc>
          <a:spcPct val="100000"/>
        </a:lnSpc>
        <a:spcBef>
          <a:spcPts val="0"/>
        </a:spcBef>
        <a:spcAft>
          <a:spcPts val="800"/>
        </a:spcAft>
        <a:buFont typeface="Arial"/>
        <a:buChar char="•"/>
        <a:defRPr sz="1600">
          <a:solidFill>
            <a:schemeClr val="tx1"/>
          </a:solidFill>
          <a:latin typeface="+mn-lt"/>
          <a:ea typeface="+mn-ea"/>
          <a:cs typeface="+mn-cs"/>
        </a:defRPr>
      </a:lvl3pPr>
      <a:lvl4pPr marL="1162050" indent="-266700" algn="l" defTabSz="914400">
        <a:lnSpc>
          <a:spcPct val="100000"/>
        </a:lnSpc>
        <a:spcBef>
          <a:spcPts val="0"/>
        </a:spcBef>
        <a:spcAft>
          <a:spcPts val="800"/>
        </a:spcAft>
        <a:buFont typeface="Arial"/>
        <a:buChar char="•"/>
        <a:defRPr sz="1600">
          <a:solidFill>
            <a:schemeClr val="tx1"/>
          </a:solidFill>
          <a:latin typeface="+mn-lt"/>
          <a:ea typeface="+mn-ea"/>
          <a:cs typeface="+mn-cs"/>
        </a:defRPr>
      </a:lvl4pPr>
      <a:lvl5pPr marL="1438275" indent="-276225" algn="l" defTabSz="914400">
        <a:lnSpc>
          <a:spcPct val="100000"/>
        </a:lnSpc>
        <a:spcBef>
          <a:spcPts val="0"/>
        </a:spcBef>
        <a:spcAft>
          <a:spcPts val="800"/>
        </a:spcAft>
        <a:buFont typeface="Arial"/>
        <a:buChar char="•"/>
        <a:defRPr sz="16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1387791146" name="Group 4"/>
          <p:cNvGrpSpPr/>
          <p:nvPr/>
        </p:nvGrpSpPr>
        <p:grpSpPr bwMode="auto">
          <a:xfrm>
            <a:off x="0" y="-27383"/>
            <a:ext cx="12268200" cy="3405252"/>
            <a:chOff x="0" y="0"/>
            <a:chExt cx="12268200" cy="3405251"/>
          </a:xfrm>
        </p:grpSpPr>
        <p:pic>
          <p:nvPicPr>
            <p:cNvPr id="1298818484" name="Picture 5" descr="Picture 5"/>
            <p:cNvPicPr>
              <a:picLocks noChangeAspect="1"/>
            </p:cNvPicPr>
            <p:nvPr/>
          </p:nvPicPr>
          <p:blipFill>
            <a:blip r:embed="rId2"/>
            <a:stretch/>
          </p:blipFill>
          <p:spPr bwMode="auto">
            <a:xfrm>
              <a:off x="3071662" y="0"/>
              <a:ext cx="6168008" cy="3397541"/>
            </a:xfrm>
            <a:prstGeom prst="rect">
              <a:avLst/>
            </a:prstGeom>
            <a:ln w="12700" cap="flat">
              <a:noFill/>
              <a:miter/>
            </a:ln>
            <a:effectLst/>
          </p:spPr>
        </p:pic>
        <p:pic>
          <p:nvPicPr>
            <p:cNvPr id="484416497" name="Picture 6" descr="Picture 6"/>
            <p:cNvPicPr>
              <a:picLocks noChangeAspect="1"/>
            </p:cNvPicPr>
            <p:nvPr/>
          </p:nvPicPr>
          <p:blipFill>
            <a:blip r:embed="rId3"/>
            <a:stretch/>
          </p:blipFill>
          <p:spPr bwMode="auto">
            <a:xfrm>
              <a:off x="0" y="0"/>
              <a:ext cx="4248473" cy="3397541"/>
            </a:xfrm>
            <a:prstGeom prst="rect">
              <a:avLst/>
            </a:prstGeom>
            <a:ln w="12700" cap="flat">
              <a:noFill/>
              <a:miter/>
            </a:ln>
            <a:effectLst/>
          </p:spPr>
        </p:pic>
        <p:pic>
          <p:nvPicPr>
            <p:cNvPr id="1165182427" name="Image" descr="Image"/>
            <p:cNvPicPr>
              <a:picLocks noChangeAspect="1"/>
            </p:cNvPicPr>
            <p:nvPr/>
          </p:nvPicPr>
          <p:blipFill>
            <a:blip r:embed="rId4"/>
            <a:stretch/>
          </p:blipFill>
          <p:spPr bwMode="auto">
            <a:xfrm>
              <a:off x="7667919" y="1982"/>
              <a:ext cx="4600280" cy="3403269"/>
            </a:xfrm>
            <a:prstGeom prst="rect">
              <a:avLst/>
            </a:prstGeom>
            <a:ln w="12700" cap="flat">
              <a:noFill/>
              <a:miter/>
            </a:ln>
            <a:effectLst/>
          </p:spPr>
        </p:pic>
      </p:grpSp>
      <p:sp>
        <p:nvSpPr>
          <p:cNvPr id="800495858" name="Textplatzhalter 3"/>
          <p:cNvSpPr txBox="1">
            <a:spLocks noGrp="1"/>
          </p:cNvSpPr>
          <p:nvPr>
            <p:ph type="subTitle" sz="quarter" idx="1"/>
          </p:nvPr>
        </p:nvSpPr>
        <p:spPr bwMode="auto">
          <a:xfrm>
            <a:off x="542683" y="3773609"/>
            <a:ext cx="11022795" cy="1312059"/>
          </a:xfrm>
          <a:prstGeom prst="rect">
            <a:avLst/>
          </a:prstGeom>
        </p:spPr>
        <p:txBody>
          <a:bodyPr/>
          <a:lstStyle/>
          <a:p>
            <a:pPr>
              <a:spcBef>
                <a:spcPts val="0"/>
              </a:spcBef>
              <a:defRPr sz="1600" b="0">
                <a:solidFill>
                  <a:srgbClr val="000000"/>
                </a:solidFill>
              </a:defRPr>
            </a:pPr>
            <a:r>
              <a:rPr sz="2000"/>
              <a:t>Ties Behnke, Christophe Grojean, </a:t>
            </a:r>
            <a:r>
              <a:rPr lang="en-GB" sz="2000"/>
              <a:t>Benno List, </a:t>
            </a:r>
            <a:r>
              <a:rPr lang="en-GB" sz="2000" u="sng"/>
              <a:t>Jenny List, </a:t>
            </a:r>
            <a:r>
              <a:rPr sz="2000"/>
              <a:t>Christian Schwanenberger</a:t>
            </a:r>
            <a:r>
              <a:rPr lang="en-US" sz="2000"/>
              <a:t>.</a:t>
            </a:r>
            <a:endParaRPr/>
          </a:p>
          <a:p>
            <a:pPr>
              <a:spcBef>
                <a:spcPts val="0"/>
              </a:spcBef>
              <a:defRPr sz="1600" b="0">
                <a:solidFill>
                  <a:srgbClr val="000000"/>
                </a:solidFill>
              </a:defRPr>
            </a:pPr>
            <a:r>
              <a:rPr lang="en-US"/>
              <a:t>With inputs from K. Behr, F.Blekman, A.Cardini, S.Diez, F. Gaede, A. Grohsjean, L.Hagge, S.Heim, A.Jafari, K.Krüger, T.Madlener, A.Maier, A.Martini, F.Meloni, A.Meyer, K.Mönig, G.Moortgat-Pick, K.Peters, J.Reuter, F.Sefkow, S.Spannagel, M.Stanitzki, K.Tackmann, G.Weiglein, A.Zimermmane-Santos</a:t>
            </a:r>
          </a:p>
          <a:p>
            <a:pPr>
              <a:spcBef>
                <a:spcPts val="0"/>
              </a:spcBef>
              <a:defRPr sz="1600" b="0">
                <a:solidFill>
                  <a:srgbClr val="000000"/>
                </a:solidFill>
              </a:defRPr>
            </a:pPr>
            <a:r>
              <a:rPr sz="2000"/>
              <a:t>14 Dec 2022</a:t>
            </a:r>
            <a:endParaRPr/>
          </a:p>
        </p:txBody>
      </p:sp>
      <p:sp>
        <p:nvSpPr>
          <p:cNvPr id="1379641868" name="Titel 1"/>
          <p:cNvSpPr txBox="1">
            <a:spLocks noGrp="1"/>
          </p:cNvSpPr>
          <p:nvPr>
            <p:ph type="ctrTitle"/>
          </p:nvPr>
        </p:nvSpPr>
        <p:spPr bwMode="auto">
          <a:prstGeom prst="rect">
            <a:avLst/>
          </a:prstGeom>
        </p:spPr>
        <p:txBody>
          <a:bodyPr/>
          <a:lstStyle/>
          <a:p>
            <a:pPr defTabSz="658368">
              <a:defRPr sz="4300">
                <a:solidFill>
                  <a:srgbClr val="FFFFFF"/>
                </a:solidFill>
              </a:defRPr>
            </a:pPr>
            <a:r>
              <a:t>FutureColliders@DESY</a:t>
            </a:r>
            <a:br>
              <a:rPr/>
            </a:br>
            <a:r>
              <a:t>FH discussion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119439899" name="Footer Placeholder 4"/>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1469888441" name="Title 1"/>
          <p:cNvSpPr>
            <a:spLocks noGrp="1"/>
          </p:cNvSpPr>
          <p:nvPr>
            <p:ph type="title"/>
          </p:nvPr>
        </p:nvSpPr>
        <p:spPr bwMode="auto"/>
        <p:txBody>
          <a:bodyPr/>
          <a:lstStyle/>
          <a:p>
            <a:pPr>
              <a:defRPr/>
            </a:pPr>
            <a:r>
              <a:t>Backup</a:t>
            </a:r>
          </a:p>
        </p:txBody>
      </p:sp>
      <p:sp>
        <p:nvSpPr>
          <p:cNvPr id="821433748" name="Textplatzhalter 7"/>
          <p:cNvSpPr>
            <a:spLocks noGrp="1"/>
          </p:cNvSpPr>
          <p:nvPr>
            <p:ph type="body" sz="quarter" idx="13"/>
          </p:nvPr>
        </p:nvSpPr>
        <p:spPr bwMode="auto">
          <a:xfrm>
            <a:off x="407986" y="817499"/>
            <a:ext cx="11376024" cy="379251"/>
          </a:xfrm>
        </p:spPr>
        <p:txBody>
          <a:bodyPr/>
          <a:lstStyle>
            <a:lvl1pPr marL="0" indent="0">
              <a:spcAft>
                <a:spcPts val="0"/>
              </a:spcAft>
              <a:buNone/>
              <a:defRPr b="1">
                <a:solidFill>
                  <a:schemeClr val="accent2"/>
                </a:solidFill>
              </a:defRPr>
            </a:lvl1pPr>
            <a:lvl2pPr marL="266699" indent="0">
              <a:buNone/>
              <a:defRPr/>
            </a:lvl2pPr>
          </a:lstStyle>
          <a:p>
            <a:pPr>
              <a:defRPr/>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53171395" name="Title 1"/>
          <p:cNvSpPr>
            <a:spLocks noGrp="1"/>
          </p:cNvSpPr>
          <p:nvPr>
            <p:ph type="title"/>
          </p:nvPr>
        </p:nvSpPr>
        <p:spPr bwMode="auto"/>
        <p:txBody>
          <a:bodyPr/>
          <a:lstStyle/>
          <a:p>
            <a:pPr>
              <a:defRPr/>
            </a:pPr>
            <a:r>
              <a:rPr lang="en-GB"/>
              <a:t>Mentimeter questions</a:t>
            </a:r>
            <a:endParaRPr/>
          </a:p>
        </p:txBody>
      </p:sp>
      <p:sp>
        <p:nvSpPr>
          <p:cNvPr id="1088781793" name="Text Placeholder 3"/>
          <p:cNvSpPr>
            <a:spLocks noGrp="1"/>
          </p:cNvSpPr>
          <p:nvPr>
            <p:ph type="body" sz="quarter" idx="13"/>
          </p:nvPr>
        </p:nvSpPr>
        <p:spPr bwMode="auto">
          <a:xfrm>
            <a:off x="407985" y="817498"/>
            <a:ext cx="11670093" cy="379251"/>
          </a:xfrm>
        </p:spPr>
        <p:txBody>
          <a:bodyPr/>
          <a:lstStyle/>
          <a:p>
            <a:pPr>
              <a:defRPr/>
            </a:pPr>
            <a:r>
              <a:rPr lang="en-GB" sz="1800" b="1" i="0" u="none" strike="noStrike" cap="none" spc="0">
                <a:solidFill>
                  <a:schemeClr val="accent2"/>
                </a:solidFill>
                <a:latin typeface="Arial"/>
                <a:ea typeface="Arial"/>
                <a:cs typeface="Arial"/>
              </a:rPr>
              <a:t>Suggestions for Thomas</a:t>
            </a:r>
            <a:endParaRPr lang="en-GB"/>
          </a:p>
        </p:txBody>
      </p:sp>
      <p:sp>
        <p:nvSpPr>
          <p:cNvPr id="630394751" name="Footer Placeholder 2"/>
          <p:cNvSpPr>
            <a:spLocks noGrp="1"/>
          </p:cNvSpPr>
          <p:nvPr>
            <p:ph type="ftr" sz="quarter" idx="11"/>
          </p:nvPr>
        </p:nvSpPr>
        <p:spPr bwMode="auto">
          <a:xfrm>
            <a:off x="791577" y="6580800"/>
            <a:ext cx="9948936" cy="186840"/>
          </a:xfrm>
        </p:spPr>
        <p:txBody>
          <a:bodyPr/>
          <a:lstStyle/>
          <a:p>
            <a:pPr>
              <a:defRPr/>
            </a:pPr>
            <a:r>
              <a:t>| FutureColliders@DESY| Ties Behnke, Christophe Grojean, Benno List, Jenny List and Christian Schwanenberger</a:t>
            </a:r>
          </a:p>
        </p:txBody>
      </p:sp>
      <p:sp>
        <p:nvSpPr>
          <p:cNvPr id="448613488" name="Textplatzhalter 6"/>
          <p:cNvSpPr>
            <a:spLocks noGrp="1"/>
          </p:cNvSpPr>
          <p:nvPr/>
        </p:nvSpPr>
        <p:spPr bwMode="auto">
          <a:xfrm>
            <a:off x="192709" y="1251849"/>
            <a:ext cx="11806579" cy="4582210"/>
          </a:xfrm>
        </p:spPr>
        <p:txBody>
          <a:bodyPr vert="horz" lIns="0" tIns="0" rIns="0" bIns="0" rtlCol="0" anchor="t" anchorCtr="0">
            <a:noAutofit/>
          </a:bodyPr>
          <a:lstStyle>
            <a:lvl1pPr marL="361948" indent="-361948" algn="l" defTabSz="914400">
              <a:lnSpc>
                <a:spcPct val="110000"/>
              </a:lnSpc>
              <a:spcBef>
                <a:spcPts val="0"/>
              </a:spcBef>
              <a:spcAft>
                <a:spcPts val="1198"/>
              </a:spcAft>
              <a:buFont typeface="Arial"/>
              <a:buChar char="•"/>
              <a:tabLst>
                <a:tab pos="361948" algn="l"/>
              </a:tabLst>
              <a:defRPr sz="1800">
                <a:solidFill>
                  <a:schemeClr val="tx1"/>
                </a:solidFill>
                <a:latin typeface="+mn-lt"/>
                <a:ea typeface="+mn-ea"/>
                <a:cs typeface="+mn-cs"/>
              </a:defRPr>
            </a:lvl1pPr>
            <a:lvl2pPr marL="6286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2pPr>
            <a:lvl3pPr marL="8953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3pPr>
            <a:lvl4pPr marL="11620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4pPr>
            <a:lvl5pPr marL="1438273" indent="-276223" algn="l" defTabSz="914400">
              <a:lnSpc>
                <a:spcPct val="100000"/>
              </a:lnSpc>
              <a:spcBef>
                <a:spcPts val="0"/>
              </a:spcBef>
              <a:spcAft>
                <a:spcPts val="797"/>
              </a:spcAft>
              <a:buFont typeface="Arial"/>
              <a:buChar char="•"/>
              <a:defRPr sz="16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a:defRPr/>
            </a:pPr>
            <a:r>
              <a:rPr lang="en-US" sz="1600" b="0" i="0" u="none" strike="noStrike" cap="none" spc="0">
                <a:solidFill>
                  <a:schemeClr val="tx1"/>
                </a:solidFill>
                <a:latin typeface="Arial"/>
                <a:ea typeface="Arial"/>
                <a:cs typeface="Arial"/>
              </a:rPr>
              <a:t>How important do you consider it to have  a Future Collider activity at DESY? </a:t>
            </a:r>
            <a:br>
              <a:rPr lang="en-US" sz="1600" b="0" i="0" u="none" strike="noStrike" cap="none" spc="0">
                <a:solidFill>
                  <a:schemeClr val="tx1"/>
                </a:solidFill>
                <a:latin typeface="Arial"/>
                <a:ea typeface="Arial"/>
                <a:cs typeface="Arial"/>
              </a:rPr>
            </a:br>
            <a:r>
              <a:rPr lang="en-US" sz="1600" b="0" i="0" u="none" strike="noStrike" cap="none" spc="0">
                <a:solidFill>
                  <a:schemeClr val="tx1"/>
                </a:solidFill>
                <a:latin typeface="Arial"/>
                <a:ea typeface="Arial"/>
                <a:cs typeface="Arial"/>
              </a:rPr>
              <a:t>(on a scale from 0 (couldn’t care lessl)...10 (utmost importance) )</a:t>
            </a:r>
            <a:endParaRPr/>
          </a:p>
          <a:p>
            <a:pPr>
              <a:defRPr/>
            </a:pPr>
            <a:r>
              <a:rPr lang="en-US" sz="1600" b="0" i="0" u="none" strike="noStrike" cap="none" spc="0">
                <a:solidFill>
                  <a:schemeClr val="tx1"/>
                </a:solidFill>
                <a:latin typeface="Arial"/>
                <a:ea typeface="Arial"/>
                <a:cs typeface="Arial"/>
              </a:rPr>
              <a:t>Would you be interested to contribute somehow (eg co-supervise or contribute otherwise to a small project)? </a:t>
            </a:r>
            <a:br>
              <a:rPr lang="en-US" sz="1600" b="0" i="0" u="none" strike="noStrike" cap="none" spc="0">
                <a:solidFill>
                  <a:schemeClr val="tx1"/>
                </a:solidFill>
                <a:latin typeface="Arial"/>
                <a:ea typeface="Arial"/>
                <a:cs typeface="Arial"/>
              </a:rPr>
            </a:br>
            <a:r>
              <a:rPr lang="en-US" sz="1600" b="0" i="0" u="none" strike="noStrike" cap="none" spc="0">
                <a:solidFill>
                  <a:schemeClr val="tx1"/>
                </a:solidFill>
                <a:latin typeface="Arial"/>
                <a:ea typeface="Arial"/>
                <a:cs typeface="Arial"/>
              </a:rPr>
              <a:t>(on a scale from 0 (only over my dead body)...10 (where can I sign up) )</a:t>
            </a:r>
            <a:endParaRPr lang="en-US"/>
          </a:p>
          <a:p>
            <a:pPr>
              <a:defRPr/>
            </a:pPr>
            <a:r>
              <a:rPr sz="1600"/>
              <a:t>Should DESY play a hub role for future collider studies nationally and/or internationally? </a:t>
            </a:r>
            <a:br>
              <a:rPr sz="1600"/>
            </a:br>
            <a:r>
              <a:rPr sz="1600"/>
              <a:t>(on a scale from 0 (</a:t>
            </a:r>
            <a:r>
              <a:rPr lang="en-US" sz="1600" b="0" i="0" u="none" strike="noStrike" cap="none" spc="0">
                <a:solidFill>
                  <a:schemeClr val="tx1"/>
                </a:solidFill>
                <a:latin typeface="Arial"/>
                <a:ea typeface="Arial"/>
                <a:cs typeface="Arial"/>
              </a:rPr>
              <a:t>never ever</a:t>
            </a:r>
            <a:r>
              <a:rPr sz="1600"/>
              <a:t>)...10 (absolutely))</a:t>
            </a:r>
            <a:endParaRPr/>
          </a:p>
          <a:p>
            <a:pPr>
              <a:defRPr/>
            </a:pPr>
            <a:endParaRPr sz="1600"/>
          </a:p>
          <a:p>
            <a:pPr>
              <a:defRPr/>
            </a:pPr>
            <a:endParaRPr sz="1600"/>
          </a:p>
          <a:p>
            <a:pPr>
              <a:defRPr/>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extplatzhalter 1"/>
          <p:cNvSpPr>
            <a:spLocks noGrp="1"/>
          </p:cNvSpPr>
          <p:nvPr>
            <p:ph type="body" sz="quarter" idx="10"/>
          </p:nvPr>
        </p:nvSpPr>
        <p:spPr bwMode="auto"/>
        <p:txBody>
          <a:bodyPr/>
          <a:lstStyle/>
          <a:p>
            <a:pPr>
              <a:defRPr/>
            </a:pPr>
            <a:r>
              <a:rPr lang="de-DE"/>
              <a:t>List Jenny</a:t>
            </a:r>
            <a:endParaRPr/>
          </a:p>
          <a:p>
            <a:pPr>
              <a:defRPr/>
            </a:pPr>
            <a:r>
              <a:rPr lang="en-US"/>
              <a:t>FH/FTX</a:t>
            </a:r>
            <a:endParaRPr/>
          </a:p>
          <a:p>
            <a:pPr>
              <a:defRPr/>
            </a:pPr>
            <a:r>
              <a:rPr lang="de-DE"/>
              <a:t>jenny.list@desy.de </a:t>
            </a:r>
            <a:endParaRPr/>
          </a:p>
          <a:p>
            <a:pPr>
              <a:defRPr/>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9267910" name="Titel 8"/>
          <p:cNvSpPr txBox="1">
            <a:spLocks noGrp="1"/>
          </p:cNvSpPr>
          <p:nvPr>
            <p:ph type="title"/>
          </p:nvPr>
        </p:nvSpPr>
        <p:spPr bwMode="auto">
          <a:prstGeom prst="rect">
            <a:avLst/>
          </a:prstGeom>
          <a:solidFill>
            <a:srgbClr val="FFFFFF">
              <a:alpha val="63000"/>
            </a:srgbClr>
          </a:solidFill>
        </p:spPr>
        <p:txBody>
          <a:bodyPr/>
          <a:lstStyle>
            <a:lvl1pPr defTabSz="740661">
              <a:defRPr sz="2600"/>
            </a:lvl1pPr>
          </a:lstStyle>
          <a:p>
            <a:pPr>
              <a:defRPr/>
            </a:pPr>
            <a:r>
              <a:t>Introduction</a:t>
            </a:r>
            <a:endParaRPr sz="900" b="0"/>
          </a:p>
        </p:txBody>
      </p:sp>
      <p:sp>
        <p:nvSpPr>
          <p:cNvPr id="1587256736" name="Textplatzhalter 6"/>
          <p:cNvSpPr>
            <a:spLocks noGrp="1"/>
          </p:cNvSpPr>
          <p:nvPr>
            <p:ph type="body" idx="21"/>
          </p:nvPr>
        </p:nvSpPr>
        <p:spPr bwMode="auto">
          <a:xfrm>
            <a:off x="403751" y="1124744"/>
            <a:ext cx="11346476" cy="5258917"/>
          </a:xfrm>
          <a:prstGeom prst="rect">
            <a:avLst/>
          </a:prstGeom>
        </p:spPr>
        <p:txBody>
          <a:bodyPr/>
          <a:lstStyle/>
          <a:p>
            <a:pPr marL="0" indent="0" defTabSz="355599">
              <a:lnSpc>
                <a:spcPct val="114999"/>
              </a:lnSpc>
              <a:spcBef>
                <a:spcPts val="999"/>
              </a:spcBef>
              <a:buSzTx/>
              <a:buFontTx/>
              <a:buNone/>
              <a:defRPr sz="1800" b="1">
                <a:latin typeface="+mj-lt"/>
                <a:ea typeface="+mj-ea"/>
                <a:cs typeface="+mj-cs"/>
              </a:defRPr>
            </a:pPr>
            <a:r>
              <a:t>DESY is recognized as one of the world-wide leading players in future collider studies, comprising:</a:t>
            </a:r>
          </a:p>
          <a:p>
            <a:pPr marL="561472" lvl="1" indent="-180472" defTabSz="355599">
              <a:lnSpc>
                <a:spcPct val="114999"/>
              </a:lnSpc>
              <a:spcBef>
                <a:spcPts val="999"/>
              </a:spcBef>
              <a:buFontTx/>
              <a:defRPr sz="1800">
                <a:latin typeface="+mj-lt"/>
                <a:ea typeface="+mj-ea"/>
                <a:cs typeface="+mj-cs"/>
              </a:defRPr>
            </a:pPr>
            <a:r>
              <a:t>Theory &amp;  MC generator development </a:t>
            </a:r>
          </a:p>
          <a:p>
            <a:pPr marL="561471" lvl="1" indent="-180471" defTabSz="355599">
              <a:lnSpc>
                <a:spcPct val="114999"/>
              </a:lnSpc>
              <a:spcBef>
                <a:spcPts val="998"/>
              </a:spcBef>
              <a:buFontTx/>
              <a:defRPr sz="1800">
                <a:latin typeface="+mj-lt"/>
                <a:ea typeface="+mj-ea"/>
                <a:cs typeface="+mj-cs"/>
              </a:defRPr>
            </a:pPr>
            <a:r>
              <a:t>Physics potential</a:t>
            </a:r>
          </a:p>
          <a:p>
            <a:pPr marL="561471" lvl="1" indent="-180471" defTabSz="355599">
              <a:lnSpc>
                <a:spcPct val="114999"/>
              </a:lnSpc>
              <a:spcBef>
                <a:spcPts val="998"/>
              </a:spcBef>
              <a:buFontTx/>
              <a:defRPr sz="1800">
                <a:latin typeface="+mj-lt"/>
                <a:ea typeface="+mj-ea"/>
                <a:cs typeface="+mj-cs"/>
              </a:defRPr>
            </a:pPr>
            <a:r>
              <a:t>Detector Technology R&amp;D </a:t>
            </a:r>
          </a:p>
          <a:p>
            <a:pPr marL="561471" lvl="1" indent="-180471" defTabSz="355599">
              <a:lnSpc>
                <a:spcPct val="114999"/>
              </a:lnSpc>
              <a:spcBef>
                <a:spcPts val="998"/>
              </a:spcBef>
              <a:buFontTx/>
              <a:defRPr sz="1800">
                <a:latin typeface="+mj-lt"/>
                <a:ea typeface="+mj-ea"/>
                <a:cs typeface="+mj-cs"/>
              </a:defRPr>
            </a:pPr>
            <a:r>
              <a:t>Detector Concepts and their physics-driven optimisation</a:t>
            </a:r>
          </a:p>
          <a:p>
            <a:pPr marL="561471" lvl="1" indent="-180471" defTabSz="355599">
              <a:lnSpc>
                <a:spcPct val="114999"/>
              </a:lnSpc>
              <a:spcBef>
                <a:spcPts val="998"/>
              </a:spcBef>
              <a:buFontTx/>
              <a:defRPr sz="1800">
                <a:latin typeface="+mj-lt"/>
                <a:ea typeface="+mj-ea"/>
                <a:cs typeface="+mj-cs"/>
              </a:defRPr>
            </a:pPr>
            <a:r>
              <a:t>Machine-Detector Interface</a:t>
            </a:r>
          </a:p>
          <a:p>
            <a:pPr marL="561471" lvl="1" indent="-180471" defTabSz="355599">
              <a:lnSpc>
                <a:spcPct val="114999"/>
              </a:lnSpc>
              <a:spcBef>
                <a:spcPts val="998"/>
              </a:spcBef>
              <a:buFontTx/>
              <a:defRPr sz="1800">
                <a:latin typeface="+mj-lt"/>
                <a:ea typeface="+mj-ea"/>
                <a:cs typeface="+mj-cs"/>
              </a:defRPr>
            </a:pPr>
            <a:r>
              <a:t>Software framework and algorithms for simulation, reconstruction and analysis</a:t>
            </a:r>
          </a:p>
          <a:p>
            <a:pPr marL="0" lvl="0" indent="0" defTabSz="355599">
              <a:lnSpc>
                <a:spcPct val="114999"/>
              </a:lnSpc>
              <a:spcBef>
                <a:spcPts val="998"/>
              </a:spcBef>
              <a:buFontTx/>
              <a:buNone/>
              <a:defRPr sz="1800">
                <a:latin typeface="+mj-lt"/>
                <a:ea typeface="+mj-ea"/>
                <a:cs typeface="+mj-cs"/>
              </a:defRPr>
            </a:pPr>
            <a:r>
              <a:t>=&gt; reflected in many leadership roles etc</a:t>
            </a:r>
          </a:p>
          <a:p>
            <a:pPr marL="0" lvl="0" indent="0" defTabSz="355599">
              <a:lnSpc>
                <a:spcPct val="114999"/>
              </a:lnSpc>
              <a:spcBef>
                <a:spcPts val="997"/>
              </a:spcBef>
              <a:buFontTx/>
              <a:buNone/>
              <a:defRPr sz="1800">
                <a:latin typeface="+mj-lt"/>
                <a:ea typeface="+mj-ea"/>
                <a:cs typeface="+mj-cs"/>
              </a:defRPr>
            </a:pPr>
            <a:r>
              <a:rPr b="1"/>
              <a:t>Where do these future collider activities fit into the DESY strategy?</a:t>
            </a:r>
            <a:br>
              <a:rPr b="1"/>
            </a:br>
            <a:br>
              <a:rPr b="1"/>
            </a:br>
            <a:r>
              <a:rPr b="0"/>
              <a:t>=&gt; formed a small team, summarize state of discussion here.</a:t>
            </a:r>
            <a:endParaRPr/>
          </a:p>
        </p:txBody>
      </p:sp>
      <p:sp>
        <p:nvSpPr>
          <p:cNvPr id="927626204" name="Text Placeholder 3"/>
          <p:cNvSpPr>
            <a:spLocks noGrp="1"/>
          </p:cNvSpPr>
          <p:nvPr>
            <p:ph type="body" sz="quarter" idx="13"/>
          </p:nvPr>
        </p:nvSpPr>
        <p:spPr bwMode="auto">
          <a:xfrm>
            <a:off x="407986" y="800707"/>
            <a:ext cx="11376024" cy="379251"/>
          </a:xfrm>
        </p:spPr>
        <p:txBody>
          <a:bodyPr/>
          <a:lstStyle/>
          <a:p>
            <a:pPr>
              <a:defRPr/>
            </a:pPr>
            <a:r>
              <a:rPr lang="en-GB"/>
              <a:t>Our starting point</a:t>
            </a:r>
            <a:endParaRPr/>
          </a:p>
        </p:txBody>
      </p:sp>
      <p:sp>
        <p:nvSpPr>
          <p:cNvPr id="3" name="Footer Placeholder 2"/>
          <p:cNvSpPr>
            <a:spLocks noGrp="1"/>
          </p:cNvSpPr>
          <p:nvPr>
            <p:ph type="ftr" sz="quarter" idx="11"/>
          </p:nvPr>
        </p:nvSpPr>
        <p:spPr bwMode="auto">
          <a:xfrm>
            <a:off x="791578" y="6580800"/>
            <a:ext cx="9948937" cy="186841"/>
          </a:xfrm>
        </p:spPr>
        <p:txBody>
          <a:bodyPr/>
          <a:lstStyle/>
          <a:p>
            <a:pPr>
              <a:defRPr/>
            </a:pPr>
            <a:r>
              <a:rPr lang="en-US"/>
              <a:t>| FutureColliders@DESY| Ties Behnke, Christophe Grojean, Benno List, Jenny List and Christian Schwanenberger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69151307" name="Titel 8"/>
          <p:cNvSpPr txBox="1">
            <a:spLocks noGrp="1"/>
          </p:cNvSpPr>
          <p:nvPr>
            <p:ph type="title"/>
          </p:nvPr>
        </p:nvSpPr>
        <p:spPr bwMode="auto">
          <a:prstGeom prst="rect">
            <a:avLst/>
          </a:prstGeom>
          <a:solidFill>
            <a:srgbClr val="FFFFFF">
              <a:alpha val="63000"/>
            </a:srgbClr>
          </a:solidFill>
        </p:spPr>
        <p:txBody>
          <a:bodyPr/>
          <a:lstStyle>
            <a:lvl1pPr defTabSz="740660">
              <a:defRPr sz="2600"/>
            </a:lvl1pPr>
          </a:lstStyle>
          <a:p>
            <a:pPr>
              <a:defRPr/>
            </a:pPr>
            <a:r>
              <a:t>Goals for a DESY-FH Future Collider Involvement</a:t>
            </a:r>
            <a:endParaRPr sz="900" b="0"/>
          </a:p>
        </p:txBody>
      </p:sp>
      <p:sp>
        <p:nvSpPr>
          <p:cNvPr id="22236071" name="Textplatzhalter 6"/>
          <p:cNvSpPr>
            <a:spLocks noGrp="1"/>
          </p:cNvSpPr>
          <p:nvPr>
            <p:ph type="body" idx="21"/>
          </p:nvPr>
        </p:nvSpPr>
        <p:spPr bwMode="auto">
          <a:xfrm>
            <a:off x="403750" y="1251804"/>
            <a:ext cx="11346476" cy="5258916"/>
          </a:xfrm>
          <a:prstGeom prst="rect">
            <a:avLst/>
          </a:prstGeom>
        </p:spPr>
        <p:txBody>
          <a:bodyPr/>
          <a:lstStyle/>
          <a:p>
            <a:pPr marL="0" indent="0" defTabSz="355599">
              <a:lnSpc>
                <a:spcPct val="114999"/>
              </a:lnSpc>
              <a:spcBef>
                <a:spcPts val="998"/>
              </a:spcBef>
              <a:buSzTx/>
              <a:buFontTx/>
              <a:buNone/>
              <a:defRPr sz="1800" b="1">
                <a:latin typeface="+mj-lt"/>
                <a:ea typeface="+mj-ea"/>
                <a:cs typeface="+mj-cs"/>
              </a:defRPr>
            </a:pPr>
            <a:r>
              <a:t>We want to propose a research programme for future colliders in HEP at DESY in the coming years that</a:t>
            </a:r>
          </a:p>
          <a:p>
            <a:pPr marL="561471" lvl="1" indent="-180471" defTabSz="355599">
              <a:lnSpc>
                <a:spcPct val="114999"/>
              </a:lnSpc>
              <a:spcBef>
                <a:spcPts val="998"/>
              </a:spcBef>
              <a:buFontTx/>
              <a:defRPr sz="1800">
                <a:latin typeface="+mj-lt"/>
                <a:ea typeface="+mj-ea"/>
                <a:cs typeface="+mj-cs"/>
              </a:defRPr>
            </a:pPr>
            <a:r>
              <a:t>Produces relevant, high-quality scientific results</a:t>
            </a:r>
            <a:endParaRPr sz="1100">
              <a:latin typeface="Arial"/>
              <a:ea typeface="Arial"/>
              <a:cs typeface="Arial"/>
            </a:endParaRPr>
          </a:p>
          <a:p>
            <a:pPr marL="561471" lvl="1" indent="-180471" defTabSz="355599">
              <a:lnSpc>
                <a:spcPct val="114999"/>
              </a:lnSpc>
              <a:spcBef>
                <a:spcPts val="998"/>
              </a:spcBef>
              <a:buFontTx/>
              <a:defRPr sz="1800">
                <a:latin typeface="+mj-lt"/>
                <a:ea typeface="+mj-ea"/>
                <a:cs typeface="+mj-cs"/>
              </a:defRPr>
            </a:pPr>
            <a:r>
              <a:t>Is attractive to young (and senior) scientists, offering international visibility and career opportunities</a:t>
            </a:r>
            <a:endParaRPr sz="1100">
              <a:latin typeface="Arial"/>
              <a:ea typeface="Arial"/>
              <a:cs typeface="Arial"/>
            </a:endParaRPr>
          </a:p>
          <a:p>
            <a:pPr marL="561471" lvl="1" indent="-180471" defTabSz="355599">
              <a:lnSpc>
                <a:spcPct val="114999"/>
              </a:lnSpc>
              <a:spcBef>
                <a:spcPts val="998"/>
              </a:spcBef>
              <a:buFontTx/>
              <a:defRPr sz="1800">
                <a:latin typeface="+mj-lt"/>
                <a:ea typeface="+mj-ea"/>
                <a:cs typeface="+mj-cs"/>
              </a:defRPr>
            </a:pPr>
            <a:r>
              <a:t>Leverages on DESY’s strengths as a leading laboratory in HEP</a:t>
            </a:r>
            <a:endParaRPr sz="1100">
              <a:latin typeface="Arial"/>
              <a:ea typeface="Arial"/>
              <a:cs typeface="Arial"/>
            </a:endParaRPr>
          </a:p>
          <a:p>
            <a:pPr marL="561471" lvl="1" indent="-180471" defTabSz="355599">
              <a:lnSpc>
                <a:spcPct val="114999"/>
              </a:lnSpc>
              <a:spcBef>
                <a:spcPts val="998"/>
              </a:spcBef>
              <a:buFontTx/>
              <a:defRPr sz="1800">
                <a:latin typeface="+mj-lt"/>
                <a:ea typeface="+mj-ea"/>
                <a:cs typeface="+mj-cs"/>
              </a:defRPr>
            </a:pPr>
            <a:r>
              <a:t>Exploits synergies between theory, software, detector and analysis groups</a:t>
            </a:r>
            <a:endParaRPr sz="1100">
              <a:latin typeface="Arial"/>
              <a:ea typeface="Arial"/>
              <a:cs typeface="Arial"/>
            </a:endParaRPr>
          </a:p>
          <a:p>
            <a:pPr marL="561471" lvl="1" indent="-180471" defTabSz="355599">
              <a:lnSpc>
                <a:spcPct val="114999"/>
              </a:lnSpc>
              <a:spcBef>
                <a:spcPts val="998"/>
              </a:spcBef>
              <a:buFontTx/>
              <a:defRPr sz="1800">
                <a:latin typeface="+mj-lt"/>
                <a:ea typeface="+mj-ea"/>
                <a:cs typeface="+mj-cs"/>
              </a:defRPr>
            </a:pPr>
            <a:r>
              <a:t>Prepares DESY to make important / leading contributions to a future collider once it is known which project may go ahead</a:t>
            </a:r>
            <a:endParaRPr sz="1100">
              <a:latin typeface="Arial"/>
              <a:ea typeface="Arial"/>
              <a:cs typeface="Arial"/>
            </a:endParaRPr>
          </a:p>
          <a:p>
            <a:pPr marL="561471" lvl="1" indent="-180471" defTabSz="355599">
              <a:lnSpc>
                <a:spcPct val="114999"/>
              </a:lnSpc>
              <a:spcBef>
                <a:spcPts val="998"/>
              </a:spcBef>
              <a:buFontTx/>
              <a:defRPr sz="1800">
                <a:latin typeface="+mj-lt"/>
                <a:ea typeface="+mj-ea"/>
                <a:cs typeface="+mj-cs"/>
              </a:defRPr>
            </a:pPr>
            <a:r>
              <a:t>Strengthens DESY as a hub for Germany’s HEP community</a:t>
            </a:r>
            <a:endParaRPr sz="1100">
              <a:latin typeface="Arial"/>
              <a:ea typeface="Arial"/>
              <a:cs typeface="Arial"/>
            </a:endParaRPr>
          </a:p>
          <a:p>
            <a:pPr marL="561471" lvl="1" indent="-180471" defTabSz="355599">
              <a:lnSpc>
                <a:spcPct val="114999"/>
              </a:lnSpc>
              <a:spcBef>
                <a:spcPts val="998"/>
              </a:spcBef>
              <a:buFontTx/>
              <a:defRPr sz="1800">
                <a:latin typeface="+mj-lt"/>
                <a:ea typeface="+mj-ea"/>
                <a:cs typeface="+mj-cs"/>
              </a:defRPr>
            </a:pPr>
            <a:r>
              <a:t>Is aligned with the European Strategy for Particle Physics and with DESY’s strategic goals</a:t>
            </a:r>
          </a:p>
        </p:txBody>
      </p:sp>
      <p:sp>
        <p:nvSpPr>
          <p:cNvPr id="220612356" name="Text Placeholder 3"/>
          <p:cNvSpPr>
            <a:spLocks noGrp="1"/>
          </p:cNvSpPr>
          <p:nvPr>
            <p:ph type="body" sz="quarter" idx="13"/>
          </p:nvPr>
        </p:nvSpPr>
        <p:spPr bwMode="auto">
          <a:xfrm>
            <a:off x="407985" y="800706"/>
            <a:ext cx="11376024" cy="379251"/>
          </a:xfrm>
        </p:spPr>
        <p:txBody>
          <a:bodyPr/>
          <a:lstStyle/>
          <a:p>
            <a:pPr>
              <a:defRPr/>
            </a:pPr>
            <a:r>
              <a:rPr lang="en-GB"/>
              <a:t>Towards a strategy</a:t>
            </a:r>
            <a:endParaRPr/>
          </a:p>
        </p:txBody>
      </p:sp>
      <p:sp>
        <p:nvSpPr>
          <p:cNvPr id="786342035" name="Footer Placeholder 2"/>
          <p:cNvSpPr>
            <a:spLocks noGrp="1"/>
          </p:cNvSpPr>
          <p:nvPr>
            <p:ph type="ftr" sz="quarter" idx="11"/>
          </p:nvPr>
        </p:nvSpPr>
        <p:spPr bwMode="auto">
          <a:xfrm>
            <a:off x="791577" y="6580800"/>
            <a:ext cx="9948936" cy="186840"/>
          </a:xfrm>
        </p:spPr>
        <p:txBody>
          <a:bodyPr/>
          <a:lstStyle/>
          <a:p>
            <a:pPr>
              <a:defRPr/>
            </a:pPr>
            <a:r>
              <a:t>| FutureColliders@DESY| Ties Behnke, Christophe Grojean, Benno List, Jenny List and Christian Schwanenberger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82126529" name="Titel 8"/>
          <p:cNvSpPr txBox="1">
            <a:spLocks noGrp="1"/>
          </p:cNvSpPr>
          <p:nvPr>
            <p:ph type="title"/>
          </p:nvPr>
        </p:nvSpPr>
        <p:spPr bwMode="auto">
          <a:prstGeom prst="rect">
            <a:avLst/>
          </a:prstGeom>
          <a:solidFill>
            <a:srgbClr val="FFFFFF">
              <a:alpha val="63000"/>
            </a:srgbClr>
          </a:solidFill>
        </p:spPr>
        <p:txBody>
          <a:bodyPr/>
          <a:lstStyle>
            <a:lvl1pPr>
              <a:defRPr sz="3200"/>
            </a:lvl1pPr>
          </a:lstStyle>
          <a:p>
            <a:pPr>
              <a:defRPr/>
            </a:pPr>
            <a:r>
              <a:t>Questions for a DESY-FH Future Collider Involvement</a:t>
            </a:r>
          </a:p>
        </p:txBody>
      </p:sp>
      <p:sp>
        <p:nvSpPr>
          <p:cNvPr id="1714463427" name="Textplatzhalter 6"/>
          <p:cNvSpPr>
            <a:spLocks noGrp="1"/>
          </p:cNvSpPr>
          <p:nvPr>
            <p:ph type="body" idx="21"/>
          </p:nvPr>
        </p:nvSpPr>
        <p:spPr bwMode="auto">
          <a:xfrm>
            <a:off x="340250" y="1124744"/>
            <a:ext cx="11346476" cy="5258917"/>
          </a:xfrm>
          <a:prstGeom prst="rect">
            <a:avLst/>
          </a:prstGeom>
        </p:spPr>
        <p:txBody>
          <a:bodyPr/>
          <a:lstStyle/>
          <a:p>
            <a:pPr marL="133549" indent="-133549" defTabSz="676654">
              <a:spcBef>
                <a:spcPts val="398"/>
              </a:spcBef>
              <a:buFontTx/>
              <a:tabLst>
                <a:tab pos="190499" algn="l"/>
              </a:tabLst>
              <a:defRPr sz="1800"/>
            </a:pPr>
            <a:r>
              <a:rPr b="1"/>
              <a:t>PRESSING QUESTIONS</a:t>
            </a:r>
            <a:r>
              <a:t>: Within the coming five years, what are the most pressing questions that need to be answered in order to come to an international / European decision on the next collider project or at least a new European Strategy? </a:t>
            </a:r>
          </a:p>
          <a:p>
            <a:pPr marL="133549" indent="-133549" defTabSz="676654">
              <a:spcBef>
                <a:spcPts val="398"/>
              </a:spcBef>
              <a:buFontTx/>
              <a:tabLst>
                <a:tab pos="190499" algn="l"/>
              </a:tabLst>
              <a:defRPr sz="1800"/>
            </a:pPr>
            <a:r>
              <a:rPr b="1"/>
              <a:t>SYNERGIES</a:t>
            </a:r>
            <a:r>
              <a:t>: Given DESY’s / FH’s broad capabilities and experience in theory, computing, detectors, physics analysis and implementation of large projects, how can those be combined to achieve unique, outstanding and visible results?</a:t>
            </a:r>
          </a:p>
          <a:p>
            <a:pPr marL="133549" indent="-133549" defTabSz="676654">
              <a:spcBef>
                <a:spcPts val="398"/>
              </a:spcBef>
              <a:buFontTx/>
              <a:tabLst>
                <a:tab pos="190499" algn="l"/>
              </a:tabLst>
              <a:defRPr sz="1800"/>
            </a:pPr>
            <a:r>
              <a:rPr b="1"/>
              <a:t>INFRASTRUCTURE</a:t>
            </a:r>
            <a:r>
              <a:t>: How can DESY’s science infrastructure (test beam, computing facilities, detector laboratories, software development capabilities) be leveraged to achieve unique, outstanding and visible results?</a:t>
            </a:r>
          </a:p>
          <a:p>
            <a:pPr marL="133549" indent="-133549" defTabSz="676654">
              <a:spcBef>
                <a:spcPts val="398"/>
              </a:spcBef>
              <a:buFontTx/>
              <a:tabLst>
                <a:tab pos="190499" algn="l"/>
              </a:tabLst>
              <a:defRPr sz="1800"/>
            </a:pPr>
            <a:r>
              <a:rPr b="1"/>
              <a:t>RELATIONS</a:t>
            </a:r>
            <a:r>
              <a:t> How does a DESY / FH programme on future colliders relate to the overall DESY &amp; Helmholtz strategy / mission? What will be the relationship of a DESY / FH programme on future colliders with the German, European and worldwide HEP community? How can the Higgs factory physics programme be explained to other branches of science (“discovery stories”)?</a:t>
            </a:r>
          </a:p>
          <a:p>
            <a:pPr marL="133549" indent="-133549" defTabSz="676654">
              <a:spcBef>
                <a:spcPts val="398"/>
              </a:spcBef>
              <a:buFontTx/>
              <a:tabLst>
                <a:tab pos="190499" algn="l"/>
              </a:tabLst>
              <a:defRPr sz="1800">
                <a:solidFill>
                  <a:srgbClr val="FF2600"/>
                </a:solidFill>
              </a:defRPr>
            </a:pPr>
            <a:r>
              <a:rPr b="1">
                <a:solidFill>
                  <a:schemeClr val="tx1"/>
                </a:solidFill>
              </a:rPr>
              <a:t>EARLY CAREER</a:t>
            </a:r>
            <a:r>
              <a:rPr>
                <a:solidFill>
                  <a:schemeClr val="tx1"/>
                </a:solidFill>
              </a:rPr>
              <a:t>: What is required to make the future collider programme attractive for those who might actually see them take data, i.e. current early career researchers?</a:t>
            </a:r>
            <a:endParaRPr/>
          </a:p>
        </p:txBody>
      </p:sp>
      <p:sp>
        <p:nvSpPr>
          <p:cNvPr id="714538113" name="Text Placeholder 3"/>
          <p:cNvSpPr>
            <a:spLocks noGrp="1"/>
          </p:cNvSpPr>
          <p:nvPr>
            <p:ph type="body" sz="quarter" idx="13"/>
          </p:nvPr>
        </p:nvSpPr>
        <p:spPr bwMode="auto">
          <a:xfrm>
            <a:off x="407986" y="817499"/>
            <a:ext cx="11376024" cy="379251"/>
          </a:xfrm>
        </p:spPr>
        <p:txBody>
          <a:bodyPr/>
          <a:lstStyle/>
          <a:p>
            <a:pPr>
              <a:defRPr/>
            </a:pPr>
            <a:r>
              <a:rPr lang="en-GB"/>
              <a:t>Five teams</a:t>
            </a:r>
            <a:endParaRPr/>
          </a:p>
        </p:txBody>
      </p:sp>
      <p:sp>
        <p:nvSpPr>
          <p:cNvPr id="2" name="Footer Placeholder 2"/>
          <p:cNvSpPr>
            <a:spLocks noGrp="1"/>
          </p:cNvSpPr>
          <p:nvPr>
            <p:ph type="ftr" sz="quarter" idx="11"/>
          </p:nvPr>
        </p:nvSpPr>
        <p:spPr bwMode="auto">
          <a:xfrm>
            <a:off x="791578" y="6580800"/>
            <a:ext cx="9948937" cy="186841"/>
          </a:xfrm>
        </p:spPr>
        <p:txBody>
          <a:bodyPr/>
          <a:lstStyle/>
          <a:p>
            <a:pPr>
              <a:defRPr/>
            </a:pPr>
            <a:r>
              <a:t>| FutureColliders@DESY| Ties Behnke, Christophe Grojean, Benno List, Jenny List and Christian Schwanenberger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74038312" name="Title 1"/>
          <p:cNvSpPr>
            <a:spLocks noGrp="1"/>
          </p:cNvSpPr>
          <p:nvPr>
            <p:ph type="title"/>
          </p:nvPr>
        </p:nvSpPr>
        <p:spPr bwMode="auto"/>
        <p:txBody>
          <a:bodyPr/>
          <a:lstStyle/>
          <a:p>
            <a:pPr>
              <a:defRPr/>
            </a:pPr>
            <a:r>
              <a:rPr lang="en-GB"/>
              <a:t>PRESSING QUESTIONS</a:t>
            </a:r>
            <a:endParaRPr/>
          </a:p>
        </p:txBody>
      </p:sp>
      <p:sp>
        <p:nvSpPr>
          <p:cNvPr id="196692383" name="Text Placeholder 3"/>
          <p:cNvSpPr>
            <a:spLocks noGrp="1"/>
          </p:cNvSpPr>
          <p:nvPr>
            <p:ph type="body" sz="quarter" idx="13"/>
          </p:nvPr>
        </p:nvSpPr>
        <p:spPr bwMode="auto"/>
        <p:txBody>
          <a:bodyPr/>
          <a:lstStyle/>
          <a:p>
            <a:pPr>
              <a:defRPr/>
            </a:pPr>
            <a:r>
              <a:rPr lang="en-GB"/>
              <a:t>For the next few years</a:t>
            </a:r>
            <a:endParaRPr/>
          </a:p>
        </p:txBody>
      </p:sp>
      <p:sp>
        <p:nvSpPr>
          <p:cNvPr id="1268617762" name="Textplatzhalter 6"/>
          <p:cNvSpPr>
            <a:spLocks noGrp="1"/>
          </p:cNvSpPr>
          <p:nvPr>
            <p:ph type="body" sz="quarter" idx="15"/>
          </p:nvPr>
        </p:nvSpPr>
        <p:spPr bwMode="auto">
          <a:xfrm>
            <a:off x="307724" y="1289451"/>
            <a:ext cx="11190827" cy="4559232"/>
          </a:xfrm>
        </p:spPr>
        <p:txBody>
          <a:bodyPr/>
          <a:lstStyle/>
          <a:p>
            <a:pPr>
              <a:defRPr/>
            </a:pPr>
            <a:r>
              <a:rPr lang="en-US"/>
              <a:t>What do we need to address in order to shape / contribute to the next European Strategy?</a:t>
            </a:r>
            <a:endParaRPr/>
          </a:p>
          <a:p>
            <a:pPr lvl="1">
              <a:defRPr/>
            </a:pPr>
            <a:r>
              <a:rPr sz="1600"/>
              <a:t>What is the right machine?</a:t>
            </a:r>
            <a:endParaRPr/>
          </a:p>
          <a:p>
            <a:pPr lvl="1">
              <a:defRPr/>
            </a:pPr>
            <a:r>
              <a:rPr sz="1600"/>
              <a:t>What is the relative importance of  energy reach  / ultimate precision?</a:t>
            </a:r>
            <a:endParaRPr/>
          </a:p>
          <a:p>
            <a:pPr lvl="1">
              <a:defRPr/>
            </a:pPr>
            <a:r>
              <a:rPr sz="1600"/>
              <a:t>How can a next collider be built and operated in a sustainable way / at minimum cost for society?</a:t>
            </a:r>
            <a:endParaRPr sz="1400"/>
          </a:p>
          <a:p>
            <a:pPr lvl="0">
              <a:defRPr/>
            </a:pPr>
            <a:r>
              <a:rPr sz="1800"/>
              <a:t>How important is the timeliness of the next project (no gap to HL-LHC)? </a:t>
            </a:r>
            <a:endParaRPr sz="1600"/>
          </a:p>
          <a:p>
            <a:pPr lvl="0">
              <a:defRPr/>
            </a:pPr>
            <a:r>
              <a:rPr sz="1800"/>
              <a:t>How strong does a DESY effort need to be in order to have an impact?</a:t>
            </a:r>
            <a:endParaRPr/>
          </a:p>
          <a:p>
            <a:pPr lvl="1">
              <a:defRPr/>
            </a:pPr>
            <a:r>
              <a:rPr sz="1600"/>
              <a:t>Accelerator?</a:t>
            </a:r>
            <a:endParaRPr/>
          </a:p>
          <a:p>
            <a:pPr lvl="1">
              <a:defRPr/>
            </a:pPr>
            <a:r>
              <a:rPr sz="1600"/>
              <a:t>Experiment?</a:t>
            </a:r>
            <a:endParaRPr/>
          </a:p>
          <a:p>
            <a:pPr lvl="1">
              <a:defRPr/>
            </a:pPr>
            <a:r>
              <a:rPr sz="1600"/>
              <a:t>Theory?</a:t>
            </a:r>
            <a:endParaRPr/>
          </a:p>
          <a:p>
            <a:pPr lvl="1">
              <a:defRPr/>
            </a:pPr>
            <a:r>
              <a:rPr sz="1600"/>
              <a:t>Sustainability?</a:t>
            </a:r>
          </a:p>
          <a:p>
            <a:pPr marL="361949" lvl="1" indent="0">
              <a:buFont typeface="Arial"/>
              <a:buNone/>
              <a:defRPr/>
            </a:pPr>
            <a:endParaRPr sz="1600"/>
          </a:p>
          <a:p>
            <a:pPr marL="0" lvl="0" indent="0">
              <a:buFont typeface="Arial"/>
              <a:buNone/>
              <a:defRPr/>
            </a:pPr>
            <a:r>
              <a:rPr sz="1800"/>
              <a:t>=&gt; Input to all these questions is needed for the update of the European Strategy in 2025</a:t>
            </a:r>
          </a:p>
        </p:txBody>
      </p:sp>
      <p:sp>
        <p:nvSpPr>
          <p:cNvPr id="1871383741" name="Footer Placeholder 2"/>
          <p:cNvSpPr>
            <a:spLocks noGrp="1"/>
          </p:cNvSpPr>
          <p:nvPr>
            <p:ph type="ftr" sz="quarter" idx="11"/>
          </p:nvPr>
        </p:nvSpPr>
        <p:spPr bwMode="auto">
          <a:xfrm>
            <a:off x="791577" y="6580800"/>
            <a:ext cx="9948936" cy="186840"/>
          </a:xfrm>
        </p:spPr>
        <p:txBody>
          <a:bodyPr/>
          <a:lstStyle/>
          <a:p>
            <a:pPr>
              <a:defRPr/>
            </a:pPr>
            <a:r>
              <a:t>| FutureColliders@DESY| Ties Behnke, Christophe Grojean, Benno List, Jenny List and Christian Schwanenberger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Building Relations</a:t>
            </a:r>
            <a:endParaRPr/>
          </a:p>
        </p:txBody>
      </p:sp>
      <p:graphicFrame>
        <p:nvGraphicFramePr>
          <p:cNvPr id="26" name="Diagram 25"/>
          <p:cNvGraphicFramePr>
            <a:graphicFrameLocks/>
          </p:cNvGraphicFramePr>
          <p:nvPr/>
        </p:nvGraphicFramePr>
        <p:xfrm>
          <a:off x="1330424" y="208093"/>
          <a:ext cx="9270754" cy="2981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TextBox 26"/>
          <p:cNvSpPr txBox="1"/>
          <p:nvPr/>
        </p:nvSpPr>
        <p:spPr bwMode="auto">
          <a:xfrm>
            <a:off x="1165056" y="2214488"/>
            <a:ext cx="1804388" cy="1754326"/>
          </a:xfrm>
          <a:prstGeom prst="rect">
            <a:avLst/>
          </a:prstGeom>
          <a:noFill/>
        </p:spPr>
        <p:txBody>
          <a:bodyPr wrap="square" rtlCol="0">
            <a:spAutoFit/>
          </a:bodyPr>
          <a:lstStyle/>
          <a:p>
            <a:pPr marL="285750" indent="-285750">
              <a:buFont typeface="Arial"/>
              <a:buChar char="•"/>
              <a:defRPr/>
            </a:pPr>
            <a:r>
              <a:rPr lang="en-US" sz="1200"/>
              <a:t>FC is an important </a:t>
            </a:r>
            <a:br>
              <a:rPr lang="en-US" sz="1200"/>
            </a:br>
            <a:r>
              <a:rPr lang="en-US" sz="1200"/>
              <a:t>part of our future</a:t>
            </a:r>
            <a:endParaRPr/>
          </a:p>
          <a:p>
            <a:pPr marL="285750" indent="-285750">
              <a:buFont typeface="Arial"/>
              <a:buChar char="•"/>
              <a:defRPr/>
            </a:pPr>
            <a:r>
              <a:rPr lang="en-US" sz="1200"/>
              <a:t>To answer the big questions we need an FC beyond LHC</a:t>
            </a:r>
            <a:endParaRPr/>
          </a:p>
          <a:p>
            <a:pPr marL="285750" indent="-285750">
              <a:buFont typeface="Arial"/>
              <a:buChar char="•"/>
              <a:defRPr/>
            </a:pPr>
            <a:r>
              <a:rPr lang="en-US" sz="1200"/>
              <a:t>FC is offering opportunities to our young people</a:t>
            </a:r>
            <a:endParaRPr/>
          </a:p>
          <a:p>
            <a:pPr marL="285750" indent="-285750">
              <a:buFont typeface="Arial"/>
              <a:buChar char="•"/>
              <a:defRPr/>
            </a:pPr>
            <a:endParaRPr lang="en-US" sz="1200"/>
          </a:p>
        </p:txBody>
      </p:sp>
      <p:sp>
        <p:nvSpPr>
          <p:cNvPr id="28" name="TextBox 27"/>
          <p:cNvSpPr txBox="1"/>
          <p:nvPr/>
        </p:nvSpPr>
        <p:spPr bwMode="auto">
          <a:xfrm>
            <a:off x="3057162" y="2197277"/>
            <a:ext cx="1929617" cy="2123658"/>
          </a:xfrm>
          <a:prstGeom prst="rect">
            <a:avLst/>
          </a:prstGeom>
          <a:noFill/>
        </p:spPr>
        <p:txBody>
          <a:bodyPr wrap="square" rtlCol="0">
            <a:spAutoFit/>
          </a:bodyPr>
          <a:lstStyle/>
          <a:p>
            <a:pPr marL="285750" indent="-285750">
              <a:buFont typeface="Arial"/>
              <a:buChar char="•"/>
              <a:defRPr/>
            </a:pPr>
            <a:r>
              <a:rPr lang="en-US" sz="1200"/>
              <a:t>A future collider</a:t>
            </a:r>
            <a:br>
              <a:rPr lang="en-US" sz="1200"/>
            </a:br>
            <a:r>
              <a:rPr lang="en-US" sz="1200"/>
              <a:t>is a discovery machine</a:t>
            </a:r>
            <a:endParaRPr/>
          </a:p>
          <a:p>
            <a:pPr marL="285750" indent="-285750">
              <a:buFont typeface="Arial"/>
              <a:buChar char="•"/>
              <a:defRPr/>
            </a:pPr>
            <a:r>
              <a:rPr lang="en-US" sz="1200"/>
              <a:t>FC is not just a small</a:t>
            </a:r>
            <a:br>
              <a:rPr lang="en-US" sz="1200"/>
            </a:br>
            <a:r>
              <a:rPr lang="en-US" sz="1200"/>
              <a:t>addition to LHC</a:t>
            </a:r>
            <a:endParaRPr/>
          </a:p>
          <a:p>
            <a:pPr marL="285750" indent="-285750">
              <a:buFont typeface="Arial"/>
              <a:buChar char="•"/>
              <a:defRPr/>
            </a:pPr>
            <a:r>
              <a:rPr lang="en-US" sz="1200"/>
              <a:t>FC open new horizons</a:t>
            </a:r>
            <a:endParaRPr/>
          </a:p>
          <a:p>
            <a:pPr marL="285750" indent="-285750">
              <a:buFont typeface="Arial"/>
              <a:buChar char="•"/>
              <a:defRPr/>
            </a:pPr>
            <a:r>
              <a:rPr lang="en-US" sz="1200"/>
              <a:t>FC pushes novel technologies</a:t>
            </a:r>
            <a:endParaRPr/>
          </a:p>
          <a:p>
            <a:pPr marL="285750" indent="-285750">
              <a:buFont typeface="Arial"/>
              <a:buChar char="•"/>
              <a:defRPr/>
            </a:pPr>
            <a:r>
              <a:rPr lang="en-US" sz="1200"/>
              <a:t>International visibility </a:t>
            </a:r>
            <a:br>
              <a:rPr lang="en-US" sz="1200"/>
            </a:br>
            <a:r>
              <a:rPr lang="en-US" sz="1200"/>
              <a:t>of DESY</a:t>
            </a:r>
            <a:endParaRPr/>
          </a:p>
        </p:txBody>
      </p:sp>
      <p:sp>
        <p:nvSpPr>
          <p:cNvPr id="29" name="TextBox 28"/>
          <p:cNvSpPr txBox="1"/>
          <p:nvPr/>
        </p:nvSpPr>
        <p:spPr bwMode="auto">
          <a:xfrm>
            <a:off x="6713519" y="2214488"/>
            <a:ext cx="1929617" cy="2308324"/>
          </a:xfrm>
          <a:prstGeom prst="rect">
            <a:avLst/>
          </a:prstGeom>
          <a:noFill/>
        </p:spPr>
        <p:txBody>
          <a:bodyPr wrap="square" rtlCol="0">
            <a:spAutoFit/>
          </a:bodyPr>
          <a:lstStyle/>
          <a:p>
            <a:pPr marL="285750" indent="-285750">
              <a:buFont typeface="Arial"/>
              <a:buChar char="•"/>
              <a:defRPr/>
            </a:pPr>
            <a:r>
              <a:rPr lang="en-US" sz="1200"/>
              <a:t>FC is a research</a:t>
            </a:r>
            <a:br>
              <a:rPr lang="en-US" sz="1200"/>
            </a:br>
            <a:r>
              <a:rPr lang="en-US" sz="1200"/>
              <a:t>infrastructure</a:t>
            </a:r>
            <a:endParaRPr/>
          </a:p>
          <a:p>
            <a:pPr marL="285750" indent="-285750">
              <a:buFont typeface="Arial"/>
              <a:buChar char="•"/>
              <a:defRPr/>
            </a:pPr>
            <a:r>
              <a:rPr lang="en-US" sz="1200"/>
              <a:t>The word unites </a:t>
            </a:r>
            <a:br>
              <a:rPr lang="en-US" sz="1200"/>
            </a:br>
            <a:r>
              <a:rPr lang="en-US" sz="1200"/>
              <a:t>behind one common</a:t>
            </a:r>
            <a:br>
              <a:rPr lang="en-US" sz="1200"/>
            </a:br>
            <a:r>
              <a:rPr lang="en-US" sz="1200"/>
              <a:t>topic</a:t>
            </a:r>
            <a:endParaRPr/>
          </a:p>
          <a:p>
            <a:pPr marL="285750" indent="-285750">
              <a:buFont typeface="Arial"/>
              <a:buChar char="•"/>
              <a:defRPr/>
            </a:pPr>
            <a:r>
              <a:rPr lang="en-US" sz="1200"/>
              <a:t>FC is pushing technology </a:t>
            </a:r>
            <a:br>
              <a:rPr lang="en-US" sz="1200"/>
            </a:br>
            <a:r>
              <a:rPr lang="en-US" sz="1200"/>
              <a:t>breakthroughs</a:t>
            </a:r>
            <a:endParaRPr/>
          </a:p>
          <a:p>
            <a:pPr marL="285750" indent="-285750">
              <a:buFont typeface="Arial"/>
              <a:buChar char="•"/>
              <a:defRPr/>
            </a:pPr>
            <a:r>
              <a:rPr lang="en-US" sz="1200"/>
              <a:t>FC is relevant for </a:t>
            </a:r>
            <a:br>
              <a:rPr lang="en-US" sz="1200"/>
            </a:br>
            <a:r>
              <a:rPr lang="en-US" sz="1200"/>
              <a:t>other areas of science</a:t>
            </a:r>
            <a:br>
              <a:rPr lang="en-US" sz="1200"/>
            </a:br>
            <a:r>
              <a:rPr lang="en-US" sz="1200"/>
              <a:t>and society</a:t>
            </a:r>
            <a:endParaRPr/>
          </a:p>
        </p:txBody>
      </p:sp>
      <p:sp>
        <p:nvSpPr>
          <p:cNvPr id="30" name="TextBox 29"/>
          <p:cNvSpPr txBox="1"/>
          <p:nvPr/>
        </p:nvSpPr>
        <p:spPr bwMode="auto">
          <a:xfrm>
            <a:off x="8516143" y="2202351"/>
            <a:ext cx="1965603" cy="1200329"/>
          </a:xfrm>
          <a:prstGeom prst="rect">
            <a:avLst/>
          </a:prstGeom>
          <a:noFill/>
        </p:spPr>
        <p:txBody>
          <a:bodyPr wrap="none" rtlCol="0">
            <a:spAutoFit/>
          </a:bodyPr>
          <a:lstStyle/>
          <a:p>
            <a:pPr marL="285750" indent="-285750">
              <a:buFont typeface="Arial"/>
              <a:buChar char="•"/>
              <a:defRPr/>
            </a:pPr>
            <a:r>
              <a:rPr lang="en-US" sz="1200"/>
              <a:t>FC is exciting</a:t>
            </a:r>
            <a:endParaRPr/>
          </a:p>
          <a:p>
            <a:pPr marL="285750" indent="-285750">
              <a:buFont typeface="Arial"/>
              <a:buChar char="•"/>
              <a:defRPr/>
            </a:pPr>
            <a:r>
              <a:rPr lang="en-US" sz="1200"/>
              <a:t>FC is relevant</a:t>
            </a:r>
            <a:endParaRPr/>
          </a:p>
          <a:p>
            <a:pPr marL="285750" indent="-285750">
              <a:buFont typeface="Arial"/>
              <a:buChar char="•"/>
              <a:defRPr/>
            </a:pPr>
            <a:r>
              <a:rPr lang="en-US" sz="1200"/>
              <a:t>We communicate</a:t>
            </a:r>
            <a:br>
              <a:rPr lang="en-US" sz="1200"/>
            </a:br>
            <a:r>
              <a:rPr lang="en-US" sz="1200"/>
              <a:t>FC with pictures</a:t>
            </a:r>
            <a:endParaRPr/>
          </a:p>
          <a:p>
            <a:pPr marL="285750" indent="-285750">
              <a:buFont typeface="Arial"/>
              <a:buChar char="•"/>
              <a:defRPr/>
            </a:pPr>
            <a:r>
              <a:rPr lang="en-US" sz="1200"/>
              <a:t>FC is an opportunity</a:t>
            </a:r>
            <a:br>
              <a:rPr lang="en-US" sz="1200"/>
            </a:br>
            <a:r>
              <a:rPr lang="en-US" sz="1200"/>
              <a:t>which we cannot miss</a:t>
            </a:r>
            <a:endParaRPr/>
          </a:p>
        </p:txBody>
      </p:sp>
      <p:grpSp>
        <p:nvGrpSpPr>
          <p:cNvPr id="31" name="Group 30"/>
          <p:cNvGrpSpPr/>
          <p:nvPr/>
        </p:nvGrpSpPr>
        <p:grpSpPr bwMode="auto">
          <a:xfrm>
            <a:off x="1346607" y="4559380"/>
            <a:ext cx="1674195" cy="1596227"/>
            <a:chOff x="1574102" y="4818744"/>
            <a:chExt cx="1674195" cy="1596227"/>
          </a:xfrm>
          <a:solidFill>
            <a:srgbClr val="F18F1F"/>
          </a:solidFill>
        </p:grpSpPr>
        <p:sp>
          <p:nvSpPr>
            <p:cNvPr id="32" name="Oval 31"/>
            <p:cNvSpPr/>
            <p:nvPr/>
          </p:nvSpPr>
          <p:spPr bwMode="auto">
            <a:xfrm>
              <a:off x="2297988" y="5499292"/>
              <a:ext cx="226423" cy="235131"/>
            </a:xfrm>
            <a:prstGeom prst="ellipse">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3" name="Circle: Hollow 32"/>
            <p:cNvSpPr/>
            <p:nvPr/>
          </p:nvSpPr>
          <p:spPr bwMode="auto">
            <a:xfrm>
              <a:off x="1574102" y="4818744"/>
              <a:ext cx="1674195" cy="1596227"/>
            </a:xfrm>
            <a:prstGeom prst="donut">
              <a:avLst>
                <a:gd name="adj" fmla="val 10815"/>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schemeClr val="tx1"/>
                  </a:solidFill>
                </a:rPr>
                <a:t>FH scientist</a:t>
              </a:r>
              <a:endParaRPr/>
            </a:p>
            <a:p>
              <a:pPr algn="ctr">
                <a:defRPr/>
              </a:pPr>
              <a:endParaRPr lang="en-US" sz="1600">
                <a:solidFill>
                  <a:schemeClr val="tx1"/>
                </a:solidFill>
              </a:endParaRPr>
            </a:p>
            <a:p>
              <a:pPr algn="ctr">
                <a:defRPr/>
              </a:pPr>
              <a:r>
                <a:rPr lang="en-US" sz="1600">
                  <a:solidFill>
                    <a:schemeClr val="tx1"/>
                  </a:solidFill>
                </a:rPr>
                <a:t>technical</a:t>
              </a:r>
              <a:endParaRPr/>
            </a:p>
          </p:txBody>
        </p:sp>
      </p:grpSp>
      <p:grpSp>
        <p:nvGrpSpPr>
          <p:cNvPr id="34" name="Group 33"/>
          <p:cNvGrpSpPr/>
          <p:nvPr/>
        </p:nvGrpSpPr>
        <p:grpSpPr bwMode="auto">
          <a:xfrm>
            <a:off x="3184872" y="4559380"/>
            <a:ext cx="1674195" cy="1596227"/>
            <a:chOff x="1574102" y="4818744"/>
            <a:chExt cx="1674195" cy="1596227"/>
          </a:xfrm>
          <a:solidFill>
            <a:srgbClr val="ABE10A"/>
          </a:solidFill>
        </p:grpSpPr>
        <p:sp>
          <p:nvSpPr>
            <p:cNvPr id="35" name="Oval 34"/>
            <p:cNvSpPr/>
            <p:nvPr/>
          </p:nvSpPr>
          <p:spPr bwMode="auto">
            <a:xfrm>
              <a:off x="2297988" y="5499292"/>
              <a:ext cx="226423" cy="235131"/>
            </a:xfrm>
            <a:prstGeom prst="ellipse">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6" name="Circle: Hollow 35"/>
            <p:cNvSpPr/>
            <p:nvPr/>
          </p:nvSpPr>
          <p:spPr bwMode="auto">
            <a:xfrm>
              <a:off x="1574102" y="4818744"/>
              <a:ext cx="1674195" cy="1596227"/>
            </a:xfrm>
            <a:prstGeom prst="donut">
              <a:avLst>
                <a:gd name="adj" fmla="val 10815"/>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schemeClr val="tx1"/>
                  </a:solidFill>
                </a:rPr>
                <a:t>Scientists</a:t>
              </a:r>
              <a:endParaRPr/>
            </a:p>
            <a:p>
              <a:pPr algn="ctr">
                <a:defRPr/>
              </a:pPr>
              <a:endParaRPr lang="en-US" sz="1600">
                <a:solidFill>
                  <a:schemeClr val="tx1"/>
                </a:solidFill>
              </a:endParaRPr>
            </a:p>
            <a:p>
              <a:pPr algn="ctr">
                <a:defRPr/>
              </a:pPr>
              <a:r>
                <a:rPr lang="en-US" sz="1600">
                  <a:solidFill>
                    <a:schemeClr val="tx1"/>
                  </a:solidFill>
                </a:rPr>
                <a:t>Engineers</a:t>
              </a:r>
              <a:endParaRPr/>
            </a:p>
          </p:txBody>
        </p:sp>
      </p:grpSp>
      <p:grpSp>
        <p:nvGrpSpPr>
          <p:cNvPr id="37" name="Group 36"/>
          <p:cNvGrpSpPr/>
          <p:nvPr/>
        </p:nvGrpSpPr>
        <p:grpSpPr bwMode="auto">
          <a:xfrm>
            <a:off x="6968942" y="4559380"/>
            <a:ext cx="1674195" cy="1596227"/>
            <a:chOff x="1574102" y="4818744"/>
            <a:chExt cx="1674195" cy="1596227"/>
          </a:xfrm>
          <a:solidFill>
            <a:srgbClr val="029F6E"/>
          </a:solidFill>
        </p:grpSpPr>
        <p:sp>
          <p:nvSpPr>
            <p:cNvPr id="38" name="Oval 37"/>
            <p:cNvSpPr/>
            <p:nvPr/>
          </p:nvSpPr>
          <p:spPr bwMode="auto">
            <a:xfrm>
              <a:off x="2297988" y="5499292"/>
              <a:ext cx="226423" cy="235131"/>
            </a:xfrm>
            <a:prstGeom prst="ellipse">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9" name="Circle: Hollow 38"/>
            <p:cNvSpPr/>
            <p:nvPr/>
          </p:nvSpPr>
          <p:spPr bwMode="auto">
            <a:xfrm>
              <a:off x="1574102" y="4818744"/>
              <a:ext cx="1674195" cy="1596227"/>
            </a:xfrm>
            <a:prstGeom prst="donut">
              <a:avLst>
                <a:gd name="adj" fmla="val 10815"/>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schemeClr val="tx1"/>
                  </a:solidFill>
                </a:rPr>
                <a:t>Politicians</a:t>
              </a:r>
              <a:br>
                <a:rPr lang="en-US" sz="1600">
                  <a:solidFill>
                    <a:schemeClr val="tx1"/>
                  </a:solidFill>
                </a:rPr>
              </a:br>
              <a:br>
                <a:rPr lang="en-US" sz="1600">
                  <a:solidFill>
                    <a:schemeClr val="tx1"/>
                  </a:solidFill>
                </a:rPr>
              </a:br>
              <a:r>
                <a:rPr lang="en-US" sz="1600">
                  <a:solidFill>
                    <a:schemeClr val="tx1"/>
                  </a:solidFill>
                </a:rPr>
                <a:t>BMBF</a:t>
              </a:r>
              <a:endParaRPr/>
            </a:p>
          </p:txBody>
        </p:sp>
      </p:grpSp>
      <p:grpSp>
        <p:nvGrpSpPr>
          <p:cNvPr id="40" name="Group 39"/>
          <p:cNvGrpSpPr/>
          <p:nvPr/>
        </p:nvGrpSpPr>
        <p:grpSpPr bwMode="auto">
          <a:xfrm>
            <a:off x="8807208" y="4559380"/>
            <a:ext cx="1674195" cy="1596227"/>
            <a:chOff x="1574102" y="4818744"/>
            <a:chExt cx="1674195" cy="1596227"/>
          </a:xfrm>
          <a:solidFill>
            <a:srgbClr val="002060"/>
          </a:solidFill>
        </p:grpSpPr>
        <p:sp>
          <p:nvSpPr>
            <p:cNvPr id="41" name="Oval 40"/>
            <p:cNvSpPr/>
            <p:nvPr/>
          </p:nvSpPr>
          <p:spPr bwMode="auto">
            <a:xfrm>
              <a:off x="2297988" y="5499292"/>
              <a:ext cx="226423" cy="235131"/>
            </a:xfrm>
            <a:prstGeom prst="ellipse">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2" name="Circle: Hollow 41"/>
            <p:cNvSpPr/>
            <p:nvPr/>
          </p:nvSpPr>
          <p:spPr bwMode="auto">
            <a:xfrm>
              <a:off x="1574102" y="4818744"/>
              <a:ext cx="1674195" cy="1596227"/>
            </a:xfrm>
            <a:prstGeom prst="donut">
              <a:avLst>
                <a:gd name="adj" fmla="val 10815"/>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schemeClr val="tx1"/>
                  </a:solidFill>
                </a:rPr>
                <a:t>Interested public</a:t>
              </a:r>
              <a:endParaRPr/>
            </a:p>
            <a:p>
              <a:pPr algn="ctr">
                <a:defRPr/>
              </a:pPr>
              <a:endParaRPr lang="en-US" sz="1600">
                <a:solidFill>
                  <a:schemeClr val="tx1"/>
                </a:solidFill>
              </a:endParaRPr>
            </a:p>
            <a:p>
              <a:pPr algn="ctr">
                <a:defRPr/>
              </a:pPr>
              <a:r>
                <a:rPr lang="en-US" sz="1600">
                  <a:solidFill>
                    <a:schemeClr val="tx1"/>
                  </a:solidFill>
                </a:rPr>
                <a:t>Politicians</a:t>
              </a:r>
              <a:endParaRPr/>
            </a:p>
          </p:txBody>
        </p:sp>
      </p:grpSp>
      <p:sp>
        <p:nvSpPr>
          <p:cNvPr id="43" name="TextBox 42"/>
          <p:cNvSpPr txBox="1"/>
          <p:nvPr/>
        </p:nvSpPr>
        <p:spPr bwMode="auto">
          <a:xfrm>
            <a:off x="4952912" y="2207446"/>
            <a:ext cx="1932892" cy="2103155"/>
          </a:xfrm>
          <a:prstGeom prst="rect">
            <a:avLst/>
          </a:prstGeom>
          <a:noFill/>
        </p:spPr>
        <p:txBody>
          <a:bodyPr wrap="square" rtlCol="0">
            <a:spAutoFit/>
          </a:bodyPr>
          <a:lstStyle/>
          <a:p>
            <a:pPr marL="285750" indent="-285750">
              <a:buFont typeface="Arial"/>
              <a:buChar char="•"/>
              <a:defRPr/>
            </a:pPr>
            <a:r>
              <a:rPr lang="en-US" sz="1200"/>
              <a:t>FC is central if DESY wants to be relevant in HEP</a:t>
            </a:r>
          </a:p>
          <a:p>
            <a:pPr marL="285750" indent="-285750">
              <a:buFont typeface="Arial"/>
              <a:buChar char="•"/>
              <a:defRPr/>
            </a:pPr>
            <a:r>
              <a:rPr lang="en-US" sz="1200"/>
              <a:t>FC triggers new technologies</a:t>
            </a:r>
          </a:p>
          <a:p>
            <a:pPr marL="285750" indent="-285750">
              <a:buFont typeface="Arial"/>
              <a:buChar char="•"/>
              <a:defRPr/>
            </a:pPr>
            <a:r>
              <a:rPr lang="en-US" sz="1200"/>
              <a:t>FC is an engineering gold mine</a:t>
            </a:r>
            <a:endParaRPr/>
          </a:p>
          <a:p>
            <a:pPr marL="285750" indent="-285750">
              <a:buFont typeface="Arial"/>
              <a:buChar char="•"/>
              <a:defRPr/>
            </a:pPr>
            <a:r>
              <a:rPr lang="en-US" sz="1200"/>
              <a:t>FC is a gold-mine for science harvest</a:t>
            </a:r>
            <a:endParaRPr/>
          </a:p>
          <a:p>
            <a:pPr marL="285750" indent="-285750">
              <a:buFont typeface="Arial"/>
              <a:buChar char="•"/>
              <a:defRPr/>
            </a:pPr>
            <a:r>
              <a:rPr lang="en-US" sz="1200"/>
              <a:t>FC attracts top brains to DESY</a:t>
            </a:r>
            <a:endParaRPr/>
          </a:p>
        </p:txBody>
      </p:sp>
      <p:grpSp>
        <p:nvGrpSpPr>
          <p:cNvPr id="44" name="Group 43"/>
          <p:cNvGrpSpPr/>
          <p:nvPr/>
        </p:nvGrpSpPr>
        <p:grpSpPr bwMode="auto">
          <a:xfrm>
            <a:off x="5128703" y="4559380"/>
            <a:ext cx="1674195" cy="1596227"/>
            <a:chOff x="1574102" y="4818744"/>
            <a:chExt cx="1674195" cy="1596227"/>
          </a:xfrm>
          <a:solidFill>
            <a:srgbClr val="00B050"/>
          </a:solidFill>
        </p:grpSpPr>
        <p:sp>
          <p:nvSpPr>
            <p:cNvPr id="45" name="Oval 44"/>
            <p:cNvSpPr/>
            <p:nvPr/>
          </p:nvSpPr>
          <p:spPr bwMode="auto">
            <a:xfrm>
              <a:off x="2297988" y="5499292"/>
              <a:ext cx="226423" cy="235131"/>
            </a:xfrm>
            <a:prstGeom prst="ellipse">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6" name="Circle: Hollow 45"/>
            <p:cNvSpPr/>
            <p:nvPr/>
          </p:nvSpPr>
          <p:spPr bwMode="auto">
            <a:xfrm>
              <a:off x="1574102" y="4818744"/>
              <a:ext cx="1674195" cy="1596227"/>
            </a:xfrm>
            <a:prstGeom prst="donut">
              <a:avLst>
                <a:gd name="adj" fmla="val 10815"/>
              </a:avLst>
            </a:prstGeom>
            <a:solidFill>
              <a:srgbClr val="0CC106"/>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schemeClr val="tx1"/>
                  </a:solidFill>
                </a:rPr>
                <a:t>DESY&amp; </a:t>
              </a:r>
              <a:endParaRPr/>
            </a:p>
            <a:p>
              <a:pPr algn="ctr">
                <a:defRPr/>
              </a:pPr>
              <a:r>
                <a:rPr lang="en-US" sz="1600">
                  <a:solidFill>
                    <a:schemeClr val="tx1"/>
                  </a:solidFill>
                </a:rPr>
                <a:t>Helmholtz</a:t>
              </a:r>
              <a:endParaRPr/>
            </a:p>
            <a:p>
              <a:pPr algn="ctr">
                <a:defRPr/>
              </a:pPr>
              <a:r>
                <a:rPr lang="en-US" sz="1600">
                  <a:solidFill>
                    <a:schemeClr val="tx1"/>
                  </a:solidFill>
                </a:rPr>
                <a:t>Managers</a:t>
              </a:r>
              <a:endParaRPr/>
            </a:p>
          </p:txBody>
        </p:sp>
      </p:grpSp>
      <p:sp>
        <p:nvSpPr>
          <p:cNvPr id="3" name="Footer Placeholder 2"/>
          <p:cNvSpPr>
            <a:spLocks noGrp="1"/>
          </p:cNvSpPr>
          <p:nvPr>
            <p:ph type="ftr" sz="quarter" idx="11"/>
          </p:nvPr>
        </p:nvSpPr>
        <p:spPr bwMode="auto"/>
        <p:txBody>
          <a:bodyPr/>
          <a:lstStyle/>
          <a:p>
            <a:pPr>
              <a:defRPr/>
            </a:pPr>
            <a:r>
              <a:t>| FutureColliders@DESY| Ties Behnke, Christophe Grojean, Benno List, Jenny List and Christian Schwanenberger</a:t>
            </a:r>
          </a:p>
        </p:txBody>
      </p:sp>
      <p:sp>
        <p:nvSpPr>
          <p:cNvPr id="1925902411" name="Textplatzhalter 7"/>
          <p:cNvSpPr>
            <a:spLocks noGrp="1"/>
          </p:cNvSpPr>
          <p:nvPr>
            <p:ph type="body" sz="quarter" idx="13"/>
          </p:nvPr>
        </p:nvSpPr>
        <p:spPr bwMode="auto">
          <a:xfrm>
            <a:off x="407986" y="817499"/>
            <a:ext cx="11376024" cy="379251"/>
          </a:xfrm>
        </p:spPr>
        <p:txBody>
          <a:bodyPr/>
          <a:lstStyle>
            <a:lvl1pPr marL="0" indent="0">
              <a:spcAft>
                <a:spcPts val="0"/>
              </a:spcAft>
              <a:buNone/>
              <a:defRPr b="1">
                <a:solidFill>
                  <a:schemeClr val="accent2"/>
                </a:solidFill>
              </a:defRPr>
            </a:lvl1pPr>
            <a:lvl2pPr marL="266699" indent="0">
              <a:buNone/>
              <a:defRPr/>
            </a:lvl2pPr>
          </a:lstStyle>
          <a:p>
            <a:pPr>
              <a:defRPr/>
            </a:pPr>
            <a:r>
              <a:t>Making the case beyond the pure science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54124570" name="Title 1"/>
          <p:cNvSpPr>
            <a:spLocks noGrp="1"/>
          </p:cNvSpPr>
          <p:nvPr>
            <p:ph type="title"/>
          </p:nvPr>
        </p:nvSpPr>
        <p:spPr bwMode="auto"/>
        <p:txBody>
          <a:bodyPr/>
          <a:lstStyle/>
          <a:p>
            <a:pPr>
              <a:defRPr/>
            </a:pPr>
            <a:r>
              <a:rPr lang="en-GB"/>
              <a:t>Synergies &amp; Infrastructure</a:t>
            </a:r>
            <a:endParaRPr/>
          </a:p>
        </p:txBody>
      </p:sp>
      <p:sp>
        <p:nvSpPr>
          <p:cNvPr id="1089317494" name="Text Placeholder 3"/>
          <p:cNvSpPr>
            <a:spLocks noGrp="1"/>
          </p:cNvSpPr>
          <p:nvPr>
            <p:ph type="body" sz="quarter" idx="13"/>
          </p:nvPr>
        </p:nvSpPr>
        <p:spPr bwMode="auto">
          <a:xfrm>
            <a:off x="407985" y="817498"/>
            <a:ext cx="11670093" cy="379251"/>
          </a:xfrm>
        </p:spPr>
        <p:txBody>
          <a:bodyPr/>
          <a:lstStyle/>
          <a:p>
            <a:pPr>
              <a:defRPr/>
            </a:pPr>
            <a:r>
              <a:rPr lang="en-GB" sz="1800" b="1" i="0" u="none" strike="noStrike" cap="none" spc="0">
                <a:solidFill>
                  <a:schemeClr val="accent2"/>
                </a:solidFill>
                <a:latin typeface="Arial"/>
                <a:ea typeface="Arial"/>
                <a:cs typeface="Arial"/>
              </a:rPr>
              <a:t>Some concrete examples</a:t>
            </a:r>
            <a:endParaRPr lang="en-GB"/>
          </a:p>
        </p:txBody>
      </p:sp>
      <p:sp>
        <p:nvSpPr>
          <p:cNvPr id="2034391507" name="Footer Placeholder 2"/>
          <p:cNvSpPr>
            <a:spLocks noGrp="1"/>
          </p:cNvSpPr>
          <p:nvPr>
            <p:ph type="ftr" sz="quarter" idx="11"/>
          </p:nvPr>
        </p:nvSpPr>
        <p:spPr bwMode="auto">
          <a:xfrm>
            <a:off x="791577" y="6580800"/>
            <a:ext cx="9948936" cy="186840"/>
          </a:xfrm>
        </p:spPr>
        <p:txBody>
          <a:bodyPr/>
          <a:lstStyle/>
          <a:p>
            <a:pPr>
              <a:defRPr/>
            </a:pPr>
            <a:r>
              <a:t>| FutureColliders@DESY| Ties Behnke, Christophe Grojean, Benno List, Jenny List and Christian Schwanenberger</a:t>
            </a:r>
          </a:p>
        </p:txBody>
      </p:sp>
      <p:sp>
        <p:nvSpPr>
          <p:cNvPr id="485759307" name="Textplatzhalter 6"/>
          <p:cNvSpPr>
            <a:spLocks noGrp="1"/>
          </p:cNvSpPr>
          <p:nvPr/>
        </p:nvSpPr>
        <p:spPr bwMode="auto">
          <a:xfrm>
            <a:off x="173616" y="1302877"/>
            <a:ext cx="6111492" cy="2336522"/>
          </a:xfrm>
        </p:spPr>
        <p:txBody>
          <a:bodyPr vert="horz" lIns="0" tIns="0" rIns="0" bIns="0" rtlCol="0" anchor="t" anchorCtr="0">
            <a:noAutofit/>
          </a:bodyPr>
          <a:lstStyle>
            <a:lvl1pPr marL="361948" indent="-361948" algn="l" defTabSz="914400">
              <a:lnSpc>
                <a:spcPct val="110000"/>
              </a:lnSpc>
              <a:spcBef>
                <a:spcPts val="0"/>
              </a:spcBef>
              <a:spcAft>
                <a:spcPts val="1198"/>
              </a:spcAft>
              <a:buFont typeface="Arial"/>
              <a:buChar char="•"/>
              <a:tabLst>
                <a:tab pos="361948" algn="l"/>
              </a:tabLst>
              <a:defRPr sz="1800">
                <a:solidFill>
                  <a:schemeClr val="tx1"/>
                </a:solidFill>
                <a:latin typeface="+mn-lt"/>
                <a:ea typeface="+mn-ea"/>
                <a:cs typeface="+mn-cs"/>
              </a:defRPr>
            </a:lvl1pPr>
            <a:lvl2pPr marL="6286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2pPr>
            <a:lvl3pPr marL="8953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3pPr>
            <a:lvl4pPr marL="11620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4pPr>
            <a:lvl5pPr marL="1438273" indent="-276223" algn="l" defTabSz="914400">
              <a:lnSpc>
                <a:spcPct val="100000"/>
              </a:lnSpc>
              <a:spcBef>
                <a:spcPts val="0"/>
              </a:spcBef>
              <a:spcAft>
                <a:spcPts val="797"/>
              </a:spcAft>
              <a:buFont typeface="Arial"/>
              <a:buChar char="•"/>
              <a:defRPr sz="16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a:defRPr/>
            </a:pPr>
            <a:r>
              <a:rPr lang="en-GB" sz="1800" b="1" i="0" u="none" strike="noStrike" cap="none" spc="0">
                <a:solidFill>
                  <a:schemeClr val="tx1"/>
                </a:solidFill>
                <a:latin typeface="Arial"/>
                <a:ea typeface="Arial"/>
                <a:cs typeface="Arial"/>
              </a:rPr>
              <a:t>Theory/experiment collaboration:</a:t>
            </a:r>
            <a:endParaRPr sz="1800"/>
          </a:p>
          <a:p>
            <a:pPr lvl="1">
              <a:defRPr/>
            </a:pPr>
            <a:r>
              <a:rPr lang="en-GB" sz="1800" b="0" i="0" u="none" strike="noStrike" cap="none" spc="0">
                <a:solidFill>
                  <a:schemeClr val="tx1"/>
                </a:solidFill>
                <a:latin typeface="Arial"/>
                <a:ea typeface="Arial"/>
                <a:cs typeface="Arial"/>
              </a:rPr>
              <a:t>Monte Carlo generators: add/validate (on data) new processes beyond NLO precision</a:t>
            </a:r>
            <a:endParaRPr sz="1800"/>
          </a:p>
          <a:p>
            <a:pPr lvl="1">
              <a:defRPr/>
            </a:pPr>
            <a:r>
              <a:rPr lang="en-GB" sz="1800" b="0" i="0" u="none" strike="noStrike" cap="none" spc="0">
                <a:solidFill>
                  <a:schemeClr val="tx1"/>
                </a:solidFill>
                <a:latin typeface="Arial"/>
                <a:ea typeface="Arial"/>
                <a:cs typeface="Arial"/>
              </a:rPr>
              <a:t>Define interesting models, measurements </a:t>
            </a:r>
            <a:endParaRPr sz="1800"/>
          </a:p>
          <a:p>
            <a:pPr lvl="1">
              <a:defRPr/>
            </a:pPr>
            <a:r>
              <a:rPr lang="en-GB" sz="1800" b="0" i="0" u="none" strike="noStrike" cap="none" spc="0">
                <a:solidFill>
                  <a:schemeClr val="tx1"/>
                </a:solidFill>
                <a:latin typeface="Arial"/>
                <a:ea typeface="Arial"/>
                <a:cs typeface="Arial"/>
              </a:rPr>
              <a:t>Use experience with generating large samples</a:t>
            </a:r>
            <a:endParaRPr sz="1800"/>
          </a:p>
          <a:p>
            <a:pPr marL="361948" lvl="1" indent="0">
              <a:buFont typeface="Arial"/>
              <a:buNone/>
              <a:defRPr/>
            </a:pPr>
            <a:r>
              <a:rPr lang="en-US"/>
              <a:t>→</a:t>
            </a:r>
            <a:r>
              <a:rPr sz="1800"/>
              <a:t> make DESY German Hub for MC</a:t>
            </a:r>
            <a:endParaRPr/>
          </a:p>
          <a:p>
            <a:pPr lvl="1">
              <a:defRPr/>
            </a:pPr>
            <a:endParaRPr sz="1800"/>
          </a:p>
        </p:txBody>
      </p:sp>
      <p:sp>
        <p:nvSpPr>
          <p:cNvPr id="1866626406" name="Textplatzhalter 6"/>
          <p:cNvSpPr>
            <a:spLocks noGrp="1"/>
          </p:cNvSpPr>
          <p:nvPr/>
        </p:nvSpPr>
        <p:spPr bwMode="auto">
          <a:xfrm>
            <a:off x="6124164" y="1269414"/>
            <a:ext cx="5802009" cy="2114091"/>
          </a:xfrm>
        </p:spPr>
        <p:txBody>
          <a:bodyPr vert="horz" lIns="0" tIns="0" rIns="0" bIns="0" rtlCol="0" anchor="t" anchorCtr="0">
            <a:noAutofit/>
          </a:bodyPr>
          <a:lstStyle>
            <a:lvl1pPr marL="361948" indent="-361948" algn="l" defTabSz="914400">
              <a:lnSpc>
                <a:spcPct val="110000"/>
              </a:lnSpc>
              <a:spcBef>
                <a:spcPts val="0"/>
              </a:spcBef>
              <a:spcAft>
                <a:spcPts val="1198"/>
              </a:spcAft>
              <a:buFont typeface="Arial"/>
              <a:buChar char="•"/>
              <a:tabLst>
                <a:tab pos="361948" algn="l"/>
              </a:tabLst>
              <a:defRPr sz="1800">
                <a:solidFill>
                  <a:schemeClr val="tx1"/>
                </a:solidFill>
                <a:latin typeface="+mn-lt"/>
                <a:ea typeface="+mn-ea"/>
                <a:cs typeface="+mn-cs"/>
              </a:defRPr>
            </a:lvl1pPr>
            <a:lvl2pPr marL="6286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2pPr>
            <a:lvl3pPr marL="8953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3pPr>
            <a:lvl4pPr marL="11620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4pPr>
            <a:lvl5pPr marL="1438273" indent="-276223" algn="l" defTabSz="914400">
              <a:lnSpc>
                <a:spcPct val="100000"/>
              </a:lnSpc>
              <a:spcBef>
                <a:spcPts val="0"/>
              </a:spcBef>
              <a:spcAft>
                <a:spcPts val="797"/>
              </a:spcAft>
              <a:buFont typeface="Arial"/>
              <a:buChar char="•"/>
              <a:defRPr sz="16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a:defRPr/>
            </a:pPr>
            <a:r>
              <a:rPr lang="en-GB" sz="1800" b="1" i="0" u="none" strike="noStrike" cap="none" spc="0">
                <a:solidFill>
                  <a:schemeClr val="tx1"/>
                </a:solidFill>
                <a:latin typeface="Arial"/>
                <a:ea typeface="Arial"/>
                <a:cs typeface="Arial"/>
              </a:rPr>
              <a:t>Analysis and reconstruction software:</a:t>
            </a:r>
            <a:endParaRPr sz="1800"/>
          </a:p>
          <a:p>
            <a:pPr lvl="1">
              <a:defRPr/>
            </a:pPr>
            <a:r>
              <a:rPr lang="en-GB" sz="1800" b="0" i="0" u="none" strike="noStrike" cap="none" spc="0">
                <a:solidFill>
                  <a:schemeClr val="tx1"/>
                </a:solidFill>
                <a:latin typeface="Arial"/>
                <a:ea typeface="Arial"/>
                <a:cs typeface="Arial"/>
              </a:rPr>
              <a:t>Huge experience with analysis software developments (e.g. Key4HEP), but also reconstruction software (e.g. silicon tracking)</a:t>
            </a:r>
            <a:endParaRPr sz="1800"/>
          </a:p>
          <a:p>
            <a:pPr marL="361948" lvl="1" indent="0">
              <a:buFont typeface="Arial"/>
              <a:buNone/>
              <a:defRPr/>
            </a:pPr>
            <a:r>
              <a:rPr lang="en-US" sz="1800"/>
              <a:t>→ </a:t>
            </a:r>
            <a:r>
              <a:rPr sz="1800"/>
              <a:t>make DESY German Hub for software developments independent of detector design</a:t>
            </a:r>
            <a:endParaRPr/>
          </a:p>
          <a:p>
            <a:pPr lvl="1">
              <a:defRPr/>
            </a:pPr>
            <a:endParaRPr sz="1800"/>
          </a:p>
        </p:txBody>
      </p:sp>
      <p:sp>
        <p:nvSpPr>
          <p:cNvPr id="2022860755" name="Textplatzhalter 6"/>
          <p:cNvSpPr>
            <a:spLocks noGrp="1"/>
          </p:cNvSpPr>
          <p:nvPr/>
        </p:nvSpPr>
        <p:spPr bwMode="auto">
          <a:xfrm>
            <a:off x="173616" y="3833399"/>
            <a:ext cx="5802009" cy="2336522"/>
          </a:xfrm>
        </p:spPr>
        <p:txBody>
          <a:bodyPr vert="horz" lIns="0" tIns="0" rIns="0" bIns="0" rtlCol="0" anchor="t" anchorCtr="0">
            <a:noAutofit/>
          </a:bodyPr>
          <a:lstStyle>
            <a:lvl1pPr marL="361948" indent="-361948" algn="l" defTabSz="914400">
              <a:lnSpc>
                <a:spcPct val="110000"/>
              </a:lnSpc>
              <a:spcBef>
                <a:spcPts val="0"/>
              </a:spcBef>
              <a:spcAft>
                <a:spcPts val="1198"/>
              </a:spcAft>
              <a:buFont typeface="Arial"/>
              <a:buChar char="•"/>
              <a:tabLst>
                <a:tab pos="361948" algn="l"/>
              </a:tabLst>
              <a:defRPr sz="1800">
                <a:solidFill>
                  <a:schemeClr val="tx1"/>
                </a:solidFill>
                <a:latin typeface="+mn-lt"/>
                <a:ea typeface="+mn-ea"/>
                <a:cs typeface="+mn-cs"/>
              </a:defRPr>
            </a:lvl1pPr>
            <a:lvl2pPr marL="6286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2pPr>
            <a:lvl3pPr marL="8953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3pPr>
            <a:lvl4pPr marL="11620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4pPr>
            <a:lvl5pPr marL="1438273" indent="-276223" algn="l" defTabSz="914400">
              <a:lnSpc>
                <a:spcPct val="100000"/>
              </a:lnSpc>
              <a:spcBef>
                <a:spcPts val="0"/>
              </a:spcBef>
              <a:spcAft>
                <a:spcPts val="797"/>
              </a:spcAft>
              <a:buFont typeface="Arial"/>
              <a:buChar char="•"/>
              <a:defRPr sz="16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a:defRPr/>
            </a:pPr>
            <a:r>
              <a:rPr lang="en-GB" sz="1800" b="1" i="0" u="none" strike="noStrike" cap="none" spc="0">
                <a:solidFill>
                  <a:schemeClr val="tx1"/>
                </a:solidFill>
                <a:latin typeface="Arial"/>
                <a:ea typeface="Arial"/>
                <a:cs typeface="Arial"/>
              </a:rPr>
              <a:t>Algorithm developments:</a:t>
            </a:r>
            <a:endParaRPr sz="1800"/>
          </a:p>
          <a:p>
            <a:pPr lvl="1">
              <a:defRPr/>
            </a:pPr>
            <a:r>
              <a:rPr lang="en-GB" sz="1800" b="0" i="0" u="none" strike="noStrike" cap="none" spc="0">
                <a:solidFill>
                  <a:schemeClr val="tx1"/>
                </a:solidFill>
                <a:latin typeface="Arial"/>
                <a:ea typeface="Arial"/>
                <a:cs typeface="Arial"/>
              </a:rPr>
              <a:t>Large experience with developing algorithms</a:t>
            </a:r>
            <a:r>
              <a:rPr sz="1800"/>
              <a:t> at different experiments</a:t>
            </a:r>
            <a:endParaRPr/>
          </a:p>
          <a:p>
            <a:pPr lvl="1">
              <a:defRPr/>
            </a:pPr>
            <a:r>
              <a:rPr sz="1800"/>
              <a:t>Particularly large experience with Machine Learning that can be utilized for developments</a:t>
            </a:r>
            <a:endParaRPr/>
          </a:p>
          <a:p>
            <a:pPr marL="361947" lvl="1" indent="0">
              <a:buFont typeface="Arial"/>
              <a:buNone/>
              <a:defRPr/>
            </a:pPr>
            <a:r>
              <a:rPr sz="1800"/>
              <a:t> </a:t>
            </a:r>
            <a:r>
              <a:rPr lang="en-US" sz="1800"/>
              <a:t>→ </a:t>
            </a:r>
            <a:r>
              <a:rPr sz="1800"/>
              <a:t>fruitful collaboration between different present and FC projects</a:t>
            </a:r>
            <a:endParaRPr/>
          </a:p>
          <a:p>
            <a:pPr lvl="1">
              <a:defRPr/>
            </a:pPr>
            <a:endParaRPr sz="1800"/>
          </a:p>
        </p:txBody>
      </p:sp>
      <p:sp>
        <p:nvSpPr>
          <p:cNvPr id="1222641311" name="Textplatzhalter 6"/>
          <p:cNvSpPr>
            <a:spLocks noGrp="1"/>
          </p:cNvSpPr>
          <p:nvPr/>
        </p:nvSpPr>
        <p:spPr bwMode="auto">
          <a:xfrm>
            <a:off x="6124163" y="3544038"/>
            <a:ext cx="5802008" cy="2625881"/>
          </a:xfrm>
        </p:spPr>
        <p:txBody>
          <a:bodyPr vert="horz" lIns="0" tIns="0" rIns="0" bIns="0" rtlCol="0" anchor="t" anchorCtr="0">
            <a:noAutofit/>
          </a:bodyPr>
          <a:lstStyle>
            <a:lvl1pPr marL="361948" indent="-361948" algn="l" defTabSz="914400">
              <a:lnSpc>
                <a:spcPct val="110000"/>
              </a:lnSpc>
              <a:spcBef>
                <a:spcPts val="0"/>
              </a:spcBef>
              <a:spcAft>
                <a:spcPts val="1198"/>
              </a:spcAft>
              <a:buFont typeface="Arial"/>
              <a:buChar char="•"/>
              <a:tabLst>
                <a:tab pos="361948" algn="l"/>
              </a:tabLst>
              <a:defRPr sz="1800">
                <a:solidFill>
                  <a:schemeClr val="tx1"/>
                </a:solidFill>
                <a:latin typeface="+mn-lt"/>
                <a:ea typeface="+mn-ea"/>
                <a:cs typeface="+mn-cs"/>
              </a:defRPr>
            </a:lvl1pPr>
            <a:lvl2pPr marL="6286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2pPr>
            <a:lvl3pPr marL="8953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3pPr>
            <a:lvl4pPr marL="11620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4pPr>
            <a:lvl5pPr marL="1438273" indent="-276223" algn="l" defTabSz="914400">
              <a:lnSpc>
                <a:spcPct val="100000"/>
              </a:lnSpc>
              <a:spcBef>
                <a:spcPts val="0"/>
              </a:spcBef>
              <a:spcAft>
                <a:spcPts val="797"/>
              </a:spcAft>
              <a:buFont typeface="Arial"/>
              <a:buChar char="•"/>
              <a:defRPr sz="16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a:defRPr/>
            </a:pPr>
            <a:r>
              <a:rPr lang="en-GB" sz="1800" b="1" i="0" u="none" strike="noStrike" cap="none" spc="0">
                <a:solidFill>
                  <a:schemeClr val="tx1"/>
                </a:solidFill>
                <a:latin typeface="Arial"/>
                <a:ea typeface="Arial"/>
                <a:cs typeface="Arial"/>
              </a:rPr>
              <a:t>Detector R&amp;D, integration and construction:</a:t>
            </a:r>
            <a:endParaRPr sz="1800"/>
          </a:p>
          <a:p>
            <a:pPr lvl="1">
              <a:defRPr/>
            </a:pPr>
            <a:r>
              <a:rPr sz="1800"/>
              <a:t>Large opportunities for synergies with calorimeters (e.g. HGCAL and CALICE), Silicon Detectors, DMAP technology, Gaseous detectors, ...</a:t>
            </a:r>
            <a:endParaRPr/>
          </a:p>
          <a:p>
            <a:pPr lvl="1">
              <a:defRPr/>
            </a:pPr>
            <a:r>
              <a:rPr sz="1800"/>
              <a:t>Testbeam </a:t>
            </a:r>
            <a:endParaRPr/>
          </a:p>
          <a:p>
            <a:pPr lvl="1">
              <a:defRPr/>
            </a:pPr>
            <a:r>
              <a:rPr sz="1800"/>
              <a:t>Experience in integration of large detectors</a:t>
            </a:r>
            <a:br>
              <a:rPr sz="1800"/>
            </a:br>
            <a:r>
              <a:rPr sz="1800"/>
              <a:t>in hardware and software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097319813" name="Title 1"/>
          <p:cNvSpPr>
            <a:spLocks noGrp="1"/>
          </p:cNvSpPr>
          <p:nvPr>
            <p:ph type="title"/>
          </p:nvPr>
        </p:nvSpPr>
        <p:spPr bwMode="auto"/>
        <p:txBody>
          <a:bodyPr/>
          <a:lstStyle/>
          <a:p>
            <a:pPr>
              <a:defRPr/>
            </a:pPr>
            <a:r>
              <a:rPr lang="en-GB"/>
              <a:t>EARLY CAREER</a:t>
            </a:r>
            <a:endParaRPr/>
          </a:p>
        </p:txBody>
      </p:sp>
      <p:sp>
        <p:nvSpPr>
          <p:cNvPr id="840900040" name="Text Placeholder 3"/>
          <p:cNvSpPr>
            <a:spLocks noGrp="1"/>
          </p:cNvSpPr>
          <p:nvPr>
            <p:ph type="body" sz="quarter" idx="13"/>
          </p:nvPr>
        </p:nvSpPr>
        <p:spPr bwMode="auto"/>
        <p:txBody>
          <a:bodyPr/>
          <a:lstStyle/>
          <a:p>
            <a:pPr>
              <a:defRPr/>
            </a:pPr>
            <a:r>
              <a:rPr lang="en-GB"/>
              <a:t>Impressions from discussions with ECRs</a:t>
            </a:r>
            <a:endParaRPr/>
          </a:p>
        </p:txBody>
      </p:sp>
      <p:sp>
        <p:nvSpPr>
          <p:cNvPr id="146505819" name="Text Placeholder 4"/>
          <p:cNvSpPr txBox="1"/>
          <p:nvPr/>
        </p:nvSpPr>
        <p:spPr bwMode="auto">
          <a:xfrm>
            <a:off x="250530" y="3748164"/>
            <a:ext cx="5616572" cy="2613622"/>
          </a:xfrm>
          <a:prstGeom prst="rect">
            <a:avLst/>
          </a:prstGeom>
        </p:spPr>
        <p:txBody>
          <a:bodyPr vert="horz" lIns="0" tIns="0" rIns="0" bIns="0" rtlCol="0" anchor="t" anchorCtr="0">
            <a:noAutofit/>
          </a:bodyPr>
          <a:lstStyle>
            <a:lvl1pPr marL="361949" indent="-361949" algn="l" defTabSz="914400">
              <a:lnSpc>
                <a:spcPct val="110000"/>
              </a:lnSpc>
              <a:spcBef>
                <a:spcPts val="0"/>
              </a:spcBef>
              <a:spcAft>
                <a:spcPts val="1199"/>
              </a:spcAft>
              <a:buFont typeface="Arial"/>
              <a:buChar char="•"/>
              <a:tabLst>
                <a:tab pos="361949" algn="l"/>
              </a:tabLst>
              <a:defRPr sz="1800">
                <a:solidFill>
                  <a:schemeClr val="tx1"/>
                </a:solidFill>
                <a:latin typeface="+mn-lt"/>
                <a:ea typeface="+mn-ea"/>
                <a:cs typeface="+mn-cs"/>
              </a:defRPr>
            </a:lvl1pPr>
            <a:lvl2pPr marL="6286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2pPr>
            <a:lvl3pPr marL="8953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3pPr>
            <a:lvl4pPr marL="11620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4pPr>
            <a:lvl5pPr marL="1438274" indent="-276224" algn="l" defTabSz="914400">
              <a:lnSpc>
                <a:spcPct val="100000"/>
              </a:lnSpc>
              <a:spcBef>
                <a:spcPts val="0"/>
              </a:spcBef>
              <a:spcAft>
                <a:spcPts val="799"/>
              </a:spcAft>
              <a:buFont typeface="Arial"/>
              <a:buChar char="•"/>
              <a:defRPr sz="1600">
                <a:solidFill>
                  <a:schemeClr val="tx1"/>
                </a:solidFill>
                <a:latin typeface="+mn-lt"/>
                <a:ea typeface="+mn-ea"/>
                <a:cs typeface="+mn-cs"/>
              </a:defRPr>
            </a:lvl5pPr>
            <a:lvl6pPr marL="2514599" indent="-228600" algn="l" defTabSz="914400">
              <a:lnSpc>
                <a:spcPct val="90000"/>
              </a:lnSpc>
              <a:spcBef>
                <a:spcPts val="499"/>
              </a:spcBef>
              <a:buFont typeface="Arial"/>
              <a:buChar char="•"/>
              <a:defRPr sz="1800">
                <a:solidFill>
                  <a:schemeClr val="tx1"/>
                </a:solidFill>
                <a:latin typeface="+mn-lt"/>
                <a:ea typeface="+mn-ea"/>
                <a:cs typeface="+mn-cs"/>
              </a:defRPr>
            </a:lvl6pPr>
            <a:lvl7pPr marL="2971800" indent="-228600" algn="l" defTabSz="914400">
              <a:lnSpc>
                <a:spcPct val="90000"/>
              </a:lnSpc>
              <a:spcBef>
                <a:spcPts val="499"/>
              </a:spcBef>
              <a:buFont typeface="Arial"/>
              <a:buChar char="•"/>
              <a:defRPr sz="1800">
                <a:solidFill>
                  <a:schemeClr val="tx1"/>
                </a:solidFill>
                <a:latin typeface="+mn-lt"/>
                <a:ea typeface="+mn-ea"/>
                <a:cs typeface="+mn-cs"/>
              </a:defRPr>
            </a:lvl7pPr>
            <a:lvl8pPr marL="3429000" indent="-228600" algn="l" defTabSz="914400">
              <a:lnSpc>
                <a:spcPct val="90000"/>
              </a:lnSpc>
              <a:spcBef>
                <a:spcPts val="499"/>
              </a:spcBef>
              <a:buFont typeface="Arial"/>
              <a:buChar char="•"/>
              <a:defRPr sz="1800">
                <a:solidFill>
                  <a:schemeClr val="tx1"/>
                </a:solidFill>
                <a:latin typeface="+mn-lt"/>
                <a:ea typeface="+mn-ea"/>
                <a:cs typeface="+mn-cs"/>
              </a:defRPr>
            </a:lvl8pPr>
            <a:lvl9pPr marL="3886200" indent="-228600" algn="l" defTabSz="914400">
              <a:lnSpc>
                <a:spcPct val="90000"/>
              </a:lnSpc>
              <a:spcBef>
                <a:spcPts val="499"/>
              </a:spcBef>
              <a:buFont typeface="Arial"/>
              <a:buChar char="•"/>
              <a:defRPr sz="1800">
                <a:solidFill>
                  <a:schemeClr val="tx1"/>
                </a:solidFill>
                <a:latin typeface="+mn-lt"/>
                <a:ea typeface="+mn-ea"/>
                <a:cs typeface="+mn-cs"/>
              </a:defRPr>
            </a:lvl9pPr>
          </a:lstStyle>
          <a:p>
            <a:pPr marL="0" indent="0">
              <a:spcAft>
                <a:spcPts val="0"/>
              </a:spcAft>
              <a:buFont typeface="Arial"/>
              <a:buNone/>
              <a:defRPr/>
            </a:pPr>
            <a:r>
              <a:rPr lang="en-US" sz="1400" b="1" i="0" u="none" strike="noStrike" cap="none" spc="0">
                <a:solidFill>
                  <a:schemeClr val="tx1"/>
                </a:solidFill>
                <a:latin typeface="Arial"/>
                <a:ea typeface="Arial"/>
                <a:cs typeface="Arial"/>
              </a:rPr>
              <a:t>Scope &amp; Topic: “dream big, act small”</a:t>
            </a:r>
            <a:endParaRPr/>
          </a:p>
          <a:p>
            <a:pPr>
              <a:spcAft>
                <a:spcPts val="0"/>
              </a:spcAft>
              <a:defRPr/>
            </a:pPr>
            <a:r>
              <a:rPr lang="en-US" sz="1400" b="0" i="0" u="none" strike="noStrike" cap="none" spc="0">
                <a:solidFill>
                  <a:schemeClr val="tx1"/>
                </a:solidFill>
                <a:latin typeface="Arial"/>
                <a:ea typeface="Arial"/>
                <a:cs typeface="Arial"/>
              </a:rPr>
              <a:t>well-defined small scope projects with clear prospects of timely publication within e.g. ~2 years, alone or in a collection of studies</a:t>
            </a:r>
            <a:endParaRPr/>
          </a:p>
          <a:p>
            <a:pPr>
              <a:spcAft>
                <a:spcPts val="0"/>
              </a:spcAft>
              <a:defRPr/>
            </a:pPr>
            <a:r>
              <a:rPr lang="en-US" sz="1400" b="0" i="0" u="none" strike="noStrike" cap="none" spc="0">
                <a:solidFill>
                  <a:schemeClr val="tx1"/>
                </a:solidFill>
                <a:latin typeface="Arial"/>
                <a:ea typeface="Arial"/>
                <a:cs typeface="Arial"/>
              </a:rPr>
              <a:t>for students:  become a chapter of thesis</a:t>
            </a:r>
            <a:endParaRPr/>
          </a:p>
          <a:p>
            <a:pPr>
              <a:spcAft>
                <a:spcPts val="0"/>
              </a:spcAft>
              <a:defRPr/>
            </a:pPr>
            <a:r>
              <a:rPr lang="en-US" sz="1400" b="0" i="0" u="none" strike="noStrike" cap="none" spc="0">
                <a:solidFill>
                  <a:schemeClr val="tx1"/>
                </a:solidFill>
                <a:latin typeface="Arial"/>
                <a:ea typeface="Arial"/>
                <a:cs typeface="Arial"/>
              </a:rPr>
              <a:t>use synergies with main work area, e.g. same physics topic, same reconstruction technique, same detector technology, …</a:t>
            </a:r>
            <a:endParaRPr/>
          </a:p>
          <a:p>
            <a:pPr>
              <a:spcAft>
                <a:spcPts val="0"/>
              </a:spcAft>
              <a:defRPr/>
            </a:pPr>
            <a:r>
              <a:rPr lang="en-US" sz="1400" b="0" i="0" u="none" strike="noStrike" cap="none" spc="0">
                <a:solidFill>
                  <a:schemeClr val="tx1"/>
                </a:solidFill>
                <a:latin typeface="Arial"/>
                <a:ea typeface="Arial"/>
                <a:cs typeface="Arial"/>
              </a:rPr>
              <a:t>a starting point: joined supervision of summer (winter) students / bachelor students / master students between FTX and other groups</a:t>
            </a:r>
            <a:endParaRPr lang="en-US"/>
          </a:p>
        </p:txBody>
      </p:sp>
      <p:sp>
        <p:nvSpPr>
          <p:cNvPr id="2131928232" name="Text Placeholder 4"/>
          <p:cNvSpPr txBox="1"/>
          <p:nvPr/>
        </p:nvSpPr>
        <p:spPr bwMode="auto">
          <a:xfrm>
            <a:off x="6327090" y="3748163"/>
            <a:ext cx="5616572" cy="2718893"/>
          </a:xfrm>
          <a:prstGeom prst="rect">
            <a:avLst/>
          </a:prstGeom>
        </p:spPr>
        <p:txBody>
          <a:bodyPr vert="horz" lIns="0" tIns="0" rIns="0" bIns="0" rtlCol="0" anchor="t" anchorCtr="0">
            <a:noAutofit/>
          </a:bodyPr>
          <a:lstStyle>
            <a:lvl1pPr marL="361948" indent="-361948" algn="l" defTabSz="914400">
              <a:lnSpc>
                <a:spcPct val="110000"/>
              </a:lnSpc>
              <a:spcBef>
                <a:spcPts val="0"/>
              </a:spcBef>
              <a:spcAft>
                <a:spcPts val="1198"/>
              </a:spcAft>
              <a:buFont typeface="Arial"/>
              <a:buChar char="•"/>
              <a:tabLst>
                <a:tab pos="361948" algn="l"/>
              </a:tabLst>
              <a:defRPr sz="1800">
                <a:solidFill>
                  <a:schemeClr val="tx1"/>
                </a:solidFill>
                <a:latin typeface="+mn-lt"/>
                <a:ea typeface="+mn-ea"/>
                <a:cs typeface="+mn-cs"/>
              </a:defRPr>
            </a:lvl1pPr>
            <a:lvl2pPr marL="6286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2pPr>
            <a:lvl3pPr marL="8953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3pPr>
            <a:lvl4pPr marL="1162048" indent="-266698" algn="l" defTabSz="914400">
              <a:lnSpc>
                <a:spcPct val="100000"/>
              </a:lnSpc>
              <a:spcBef>
                <a:spcPts val="0"/>
              </a:spcBef>
              <a:spcAft>
                <a:spcPts val="797"/>
              </a:spcAft>
              <a:buFont typeface="Arial"/>
              <a:buChar char="•"/>
              <a:defRPr sz="1600">
                <a:solidFill>
                  <a:schemeClr val="tx1"/>
                </a:solidFill>
                <a:latin typeface="+mn-lt"/>
                <a:ea typeface="+mn-ea"/>
                <a:cs typeface="+mn-cs"/>
              </a:defRPr>
            </a:lvl4pPr>
            <a:lvl5pPr marL="1438273" indent="-276223" algn="l" defTabSz="914400">
              <a:lnSpc>
                <a:spcPct val="100000"/>
              </a:lnSpc>
              <a:spcBef>
                <a:spcPts val="0"/>
              </a:spcBef>
              <a:spcAft>
                <a:spcPts val="797"/>
              </a:spcAft>
              <a:buFont typeface="Arial"/>
              <a:buChar char="•"/>
              <a:defRPr sz="16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marL="0" indent="0">
              <a:spcAft>
                <a:spcPts val="0"/>
              </a:spcAft>
              <a:buFont typeface="Arial"/>
              <a:buNone/>
              <a:defRPr/>
            </a:pPr>
            <a:r>
              <a:rPr lang="en-US" sz="1400" b="1" i="0" u="none" strike="noStrike" cap="none" spc="0">
                <a:solidFill>
                  <a:schemeClr val="tx1"/>
                </a:solidFill>
                <a:latin typeface="Arial"/>
                <a:ea typeface="Arial"/>
                <a:cs typeface="Arial"/>
              </a:rPr>
              <a:t>Sustainabillity</a:t>
            </a:r>
            <a:endParaRPr/>
          </a:p>
          <a:p>
            <a:pPr>
              <a:spcAft>
                <a:spcPts val="0"/>
              </a:spcAft>
              <a:defRPr/>
            </a:pPr>
            <a:r>
              <a:rPr lang="en-US" sz="1400" b="0" i="0" u="none" strike="noStrike" cap="none" spc="0">
                <a:solidFill>
                  <a:schemeClr val="tx1"/>
                </a:solidFill>
                <a:latin typeface="Arial"/>
                <a:ea typeface="Arial"/>
                <a:cs typeface="Arial"/>
              </a:rPr>
              <a:t>Many young (and older) people worried about energy consumption of future colliders. </a:t>
            </a:r>
            <a:endParaRPr/>
          </a:p>
          <a:p>
            <a:pPr>
              <a:spcAft>
                <a:spcPts val="0"/>
              </a:spcAft>
              <a:defRPr/>
            </a:pPr>
            <a:r>
              <a:rPr lang="en-US" sz="1400" b="0" i="0" u="none" strike="noStrike" cap="none" spc="0">
                <a:solidFill>
                  <a:schemeClr val="tx1"/>
                </a:solidFill>
                <a:latin typeface="Arial"/>
                <a:ea typeface="Arial"/>
                <a:cs typeface="Arial"/>
              </a:rPr>
              <a:t>Will politicians support such a project if energy prices remain high?</a:t>
            </a:r>
            <a:endParaRPr/>
          </a:p>
          <a:p>
            <a:pPr>
              <a:spcAft>
                <a:spcPts val="0"/>
              </a:spcAft>
              <a:defRPr/>
            </a:pPr>
            <a:r>
              <a:rPr lang="en-US" sz="1400" b="0" i="0" u="none" strike="noStrike" cap="none" spc="0">
                <a:solidFill>
                  <a:schemeClr val="tx1"/>
                </a:solidFill>
                <a:latin typeface="Arial"/>
                <a:ea typeface="Arial"/>
                <a:cs typeface="Arial"/>
              </a:rPr>
              <a:t>Causes lots of uncertainty for young researchers who doubt such a project will actually be implemented</a:t>
            </a:r>
            <a:endParaRPr/>
          </a:p>
          <a:p>
            <a:pPr>
              <a:spcAft>
                <a:spcPts val="0"/>
              </a:spcAft>
              <a:defRPr/>
            </a:pPr>
            <a:r>
              <a:rPr lang="en-US" sz="1400" b="0" i="0" u="none" strike="noStrike" cap="none" spc="0">
                <a:solidFill>
                  <a:schemeClr val="tx1"/>
                </a:solidFill>
                <a:latin typeface="Arial"/>
                <a:ea typeface="Arial"/>
                <a:cs typeface="Arial"/>
              </a:rPr>
              <a:t>Can we offer projects studying sustainability aspects of future colliders?</a:t>
            </a:r>
            <a:endParaRPr/>
          </a:p>
        </p:txBody>
      </p:sp>
      <p:sp>
        <p:nvSpPr>
          <p:cNvPr id="2" name="Footer Placeholder 2"/>
          <p:cNvSpPr>
            <a:spLocks noGrp="1"/>
          </p:cNvSpPr>
          <p:nvPr>
            <p:ph type="ftr" sz="quarter" idx="11"/>
          </p:nvPr>
        </p:nvSpPr>
        <p:spPr bwMode="auto">
          <a:xfrm>
            <a:off x="791578" y="6580800"/>
            <a:ext cx="9948937" cy="186841"/>
          </a:xfrm>
        </p:spPr>
        <p:txBody>
          <a:bodyPr/>
          <a:lstStyle/>
          <a:p>
            <a:pPr>
              <a:defRPr/>
            </a:pPr>
            <a:r>
              <a:t>| FutureColliders@DESY| Ties Behnke, Christophe Grojean, Benno List, Jenny List and Christian Schwanenberger</a:t>
            </a:r>
          </a:p>
        </p:txBody>
      </p:sp>
      <p:sp>
        <p:nvSpPr>
          <p:cNvPr id="1116157805" name="Text Placeholder 4"/>
          <p:cNvSpPr txBox="1"/>
          <p:nvPr/>
        </p:nvSpPr>
        <p:spPr bwMode="auto">
          <a:xfrm>
            <a:off x="3805845" y="1430698"/>
            <a:ext cx="6206656" cy="1727588"/>
          </a:xfrm>
          <a:prstGeom prst="rect">
            <a:avLst/>
          </a:prstGeom>
        </p:spPr>
        <p:txBody>
          <a:bodyPr vert="horz" lIns="0" tIns="0" rIns="0" bIns="0" rtlCol="0" anchor="t" anchorCtr="0">
            <a:noAutofit/>
          </a:bodyPr>
          <a:lstStyle>
            <a:lvl1pPr marL="361947" indent="-361947" algn="l" defTabSz="914400">
              <a:lnSpc>
                <a:spcPct val="110000"/>
              </a:lnSpc>
              <a:spcBef>
                <a:spcPts val="0"/>
              </a:spcBef>
              <a:spcAft>
                <a:spcPts val="1197"/>
              </a:spcAft>
              <a:buFont typeface="Arial"/>
              <a:buChar char="•"/>
              <a:tabLst>
                <a:tab pos="361947" algn="l"/>
              </a:tabLst>
              <a:defRPr sz="1800">
                <a:solidFill>
                  <a:schemeClr val="tx1"/>
                </a:solidFill>
                <a:latin typeface="+mn-lt"/>
                <a:ea typeface="+mn-ea"/>
                <a:cs typeface="+mn-cs"/>
              </a:defRPr>
            </a:lvl1pPr>
            <a:lvl2pPr marL="628647" indent="-266697" algn="l" defTabSz="914400">
              <a:lnSpc>
                <a:spcPct val="100000"/>
              </a:lnSpc>
              <a:spcBef>
                <a:spcPts val="0"/>
              </a:spcBef>
              <a:spcAft>
                <a:spcPts val="796"/>
              </a:spcAft>
              <a:buFont typeface="Arial"/>
              <a:buChar char="•"/>
              <a:defRPr sz="1600">
                <a:solidFill>
                  <a:schemeClr val="tx1"/>
                </a:solidFill>
                <a:latin typeface="+mn-lt"/>
                <a:ea typeface="+mn-ea"/>
                <a:cs typeface="+mn-cs"/>
              </a:defRPr>
            </a:lvl2pPr>
            <a:lvl3pPr marL="895347" indent="-266697" algn="l" defTabSz="914400">
              <a:lnSpc>
                <a:spcPct val="100000"/>
              </a:lnSpc>
              <a:spcBef>
                <a:spcPts val="0"/>
              </a:spcBef>
              <a:spcAft>
                <a:spcPts val="796"/>
              </a:spcAft>
              <a:buFont typeface="Arial"/>
              <a:buChar char="•"/>
              <a:defRPr sz="1600">
                <a:solidFill>
                  <a:schemeClr val="tx1"/>
                </a:solidFill>
                <a:latin typeface="+mn-lt"/>
                <a:ea typeface="+mn-ea"/>
                <a:cs typeface="+mn-cs"/>
              </a:defRPr>
            </a:lvl3pPr>
            <a:lvl4pPr marL="1162047" indent="-266697" algn="l" defTabSz="914400">
              <a:lnSpc>
                <a:spcPct val="100000"/>
              </a:lnSpc>
              <a:spcBef>
                <a:spcPts val="0"/>
              </a:spcBef>
              <a:spcAft>
                <a:spcPts val="796"/>
              </a:spcAft>
              <a:buFont typeface="Arial"/>
              <a:buChar char="•"/>
              <a:defRPr sz="1600">
                <a:solidFill>
                  <a:schemeClr val="tx1"/>
                </a:solidFill>
                <a:latin typeface="+mn-lt"/>
                <a:ea typeface="+mn-ea"/>
                <a:cs typeface="+mn-cs"/>
              </a:defRPr>
            </a:lvl4pPr>
            <a:lvl5pPr marL="1438272" indent="-276222" algn="l" defTabSz="914400">
              <a:lnSpc>
                <a:spcPct val="100000"/>
              </a:lnSpc>
              <a:spcBef>
                <a:spcPts val="0"/>
              </a:spcBef>
              <a:spcAft>
                <a:spcPts val="796"/>
              </a:spcAft>
              <a:buFont typeface="Arial"/>
              <a:buChar char="•"/>
              <a:defRPr sz="1600">
                <a:solidFill>
                  <a:schemeClr val="tx1"/>
                </a:solidFill>
                <a:latin typeface="+mn-lt"/>
                <a:ea typeface="+mn-ea"/>
                <a:cs typeface="+mn-cs"/>
              </a:defRPr>
            </a:lvl5pPr>
            <a:lvl6pPr marL="2514597" indent="-228600" algn="l" defTabSz="914400">
              <a:lnSpc>
                <a:spcPct val="90000"/>
              </a:lnSpc>
              <a:spcBef>
                <a:spcPts val="497"/>
              </a:spcBef>
              <a:buFont typeface="Arial"/>
              <a:buChar char="•"/>
              <a:defRPr sz="1800">
                <a:solidFill>
                  <a:schemeClr val="tx1"/>
                </a:solidFill>
                <a:latin typeface="+mn-lt"/>
                <a:ea typeface="+mn-ea"/>
                <a:cs typeface="+mn-cs"/>
              </a:defRPr>
            </a:lvl6pPr>
            <a:lvl7pPr marL="2971800" indent="-228600" algn="l" defTabSz="914400">
              <a:lnSpc>
                <a:spcPct val="90000"/>
              </a:lnSpc>
              <a:spcBef>
                <a:spcPts val="497"/>
              </a:spcBef>
              <a:buFont typeface="Arial"/>
              <a:buChar char="•"/>
              <a:defRPr sz="1800">
                <a:solidFill>
                  <a:schemeClr val="tx1"/>
                </a:solidFill>
                <a:latin typeface="+mn-lt"/>
                <a:ea typeface="+mn-ea"/>
                <a:cs typeface="+mn-cs"/>
              </a:defRPr>
            </a:lvl7pPr>
            <a:lvl8pPr marL="3429000" indent="-228600" algn="l" defTabSz="914400">
              <a:lnSpc>
                <a:spcPct val="90000"/>
              </a:lnSpc>
              <a:spcBef>
                <a:spcPts val="497"/>
              </a:spcBef>
              <a:buFont typeface="Arial"/>
              <a:buChar char="•"/>
              <a:defRPr sz="1800">
                <a:solidFill>
                  <a:schemeClr val="tx1"/>
                </a:solidFill>
                <a:latin typeface="+mn-lt"/>
                <a:ea typeface="+mn-ea"/>
                <a:cs typeface="+mn-cs"/>
              </a:defRPr>
            </a:lvl8pPr>
            <a:lvl9pPr marL="3886200" indent="-228600" algn="l" defTabSz="914400">
              <a:lnSpc>
                <a:spcPct val="90000"/>
              </a:lnSpc>
              <a:spcBef>
                <a:spcPts val="497"/>
              </a:spcBef>
              <a:buFont typeface="Arial"/>
              <a:buChar char="•"/>
              <a:defRPr sz="1800">
                <a:solidFill>
                  <a:schemeClr val="tx1"/>
                </a:solidFill>
                <a:latin typeface="+mn-lt"/>
                <a:ea typeface="+mn-ea"/>
                <a:cs typeface="+mn-cs"/>
              </a:defRPr>
            </a:lvl9pPr>
          </a:lstStyle>
          <a:p>
            <a:pPr marL="0" indent="0">
              <a:spcAft>
                <a:spcPts val="0"/>
              </a:spcAft>
              <a:buFont typeface="Arial"/>
              <a:buNone/>
              <a:defRPr/>
            </a:pPr>
            <a:r>
              <a:rPr lang="en-US" sz="1600" b="1" i="0" u="none" strike="noStrike" cap="none" spc="0">
                <a:solidFill>
                  <a:schemeClr val="tx1"/>
                </a:solidFill>
                <a:latin typeface="Arial"/>
                <a:ea typeface="Arial"/>
                <a:cs typeface="Arial"/>
              </a:rPr>
              <a:t>General Impressions</a:t>
            </a:r>
            <a:endParaRPr sz="2000"/>
          </a:p>
          <a:p>
            <a:pPr>
              <a:spcAft>
                <a:spcPts val="0"/>
              </a:spcAft>
              <a:defRPr/>
            </a:pPr>
            <a:r>
              <a:rPr lang="en-US" sz="1600" b="0" i="0" u="none" strike="noStrike" cap="none" spc="0">
                <a:solidFill>
                  <a:schemeClr val="tx1"/>
                </a:solidFill>
                <a:latin typeface="Arial"/>
                <a:ea typeface="Arial"/>
                <a:cs typeface="Arial"/>
              </a:rPr>
              <a:t>ECR see a future collider as their future</a:t>
            </a:r>
            <a:endParaRPr sz="1600" b="0" i="0" u="none" strike="noStrike" cap="none" spc="0">
              <a:solidFill>
                <a:schemeClr val="tx1"/>
              </a:solidFill>
              <a:latin typeface="Arial"/>
              <a:ea typeface="Arial"/>
              <a:cs typeface="Arial"/>
            </a:endParaRPr>
          </a:p>
          <a:p>
            <a:pPr>
              <a:spcAft>
                <a:spcPts val="0"/>
              </a:spcAft>
              <a:defRPr/>
            </a:pPr>
            <a:r>
              <a:rPr lang="en-US" sz="1600" b="0" i="0" u="none" strike="noStrike" cap="none" spc="0">
                <a:solidFill>
                  <a:schemeClr val="tx1"/>
                </a:solidFill>
                <a:latin typeface="Arial"/>
                <a:ea typeface="Arial"/>
                <a:cs typeface="Arial"/>
              </a:rPr>
              <a:t>Involvement difficult in view of </a:t>
            </a:r>
            <a:endParaRPr sz="1600" b="0" i="0" u="none" strike="noStrike" cap="none" spc="0">
              <a:solidFill>
                <a:schemeClr val="tx1"/>
              </a:solidFill>
              <a:latin typeface="Arial"/>
              <a:ea typeface="Arial"/>
              <a:cs typeface="Arial"/>
            </a:endParaRPr>
          </a:p>
          <a:p>
            <a:pPr lvl="1">
              <a:spcAft>
                <a:spcPts val="0"/>
              </a:spcAft>
              <a:defRPr/>
            </a:pPr>
            <a:r>
              <a:rPr lang="en-US" sz="1600" b="0" i="0" u="none" strike="noStrike" cap="none" spc="0">
                <a:solidFill>
                  <a:schemeClr val="tx1"/>
                </a:solidFill>
                <a:latin typeface="Arial"/>
                <a:ea typeface="Arial"/>
                <a:cs typeface="Arial"/>
              </a:rPr>
              <a:t>time constraints from ongoing experiments</a:t>
            </a:r>
            <a:endParaRPr/>
          </a:p>
          <a:p>
            <a:pPr lvl="1">
              <a:spcAft>
                <a:spcPts val="0"/>
              </a:spcAft>
              <a:defRPr/>
            </a:pPr>
            <a:r>
              <a:rPr lang="en-US" sz="1600" b="0" i="0" u="none" strike="noStrike" cap="none" spc="0">
                <a:solidFill>
                  <a:schemeClr val="tx1"/>
                </a:solidFill>
                <a:latin typeface="Arial"/>
                <a:ea typeface="Arial"/>
                <a:cs typeface="Arial"/>
              </a:rPr>
              <a:t>feeling of lack of support from supervisor</a:t>
            </a:r>
            <a:endParaRPr/>
          </a:p>
          <a:p>
            <a:pPr lvl="1">
              <a:spcAft>
                <a:spcPts val="0"/>
              </a:spcAft>
              <a:defRPr/>
            </a:pPr>
            <a:r>
              <a:rPr lang="en-US" sz="1600" b="0" i="0" u="none" strike="noStrike" cap="none" spc="0">
                <a:solidFill>
                  <a:schemeClr val="tx1"/>
                </a:solidFill>
                <a:latin typeface="Arial"/>
                <a:ea typeface="Arial"/>
                <a:cs typeface="Arial"/>
              </a:rPr>
              <a:t>“career suicide”</a:t>
            </a: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07934949" name="Title 1"/>
          <p:cNvSpPr>
            <a:spLocks noGrp="1"/>
          </p:cNvSpPr>
          <p:nvPr>
            <p:ph type="title"/>
          </p:nvPr>
        </p:nvSpPr>
        <p:spPr bwMode="auto"/>
        <p:txBody>
          <a:bodyPr/>
          <a:lstStyle/>
          <a:p>
            <a:pPr>
              <a:defRPr/>
            </a:pPr>
            <a:r>
              <a:rPr lang="en-GB"/>
              <a:t>Preliminary Conclusions</a:t>
            </a:r>
            <a:endParaRPr/>
          </a:p>
        </p:txBody>
      </p:sp>
      <p:sp>
        <p:nvSpPr>
          <p:cNvPr id="417433610" name="Text Placeholder 3"/>
          <p:cNvSpPr>
            <a:spLocks noGrp="1"/>
          </p:cNvSpPr>
          <p:nvPr>
            <p:ph type="body" sz="quarter" idx="13"/>
          </p:nvPr>
        </p:nvSpPr>
        <p:spPr bwMode="auto">
          <a:xfrm>
            <a:off x="407986" y="817499"/>
            <a:ext cx="11670093" cy="379251"/>
          </a:xfrm>
        </p:spPr>
        <p:txBody>
          <a:bodyPr/>
          <a:lstStyle/>
          <a:p>
            <a:pPr>
              <a:defRPr/>
            </a:pPr>
            <a:r>
              <a:rPr lang="en-GB" sz="1800" b="1" i="0" u="none" strike="noStrike" cap="none" spc="0">
                <a:solidFill>
                  <a:schemeClr val="accent2"/>
                </a:solidFill>
                <a:latin typeface="Arial"/>
                <a:ea typeface="Arial"/>
                <a:cs typeface="Arial"/>
              </a:rPr>
              <a:t>A snapshot from the discussions so far</a:t>
            </a:r>
            <a:endParaRPr lang="en-GB"/>
          </a:p>
        </p:txBody>
      </p:sp>
      <p:sp>
        <p:nvSpPr>
          <p:cNvPr id="2" name="Footer Placeholder 2"/>
          <p:cNvSpPr>
            <a:spLocks noGrp="1"/>
          </p:cNvSpPr>
          <p:nvPr>
            <p:ph type="ftr" sz="quarter" idx="11"/>
          </p:nvPr>
        </p:nvSpPr>
        <p:spPr bwMode="auto">
          <a:xfrm>
            <a:off x="791578" y="6580800"/>
            <a:ext cx="9948937" cy="186841"/>
          </a:xfrm>
        </p:spPr>
        <p:txBody>
          <a:bodyPr/>
          <a:lstStyle/>
          <a:p>
            <a:pPr>
              <a:defRPr/>
            </a:pPr>
            <a:r>
              <a:t>| FutureColliders@DESY| Ties Behnke, Christophe Grojean, Benno List, Jenny List and Christian Schwanenberger</a:t>
            </a:r>
          </a:p>
        </p:txBody>
      </p:sp>
      <p:sp>
        <p:nvSpPr>
          <p:cNvPr id="1085819556" name="Textplatzhalter 6"/>
          <p:cNvSpPr>
            <a:spLocks noGrp="1"/>
          </p:cNvSpPr>
          <p:nvPr/>
        </p:nvSpPr>
        <p:spPr bwMode="auto">
          <a:xfrm>
            <a:off x="192709" y="1251849"/>
            <a:ext cx="11806579" cy="4582210"/>
          </a:xfrm>
        </p:spPr>
        <p:txBody>
          <a:bodyPr vert="horz" lIns="0" tIns="0" rIns="0" bIns="0" rtlCol="0" anchor="t" anchorCtr="0">
            <a:noAutofit/>
          </a:bodyPr>
          <a:lstStyle>
            <a:lvl1pPr marL="361949" indent="-361949" algn="l" defTabSz="914400">
              <a:lnSpc>
                <a:spcPct val="110000"/>
              </a:lnSpc>
              <a:spcBef>
                <a:spcPts val="0"/>
              </a:spcBef>
              <a:spcAft>
                <a:spcPts val="1199"/>
              </a:spcAft>
              <a:buFont typeface="Arial"/>
              <a:buChar char="•"/>
              <a:tabLst>
                <a:tab pos="361949" algn="l"/>
              </a:tabLst>
              <a:defRPr sz="1800">
                <a:solidFill>
                  <a:schemeClr val="tx1"/>
                </a:solidFill>
                <a:latin typeface="+mn-lt"/>
                <a:ea typeface="+mn-ea"/>
                <a:cs typeface="+mn-cs"/>
              </a:defRPr>
            </a:lvl1pPr>
            <a:lvl2pPr marL="6286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2pPr>
            <a:lvl3pPr marL="8953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3pPr>
            <a:lvl4pPr marL="11620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4pPr>
            <a:lvl5pPr marL="1438274" indent="-276224" algn="l" defTabSz="914400">
              <a:lnSpc>
                <a:spcPct val="100000"/>
              </a:lnSpc>
              <a:spcBef>
                <a:spcPts val="0"/>
              </a:spcBef>
              <a:spcAft>
                <a:spcPts val="799"/>
              </a:spcAft>
              <a:buFont typeface="Arial"/>
              <a:buChar char="•"/>
              <a:defRPr sz="1600">
                <a:solidFill>
                  <a:schemeClr val="tx1"/>
                </a:solidFill>
                <a:latin typeface="+mn-lt"/>
                <a:ea typeface="+mn-ea"/>
                <a:cs typeface="+mn-cs"/>
              </a:defRPr>
            </a:lvl5pPr>
            <a:lvl6pPr marL="2514599" indent="-228600" algn="l" defTabSz="914400">
              <a:lnSpc>
                <a:spcPct val="90000"/>
              </a:lnSpc>
              <a:spcBef>
                <a:spcPts val="499"/>
              </a:spcBef>
              <a:buFont typeface="Arial"/>
              <a:buChar char="•"/>
              <a:defRPr sz="1800">
                <a:solidFill>
                  <a:schemeClr val="tx1"/>
                </a:solidFill>
                <a:latin typeface="+mn-lt"/>
                <a:ea typeface="+mn-ea"/>
                <a:cs typeface="+mn-cs"/>
              </a:defRPr>
            </a:lvl6pPr>
            <a:lvl7pPr marL="2971800" indent="-228600" algn="l" defTabSz="914400">
              <a:lnSpc>
                <a:spcPct val="90000"/>
              </a:lnSpc>
              <a:spcBef>
                <a:spcPts val="499"/>
              </a:spcBef>
              <a:buFont typeface="Arial"/>
              <a:buChar char="•"/>
              <a:defRPr sz="1800">
                <a:solidFill>
                  <a:schemeClr val="tx1"/>
                </a:solidFill>
                <a:latin typeface="+mn-lt"/>
                <a:ea typeface="+mn-ea"/>
                <a:cs typeface="+mn-cs"/>
              </a:defRPr>
            </a:lvl7pPr>
            <a:lvl8pPr marL="3429000" indent="-228600" algn="l" defTabSz="914400">
              <a:lnSpc>
                <a:spcPct val="90000"/>
              </a:lnSpc>
              <a:spcBef>
                <a:spcPts val="499"/>
              </a:spcBef>
              <a:buFont typeface="Arial"/>
              <a:buChar char="•"/>
              <a:defRPr sz="1800">
                <a:solidFill>
                  <a:schemeClr val="tx1"/>
                </a:solidFill>
                <a:latin typeface="+mn-lt"/>
                <a:ea typeface="+mn-ea"/>
                <a:cs typeface="+mn-cs"/>
              </a:defRPr>
            </a:lvl8pPr>
            <a:lvl9pPr marL="3886200" indent="-228600" algn="l" defTabSz="914400">
              <a:lnSpc>
                <a:spcPct val="90000"/>
              </a:lnSpc>
              <a:spcBef>
                <a:spcPts val="499"/>
              </a:spcBef>
              <a:buFont typeface="Arial"/>
              <a:buChar char="•"/>
              <a:defRPr sz="1800">
                <a:solidFill>
                  <a:schemeClr val="tx1"/>
                </a:solidFill>
                <a:latin typeface="+mn-lt"/>
                <a:ea typeface="+mn-ea"/>
                <a:cs typeface="+mn-cs"/>
              </a:defRPr>
            </a:lvl9pPr>
          </a:lstStyle>
          <a:p>
            <a:pPr lvl="1">
              <a:defRPr/>
            </a:pPr>
            <a:r>
              <a:rPr sz="1800" b="1"/>
              <a:t>Form a task force on communicating the physics case – in particular towards scientists in other fields</a:t>
            </a:r>
            <a:endParaRPr/>
          </a:p>
          <a:p>
            <a:pPr lvl="1">
              <a:defRPr/>
            </a:pPr>
            <a:r>
              <a:rPr sz="1800" b="1"/>
              <a:t>Make Future Collider studies a transversal activity in FH: build a broad FC community in FH</a:t>
            </a:r>
            <a:endParaRPr/>
          </a:p>
          <a:p>
            <a:pPr lvl="2">
              <a:defRPr/>
            </a:pPr>
            <a:r>
              <a:rPr sz="1800"/>
              <a:t>Foster informal exchange</a:t>
            </a:r>
            <a:endParaRPr/>
          </a:p>
          <a:p>
            <a:pPr lvl="2">
              <a:defRPr/>
            </a:pPr>
            <a:r>
              <a:rPr sz="1800"/>
              <a:t>Support small, well-defined side projects </a:t>
            </a:r>
            <a:endParaRPr/>
          </a:p>
          <a:p>
            <a:pPr lvl="2">
              <a:defRPr/>
            </a:pPr>
            <a:r>
              <a:rPr sz="1800"/>
              <a:t>E.g. supervision of summer / bachelor / master students</a:t>
            </a:r>
          </a:p>
          <a:p>
            <a:pPr lvl="1">
              <a:defRPr/>
            </a:pPr>
            <a:r>
              <a:rPr lang="en-US" sz="1800" b="1" i="0" u="none" strike="noStrike" cap="none" spc="0">
                <a:solidFill>
                  <a:schemeClr val="tx1"/>
                </a:solidFill>
                <a:latin typeface="Arial"/>
                <a:ea typeface="Arial"/>
                <a:cs typeface="Arial"/>
              </a:rPr>
              <a:t> DESY as German Hub for future collider studies</a:t>
            </a:r>
            <a:endParaRPr sz="1800"/>
          </a:p>
          <a:p>
            <a:pPr lvl="2">
              <a:defRPr/>
            </a:pPr>
            <a:r>
              <a:rPr lang="en-US" sz="1800" b="0" i="0" u="none" strike="noStrike" cap="none" spc="0">
                <a:solidFill>
                  <a:schemeClr val="tx1"/>
                </a:solidFill>
                <a:latin typeface="Arial"/>
                <a:ea typeface="Arial"/>
                <a:cs typeface="Arial"/>
              </a:rPr>
              <a:t>In particular software, MC production, detector concepts</a:t>
            </a:r>
            <a:endParaRPr sz="1800"/>
          </a:p>
          <a:p>
            <a:pPr lvl="2">
              <a:defRPr/>
            </a:pPr>
            <a:r>
              <a:rPr lang="en-US" sz="1800" b="0" i="0" u="none" strike="noStrike" cap="none" spc="0">
                <a:solidFill>
                  <a:schemeClr val="tx1"/>
                </a:solidFill>
                <a:latin typeface="Arial"/>
                <a:ea typeface="Arial"/>
                <a:cs typeface="Arial"/>
              </a:rPr>
              <a:t>Including training </a:t>
            </a:r>
            <a:endParaRPr sz="1800"/>
          </a:p>
          <a:p>
            <a:pPr lvl="1">
              <a:defRPr/>
            </a:pPr>
            <a:endParaRPr sz="1800"/>
          </a:p>
        </p:txBody>
      </p:sp>
      <p:sp>
        <p:nvSpPr>
          <p:cNvPr id="1085500015" name="Textplatzhalter 6"/>
          <p:cNvSpPr>
            <a:spLocks noGrp="1"/>
          </p:cNvSpPr>
          <p:nvPr/>
        </p:nvSpPr>
        <p:spPr bwMode="auto">
          <a:xfrm>
            <a:off x="3388235" y="4679864"/>
            <a:ext cx="6031366" cy="410587"/>
          </a:xfrm>
        </p:spPr>
        <p:txBody>
          <a:bodyPr vert="horz" lIns="0" tIns="0" rIns="0" bIns="0" rtlCol="0" anchor="t" anchorCtr="0">
            <a:noAutofit/>
          </a:bodyPr>
          <a:lstStyle>
            <a:lvl1pPr marL="361949" indent="-361949" algn="l" defTabSz="914400">
              <a:lnSpc>
                <a:spcPct val="110000"/>
              </a:lnSpc>
              <a:spcBef>
                <a:spcPts val="0"/>
              </a:spcBef>
              <a:spcAft>
                <a:spcPts val="1199"/>
              </a:spcAft>
              <a:buFont typeface="Arial"/>
              <a:buChar char="•"/>
              <a:tabLst>
                <a:tab pos="361949" algn="l"/>
              </a:tabLst>
              <a:defRPr sz="1800">
                <a:solidFill>
                  <a:schemeClr val="tx1"/>
                </a:solidFill>
                <a:latin typeface="+mn-lt"/>
                <a:ea typeface="+mn-ea"/>
                <a:cs typeface="+mn-cs"/>
              </a:defRPr>
            </a:lvl1pPr>
            <a:lvl2pPr marL="6286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2pPr>
            <a:lvl3pPr marL="8953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3pPr>
            <a:lvl4pPr marL="1162049" indent="-266699" algn="l" defTabSz="914400">
              <a:lnSpc>
                <a:spcPct val="100000"/>
              </a:lnSpc>
              <a:spcBef>
                <a:spcPts val="0"/>
              </a:spcBef>
              <a:spcAft>
                <a:spcPts val="799"/>
              </a:spcAft>
              <a:buFont typeface="Arial"/>
              <a:buChar char="•"/>
              <a:defRPr sz="1600">
                <a:solidFill>
                  <a:schemeClr val="tx1"/>
                </a:solidFill>
                <a:latin typeface="+mn-lt"/>
                <a:ea typeface="+mn-ea"/>
                <a:cs typeface="+mn-cs"/>
              </a:defRPr>
            </a:lvl4pPr>
            <a:lvl5pPr marL="1438274" indent="-276224" algn="l" defTabSz="914400">
              <a:lnSpc>
                <a:spcPct val="100000"/>
              </a:lnSpc>
              <a:spcBef>
                <a:spcPts val="0"/>
              </a:spcBef>
              <a:spcAft>
                <a:spcPts val="799"/>
              </a:spcAft>
              <a:buFont typeface="Arial"/>
              <a:buChar char="•"/>
              <a:defRPr sz="1600">
                <a:solidFill>
                  <a:schemeClr val="tx1"/>
                </a:solidFill>
                <a:latin typeface="+mn-lt"/>
                <a:ea typeface="+mn-ea"/>
                <a:cs typeface="+mn-cs"/>
              </a:defRPr>
            </a:lvl5pPr>
            <a:lvl6pPr marL="2514599" indent="-228600" algn="l" defTabSz="914400">
              <a:lnSpc>
                <a:spcPct val="90000"/>
              </a:lnSpc>
              <a:spcBef>
                <a:spcPts val="499"/>
              </a:spcBef>
              <a:buFont typeface="Arial"/>
              <a:buChar char="•"/>
              <a:defRPr sz="1800">
                <a:solidFill>
                  <a:schemeClr val="tx1"/>
                </a:solidFill>
                <a:latin typeface="+mn-lt"/>
                <a:ea typeface="+mn-ea"/>
                <a:cs typeface="+mn-cs"/>
              </a:defRPr>
            </a:lvl6pPr>
            <a:lvl7pPr marL="2971800" indent="-228600" algn="l" defTabSz="914400">
              <a:lnSpc>
                <a:spcPct val="90000"/>
              </a:lnSpc>
              <a:spcBef>
                <a:spcPts val="499"/>
              </a:spcBef>
              <a:buFont typeface="Arial"/>
              <a:buChar char="•"/>
              <a:defRPr sz="1800">
                <a:solidFill>
                  <a:schemeClr val="tx1"/>
                </a:solidFill>
                <a:latin typeface="+mn-lt"/>
                <a:ea typeface="+mn-ea"/>
                <a:cs typeface="+mn-cs"/>
              </a:defRPr>
            </a:lvl7pPr>
            <a:lvl8pPr marL="3429000" indent="-228600" algn="l" defTabSz="914400">
              <a:lnSpc>
                <a:spcPct val="90000"/>
              </a:lnSpc>
              <a:spcBef>
                <a:spcPts val="499"/>
              </a:spcBef>
              <a:buFont typeface="Arial"/>
              <a:buChar char="•"/>
              <a:defRPr sz="1800">
                <a:solidFill>
                  <a:schemeClr val="tx1"/>
                </a:solidFill>
                <a:latin typeface="+mn-lt"/>
                <a:ea typeface="+mn-ea"/>
                <a:cs typeface="+mn-cs"/>
              </a:defRPr>
            </a:lvl8pPr>
            <a:lvl9pPr marL="3886200" indent="-228600" algn="l" defTabSz="914400">
              <a:lnSpc>
                <a:spcPct val="90000"/>
              </a:lnSpc>
              <a:spcBef>
                <a:spcPts val="499"/>
              </a:spcBef>
              <a:buFont typeface="Arial"/>
              <a:buChar char="•"/>
              <a:defRPr sz="1800">
                <a:solidFill>
                  <a:schemeClr val="tx1"/>
                </a:solidFill>
                <a:latin typeface="+mn-lt"/>
                <a:ea typeface="+mn-ea"/>
                <a:cs typeface="+mn-cs"/>
              </a:defRPr>
            </a:lvl9pPr>
          </a:lstStyle>
          <a:p>
            <a:pPr marL="0" indent="0">
              <a:buFont typeface="Arial"/>
              <a:buNone/>
              <a:defRPr/>
            </a:pPr>
            <a:r>
              <a:rPr lang="en-GB" sz="1800" b="1" i="0" u="none" strike="noStrike" cap="none" spc="0">
                <a:solidFill>
                  <a:srgbClr val="FF0000"/>
                </a:solidFill>
                <a:latin typeface="Arial"/>
                <a:ea typeface="Arial"/>
                <a:cs typeface="Arial"/>
              </a:rPr>
              <a:t>Common Coffee area for whole FH department</a:t>
            </a:r>
            <a:endParaRPr sz="1800">
              <a:solidFill>
                <a:srgbClr val="FF0000"/>
              </a:solidFill>
            </a:endParaRPr>
          </a:p>
        </p:txBody>
      </p:sp>
    </p:spTree>
  </p:cSld>
  <p:clrMapOvr>
    <a:masterClrMapping/>
  </p:clrMapOvr>
</p:sld>
</file>

<file path=ppt/theme/theme1.xml><?xml version="1.0" encoding="utf-8"?>
<a:theme xmlns:a="http://schemas.openxmlformats.org/drawingml/2006/main" name="DESY">
  <a:themeElements>
    <a:clrScheme name="DESY">
      <a:dk1>
        <a:sysClr val="windowText" lastClr="000000"/>
      </a:dk1>
      <a:lt1>
        <a:sysClr val="window" lastClr="FFFFFF"/>
      </a:lt1>
      <a:dk2>
        <a:srgbClr val="898D8D"/>
      </a:dk2>
      <a:lt2>
        <a:srgbClr val="B2B4B2"/>
      </a:lt2>
      <a:accent1>
        <a:srgbClr val="009FDF"/>
      </a:accent1>
      <a:accent2>
        <a:srgbClr val="F18F1F"/>
      </a:accent2>
      <a:accent3>
        <a:srgbClr val="004B7D"/>
      </a:accent3>
      <a:accent4>
        <a:srgbClr val="898D8D"/>
      </a:accent4>
      <a:accent5>
        <a:srgbClr val="B2B4B2"/>
      </a:accent5>
      <a:accent6>
        <a:srgbClr val="375E77"/>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chemeClr val="bg1"/>
        </a:solidFill>
        <a:ln w="9525">
          <a:solidFill>
            <a:schemeClr val="tx1"/>
          </a:solidFill>
        </a:ln>
      </a:spPr>
      <a:bodyPr/>
      <a:lstStyle/>
      <a:style>
        <a:lnRef idx="2">
          <a:schemeClr val="accent1">
            <a:shade val="50000"/>
          </a:schemeClr>
        </a:lnRef>
        <a:fillRef idx="1">
          <a:schemeClr val="accent1"/>
        </a:fillRef>
        <a:effectRef idx="0">
          <a:schemeClr val="accent1"/>
        </a:effectRef>
        <a:fontRef idx="minor">
          <a:schemeClr val="lt1"/>
        </a:fontRef>
      </a:style>
    </a:spDef>
    <a:lnDef>
      <a:spPr bwMode="auto">
        <a:prstGeom prst="rect">
          <a:avLst/>
        </a:prstGeom>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prstGeom prst="rect">
          <a:avLst/>
        </a:prstGeom>
        <a:noFill/>
      </a:spPr>
      <a:bodyPr/>
      <a:lstStyle/>
    </a:txDef>
  </a:objectDefaults>
  <a:extraClrSchemeLst/>
</a:theme>
</file>

<file path=ppt/theme/theme2.xml><?xml version="1.0" encoding="utf-8"?>
<a:theme xmlns:a="http://schemas.openxmlformats.org/drawingml/2006/main" name="DESY">
  <a:themeElements>
    <a:clrScheme name="DESY">
      <a:dk1>
        <a:sysClr val="windowText" lastClr="000000"/>
      </a:dk1>
      <a:lt1>
        <a:sysClr val="window" lastClr="FFFFFF"/>
      </a:lt1>
      <a:dk2>
        <a:srgbClr val="898D8D"/>
      </a:dk2>
      <a:lt2>
        <a:srgbClr val="B2B4B2"/>
      </a:lt2>
      <a:accent1>
        <a:srgbClr val="009FDF"/>
      </a:accent1>
      <a:accent2>
        <a:srgbClr val="F18F1F"/>
      </a:accent2>
      <a:accent3>
        <a:srgbClr val="004B7D"/>
      </a:accent3>
      <a:accent4>
        <a:srgbClr val="898D8D"/>
      </a:accent4>
      <a:accent5>
        <a:srgbClr val="B2B4B2"/>
      </a:accent5>
      <a:accent6>
        <a:srgbClr val="375E77"/>
      </a:accent6>
      <a:hlink>
        <a:srgbClr val="000000"/>
      </a:hlink>
      <a:folHlink>
        <a:srgbClr val="000000"/>
      </a:folHlink>
    </a:clrScheme>
    <a:fontScheme name="">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chemeClr val="bg1"/>
        </a:solidFill>
        <a:ln w="9525">
          <a:solidFill>
            <a:schemeClr val="tx1"/>
          </a:solidFill>
        </a:ln>
      </a:spPr>
      <a:bodyPr/>
      <a:lstStyle/>
      <a:style>
        <a:lnRef idx="2">
          <a:schemeClr val="accent1">
            <a:shade val="50000"/>
          </a:schemeClr>
        </a:lnRef>
        <a:fillRef idx="1">
          <a:schemeClr val="accent1"/>
        </a:fillRef>
        <a:effectRef idx="0">
          <a:schemeClr val="accent1"/>
        </a:effectRef>
        <a:fontRef idx="minor">
          <a:schemeClr val="lt1"/>
        </a:fontRef>
      </a:style>
    </a:spDef>
    <a:lnDef>
      <a:spPr bwMode="auto">
        <a:prstGeom prst="rect">
          <a:avLst/>
        </a:prstGeom>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DESY</Template>
  <TotalTime>0</TotalTime>
  <Words>1793</Words>
  <Application>Microsoft Macintosh PowerPoint</Application>
  <DocSecurity>0</DocSecurity>
  <PresentationFormat>Widescreen</PresentationFormat>
  <Paragraphs>156</Paragraphs>
  <Slides>12</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DESY</vt:lpstr>
      <vt:lpstr>FutureColliders@DESY FH discussion</vt:lpstr>
      <vt:lpstr>Introduction</vt:lpstr>
      <vt:lpstr>Goals for a DESY-FH Future Collider Involvement</vt:lpstr>
      <vt:lpstr>Questions for a DESY-FH Future Collider Involvement</vt:lpstr>
      <vt:lpstr>PRESSING QUESTIONS</vt:lpstr>
      <vt:lpstr>Building Relations</vt:lpstr>
      <vt:lpstr>Synergies &amp; Infrastructure</vt:lpstr>
      <vt:lpstr>EARLY CAREER</vt:lpstr>
      <vt:lpstr>Preliminary Conclusions</vt:lpstr>
      <vt:lpstr>Backup</vt:lpstr>
      <vt:lpstr>Mentimeter questions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Benno List</dc:creator>
  <cp:keywords/>
  <dc:description/>
  <cp:lastModifiedBy>Microsoft Office User</cp:lastModifiedBy>
  <cp:revision>31</cp:revision>
  <dcterms:created xsi:type="dcterms:W3CDTF">2022-09-27T06:00:12Z</dcterms:created>
  <dcterms:modified xsi:type="dcterms:W3CDTF">2022-12-14T12:22:44Z</dcterms:modified>
  <cp:category/>
  <dc:identifier/>
  <cp:contentStatus/>
  <dc:language/>
  <cp:version/>
</cp:coreProperties>
</file>