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76" r:id="rId4"/>
    <p:sldId id="278" r:id="rId5"/>
    <p:sldId id="277" r:id="rId6"/>
    <p:sldId id="275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3" autoAdjust="0"/>
    <p:restoredTop sz="96327" autoAdjust="0"/>
  </p:normalViewPr>
  <p:slideViewPr>
    <p:cSldViewPr showGuides="1">
      <p:cViewPr varScale="1">
        <p:scale>
          <a:sx n="169" d="100"/>
          <a:sy n="169" d="100"/>
        </p:scale>
        <p:origin x="208" y="54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06.11.22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06.11.22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07.11.2022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44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Frank Mayet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44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07045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31</a:t>
                      </a:r>
                      <a:r>
                        <a:rPr lang="en-US" sz="1400" b="1" baseline="30000" dirty="0"/>
                        <a:t>st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1</a:t>
                      </a:r>
                      <a:r>
                        <a:rPr lang="en-US" sz="1400" b="1" baseline="30000" dirty="0"/>
                        <a:t>st</a:t>
                      </a:r>
                      <a:r>
                        <a:rPr lang="en-US" sz="1400" b="1" dirty="0"/>
                        <a:t>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Calibration of the first BPM and work on the new DOOCS server (MDI)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Restoring the new ACHIP working point with the first two EA quads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ACHIP laser alignment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Restoring rough time overlap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Optimization of time overlap within 250 </a:t>
                      </a:r>
                      <a:r>
                        <a:rPr lang="en-US" sz="1100" dirty="0" err="1"/>
                        <a:t>ps</a:t>
                      </a:r>
                      <a:r>
                        <a:rPr lang="en-US" sz="1100" dirty="0"/>
                        <a:t> window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Optimization of electron transmission (best visibility so far)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Upgrade of the high energy spectrometer DOOCS server to support single spike filtering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BPM commissioning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BPM commissioning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Charge map of Mo cathode with 200 um aperture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PDE trajectory investigations (</a:t>
                      </a:r>
                      <a:r>
                        <a:rPr lang="en-US" sz="1100" i="1" dirty="0"/>
                        <a:t>what happens if the beam is not centered in the TDS / enters the PDE with an offset/angle</a:t>
                      </a:r>
                      <a:r>
                        <a:rPr lang="en-US" sz="1100" dirty="0"/>
                        <a:t>) </a:t>
                      </a:r>
                      <a:r>
                        <a:rPr lang="en-US" sz="1100" dirty="0">
                          <a:sym typeface="Wingdings" pitchFamily="2" charset="2"/>
                        </a:rPr>
                        <a:t> Can get offset up to ±0.7 MeV/c!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BPM commissioning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FL.I1 camera back online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FL.I1 and EA.L1 cameras now work </a:t>
                      </a:r>
                      <a:r>
                        <a:rPr lang="en-US" sz="1100" dirty="0" err="1"/>
                        <a:t>ain</a:t>
                      </a:r>
                      <a:r>
                        <a:rPr lang="en-US" sz="1100" dirty="0"/>
                        <a:t> 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First and second Linux console cannot be rebooted properly (manual grub prompt)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ACHIP pump laser faulty – needs repair / to be shipped to IPG 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BC BPM is not connected to electronics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Public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Tunnel open over the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62C0-D9E9-A647-D4D6-3DFF56F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A24D0-71AC-4CB2-A721-9544FB3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E5197-8431-B499-956D-E865096F4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941161-73C9-E44D-82B8-CB5B73B2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756903"/>
            <a:ext cx="6228556" cy="54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A20E0E-41ED-8842-9A54-0B9D2592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07126"/>
            <a:ext cx="5083892" cy="381291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054C865-7CB0-8B4C-8D1A-E52F321711F3}"/>
              </a:ext>
            </a:extLst>
          </p:cNvPr>
          <p:cNvSpPr txBox="1"/>
          <p:nvPr/>
        </p:nvSpPr>
        <p:spPr>
          <a:xfrm>
            <a:off x="407988" y="5202615"/>
            <a:ext cx="501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Left: Timing traces (aligned within &lt;250 </a:t>
            </a:r>
            <a:r>
              <a:rPr lang="en-US" sz="1600" dirty="0" err="1"/>
              <a:t>ps</a:t>
            </a:r>
            <a:r>
              <a:rPr lang="en-US" sz="1600" dirty="0"/>
              <a:t> window)</a:t>
            </a:r>
          </a:p>
          <a:p>
            <a:r>
              <a:rPr lang="en-US" sz="1600" dirty="0"/>
              <a:t>Right: Server-side single spike filter for better modulation detection (HE Spec)</a:t>
            </a:r>
          </a:p>
        </p:txBody>
      </p:sp>
    </p:spTree>
    <p:extLst>
      <p:ext uri="{BB962C8B-B14F-4D97-AF65-F5344CB8AC3E}">
        <p14:creationId xmlns:p14="http://schemas.microsoft.com/office/powerpoint/2010/main" val="227283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E7B1A-A15A-CA40-86DB-5BC23D54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Charge </a:t>
            </a:r>
            <a:r>
              <a:rPr lang="de-DE" dirty="0" err="1"/>
              <a:t>Map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B725E0-2DA8-4D4F-9E4B-8A1C8D34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508F03-4AC0-914D-8C07-EB32251EE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Fresh</a:t>
            </a:r>
            <a:r>
              <a:rPr lang="de-DE" dirty="0"/>
              <a:t> Mo </a:t>
            </a:r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on 2022-06-14</a:t>
            </a:r>
            <a:endParaRPr lang="en-US" dirty="0"/>
          </a:p>
          <a:p>
            <a:endParaRPr lang="en-US" dirty="0"/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D9C79DAD-C74C-6848-8CC0-4DE7CC2A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2022-06-18</a:t>
            </a:r>
          </a:p>
          <a:p>
            <a:pPr marL="0" indent="0" algn="ctr">
              <a:buNone/>
            </a:pPr>
            <a:r>
              <a:rPr lang="de-DE" dirty="0" err="1"/>
              <a:t>Aperture</a:t>
            </a:r>
            <a:r>
              <a:rPr lang="de-DE" dirty="0"/>
              <a:t> 50µm</a:t>
            </a:r>
          </a:p>
          <a:p>
            <a:pPr marL="0" indent="0" algn="ctr">
              <a:buNone/>
            </a:pPr>
            <a:r>
              <a:rPr lang="de-DE" dirty="0"/>
              <a:t>Laser </a:t>
            </a:r>
            <a:r>
              <a:rPr lang="de-DE" dirty="0" err="1"/>
              <a:t>settings</a:t>
            </a:r>
            <a:r>
              <a:rPr lang="de-DE" dirty="0"/>
              <a:t> not </a:t>
            </a:r>
            <a:r>
              <a:rPr lang="de-DE" dirty="0" err="1"/>
              <a:t>documented</a:t>
            </a:r>
            <a:endParaRPr lang="en-US" dirty="0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1CC61EB-A6A7-E74D-97A7-48C7B896CB42}"/>
              </a:ext>
            </a:extLst>
          </p:cNvPr>
          <p:cNvSpPr txBox="1">
            <a:spLocks/>
          </p:cNvSpPr>
          <p:nvPr/>
        </p:nvSpPr>
        <p:spPr>
          <a:xfrm>
            <a:off x="4259263" y="1406427"/>
            <a:ext cx="3673475" cy="50102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2022-07-22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Aperture 50µm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/>
              <a:t>Pharos 60%, user attenuator 8000</a:t>
            </a:r>
            <a:endParaRPr lang="en-US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7AD5372F-5636-864D-B8E1-A1F740426255}"/>
              </a:ext>
            </a:extLst>
          </p:cNvPr>
          <p:cNvSpPr txBox="1">
            <a:spLocks/>
          </p:cNvSpPr>
          <p:nvPr/>
        </p:nvSpPr>
        <p:spPr>
          <a:xfrm>
            <a:off x="8125844" y="1439120"/>
            <a:ext cx="3708399" cy="50102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/>
              <a:t>2022-11-03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/>
              <a:t>Aperture 200µm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/>
              <a:t>Pharos 30%, user attenuator 8000</a:t>
            </a:r>
            <a:endParaRPr lang="en-US" dirty="0"/>
          </a:p>
        </p:txBody>
      </p:sp>
      <p:pic>
        <p:nvPicPr>
          <p:cNvPr id="9" name="Picture 2" descr="https://ttfinfo.desy.de/SINBAD-ARESelog/data/2022/30/25.07/2022-07-25T12:38:21-00.png">
            <a:extLst>
              <a:ext uri="{FF2B5EF4-FFF2-40B4-BE49-F238E27FC236}">
                <a16:creationId xmlns:a16="http://schemas.microsoft.com/office/drawing/2014/main" id="{E9B61AE1-FD84-DC45-B889-DEE6EC5E0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11582" r="10348" b="2188"/>
          <a:stretch/>
        </p:blipFill>
        <p:spPr bwMode="auto">
          <a:xfrm>
            <a:off x="4242001" y="2852936"/>
            <a:ext cx="3708000" cy="28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3ABA69-EEDF-964C-B92C-07B6EC209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1267" r="10937" b="1585"/>
          <a:stretch/>
        </p:blipFill>
        <p:spPr>
          <a:xfrm>
            <a:off x="407989" y="2856359"/>
            <a:ext cx="3708000" cy="287689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A5F611A-937B-D447-90C5-5FF9C2062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1267" r="10937" b="1585"/>
          <a:stretch/>
        </p:blipFill>
        <p:spPr>
          <a:xfrm>
            <a:off x="8126243" y="2856359"/>
            <a:ext cx="3708000" cy="28768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FD4982F-CE2B-BF48-AD11-CD49ACFF23CE}"/>
              </a:ext>
            </a:extLst>
          </p:cNvPr>
          <p:cNvSpPr txBox="1"/>
          <p:nvPr/>
        </p:nvSpPr>
        <p:spPr>
          <a:xfrm>
            <a:off x="407989" y="5831901"/>
            <a:ext cx="1137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Note: </a:t>
            </a:r>
            <a:r>
              <a:rPr lang="de-DE" sz="1600" dirty="0" err="1"/>
              <a:t>Centroid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relative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laser</a:t>
            </a:r>
            <a:r>
              <a:rPr lang="de-DE" sz="1600" dirty="0"/>
              <a:t> </a:t>
            </a:r>
            <a:r>
              <a:rPr lang="de-DE" sz="1600" dirty="0" err="1"/>
              <a:t>alignment</a:t>
            </a:r>
            <a:r>
              <a:rPr lang="de-DE" sz="1600" dirty="0"/>
              <a:t>. </a:t>
            </a:r>
            <a:r>
              <a:rPr lang="de-DE" sz="1600" dirty="0" err="1"/>
              <a:t>Slight</a:t>
            </a:r>
            <a:r>
              <a:rPr lang="de-DE" sz="1600" dirty="0"/>
              <a:t> </a:t>
            </a:r>
            <a:r>
              <a:rPr lang="de-DE" sz="1600" dirty="0" err="1"/>
              <a:t>shifts</a:t>
            </a:r>
            <a:r>
              <a:rPr lang="de-DE" sz="1600" dirty="0"/>
              <a:t> (in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order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100µm) possible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plots</a:t>
            </a:r>
            <a:r>
              <a:rPr lang="de-DE" sz="1600" dirty="0"/>
              <a:t>.</a:t>
            </a:r>
          </a:p>
          <a:p>
            <a:r>
              <a:rPr lang="de-DE" sz="1600" dirty="0"/>
              <a:t>Colour </a:t>
            </a:r>
            <a:r>
              <a:rPr lang="de-DE" sz="1600" dirty="0" err="1"/>
              <a:t>scales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different.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8669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7E2B3-CE7F-934A-A4D1-2A95DFBB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8B08F5-8FB8-B248-8CFD-60DEC9FA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BPMs except for the BC calibrated (800 </a:t>
            </a:r>
            <a:r>
              <a:rPr lang="en-US" dirty="0" err="1"/>
              <a:t>fC</a:t>
            </a:r>
            <a:r>
              <a:rPr lang="en-US" dirty="0"/>
              <a:t> max)</a:t>
            </a:r>
          </a:p>
          <a:p>
            <a:r>
              <a:rPr lang="en-US" dirty="0"/>
              <a:t>BC BPM needs to be connected to the electronics</a:t>
            </a:r>
          </a:p>
          <a:p>
            <a:r>
              <a:rPr lang="en-US" dirty="0"/>
              <a:t>MR BPMs most stable signal; DL BPMs show least stable signal (to be investigated)</a:t>
            </a:r>
          </a:p>
          <a:p>
            <a:r>
              <a:rPr lang="en-US" dirty="0"/>
              <a:t>Higher charge tests once the Cs</a:t>
            </a:r>
            <a:r>
              <a:rPr lang="en-US" baseline="-25000" dirty="0"/>
              <a:t>2</a:t>
            </a:r>
            <a:r>
              <a:rPr lang="en-US" dirty="0"/>
              <a:t>Te cathode is installed (check if low charge calibration is suitable)</a:t>
            </a:r>
          </a:p>
          <a:p>
            <a:r>
              <a:rPr lang="en-US" dirty="0"/>
              <a:t>BPM readings visible on cockpit panel; new DOOCS server works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47DEF6-21B6-C44B-9953-A3275493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BAAF48-9DA1-8641-86C6-5A8B3EE96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9188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0896B-967E-C44E-9F65-ADF4267A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A97E29-9D90-024F-9382-E5DC6F88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B495DD-18F0-CB48-9001-2004993DF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C14BD6-25EF-074E-8850-12334B4E1290}"/>
              </a:ext>
            </a:extLst>
          </p:cNvPr>
          <p:cNvSpPr txBox="1"/>
          <p:nvPr/>
        </p:nvSpPr>
        <p:spPr>
          <a:xfrm>
            <a:off x="479376" y="1340768"/>
            <a:ext cx="10261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Monday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Tunnel open </a:t>
            </a:r>
            <a:r>
              <a:rPr lang="en-US" sz="1600" dirty="0">
                <a:sym typeface="Wingdings" pitchFamily="2" charset="2"/>
              </a:rPr>
              <a:t> UKE visit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Tuesday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Morning: Cathode exchange (Cs</a:t>
            </a:r>
            <a:r>
              <a:rPr lang="en-US" sz="1600" baseline="-25000" dirty="0">
                <a:sym typeface="Wingdings" pitchFamily="2" charset="2"/>
              </a:rPr>
              <a:t>2</a:t>
            </a:r>
            <a:r>
              <a:rPr lang="en-US" sz="1600" dirty="0">
                <a:sym typeface="Wingdings" pitchFamily="2" charset="2"/>
              </a:rPr>
              <a:t>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Tunnel to be closed at 11:00  Careful ramp up; check dark charge, etc.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Wednesday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Transport of 30-40 </a:t>
            </a:r>
            <a:r>
              <a:rPr lang="en-US" sz="1600" dirty="0" err="1"/>
              <a:t>pC</a:t>
            </a:r>
            <a:r>
              <a:rPr lang="en-US" sz="1600" dirty="0"/>
              <a:t> beam; Optimization for a “large uniform beam” at the end of the machine (dosimetry tests)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Thursday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itchFamily="2" charset="2"/>
              </a:rPr>
              <a:t>AutoAcc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Friday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ym typeface="Wingdings" pitchFamily="2" charset="2"/>
              </a:rPr>
              <a:t>tbd</a:t>
            </a:r>
            <a:endParaRPr lang="en-US" sz="1600" i="1" dirty="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34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07.11.2022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52415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07.11.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08.11.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09.11.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Frank / 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10.11.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11.11.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528</Words>
  <Application>Microsoft Macintosh PowerPoint</Application>
  <PresentationFormat>Breitbild</PresentationFormat>
  <Paragraphs>94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DESY</vt:lpstr>
      <vt:lpstr>ARES Operation Meeting</vt:lpstr>
      <vt:lpstr>Summary of week 44</vt:lpstr>
      <vt:lpstr>ACHIP</vt:lpstr>
      <vt:lpstr>Charge Map</vt:lpstr>
      <vt:lpstr>BPMs</vt:lpstr>
      <vt:lpstr>Plan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Microsoft Office User</cp:lastModifiedBy>
  <cp:revision>371</cp:revision>
  <dcterms:created xsi:type="dcterms:W3CDTF">2021-08-09T09:06:11Z</dcterms:created>
  <dcterms:modified xsi:type="dcterms:W3CDTF">2022-11-07T11:02:47Z</dcterms:modified>
</cp:coreProperties>
</file>