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0" r:id="rId3"/>
    <p:sldId id="282" r:id="rId4"/>
    <p:sldId id="258" r:id="rId5"/>
    <p:sldId id="264" r:id="rId6"/>
    <p:sldId id="275" r:id="rId7"/>
    <p:sldId id="283" r:id="rId8"/>
    <p:sldId id="284" r:id="rId9"/>
    <p:sldId id="285" r:id="rId10"/>
    <p:sldId id="269" r:id="rId11"/>
    <p:sldId id="288" r:id="rId12"/>
    <p:sldId id="286" r:id="rId13"/>
    <p:sldId id="28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00"/>
    <a:srgbClr val="A90000"/>
    <a:srgbClr val="1E77B4"/>
    <a:srgbClr val="9566BD"/>
    <a:srgbClr val="D62628"/>
    <a:srgbClr val="2BA02B"/>
    <a:srgbClr val="FF800D"/>
    <a:srgbClr val="000000"/>
    <a:srgbClr val="B5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321" autoAdjust="0"/>
    <p:restoredTop sz="94660"/>
  </p:normalViewPr>
  <p:slideViewPr>
    <p:cSldViewPr snapToGrid="0" snapToObjects="1" showGuides="1">
      <p:cViewPr>
        <p:scale>
          <a:sx n="114" d="100"/>
          <a:sy n="114" d="100"/>
        </p:scale>
        <p:origin x="952" y="9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65" d="100"/>
          <a:sy n="165" d="100"/>
        </p:scale>
        <p:origin x="-138" y="-265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-1"/>
            <a:ext cx="2437260" cy="8082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FA731-96C6-1C4F-A61E-653465578A1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39817" y="0"/>
            <a:ext cx="1118183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FE862-AA2E-A649-A23D-0AE53E0EBE06}" type="datetimeFigureOut">
              <a:rPr lang="en-US" smtClean="0"/>
              <a:t>11/20/22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2988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0" y="8673460"/>
            <a:ext cx="68580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/>
            </a:lvl1pPr>
          </a:lstStyle>
          <a:p>
            <a:fld id="{D080ACEF-038B-C84F-B8C5-91258E24176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15000" y="0"/>
            <a:ext cx="1159132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FE862-AA2E-A649-A23D-0AE53E0EBE06}" type="datetimeFigureOut">
              <a:rPr lang="en-US" smtClean="0"/>
              <a:t>11/20/22</a:t>
            </a:fld>
            <a:endParaRPr lang="en-GB" dirty="0"/>
          </a:p>
        </p:txBody>
      </p:sp>
      <p:pic>
        <p:nvPicPr>
          <p:cNvPr id="8" name="Picture 7" descr="RHUL_Master_logo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853" y="8045128"/>
            <a:ext cx="1401034" cy="70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833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lide 1">
    <p:bg>
      <p:bgPr>
        <a:solidFill>
          <a:srgbClr val="424A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466534"/>
            <a:ext cx="9143999" cy="1198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453" y="1986858"/>
            <a:ext cx="6663634" cy="1502881"/>
          </a:xfrm>
        </p:spPr>
        <p:txBody>
          <a:bodyPr anchor="t" anchorCtr="0">
            <a:noAutofit/>
          </a:bodyPr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453" y="4721654"/>
            <a:ext cx="5487504" cy="77856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4" name="Picture 3" descr="RHUL_Master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385" y="4467172"/>
            <a:ext cx="2386616" cy="1197524"/>
          </a:xfrm>
          <a:prstGeom prst="rect">
            <a:avLst/>
          </a:prstGeom>
        </p:spPr>
      </p:pic>
      <p:pic>
        <p:nvPicPr>
          <p:cNvPr id="7" name="Picture 6" descr="Music_Hall_Diagonal_6_long_lines_white-optimized1.png"/>
          <p:cNvPicPr>
            <a:picLocks noChangeAspect="1"/>
          </p:cNvPicPr>
          <p:nvPr userDrawn="1"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132"/>
          <a:stretch/>
        </p:blipFill>
        <p:spPr>
          <a:xfrm>
            <a:off x="1" y="4158702"/>
            <a:ext cx="9144000" cy="307832"/>
          </a:xfrm>
          <a:prstGeom prst="rect">
            <a:avLst/>
          </a:prstGeom>
        </p:spPr>
      </p:pic>
      <p:pic>
        <p:nvPicPr>
          <p:cNvPr id="11" name="Picture 10" descr="Music_Hall_Diagonal_6_long_lines_white-optimized1.png"/>
          <p:cNvPicPr>
            <a:picLocks noChangeAspect="1"/>
          </p:cNvPicPr>
          <p:nvPr userDrawn="1"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132"/>
          <a:stretch/>
        </p:blipFill>
        <p:spPr>
          <a:xfrm>
            <a:off x="1" y="5670454"/>
            <a:ext cx="9144000" cy="30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62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588" y="1365654"/>
            <a:ext cx="9145588" cy="5505174"/>
          </a:xfrm>
          <a:noFill/>
        </p:spPr>
        <p:txBody>
          <a:bodyPr lIns="72000" tIns="72000"/>
          <a:lstStyle/>
          <a:p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76975" y="10903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12" y="6513014"/>
            <a:ext cx="216000" cy="216000"/>
          </a:xfrm>
        </p:spPr>
        <p:txBody>
          <a:bodyPr/>
          <a:lstStyle/>
          <a:p>
            <a:fld id="{6B49BB3D-90E4-C946-BCF9-8FBC622A1A0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381380"/>
            <a:ext cx="6546059" cy="92213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055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 hasCustomPrompt="1"/>
          </p:nvPr>
        </p:nvSpPr>
        <p:spPr>
          <a:xfrm>
            <a:off x="457200" y="1555750"/>
            <a:ext cx="8229600" cy="4476750"/>
          </a:xfrm>
        </p:spPr>
        <p:txBody>
          <a:bodyPr lIns="72000" tIns="72000"/>
          <a:lstStyle>
            <a:lvl1pPr>
              <a:defRPr sz="1800"/>
            </a:lvl1pPr>
          </a:lstStyle>
          <a:p>
            <a:r>
              <a:rPr lang="en-GB" sz="2600" b="0" i="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Chart/graph</a:t>
            </a:r>
            <a:endParaRPr lang="en-GB" dirty="0"/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434412" y="6513014"/>
            <a:ext cx="216000" cy="216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200" rtl="0" eaLnBrk="1" latinLnBrk="0" hangingPunct="1">
              <a:defRPr sz="1000" kern="1200" normalizeH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49BB3D-90E4-C946-BCF9-8FBC622A1A06}" type="slidenum">
              <a:rPr lang="en-GB" sz="800" smtClean="0"/>
              <a:pPr/>
              <a:t>‹#›</a:t>
            </a:fld>
            <a:endParaRPr lang="en-GB" sz="800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381380"/>
            <a:ext cx="6546059" cy="92213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6051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cascading bullets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fld id="{6B49BB3D-90E4-C946-BCF9-8FBC622A1A0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29552"/>
            <a:ext cx="8229600" cy="4363278"/>
          </a:xfrm>
        </p:spPr>
        <p:txBody>
          <a:bodyPr/>
          <a:lstStyle>
            <a:lvl1pPr marL="266400" indent="-266400">
              <a:buFont typeface="Arial"/>
              <a:buChar char="•"/>
              <a:defRPr sz="2800"/>
            </a:lvl1pPr>
            <a:lvl2pPr marL="561600" indent="-248400">
              <a:buClr>
                <a:srgbClr val="DA5120"/>
              </a:buClr>
              <a:buFont typeface="Lucida Grande"/>
              <a:buChar char="-"/>
              <a:defRPr sz="2400"/>
            </a:lvl2pPr>
            <a:lvl3pPr marL="813600" indent="-234000">
              <a:buClr>
                <a:srgbClr val="171D23"/>
              </a:buClr>
              <a:buFont typeface="Wingdings" charset="2"/>
              <a:buChar char="§"/>
              <a:defRPr sz="2000"/>
            </a:lvl3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63702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1"/>
          </p:nvPr>
        </p:nvSpPr>
        <p:spPr>
          <a:xfrm>
            <a:off x="463071" y="1557210"/>
            <a:ext cx="8229600" cy="4525963"/>
          </a:xfrm>
        </p:spPr>
        <p:txBody>
          <a:bodyPr/>
          <a:lstStyle>
            <a:lvl1pPr marL="288000" indent="-324000">
              <a:buFont typeface="+mj-lt"/>
              <a:buAutoNum type="arabicPeriod"/>
              <a:defRPr sz="2800">
                <a:latin typeface="Corbel"/>
                <a:cs typeface="Corbel"/>
              </a:defRPr>
            </a:lvl1pPr>
            <a:lvl2pPr marL="648000" indent="-288000" algn="l">
              <a:buClr>
                <a:srgbClr val="FF6600"/>
              </a:buClr>
              <a:buFont typeface="+mj-lt"/>
              <a:buAutoNum type="romanLcPeriod"/>
              <a:defRPr sz="2400" baseline="0">
                <a:latin typeface="Corbel"/>
                <a:cs typeface="Corbel"/>
              </a:defRPr>
            </a:lvl2pPr>
            <a:lvl3pPr marL="579600" indent="0">
              <a:buFont typeface="Arial"/>
              <a:buNone/>
              <a:defRPr sz="2000">
                <a:latin typeface="Corbel"/>
                <a:cs typeface="Corbel"/>
              </a:defRPr>
            </a:lvl3pPr>
          </a:lstStyle>
          <a:p>
            <a:pPr lvl="0"/>
            <a:r>
              <a:rPr lang="en-US" dirty="0"/>
              <a:t>Click to edit Master text </a:t>
            </a:r>
          </a:p>
          <a:p>
            <a:pPr lvl="1"/>
            <a:r>
              <a:rPr lang="en-US" dirty="0"/>
              <a:t>Second level	</a:t>
            </a:r>
          </a:p>
          <a:p>
            <a:pPr lvl="1"/>
            <a:r>
              <a:rPr lang="en-US" dirty="0"/>
              <a:t>Third level</a:t>
            </a:r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434412" y="6513014"/>
            <a:ext cx="216000" cy="216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200" rtl="0" eaLnBrk="1" latinLnBrk="0" hangingPunct="1">
              <a:defRPr sz="1000" kern="1200" normalizeH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49BB3D-90E4-C946-BCF9-8FBC622A1A06}" type="slidenum">
              <a:rPr lang="en-GB" sz="800" smtClean="0"/>
              <a:pPr/>
              <a:t>‹#›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139730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424A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466533"/>
            <a:ext cx="9143999" cy="1198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7" name="Picture 6" descr="RHUL_Master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3823" y="4466533"/>
            <a:ext cx="2389161" cy="1198801"/>
          </a:xfrm>
          <a:prstGeom prst="rect">
            <a:avLst/>
          </a:prstGeom>
        </p:spPr>
      </p:pic>
      <p:pic>
        <p:nvPicPr>
          <p:cNvPr id="8" name="Picture 7" descr="Music_Hall_Diagonal_6_long_lines_white-optimized1.png"/>
          <p:cNvPicPr>
            <a:picLocks noChangeAspect="1"/>
          </p:cNvPicPr>
          <p:nvPr userDrawn="1"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132"/>
          <a:stretch/>
        </p:blipFill>
        <p:spPr>
          <a:xfrm>
            <a:off x="1" y="4158702"/>
            <a:ext cx="9144000" cy="307832"/>
          </a:xfrm>
          <a:prstGeom prst="rect">
            <a:avLst/>
          </a:prstGeom>
        </p:spPr>
      </p:pic>
      <p:pic>
        <p:nvPicPr>
          <p:cNvPr id="9" name="Picture 8" descr="Music_Hall_Diagonal_6_long_lines_white-optimized1.png"/>
          <p:cNvPicPr>
            <a:picLocks noChangeAspect="1"/>
          </p:cNvPicPr>
          <p:nvPr userDrawn="1"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132"/>
          <a:stretch/>
        </p:blipFill>
        <p:spPr>
          <a:xfrm>
            <a:off x="1" y="5670454"/>
            <a:ext cx="9144000" cy="30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93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4482A-18B6-7297-531F-67FBD60FE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73A27-07EC-5770-A511-8EC821490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D19AB-516F-D86A-53A8-46590270C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78898-3F03-6DC3-4558-A4E9B44D8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06D56-317C-5B41-2039-2AF98DBC1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8496-4737-494B-B939-D0975731F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09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3"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794" y="0"/>
            <a:ext cx="9145588" cy="4727046"/>
          </a:xfrm>
          <a:noFill/>
        </p:spPr>
        <p:txBody>
          <a:bodyPr lIns="72000" tIns="72000"/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4470387"/>
            <a:ext cx="9143999" cy="1198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11" name="Picture 10" descr="RHUL_Master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5633" y="4470387"/>
            <a:ext cx="2389161" cy="1198801"/>
          </a:xfrm>
          <a:prstGeom prst="rect">
            <a:avLst/>
          </a:prstGeom>
        </p:spPr>
      </p:pic>
      <p:pic>
        <p:nvPicPr>
          <p:cNvPr id="2" name="Picture 1" descr="Music_Hall_Diagonal_6_long_lines-40%-optimized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8546"/>
          <a:stretch/>
        </p:blipFill>
        <p:spPr>
          <a:xfrm>
            <a:off x="794" y="4152163"/>
            <a:ext cx="9144000" cy="324115"/>
          </a:xfrm>
          <a:prstGeom prst="rect">
            <a:avLst/>
          </a:prstGeom>
        </p:spPr>
      </p:pic>
      <p:pic>
        <p:nvPicPr>
          <p:cNvPr id="9" name="Picture 8" descr="Music_Hall_Diagonal_6_long_lines-40%-optimized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8546"/>
          <a:stretch/>
        </p:blipFill>
        <p:spPr>
          <a:xfrm>
            <a:off x="794" y="5658796"/>
            <a:ext cx="9144000" cy="324115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70453" y="4721654"/>
            <a:ext cx="5487504" cy="77856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561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bg>
      <p:bgPr>
        <a:solidFill>
          <a:srgbClr val="424A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8141" y="4466534"/>
            <a:ext cx="9143999" cy="1198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6978" y="4748823"/>
            <a:ext cx="6197663" cy="916512"/>
          </a:xfrm>
        </p:spPr>
        <p:txBody>
          <a:bodyPr anchor="t">
            <a:normAutofit/>
          </a:bodyPr>
          <a:lstStyle>
            <a:lvl1pPr algn="l">
              <a:defRPr sz="3600" b="0" cap="none"/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3860" y="4466534"/>
            <a:ext cx="2400139" cy="11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71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466533"/>
            <a:ext cx="9143999" cy="1198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36978" y="4748823"/>
            <a:ext cx="6108115" cy="916512"/>
          </a:xfrm>
        </p:spPr>
        <p:txBody>
          <a:bodyPr anchor="t">
            <a:normAutofit/>
          </a:bodyPr>
          <a:lstStyle>
            <a:lvl1pPr algn="l">
              <a:defRPr sz="3600" b="0" cap="none"/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7" name="Picture 6" descr="RHUL_Master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3823" y="4466533"/>
            <a:ext cx="2389161" cy="119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8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1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375"/>
            <a:ext cx="3904974" cy="436327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660900" y="1771375"/>
            <a:ext cx="4025900" cy="4363950"/>
          </a:xfrm>
        </p:spPr>
        <p:txBody>
          <a:bodyPr/>
          <a:lstStyle>
            <a:lvl1pPr marL="285750" indent="-285750">
              <a:buSzPct val="120000"/>
              <a:buFont typeface="Wingdings" charset="2"/>
              <a:buChar char="§"/>
              <a:defRPr/>
            </a:lvl1pPr>
            <a:lvl2pPr marL="285750" indent="-285750">
              <a:buSzPct val="120000"/>
              <a:buFont typeface="Wingdings" charset="2"/>
              <a:buChar char="§"/>
              <a:defRPr/>
            </a:lvl2pPr>
            <a:lvl3pPr marL="173038" indent="-171450">
              <a:buSzPct val="120000"/>
              <a:buFont typeface="Wingdings" charset="2"/>
              <a:buChar char="§"/>
              <a:defRPr/>
            </a:lvl3pPr>
            <a:lvl4pPr marL="173038" indent="-171450">
              <a:buSzPct val="120000"/>
              <a:buFont typeface="Wingdings" charset="2"/>
              <a:buChar char="§"/>
              <a:defRPr/>
            </a:lvl4pPr>
            <a:lvl5pPr marL="173038" indent="-171450">
              <a:buSzPct val="120000"/>
              <a:buFont typeface="Wingdings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381380"/>
            <a:ext cx="6546059" cy="92213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9487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ext page 2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6B49BB3D-90E4-C946-BCF9-8FBC622A1A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98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3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fld id="{6B49BB3D-90E4-C946-BCF9-8FBC622A1A0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29552"/>
            <a:ext cx="8229600" cy="436327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5613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page 1"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HUL_Master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6238" y="430698"/>
            <a:ext cx="1837762" cy="865429"/>
          </a:xfrm>
          <a:prstGeom prst="rect">
            <a:avLst/>
          </a:prstGeom>
        </p:spPr>
      </p:pic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588" y="0"/>
            <a:ext cx="9145588" cy="6858000"/>
          </a:xfrm>
          <a:noFill/>
        </p:spPr>
        <p:txBody>
          <a:bodyPr lIns="72000" tIns="72000"/>
          <a:lstStyle/>
          <a:p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12" y="6513014"/>
            <a:ext cx="216000" cy="216000"/>
          </a:xfrm>
        </p:spPr>
        <p:txBody>
          <a:bodyPr/>
          <a:lstStyle/>
          <a:p>
            <a:fld id="{6B49BB3D-90E4-C946-BCF9-8FBC622A1A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87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page band at bottom"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12" y="6513014"/>
            <a:ext cx="216000" cy="216000"/>
          </a:xfrm>
        </p:spPr>
        <p:txBody>
          <a:bodyPr/>
          <a:lstStyle/>
          <a:p>
            <a:fld id="{6B49BB3D-90E4-C946-BCF9-8FBC622A1A0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5475525"/>
            <a:ext cx="9144000" cy="91336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E99A9"/>
              </a:solidFill>
            </a:endParaRPr>
          </a:p>
        </p:txBody>
      </p:sp>
      <p:pic>
        <p:nvPicPr>
          <p:cNvPr id="7" name="Picture 6" descr="RHUL_Master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643" y="5475006"/>
            <a:ext cx="1822362" cy="914400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5425690"/>
            <a:ext cx="6546059" cy="92213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34412" y="592782"/>
            <a:ext cx="3904974" cy="436327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Content Placeholder 8"/>
          <p:cNvSpPr>
            <a:spLocks noGrp="1"/>
          </p:cNvSpPr>
          <p:nvPr>
            <p:ph sz="quarter" idx="14"/>
          </p:nvPr>
        </p:nvSpPr>
        <p:spPr>
          <a:xfrm>
            <a:off x="4638112" y="592782"/>
            <a:ext cx="4025900" cy="4363950"/>
          </a:xfrm>
        </p:spPr>
        <p:txBody>
          <a:bodyPr/>
          <a:lstStyle>
            <a:lvl1pPr marL="285750" indent="-285750">
              <a:buSzPct val="120000"/>
              <a:buFont typeface="Wingdings" charset="2"/>
              <a:buChar char="§"/>
              <a:defRPr/>
            </a:lvl1pPr>
            <a:lvl2pPr marL="285750" indent="-285750">
              <a:buSzPct val="120000"/>
              <a:buFont typeface="Wingdings" charset="2"/>
              <a:buChar char="§"/>
              <a:defRPr/>
            </a:lvl2pPr>
            <a:lvl3pPr marL="173038" indent="-171450">
              <a:buSzPct val="120000"/>
              <a:buFont typeface="Wingdings" charset="2"/>
              <a:buChar char="§"/>
              <a:defRPr/>
            </a:lvl3pPr>
            <a:lvl4pPr marL="173038" indent="-171450">
              <a:buSzPct val="120000"/>
              <a:buFont typeface="Wingdings" charset="2"/>
              <a:buChar char="§"/>
              <a:defRPr/>
            </a:lvl4pPr>
            <a:lvl5pPr marL="173038" indent="-171450">
              <a:buSzPct val="120000"/>
              <a:buFont typeface="Wingdings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012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31215"/>
            <a:ext cx="9144000" cy="91336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E99A9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380"/>
            <a:ext cx="6546059" cy="92213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792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411" y="6513014"/>
            <a:ext cx="216000" cy="216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 anchorCtr="0"/>
          <a:lstStyle>
            <a:lvl1pPr algn="ctr">
              <a:defRPr sz="800" normalizeH="1">
                <a:solidFill>
                  <a:schemeClr val="bg1"/>
                </a:solidFill>
              </a:defRPr>
            </a:lvl1pPr>
          </a:lstStyle>
          <a:p>
            <a:fld id="{6B49BB3D-90E4-C946-BCF9-8FBC622A1A0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RHUL_Master_logo_RGB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6232" y="430696"/>
            <a:ext cx="182236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7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61" r:id="rId3"/>
    <p:sldLayoutId id="2147483662" r:id="rId4"/>
    <p:sldLayoutId id="2147483650" r:id="rId5"/>
    <p:sldLayoutId id="2147483653" r:id="rId6"/>
    <p:sldLayoutId id="2147483680" r:id="rId7"/>
    <p:sldLayoutId id="2147483685" r:id="rId8"/>
    <p:sldLayoutId id="2147483691" r:id="rId9"/>
    <p:sldLayoutId id="2147483654" r:id="rId10"/>
    <p:sldLayoutId id="2147483664" r:id="rId11"/>
    <p:sldLayoutId id="2147483693" r:id="rId12"/>
    <p:sldLayoutId id="2147483682" r:id="rId13"/>
    <p:sldLayoutId id="2147483687" r:id="rId14"/>
    <p:sldLayoutId id="2147483694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12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spcBef>
          <a:spcPts val="1200"/>
        </a:spcBef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588" indent="0" algn="l" defTabSz="457200" rtl="0" eaLnBrk="1" latinLnBrk="0" hangingPunct="1">
        <a:spcBef>
          <a:spcPts val="1200"/>
        </a:spcBef>
        <a:buFont typeface="Arial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588" indent="0" algn="l" defTabSz="457200" rtl="0" eaLnBrk="1" latinLnBrk="0" hangingPunct="1">
        <a:spcBef>
          <a:spcPts val="1200"/>
        </a:spcBef>
        <a:buFont typeface="Arial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88" indent="0" algn="l" defTabSz="457200" rtl="0" eaLnBrk="1" latinLnBrk="0" hangingPunct="1">
        <a:spcBef>
          <a:spcPts val="1200"/>
        </a:spcBef>
        <a:buFont typeface="Arial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indico.desy.de/event/36737/contributions/131734/attachments/78040/101079/glaser_background_sim_31102022.pdf" TargetMode="Externa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LUXEsoftware/lxflusim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bitbucket.org/jairhul/pyg4ometry/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indico.desy.de/event/36737/contributions/131734/attachments/78040/101079/glaser_background_sim_31102022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1F2BF-837C-704D-95E7-DE787928E6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FLUKA studies with the 3 dumps </a:t>
            </a:r>
            <a:r>
              <a:rPr lang="en-US" b="1" dirty="0"/>
              <a:t>update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CE6F5D-5B87-7C46-AF79-1B767BA159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Stewart Boogert, Kyle Fleck</a:t>
            </a:r>
          </a:p>
          <a:p>
            <a:r>
              <a:rPr lang="en-US" dirty="0"/>
              <a:t>21/11/2022 LUXE simulation meeting</a:t>
            </a:r>
          </a:p>
        </p:txBody>
      </p:sp>
    </p:spTree>
    <p:extLst>
      <p:ext uri="{BB962C8B-B14F-4D97-AF65-F5344CB8AC3E}">
        <p14:creationId xmlns:p14="http://schemas.microsoft.com/office/powerpoint/2010/main" val="3761299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F14AA-DB5A-4044-7CDD-81FBD138C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Locations sampled for neutron fluence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3EA57E-C71F-1869-2F2A-62A5340A2D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FF110A08-E389-D101-EA5A-310FB66122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30" t="22405" r="1978" b="5611"/>
          <a:stretch/>
        </p:blipFill>
        <p:spPr>
          <a:xfrm>
            <a:off x="172505" y="1501003"/>
            <a:ext cx="4340723" cy="2588634"/>
          </a:xfrm>
          <a:prstGeom prst="rect">
            <a:avLst/>
          </a:prstGeom>
        </p:spPr>
      </p:pic>
      <p:pic>
        <p:nvPicPr>
          <p:cNvPr id="13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72BE3BA-8ABA-2EB3-2D29-8DE2909DCE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90" t="23072" r="2043" b="9643"/>
          <a:stretch/>
        </p:blipFill>
        <p:spPr>
          <a:xfrm>
            <a:off x="4991602" y="1501003"/>
            <a:ext cx="3996427" cy="258863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FC3CC54-871E-43DD-99FA-653AA4934D74}"/>
              </a:ext>
            </a:extLst>
          </p:cNvPr>
          <p:cNvSpPr txBox="1"/>
          <p:nvPr/>
        </p:nvSpPr>
        <p:spPr>
          <a:xfrm>
            <a:off x="1667025" y="2141497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26C471-1A9C-0E0B-13BD-5DEE3C568256}"/>
              </a:ext>
            </a:extLst>
          </p:cNvPr>
          <p:cNvSpPr txBox="1"/>
          <p:nvPr/>
        </p:nvSpPr>
        <p:spPr>
          <a:xfrm>
            <a:off x="2432977" y="2054868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FF062B-7551-A30C-2FF0-AD4EA0A38C28}"/>
              </a:ext>
            </a:extLst>
          </p:cNvPr>
          <p:cNvSpPr txBox="1"/>
          <p:nvPr/>
        </p:nvSpPr>
        <p:spPr>
          <a:xfrm>
            <a:off x="3592407" y="1904225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9B2931-B56F-4EFD-CD99-7F1813086F20}"/>
              </a:ext>
            </a:extLst>
          </p:cNvPr>
          <p:cNvSpPr txBox="1"/>
          <p:nvPr/>
        </p:nvSpPr>
        <p:spPr>
          <a:xfrm>
            <a:off x="4259812" y="254010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249708-4317-C779-36E2-BA56465240BE}"/>
              </a:ext>
            </a:extLst>
          </p:cNvPr>
          <p:cNvSpPr txBox="1"/>
          <p:nvPr/>
        </p:nvSpPr>
        <p:spPr>
          <a:xfrm>
            <a:off x="3752942" y="3159475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58B239-51B0-0147-A662-304A0283364C}"/>
              </a:ext>
            </a:extLst>
          </p:cNvPr>
          <p:cNvSpPr txBox="1"/>
          <p:nvPr/>
        </p:nvSpPr>
        <p:spPr>
          <a:xfrm>
            <a:off x="2013160" y="3310027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E76366-6F67-3466-F943-2BE0FCC852C6}"/>
              </a:ext>
            </a:extLst>
          </p:cNvPr>
          <p:cNvSpPr txBox="1"/>
          <p:nvPr/>
        </p:nvSpPr>
        <p:spPr>
          <a:xfrm>
            <a:off x="231402" y="3191784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85D578-A97F-0CFA-E5C4-9DE19466F1A6}"/>
              </a:ext>
            </a:extLst>
          </p:cNvPr>
          <p:cNvSpPr txBox="1"/>
          <p:nvPr/>
        </p:nvSpPr>
        <p:spPr>
          <a:xfrm>
            <a:off x="278702" y="2534889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079A06-C1A2-879B-F07C-85B0BC7647EC}"/>
              </a:ext>
            </a:extLst>
          </p:cNvPr>
          <p:cNvSpPr txBox="1"/>
          <p:nvPr/>
        </p:nvSpPr>
        <p:spPr>
          <a:xfrm>
            <a:off x="5706031" y="1870202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D35DF4-E1E9-2717-D563-09A77B016B42}"/>
              </a:ext>
            </a:extLst>
          </p:cNvPr>
          <p:cNvSpPr txBox="1"/>
          <p:nvPr/>
        </p:nvSpPr>
        <p:spPr>
          <a:xfrm>
            <a:off x="7005026" y="2425988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2B78F8-24C6-9E5B-979E-7EC49FF63684}"/>
              </a:ext>
            </a:extLst>
          </p:cNvPr>
          <p:cNvSpPr txBox="1"/>
          <p:nvPr/>
        </p:nvSpPr>
        <p:spPr>
          <a:xfrm>
            <a:off x="8061317" y="211186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C55A72-4BDD-2517-BBBD-788A110DD22F}"/>
              </a:ext>
            </a:extLst>
          </p:cNvPr>
          <p:cNvSpPr txBox="1"/>
          <p:nvPr/>
        </p:nvSpPr>
        <p:spPr>
          <a:xfrm>
            <a:off x="8516970" y="2695553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41B269-3201-DEF3-4BA9-36CDE1C2F755}"/>
              </a:ext>
            </a:extLst>
          </p:cNvPr>
          <p:cNvSpPr txBox="1"/>
          <p:nvPr/>
        </p:nvSpPr>
        <p:spPr>
          <a:xfrm>
            <a:off x="6368932" y="3376450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F1</a:t>
            </a:r>
          </a:p>
        </p:txBody>
      </p:sp>
      <p:pic>
        <p:nvPicPr>
          <p:cNvPr id="34" name="Picture 3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9C8E71F-34F9-6A94-9F18-C7123AE201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938" t="36263" r="6851" b="16549"/>
          <a:stretch/>
        </p:blipFill>
        <p:spPr>
          <a:xfrm>
            <a:off x="172505" y="4285054"/>
            <a:ext cx="4835258" cy="203254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7606AA6-D4C0-6DDA-E9BE-6E4DFC96B362}"/>
              </a:ext>
            </a:extLst>
          </p:cNvPr>
          <p:cNvSpPr txBox="1"/>
          <p:nvPr/>
        </p:nvSpPr>
        <p:spPr>
          <a:xfrm>
            <a:off x="4169753" y="5172331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5542190-06A7-19EC-5457-41D085C4C6CF}"/>
              </a:ext>
            </a:extLst>
          </p:cNvPr>
          <p:cNvSpPr txBox="1"/>
          <p:nvPr/>
        </p:nvSpPr>
        <p:spPr>
          <a:xfrm>
            <a:off x="5998859" y="4707838"/>
            <a:ext cx="20763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W1-8 : Walls</a:t>
            </a:r>
          </a:p>
          <a:p>
            <a:r>
              <a:rPr lang="en-US" dirty="0"/>
              <a:t>C1-3 : Ceiling</a:t>
            </a:r>
          </a:p>
          <a:p>
            <a:r>
              <a:rPr lang="en-US" dirty="0"/>
              <a:t>F1 : Floor</a:t>
            </a:r>
          </a:p>
          <a:p>
            <a:r>
              <a:rPr lang="en-US" dirty="0"/>
              <a:t>R1: XFEL dump rack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0C92167-D3CC-399A-50C4-035702CDAA4F}"/>
              </a:ext>
            </a:extLst>
          </p:cNvPr>
          <p:cNvSpPr txBox="1"/>
          <p:nvPr/>
        </p:nvSpPr>
        <p:spPr>
          <a:xfrm>
            <a:off x="172505" y="1500870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739AEF7-57E9-DCC7-8E0A-32E640ECA94B}"/>
              </a:ext>
            </a:extLst>
          </p:cNvPr>
          <p:cNvSpPr txBox="1"/>
          <p:nvPr/>
        </p:nvSpPr>
        <p:spPr>
          <a:xfrm>
            <a:off x="4988918" y="1500870"/>
            <a:ext cx="1077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Elevation</a:t>
            </a:r>
          </a:p>
        </p:txBody>
      </p:sp>
    </p:spTree>
    <p:extLst>
      <p:ext uri="{BB962C8B-B14F-4D97-AF65-F5344CB8AC3E}">
        <p14:creationId xmlns:p14="http://schemas.microsoft.com/office/powerpoint/2010/main" val="1748803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06958-9649-1B7A-D6DF-0D7365627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Shielding wall spectra (g-laser)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22C364-503F-20E0-A5ED-FF44D889CF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B9B0519-F3BA-C16A-5975-B02AAB3D5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49" t="9692" r="8537"/>
          <a:stretch/>
        </p:blipFill>
        <p:spPr>
          <a:xfrm>
            <a:off x="858644" y="2905005"/>
            <a:ext cx="7103327" cy="3716009"/>
          </a:xfrm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C85621F7-9B39-8B7C-DEC6-C56E003B5F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30" t="22405" r="1978" b="5611"/>
          <a:stretch/>
        </p:blipFill>
        <p:spPr>
          <a:xfrm>
            <a:off x="172506" y="1501003"/>
            <a:ext cx="2662628" cy="15878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475E41-2921-63B9-AF06-F8ED825DD624}"/>
              </a:ext>
            </a:extLst>
          </p:cNvPr>
          <p:cNvSpPr txBox="1"/>
          <p:nvPr/>
        </p:nvSpPr>
        <p:spPr>
          <a:xfrm>
            <a:off x="1089253" y="1893886"/>
            <a:ext cx="4010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C0B749-10B0-6D1B-3E28-33FF064EAF99}"/>
              </a:ext>
            </a:extLst>
          </p:cNvPr>
          <p:cNvSpPr txBox="1"/>
          <p:nvPr/>
        </p:nvSpPr>
        <p:spPr>
          <a:xfrm>
            <a:off x="1559094" y="1840747"/>
            <a:ext cx="412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F9B5A6-ADA4-D44A-C9F3-FCC7283A93CA}"/>
              </a:ext>
            </a:extLst>
          </p:cNvPr>
          <p:cNvSpPr txBox="1"/>
          <p:nvPr/>
        </p:nvSpPr>
        <p:spPr>
          <a:xfrm>
            <a:off x="2270295" y="1748342"/>
            <a:ext cx="4010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1A38D6-70C3-5DA3-80CE-BCBC773C348F}"/>
              </a:ext>
            </a:extLst>
          </p:cNvPr>
          <p:cNvSpPr txBox="1"/>
          <p:nvPr/>
        </p:nvSpPr>
        <p:spPr>
          <a:xfrm>
            <a:off x="2679687" y="2138392"/>
            <a:ext cx="412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AA85AF-DE0D-F8D2-8A5B-C27383F8ECA5}"/>
              </a:ext>
            </a:extLst>
          </p:cNvPr>
          <p:cNvSpPr txBox="1"/>
          <p:nvPr/>
        </p:nvSpPr>
        <p:spPr>
          <a:xfrm>
            <a:off x="2368769" y="2518321"/>
            <a:ext cx="4062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54ED6B-2358-B925-86EE-17F913EE518C}"/>
              </a:ext>
            </a:extLst>
          </p:cNvPr>
          <p:cNvSpPr txBox="1"/>
          <p:nvPr/>
        </p:nvSpPr>
        <p:spPr>
          <a:xfrm>
            <a:off x="1301576" y="2610670"/>
            <a:ext cx="415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CDF5E0-A6EA-2BBC-4DBE-C5959FE7E425}"/>
              </a:ext>
            </a:extLst>
          </p:cNvPr>
          <p:cNvSpPr txBox="1"/>
          <p:nvPr/>
        </p:nvSpPr>
        <p:spPr>
          <a:xfrm>
            <a:off x="208633" y="2538139"/>
            <a:ext cx="397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7A46ED-849C-3A3F-991A-4FBE9A229C40}"/>
              </a:ext>
            </a:extLst>
          </p:cNvPr>
          <p:cNvSpPr txBox="1"/>
          <p:nvPr/>
        </p:nvSpPr>
        <p:spPr>
          <a:xfrm>
            <a:off x="237648" y="2135195"/>
            <a:ext cx="412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W8</a:t>
            </a:r>
          </a:p>
        </p:txBody>
      </p:sp>
      <p:pic>
        <p:nvPicPr>
          <p:cNvPr id="18" name="Picture 1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462E56A-710F-B2F8-2857-9DEC47FBB8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390" t="23072" r="2043" b="9643"/>
          <a:stretch/>
        </p:blipFill>
        <p:spPr>
          <a:xfrm>
            <a:off x="6308868" y="1501003"/>
            <a:ext cx="2690860" cy="158788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21C8164-C1AE-1FB6-C3A1-B8FFEDF7FD4A}"/>
              </a:ext>
            </a:extLst>
          </p:cNvPr>
          <p:cNvSpPr txBox="1"/>
          <p:nvPr/>
        </p:nvSpPr>
        <p:spPr>
          <a:xfrm>
            <a:off x="6789904" y="1727472"/>
            <a:ext cx="3870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1DBA49-5F5F-E274-AC9E-935A4F19DA1F}"/>
              </a:ext>
            </a:extLst>
          </p:cNvPr>
          <p:cNvSpPr txBox="1"/>
          <p:nvPr/>
        </p:nvSpPr>
        <p:spPr>
          <a:xfrm>
            <a:off x="7664539" y="2068395"/>
            <a:ext cx="3680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342468-777C-ADA8-6927-07EBCD5CB842}"/>
              </a:ext>
            </a:extLst>
          </p:cNvPr>
          <p:cNvSpPr txBox="1"/>
          <p:nvPr/>
        </p:nvSpPr>
        <p:spPr>
          <a:xfrm>
            <a:off x="8375756" y="1875707"/>
            <a:ext cx="3549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79FAB3-B9E3-79B9-ED1E-65745237ABD2}"/>
              </a:ext>
            </a:extLst>
          </p:cNvPr>
          <p:cNvSpPr txBox="1"/>
          <p:nvPr/>
        </p:nvSpPr>
        <p:spPr>
          <a:xfrm>
            <a:off x="8682556" y="2233748"/>
            <a:ext cx="4614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W4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5E3D4E-68A2-42F2-F75A-C33A10F6CC30}"/>
              </a:ext>
            </a:extLst>
          </p:cNvPr>
          <p:cNvSpPr txBox="1"/>
          <p:nvPr/>
        </p:nvSpPr>
        <p:spPr>
          <a:xfrm>
            <a:off x="7236246" y="2651414"/>
            <a:ext cx="3695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38FE93-09A9-C75D-A70C-7B734E89239C}"/>
              </a:ext>
            </a:extLst>
          </p:cNvPr>
          <p:cNvSpPr txBox="1"/>
          <p:nvPr/>
        </p:nvSpPr>
        <p:spPr>
          <a:xfrm>
            <a:off x="8032585" y="4393677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FLUKA</a:t>
            </a:r>
          </a:p>
        </p:txBody>
      </p:sp>
    </p:spTree>
    <p:extLst>
      <p:ext uri="{BB962C8B-B14F-4D97-AF65-F5344CB8AC3E}">
        <p14:creationId xmlns:p14="http://schemas.microsoft.com/office/powerpoint/2010/main" val="2383454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D2BE94-DE8F-6A08-623A-F54203DBC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12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41DAFA1-AB49-FBA0-16B6-7DD411D46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Neutron spectra (g-laser, XFEL dump rack)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2060B1-55E9-3EB1-4F1F-D30B9F38D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11" y="1620552"/>
            <a:ext cx="7400513" cy="24625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E24F00-188D-607C-523D-22C9ED8B24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89" t="9611" r="8722"/>
          <a:stretch/>
        </p:blipFill>
        <p:spPr>
          <a:xfrm>
            <a:off x="2810107" y="3993931"/>
            <a:ext cx="4694923" cy="3037211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6244FDA-696D-F9A7-1824-971A8962EA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254" t="36263" r="6851" b="16549"/>
          <a:stretch/>
        </p:blipFill>
        <p:spPr>
          <a:xfrm>
            <a:off x="341697" y="4310385"/>
            <a:ext cx="2090382" cy="20325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FC52E6-4FEE-98CC-4BE6-B2B8D46D8081}"/>
              </a:ext>
            </a:extLst>
          </p:cNvPr>
          <p:cNvSpPr txBox="1"/>
          <p:nvPr/>
        </p:nvSpPr>
        <p:spPr>
          <a:xfrm>
            <a:off x="0" y="1330932"/>
            <a:ext cx="90461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OB : </a:t>
            </a:r>
            <a:r>
              <a:rPr lang="en-US" sz="1100" dirty="0">
                <a:hlinkClick r:id="rId5"/>
              </a:rPr>
              <a:t>https://indico.desy.de/event/36737/contributions/131734/attachments/78040/101079/glaser_background_sim_31102022.pdf</a:t>
            </a:r>
            <a:endParaRPr lang="en-US" sz="11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5F31F9-70C3-8422-208B-ABCE5A4FB4FE}"/>
              </a:ext>
            </a:extLst>
          </p:cNvPr>
          <p:cNvSpPr txBox="1"/>
          <p:nvPr/>
        </p:nvSpPr>
        <p:spPr>
          <a:xfrm>
            <a:off x="7995929" y="2876956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LXSIM/G4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A37813-4538-AFA5-F5FB-979989F468DB}"/>
              </a:ext>
            </a:extLst>
          </p:cNvPr>
          <p:cNvSpPr txBox="1"/>
          <p:nvPr/>
        </p:nvSpPr>
        <p:spPr>
          <a:xfrm>
            <a:off x="8044176" y="5147236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FLUKA</a:t>
            </a:r>
          </a:p>
        </p:txBody>
      </p:sp>
    </p:spTree>
    <p:extLst>
      <p:ext uri="{BB962C8B-B14F-4D97-AF65-F5344CB8AC3E}">
        <p14:creationId xmlns:p14="http://schemas.microsoft.com/office/powerpoint/2010/main" val="282148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A22207-1D5C-5E0B-FDEB-7BBEEF86C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4FAC4A-1274-707C-35CA-6032E0E157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13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204531-75CB-1795-00BC-29ABB39BA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Presented neutron spectra for shielding and XFEL dump PCL racks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Normalisation</a:t>
            </a:r>
            <a:r>
              <a:rPr lang="en-US" dirty="0"/>
              <a:t> between Geant4 and FLUKA looks </a:t>
            </a:r>
            <a:r>
              <a:rPr lang="en-US" i="1" dirty="0"/>
              <a:t>reasonable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Factors of order unity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scoring maps not presented (electron, positron, photon, proton, muon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configurations (e-laser and dump) not presented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Neutron distribution and spectra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Some features not replicated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Have </a:t>
            </a:r>
            <a:r>
              <a:rPr lang="en-US"/>
              <a:t>lethargy distribution for </a:t>
            </a:r>
            <a:r>
              <a:rPr lang="en-US" dirty="0"/>
              <a:t>all shielding blocks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Simulations are still running (no possibility of re-binning after run, a la Gean4/LXSIM)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Bugs in floor and ceiling volumes selected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Time now for much more detailed LXSIM/FLUKA simulations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927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D3CB03-2601-974E-8997-821FB267F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Need for FLUKA simulations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Trusted for radioprotection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Especially low energy hadronic processes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Cross check of Geant4 simulations (</a:t>
            </a:r>
            <a:r>
              <a:rPr lang="en-US" dirty="0" err="1"/>
              <a:t>lxsim</a:t>
            </a:r>
            <a:r>
              <a:rPr lang="en-US" dirty="0"/>
              <a:t>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(Re-)start detailed dump simulations (G4/</a:t>
            </a:r>
            <a:r>
              <a:rPr lang="en-US" dirty="0" err="1"/>
              <a:t>Fluka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Excellent starting point from Kyle Fleck (QUB)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Three configurations (</a:t>
            </a:r>
            <a:r>
              <a:rPr lang="en-US" dirty="0" err="1"/>
              <a:t>elaser</a:t>
            </a:r>
            <a:r>
              <a:rPr lang="en-US" dirty="0"/>
              <a:t>, </a:t>
            </a:r>
            <a:r>
              <a:rPr lang="en-US" dirty="0" err="1"/>
              <a:t>glaser</a:t>
            </a:r>
            <a:r>
              <a:rPr lang="en-US" dirty="0"/>
              <a:t>, </a:t>
            </a:r>
            <a:r>
              <a:rPr lang="en-US" dirty="0" err="1"/>
              <a:t>nomagnet</a:t>
            </a:r>
            <a:r>
              <a:rPr lang="en-US" dirty="0"/>
              <a:t>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Pyg4ometry converted GDML with hand added DEFAULTS, BEAM, BEAMPOS, MGNFIELD, USRBIN, USRBDX, RANDOMIZ, START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Included small hand edits for Gamma detector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3FDCE8-CE86-D39D-4C8B-957C51C963F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Improvements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All shielding instrumented for neutron fluence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Double- and cross-checked normalization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New plotting to better compare with Sasha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Binning for thermal neutrons  in spectra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67E09A-8602-DFDF-878C-5A6A2241A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FB6ED7-D4EC-34DB-D524-065A700D798C}"/>
              </a:ext>
            </a:extLst>
          </p:cNvPr>
          <p:cNvSpPr txBox="1"/>
          <p:nvPr/>
        </p:nvSpPr>
        <p:spPr>
          <a:xfrm>
            <a:off x="4924575" y="6436348"/>
            <a:ext cx="4219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github.com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LUXEsoftware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lxflusim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FE9780-5291-B79C-A485-C151C9A7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372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42083-C12F-0576-7881-A86BF49DE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slides</a:t>
            </a:r>
          </a:p>
        </p:txBody>
      </p:sp>
    </p:spTree>
    <p:extLst>
      <p:ext uri="{BB962C8B-B14F-4D97-AF65-F5344CB8AC3E}">
        <p14:creationId xmlns:p14="http://schemas.microsoft.com/office/powerpoint/2010/main" val="2870606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163A1C-D755-1DD5-B693-D95598B26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Run </a:t>
            </a:r>
            <a:r>
              <a:rPr lang="en-US" dirty="0" err="1"/>
              <a:t>lxsim</a:t>
            </a:r>
            <a:r>
              <a:rPr lang="en-US" dirty="0"/>
              <a:t> and generate GDML geometry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Convert </a:t>
            </a:r>
            <a:r>
              <a:rPr lang="en-US" dirty="0" err="1"/>
              <a:t>lxsim</a:t>
            </a:r>
            <a:r>
              <a:rPr lang="en-US" dirty="0"/>
              <a:t> GDML geometry to FLUKA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Augment with control cards (BEAM, BEAMPOS…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Run FLUKA jobs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Merge output from all jobs (utilities provided by </a:t>
            </a:r>
            <a:r>
              <a:rPr lang="en-US" dirty="0" err="1"/>
              <a:t>Fluka</a:t>
            </a:r>
            <a:r>
              <a:rPr lang="en-US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Plotting in matplotlib and/or VTK (</a:t>
            </a:r>
            <a:r>
              <a:rPr lang="en-US" dirty="0" err="1"/>
              <a:t>pyvista</a:t>
            </a:r>
            <a:r>
              <a:rPr lang="en-US" dirty="0"/>
              <a:t>)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US" dirty="0"/>
              <a:t>Output are 3d histograms or spectra.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US" dirty="0"/>
              <a:t>Binning x [-800,400], y [-250,250],                             z [-2000,2000], 400   </a:t>
            </a:r>
          </a:p>
          <a:p>
            <a:pPr lvl="1"/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D95937-7A92-C91A-1D4E-6DEB66528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4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4D6CA3-AEC8-B79B-B28E-43801E714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FLUKA workflow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123597-1F25-2FA3-749E-79B2CC4A6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388" y="3228894"/>
            <a:ext cx="4060929" cy="20993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180F8A-3B06-301A-225A-A67BB5A937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83" t="22825" r="5371" b="25270"/>
          <a:stretch/>
        </p:blipFill>
        <p:spPr>
          <a:xfrm>
            <a:off x="4740965" y="1570851"/>
            <a:ext cx="4001352" cy="14767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0D9FC8-BD5B-68BF-D69D-E0AEF1913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6853" y="5571737"/>
            <a:ext cx="4195464" cy="11914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C4A8BE-CFEF-BD1C-9795-641402444C94}"/>
              </a:ext>
            </a:extLst>
          </p:cNvPr>
          <p:cNvSpPr txBox="1"/>
          <p:nvPr/>
        </p:nvSpPr>
        <p:spPr>
          <a:xfrm>
            <a:off x="7106263" y="1345056"/>
            <a:ext cx="203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GMDL/pyg4ometry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E4873C-6EAB-837C-9115-FDA3C75DD63E}"/>
              </a:ext>
            </a:extLst>
          </p:cNvPr>
          <p:cNvSpPr txBox="1"/>
          <p:nvPr/>
        </p:nvSpPr>
        <p:spPr>
          <a:xfrm>
            <a:off x="7182820" y="2914397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Flair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AA0C40-0B3A-D9FF-611E-821157776F1B}"/>
              </a:ext>
            </a:extLst>
          </p:cNvPr>
          <p:cNvSpPr txBox="1"/>
          <p:nvPr/>
        </p:nvSpPr>
        <p:spPr>
          <a:xfrm>
            <a:off x="7182820" y="5263396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Fluka</a:t>
            </a:r>
            <a:r>
              <a:rPr lang="en-US" dirty="0"/>
              <a:t> output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357673-C709-FED5-9711-71F075CB800B}"/>
              </a:ext>
            </a:extLst>
          </p:cNvPr>
          <p:cNvSpPr txBox="1"/>
          <p:nvPr/>
        </p:nvSpPr>
        <p:spPr>
          <a:xfrm>
            <a:off x="562632" y="6490878"/>
            <a:ext cx="4118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err="1">
                <a:hlinkClick r:id="rId5"/>
              </a:rPr>
              <a:t>bitbucket.org</a:t>
            </a:r>
            <a:r>
              <a:rPr lang="en-US" dirty="0">
                <a:hlinkClick r:id="rId5"/>
              </a:rPr>
              <a:t>/</a:t>
            </a:r>
            <a:r>
              <a:rPr lang="en-US" dirty="0" err="1">
                <a:hlinkClick r:id="rId5"/>
              </a:rPr>
              <a:t>jairhul</a:t>
            </a:r>
            <a:r>
              <a:rPr lang="en-US" dirty="0">
                <a:hlinkClick r:id="rId5"/>
              </a:rPr>
              <a:t>/pyg4ometry/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735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D2F522-961B-15D0-3DB4-45032BBA5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Geometry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Very advanced conversion (written by me for another project)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Flair (GUI for FLUKA) would indicate geometry errors (overlaps)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Materials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Converted from Geant4 down to isotopic composition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Hard to independently check (could with simplified models </a:t>
            </a:r>
            <a:r>
              <a:rPr lang="en-US" dirty="0" err="1"/>
              <a:t>i.e</a:t>
            </a:r>
            <a:r>
              <a:rPr lang="en-US" dirty="0"/>
              <a:t> a block of material in G4/</a:t>
            </a:r>
            <a:r>
              <a:rPr lang="en-US" dirty="0" err="1"/>
              <a:t>Fluka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Magnetic fields (3 important)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Track test particles and dump all trajectories (see right)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096305-9868-230A-48DF-9DA68ABF5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5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AA74D4C-F30A-BCAC-C381-289DA31BC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verification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FEAC92-6FDC-6882-1A58-C84DE1AB82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22" t="15674" r="8056" b="16200"/>
          <a:stretch/>
        </p:blipFill>
        <p:spPr>
          <a:xfrm>
            <a:off x="4894179" y="1391479"/>
            <a:ext cx="3702063" cy="18268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A5310C-8F7F-02A2-2815-84B955D090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96" t="15315" r="7582" b="16770"/>
          <a:stretch/>
        </p:blipFill>
        <p:spPr>
          <a:xfrm>
            <a:off x="4851253" y="4994566"/>
            <a:ext cx="3787914" cy="18634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2C7FC1-69EC-061A-211B-6F899A5CC1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29" t="15586" r="7849" b="16472"/>
          <a:stretch/>
        </p:blipFill>
        <p:spPr>
          <a:xfrm>
            <a:off x="4894179" y="3228238"/>
            <a:ext cx="3702063" cy="18315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D5AC8C-A1AF-9B7A-C707-09CC26FAC09B}"/>
              </a:ext>
            </a:extLst>
          </p:cNvPr>
          <p:cNvSpPr txBox="1"/>
          <p:nvPr/>
        </p:nvSpPr>
        <p:spPr>
          <a:xfrm>
            <a:off x="7106263" y="1345056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Electron-laser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F459E0-ACEA-7130-B5EF-D0128854402C}"/>
              </a:ext>
            </a:extLst>
          </p:cNvPr>
          <p:cNvSpPr txBox="1"/>
          <p:nvPr/>
        </p:nvSpPr>
        <p:spPr>
          <a:xfrm>
            <a:off x="7106263" y="3169811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Gamma-laser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2E12D7-75CE-7AB6-BC73-E33270B0503D}"/>
              </a:ext>
            </a:extLst>
          </p:cNvPr>
          <p:cNvSpPr txBox="1"/>
          <p:nvPr/>
        </p:nvSpPr>
        <p:spPr>
          <a:xfrm>
            <a:off x="7180775" y="5059811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magnets</a:t>
            </a:r>
          </a:p>
        </p:txBody>
      </p:sp>
    </p:spTree>
    <p:extLst>
      <p:ext uri="{BB962C8B-B14F-4D97-AF65-F5344CB8AC3E}">
        <p14:creationId xmlns:p14="http://schemas.microsoft.com/office/powerpoint/2010/main" val="1652256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F7D92-AD12-34A5-6A4E-D00168E8E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Scoring distribution comparison (g-laser)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0D1AB-7DD7-8A20-E7E7-F4F82B755F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6</a:t>
            </a:fld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D002239-E7CF-2894-FA07-EDDA7CA5B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748" t="8111" r="12077" b="3965"/>
          <a:stretch/>
        </p:blipFill>
        <p:spPr>
          <a:xfrm>
            <a:off x="83880" y="1562627"/>
            <a:ext cx="8235494" cy="469127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A78F54-3812-9862-0237-8C1DA13FEAEE}"/>
              </a:ext>
            </a:extLst>
          </p:cNvPr>
          <p:cNvSpPr txBox="1"/>
          <p:nvPr/>
        </p:nvSpPr>
        <p:spPr>
          <a:xfrm>
            <a:off x="3501306" y="1909620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edep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2A9DC7-6623-D792-13BD-1DB6B897F104}"/>
              </a:ext>
            </a:extLst>
          </p:cNvPr>
          <p:cNvSpPr txBox="1"/>
          <p:nvPr/>
        </p:nvSpPr>
        <p:spPr>
          <a:xfrm>
            <a:off x="3501306" y="2736984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em-edep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CFB6F8-43B7-4C11-39BE-FFFD71757776}"/>
              </a:ext>
            </a:extLst>
          </p:cNvPr>
          <p:cNvSpPr txBox="1"/>
          <p:nvPr/>
        </p:nvSpPr>
        <p:spPr>
          <a:xfrm>
            <a:off x="3501306" y="3538930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77F479-565A-8077-1BE0-68F605FDA753}"/>
              </a:ext>
            </a:extLst>
          </p:cNvPr>
          <p:cNvSpPr txBox="1"/>
          <p:nvPr/>
        </p:nvSpPr>
        <p:spPr>
          <a:xfrm>
            <a:off x="3522145" y="448550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elec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A50639-030A-3C30-1E2A-7C94285E09C6}"/>
              </a:ext>
            </a:extLst>
          </p:cNvPr>
          <p:cNvSpPr txBox="1"/>
          <p:nvPr/>
        </p:nvSpPr>
        <p:spPr>
          <a:xfrm>
            <a:off x="3507853" y="5247406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721137-F6CF-2012-F68A-223D20CB6709}"/>
              </a:ext>
            </a:extLst>
          </p:cNvPr>
          <p:cNvSpPr txBox="1"/>
          <p:nvPr/>
        </p:nvSpPr>
        <p:spPr>
          <a:xfrm>
            <a:off x="8097499" y="190962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gamma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A09F99-E12A-FEB2-6356-D891EC3E8444}"/>
              </a:ext>
            </a:extLst>
          </p:cNvPr>
          <p:cNvSpPr txBox="1"/>
          <p:nvPr/>
        </p:nvSpPr>
        <p:spPr>
          <a:xfrm>
            <a:off x="8097499" y="2736984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neutron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673108-DCA5-B0E0-BB47-29F8A96CEB17}"/>
              </a:ext>
            </a:extLst>
          </p:cNvPr>
          <p:cNvSpPr txBox="1"/>
          <p:nvPr/>
        </p:nvSpPr>
        <p:spPr>
          <a:xfrm>
            <a:off x="8097499" y="3538930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proton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B1D0EB-9DA0-C7DC-D419-FB9D9E69FD43}"/>
              </a:ext>
            </a:extLst>
          </p:cNvPr>
          <p:cNvSpPr txBox="1"/>
          <p:nvPr/>
        </p:nvSpPr>
        <p:spPr>
          <a:xfrm>
            <a:off x="8118338" y="4485501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muon-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712122-C1F2-A73C-007C-6918D203F714}"/>
              </a:ext>
            </a:extLst>
          </p:cNvPr>
          <p:cNvSpPr txBox="1"/>
          <p:nvPr/>
        </p:nvSpPr>
        <p:spPr>
          <a:xfrm>
            <a:off x="8104046" y="5247406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muon+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2F24E4-A9AE-1942-9E12-80FFD1AEB96A}"/>
              </a:ext>
            </a:extLst>
          </p:cNvPr>
          <p:cNvSpPr txBox="1"/>
          <p:nvPr/>
        </p:nvSpPr>
        <p:spPr>
          <a:xfrm>
            <a:off x="735280" y="1377961"/>
            <a:ext cx="5974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Plan view of different scoring maps for g-laser configuration.</a:t>
            </a:r>
          </a:p>
        </p:txBody>
      </p:sp>
    </p:spTree>
    <p:extLst>
      <p:ext uri="{BB962C8B-B14F-4D97-AF65-F5344CB8AC3E}">
        <p14:creationId xmlns:p14="http://schemas.microsoft.com/office/powerpoint/2010/main" val="3830797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32388E-8074-F337-35A3-F97DDE034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stuff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B0B3D3-784A-042F-F24E-049B4A182E2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513513"/>
            <a:ext cx="215900" cy="215900"/>
          </a:xfrm>
        </p:spPr>
        <p:txBody>
          <a:bodyPr/>
          <a:lstStyle/>
          <a:p>
            <a:fld id="{6B49BB3D-90E4-C946-BCF9-8FBC622A1A06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685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90629B6-8FF4-3424-511D-066D105EC09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4238" t="9481" r="2739" b="7999"/>
          <a:stretch/>
        </p:blipFill>
        <p:spPr>
          <a:xfrm>
            <a:off x="156319" y="2680138"/>
            <a:ext cx="9099284" cy="403597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DA8020-31B8-2842-8F7D-AA5FD2786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2979"/>
            <a:ext cx="8066690" cy="463167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Find maximum fluence (or deposit) bin in 3D.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Project in 3 directions centered on maximum (likely to be dump)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Peak fluence of 8.7 x 10</a:t>
            </a:r>
            <a:r>
              <a:rPr lang="en-US" baseline="30000" dirty="0"/>
              <a:t>4</a:t>
            </a:r>
            <a:r>
              <a:rPr lang="en-US" dirty="0"/>
              <a:t> n/mm</a:t>
            </a:r>
            <a:r>
              <a:rPr lang="en-US" baseline="30000" dirty="0"/>
              <a:t>-2 </a:t>
            </a:r>
            <a:r>
              <a:rPr lang="en-US" dirty="0"/>
              <a:t>(bunch charge 1.5 x 10</a:t>
            </a:r>
            <a:r>
              <a:rPr lang="en-US" baseline="30000" dirty="0"/>
              <a:t>9</a:t>
            </a:r>
            <a:r>
              <a:rPr lang="en-US" dirty="0"/>
              <a:t> e</a:t>
            </a:r>
            <a:r>
              <a:rPr lang="en-US" baseline="30000" dirty="0"/>
              <a:t>-</a:t>
            </a:r>
            <a:r>
              <a:rPr lang="en-US" dirty="0"/>
              <a:t>)</a:t>
            </a:r>
            <a:endParaRPr lang="en-US" baseline="30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8E6731-E97C-FFBE-D0BB-CCB64CC8B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fluence plots (g-laser)</a:t>
            </a:r>
          </a:p>
        </p:txBody>
      </p:sp>
    </p:spTree>
    <p:extLst>
      <p:ext uri="{BB962C8B-B14F-4D97-AF65-F5344CB8AC3E}">
        <p14:creationId xmlns:p14="http://schemas.microsoft.com/office/powerpoint/2010/main" val="197243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89220A-02B6-DDED-C763-BA562D26F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9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C4FC0D3-E0BD-7C71-482F-04D5FF0CE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Neutron fluence along beam line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9DAEFA-6B25-AEDE-3469-92FCC38386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025"/>
          <a:stretch/>
        </p:blipFill>
        <p:spPr>
          <a:xfrm>
            <a:off x="457200" y="1547102"/>
            <a:ext cx="7772400" cy="2666005"/>
          </a:xfrm>
          <a:prstGeom prst="rect">
            <a:avLst/>
          </a:prstGeom>
        </p:spPr>
      </p:pic>
      <p:pic>
        <p:nvPicPr>
          <p:cNvPr id="18" name="Picture 17" descr="Chart, line chart&#10;&#10;Description automatically generated">
            <a:extLst>
              <a:ext uri="{FF2B5EF4-FFF2-40B4-BE49-F238E27FC236}">
                <a16:creationId xmlns:a16="http://schemas.microsoft.com/office/drawing/2014/main" id="{CB93DCE5-AE5B-3949-5CD5-23B2E97D9D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64" t="10203" r="13167" b="10158"/>
          <a:stretch/>
        </p:blipFill>
        <p:spPr>
          <a:xfrm>
            <a:off x="1198179" y="4154305"/>
            <a:ext cx="6779173" cy="2730823"/>
          </a:xfrm>
          <a:prstGeom prst="rect">
            <a:avLst/>
          </a:prstGeom>
        </p:spPr>
      </p:pic>
      <p:pic>
        <p:nvPicPr>
          <p:cNvPr id="19" name="Picture 18" descr="Chart, line chart&#10;&#10;Description automatically generated">
            <a:extLst>
              <a:ext uri="{FF2B5EF4-FFF2-40B4-BE49-F238E27FC236}">
                <a16:creationId xmlns:a16="http://schemas.microsoft.com/office/drawing/2014/main" id="{B9AA4F4E-C598-E3BE-EFEA-CEC1D79A7D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61" t="10203" r="87816" b="4127"/>
          <a:stretch/>
        </p:blipFill>
        <p:spPr>
          <a:xfrm>
            <a:off x="786346" y="3998191"/>
            <a:ext cx="275897" cy="293764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5DE23ED-4D91-4B89-F4FB-1275DB90A14B}"/>
              </a:ext>
            </a:extLst>
          </p:cNvPr>
          <p:cNvSpPr/>
          <p:nvPr/>
        </p:nvSpPr>
        <p:spPr>
          <a:xfrm>
            <a:off x="6411310" y="1839311"/>
            <a:ext cx="651641" cy="4868683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E55282-B99B-40D8-465D-2F6C1B8265F8}"/>
              </a:ext>
            </a:extLst>
          </p:cNvPr>
          <p:cNvSpPr/>
          <p:nvPr/>
        </p:nvSpPr>
        <p:spPr>
          <a:xfrm>
            <a:off x="5171088" y="1839310"/>
            <a:ext cx="651641" cy="4868683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5961E0-A2CE-694A-BC19-26E4A0CA0CD6}"/>
              </a:ext>
            </a:extLst>
          </p:cNvPr>
          <p:cNvSpPr txBox="1"/>
          <p:nvPr/>
        </p:nvSpPr>
        <p:spPr>
          <a:xfrm>
            <a:off x="0" y="1408989"/>
            <a:ext cx="90461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OB : </a:t>
            </a:r>
            <a:r>
              <a:rPr lang="en-US" sz="1100" dirty="0">
                <a:hlinkClick r:id="rId4"/>
              </a:rPr>
              <a:t>https://indico.desy.de/event/36737/contributions/131734/attachments/78040/101079/glaser_background_sim_31102022.pdf</a:t>
            </a:r>
            <a:endParaRPr lang="en-US" sz="11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29E8C2-DEB9-4C69-24BC-BEAED93F94E4}"/>
              </a:ext>
            </a:extLst>
          </p:cNvPr>
          <p:cNvSpPr txBox="1"/>
          <p:nvPr/>
        </p:nvSpPr>
        <p:spPr>
          <a:xfrm>
            <a:off x="-48734" y="2880104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LXSIM/G4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B99909-5CFB-A38B-E17B-8B211AC129E9}"/>
              </a:ext>
            </a:extLst>
          </p:cNvPr>
          <p:cNvSpPr txBox="1"/>
          <p:nvPr/>
        </p:nvSpPr>
        <p:spPr>
          <a:xfrm>
            <a:off x="-487" y="5150384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FLUKA</a:t>
            </a:r>
          </a:p>
        </p:txBody>
      </p:sp>
    </p:spTree>
    <p:extLst>
      <p:ext uri="{BB962C8B-B14F-4D97-AF65-F5344CB8AC3E}">
        <p14:creationId xmlns:p14="http://schemas.microsoft.com/office/powerpoint/2010/main" val="981934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HUL Primary Colour Palette">
      <a:dk1>
        <a:sysClr val="windowText" lastClr="000000"/>
      </a:dk1>
      <a:lt1>
        <a:sysClr val="window" lastClr="FFFFFF"/>
      </a:lt1>
      <a:dk2>
        <a:srgbClr val="202A30"/>
      </a:dk2>
      <a:lt2>
        <a:srgbClr val="E7E6E6"/>
      </a:lt2>
      <a:accent1>
        <a:srgbClr val="EB641E"/>
      </a:accent1>
      <a:accent2>
        <a:srgbClr val="D72D2D"/>
      </a:accent2>
      <a:accent3>
        <a:srgbClr val="9857AE"/>
      </a:accent3>
      <a:accent4>
        <a:srgbClr val="00A648"/>
      </a:accent4>
      <a:accent5>
        <a:srgbClr val="00A69E"/>
      </a:accent5>
      <a:accent6>
        <a:srgbClr val="009ED7"/>
      </a:accent6>
      <a:hlink>
        <a:srgbClr val="000000"/>
      </a:hlink>
      <a:folHlink>
        <a:srgbClr val="954F72"/>
      </a:folHlink>
    </a:clrScheme>
    <a:fontScheme name="Office 2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44134</TotalTime>
  <Words>620</Words>
  <Application>Microsoft Macintosh PowerPoint</Application>
  <PresentationFormat>On-screen Show (4:3)</PresentationFormat>
  <Paragraphs>129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corbel</vt:lpstr>
      <vt:lpstr>corbel</vt:lpstr>
      <vt:lpstr>Lucida Grande</vt:lpstr>
      <vt:lpstr>Wingdings</vt:lpstr>
      <vt:lpstr>Office Theme</vt:lpstr>
      <vt:lpstr>FLUKA studies with the 3 dumps update</vt:lpstr>
      <vt:lpstr>Introduction</vt:lpstr>
      <vt:lpstr>Reminder slides</vt:lpstr>
      <vt:lpstr>FLUKA workflow</vt:lpstr>
      <vt:lpstr>Model verification</vt:lpstr>
      <vt:lpstr>Scoring distribution comparison (g-laser) </vt:lpstr>
      <vt:lpstr>New stuff</vt:lpstr>
      <vt:lpstr>New fluence plots (g-laser)</vt:lpstr>
      <vt:lpstr>Neutron fluence along beam line </vt:lpstr>
      <vt:lpstr>Locations sampled for neutron fluence</vt:lpstr>
      <vt:lpstr>Shielding wall spectra (g-laser)</vt:lpstr>
      <vt:lpstr>Neutron spectra (g-laser, XFEL dump rack) 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Boogert, Stewart</cp:lastModifiedBy>
  <cp:revision>349</cp:revision>
  <cp:lastPrinted>2022-09-12T09:27:52Z</cp:lastPrinted>
  <dcterms:created xsi:type="dcterms:W3CDTF">2013-08-15T13:27:17Z</dcterms:created>
  <dcterms:modified xsi:type="dcterms:W3CDTF">2022-11-20T22:11:21Z</dcterms:modified>
</cp:coreProperties>
</file>