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1" r:id="rId3"/>
    <p:sldId id="265" r:id="rId4"/>
    <p:sldId id="258" r:id="rId5"/>
    <p:sldId id="260" r:id="rId6"/>
    <p:sldId id="262" r:id="rId7"/>
    <p:sldId id="263" r:id="rId8"/>
    <p:sldId id="266" r:id="rId9"/>
    <p:sldId id="259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3288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3205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6539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3118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730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92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5045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6695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7292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2318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1762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DCAF5A8-319C-41F9-9A9F-D5DA6554C046}" type="datetimeFigureOut">
              <a:rPr lang="en-IL" smtClean="0"/>
              <a:t>21/11/2022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D00E930-9B02-4530-AB6A-B308A8EF591E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8909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10BE-1FCC-14CC-7C88-30BCFC23D1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TB 2022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4B4E4B-69E6-2F36-49AA-17952F46D1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Potentially problematic channels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66640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F858-4E62-E16D-60A5-EDD1AB3A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Yan1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42237-2F1D-9001-5421-D410D3A2F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Slightly noisy – (3,5) ch 53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Weak or dead – (9,3), (1,4), (4,5), (7,12), (8,12), (1,11), (1,12)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(1,15) sometimes seems weak, but in general not ideal anyway</a:t>
            </a:r>
            <a:endParaRPr lang="en-IL" sz="1600" dirty="0"/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3796A74D-CB97-4B7D-3D34-3583E868F0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1" t="10410" r="12304" b="8076"/>
          <a:stretch/>
        </p:blipFill>
        <p:spPr>
          <a:xfrm>
            <a:off x="498664" y="2914445"/>
            <a:ext cx="4879818" cy="3577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Chart&#10;&#10;Description automatically generated">
            <a:extLst>
              <a:ext uri="{FF2B5EF4-FFF2-40B4-BE49-F238E27FC236}">
                <a16:creationId xmlns:a16="http://schemas.microsoft.com/office/drawing/2014/main" id="{5BAE0392-B5AA-A6A9-8A65-9B75B98DC6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7" t="10410" r="12459" b="8076"/>
          <a:stretch/>
        </p:blipFill>
        <p:spPr>
          <a:xfrm>
            <a:off x="5930021" y="2914445"/>
            <a:ext cx="4897924" cy="3577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7B7CEED-0475-13A7-6EB1-48ED788FABB2}"/>
              </a:ext>
            </a:extLst>
          </p:cNvPr>
          <p:cNvSpPr/>
          <p:nvPr/>
        </p:nvSpPr>
        <p:spPr>
          <a:xfrm>
            <a:off x="4370834" y="5658935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19A24F-16D5-6B2D-6393-24DFA93604BC}"/>
              </a:ext>
            </a:extLst>
          </p:cNvPr>
          <p:cNvSpPr txBox="1"/>
          <p:nvPr/>
        </p:nvSpPr>
        <p:spPr>
          <a:xfrm>
            <a:off x="4004848" y="6193754"/>
            <a:ext cx="687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Weak?</a:t>
            </a:r>
            <a:endParaRPr lang="en-IL" sz="120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B92A4D3-C46C-8ED5-2674-EFDD436D1602}"/>
              </a:ext>
            </a:extLst>
          </p:cNvPr>
          <p:cNvSpPr/>
          <p:nvPr/>
        </p:nvSpPr>
        <p:spPr>
          <a:xfrm>
            <a:off x="4606224" y="5816368"/>
            <a:ext cx="171926" cy="554565"/>
          </a:xfrm>
          <a:custGeom>
            <a:avLst/>
            <a:gdLst>
              <a:gd name="connsiteX0" fmla="*/ 0 w 244444"/>
              <a:gd name="connsiteY0" fmla="*/ 760491 h 760491"/>
              <a:gd name="connsiteX1" fmla="*/ 45267 w 244444"/>
              <a:gd name="connsiteY1" fmla="*/ 742384 h 760491"/>
              <a:gd name="connsiteX2" fmla="*/ 144855 w 244444"/>
              <a:gd name="connsiteY2" fmla="*/ 669956 h 760491"/>
              <a:gd name="connsiteX3" fmla="*/ 199176 w 244444"/>
              <a:gd name="connsiteY3" fmla="*/ 579421 h 760491"/>
              <a:gd name="connsiteX4" fmla="*/ 226337 w 244444"/>
              <a:gd name="connsiteY4" fmla="*/ 506994 h 760491"/>
              <a:gd name="connsiteX5" fmla="*/ 244444 w 244444"/>
              <a:gd name="connsiteY5" fmla="*/ 416459 h 760491"/>
              <a:gd name="connsiteX6" fmla="*/ 226337 w 244444"/>
              <a:gd name="connsiteY6" fmla="*/ 181069 h 760491"/>
              <a:gd name="connsiteX7" fmla="*/ 199176 w 244444"/>
              <a:gd name="connsiteY7" fmla="*/ 144855 h 760491"/>
              <a:gd name="connsiteX8" fmla="*/ 162962 w 244444"/>
              <a:gd name="connsiteY8" fmla="*/ 90534 h 760491"/>
              <a:gd name="connsiteX9" fmla="*/ 135802 w 244444"/>
              <a:gd name="connsiteY9" fmla="*/ 63374 h 760491"/>
              <a:gd name="connsiteX10" fmla="*/ 81481 w 244444"/>
              <a:gd name="connsiteY10" fmla="*/ 0 h 760491"/>
              <a:gd name="connsiteX11" fmla="*/ 90535 w 244444"/>
              <a:gd name="connsiteY11" fmla="*/ 63374 h 760491"/>
              <a:gd name="connsiteX12" fmla="*/ 108642 w 244444"/>
              <a:gd name="connsiteY12" fmla="*/ 9053 h 760491"/>
              <a:gd name="connsiteX13" fmla="*/ 144855 w 244444"/>
              <a:gd name="connsiteY13" fmla="*/ 27160 h 760491"/>
              <a:gd name="connsiteX14" fmla="*/ 181069 w 244444"/>
              <a:gd name="connsiteY14" fmla="*/ 36213 h 760491"/>
              <a:gd name="connsiteX15" fmla="*/ 99588 w 244444"/>
              <a:gd name="connsiteY15" fmla="*/ 9053 h 76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4444" h="760491">
                <a:moveTo>
                  <a:pt x="0" y="760491"/>
                </a:moveTo>
                <a:cubicBezTo>
                  <a:pt x="15089" y="754455"/>
                  <a:pt x="31000" y="750166"/>
                  <a:pt x="45267" y="742384"/>
                </a:cubicBezTo>
                <a:cubicBezTo>
                  <a:pt x="66043" y="731052"/>
                  <a:pt x="126658" y="688153"/>
                  <a:pt x="144855" y="669956"/>
                </a:cubicBezTo>
                <a:cubicBezTo>
                  <a:pt x="168019" y="646792"/>
                  <a:pt x="186927" y="608002"/>
                  <a:pt x="199176" y="579421"/>
                </a:cubicBezTo>
                <a:cubicBezTo>
                  <a:pt x="209333" y="555722"/>
                  <a:pt x="219436" y="531837"/>
                  <a:pt x="226337" y="506994"/>
                </a:cubicBezTo>
                <a:cubicBezTo>
                  <a:pt x="234574" y="477341"/>
                  <a:pt x="244444" y="416459"/>
                  <a:pt x="244444" y="416459"/>
                </a:cubicBezTo>
                <a:cubicBezTo>
                  <a:pt x="238408" y="337996"/>
                  <a:pt x="239275" y="258693"/>
                  <a:pt x="226337" y="181069"/>
                </a:cubicBezTo>
                <a:cubicBezTo>
                  <a:pt x="223856" y="166185"/>
                  <a:pt x="207829" y="157217"/>
                  <a:pt x="199176" y="144855"/>
                </a:cubicBezTo>
                <a:cubicBezTo>
                  <a:pt x="186696" y="127027"/>
                  <a:pt x="176323" y="107712"/>
                  <a:pt x="162962" y="90534"/>
                </a:cubicBezTo>
                <a:cubicBezTo>
                  <a:pt x="155102" y="80428"/>
                  <a:pt x="144134" y="73095"/>
                  <a:pt x="135802" y="63374"/>
                </a:cubicBezTo>
                <a:cubicBezTo>
                  <a:pt x="66126" y="-17916"/>
                  <a:pt x="148870" y="67386"/>
                  <a:pt x="81481" y="0"/>
                </a:cubicBezTo>
                <a:cubicBezTo>
                  <a:pt x="84499" y="21125"/>
                  <a:pt x="70291" y="56626"/>
                  <a:pt x="90535" y="63374"/>
                </a:cubicBezTo>
                <a:cubicBezTo>
                  <a:pt x="108642" y="69409"/>
                  <a:pt x="108642" y="9053"/>
                  <a:pt x="108642" y="9053"/>
                </a:cubicBezTo>
                <a:cubicBezTo>
                  <a:pt x="120713" y="15089"/>
                  <a:pt x="132218" y="22421"/>
                  <a:pt x="144855" y="27160"/>
                </a:cubicBezTo>
                <a:cubicBezTo>
                  <a:pt x="156506" y="31529"/>
                  <a:pt x="189867" y="45011"/>
                  <a:pt x="181069" y="36213"/>
                </a:cubicBezTo>
                <a:cubicBezTo>
                  <a:pt x="169707" y="24851"/>
                  <a:pt x="116763" y="13347"/>
                  <a:pt x="99588" y="905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6756A18-1C95-EF57-F180-BFA7EB3C7CD6}"/>
              </a:ext>
            </a:extLst>
          </p:cNvPr>
          <p:cNvSpPr/>
          <p:nvPr/>
        </p:nvSpPr>
        <p:spPr>
          <a:xfrm>
            <a:off x="9823420" y="5658935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8C7B55-3103-26E9-6838-9325D2848AB1}"/>
              </a:ext>
            </a:extLst>
          </p:cNvPr>
          <p:cNvSpPr txBox="1"/>
          <p:nvPr/>
        </p:nvSpPr>
        <p:spPr>
          <a:xfrm>
            <a:off x="9216428" y="6168952"/>
            <a:ext cx="9283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Not weak?</a:t>
            </a:r>
            <a:endParaRPr lang="en-IL" sz="1200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0ABBC96-DBCD-05C1-AAF1-4B3820C44F44}"/>
              </a:ext>
            </a:extLst>
          </p:cNvPr>
          <p:cNvSpPr/>
          <p:nvPr/>
        </p:nvSpPr>
        <p:spPr>
          <a:xfrm>
            <a:off x="10058810" y="5791566"/>
            <a:ext cx="171926" cy="554565"/>
          </a:xfrm>
          <a:custGeom>
            <a:avLst/>
            <a:gdLst>
              <a:gd name="connsiteX0" fmla="*/ 0 w 244444"/>
              <a:gd name="connsiteY0" fmla="*/ 760491 h 760491"/>
              <a:gd name="connsiteX1" fmla="*/ 45267 w 244444"/>
              <a:gd name="connsiteY1" fmla="*/ 742384 h 760491"/>
              <a:gd name="connsiteX2" fmla="*/ 144855 w 244444"/>
              <a:gd name="connsiteY2" fmla="*/ 669956 h 760491"/>
              <a:gd name="connsiteX3" fmla="*/ 199176 w 244444"/>
              <a:gd name="connsiteY3" fmla="*/ 579421 h 760491"/>
              <a:gd name="connsiteX4" fmla="*/ 226337 w 244444"/>
              <a:gd name="connsiteY4" fmla="*/ 506994 h 760491"/>
              <a:gd name="connsiteX5" fmla="*/ 244444 w 244444"/>
              <a:gd name="connsiteY5" fmla="*/ 416459 h 760491"/>
              <a:gd name="connsiteX6" fmla="*/ 226337 w 244444"/>
              <a:gd name="connsiteY6" fmla="*/ 181069 h 760491"/>
              <a:gd name="connsiteX7" fmla="*/ 199176 w 244444"/>
              <a:gd name="connsiteY7" fmla="*/ 144855 h 760491"/>
              <a:gd name="connsiteX8" fmla="*/ 162962 w 244444"/>
              <a:gd name="connsiteY8" fmla="*/ 90534 h 760491"/>
              <a:gd name="connsiteX9" fmla="*/ 135802 w 244444"/>
              <a:gd name="connsiteY9" fmla="*/ 63374 h 760491"/>
              <a:gd name="connsiteX10" fmla="*/ 81481 w 244444"/>
              <a:gd name="connsiteY10" fmla="*/ 0 h 760491"/>
              <a:gd name="connsiteX11" fmla="*/ 90535 w 244444"/>
              <a:gd name="connsiteY11" fmla="*/ 63374 h 760491"/>
              <a:gd name="connsiteX12" fmla="*/ 108642 w 244444"/>
              <a:gd name="connsiteY12" fmla="*/ 9053 h 760491"/>
              <a:gd name="connsiteX13" fmla="*/ 144855 w 244444"/>
              <a:gd name="connsiteY13" fmla="*/ 27160 h 760491"/>
              <a:gd name="connsiteX14" fmla="*/ 181069 w 244444"/>
              <a:gd name="connsiteY14" fmla="*/ 36213 h 760491"/>
              <a:gd name="connsiteX15" fmla="*/ 99588 w 244444"/>
              <a:gd name="connsiteY15" fmla="*/ 9053 h 76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4444" h="760491">
                <a:moveTo>
                  <a:pt x="0" y="760491"/>
                </a:moveTo>
                <a:cubicBezTo>
                  <a:pt x="15089" y="754455"/>
                  <a:pt x="31000" y="750166"/>
                  <a:pt x="45267" y="742384"/>
                </a:cubicBezTo>
                <a:cubicBezTo>
                  <a:pt x="66043" y="731052"/>
                  <a:pt x="126658" y="688153"/>
                  <a:pt x="144855" y="669956"/>
                </a:cubicBezTo>
                <a:cubicBezTo>
                  <a:pt x="168019" y="646792"/>
                  <a:pt x="186927" y="608002"/>
                  <a:pt x="199176" y="579421"/>
                </a:cubicBezTo>
                <a:cubicBezTo>
                  <a:pt x="209333" y="555722"/>
                  <a:pt x="219436" y="531837"/>
                  <a:pt x="226337" y="506994"/>
                </a:cubicBezTo>
                <a:cubicBezTo>
                  <a:pt x="234574" y="477341"/>
                  <a:pt x="244444" y="416459"/>
                  <a:pt x="244444" y="416459"/>
                </a:cubicBezTo>
                <a:cubicBezTo>
                  <a:pt x="238408" y="337996"/>
                  <a:pt x="239275" y="258693"/>
                  <a:pt x="226337" y="181069"/>
                </a:cubicBezTo>
                <a:cubicBezTo>
                  <a:pt x="223856" y="166185"/>
                  <a:pt x="207829" y="157217"/>
                  <a:pt x="199176" y="144855"/>
                </a:cubicBezTo>
                <a:cubicBezTo>
                  <a:pt x="186696" y="127027"/>
                  <a:pt x="176323" y="107712"/>
                  <a:pt x="162962" y="90534"/>
                </a:cubicBezTo>
                <a:cubicBezTo>
                  <a:pt x="155102" y="80428"/>
                  <a:pt x="144134" y="73095"/>
                  <a:pt x="135802" y="63374"/>
                </a:cubicBezTo>
                <a:cubicBezTo>
                  <a:pt x="66126" y="-17916"/>
                  <a:pt x="148870" y="67386"/>
                  <a:pt x="81481" y="0"/>
                </a:cubicBezTo>
                <a:cubicBezTo>
                  <a:pt x="84499" y="21125"/>
                  <a:pt x="70291" y="56626"/>
                  <a:pt x="90535" y="63374"/>
                </a:cubicBezTo>
                <a:cubicBezTo>
                  <a:pt x="108642" y="69409"/>
                  <a:pt x="108642" y="9053"/>
                  <a:pt x="108642" y="9053"/>
                </a:cubicBezTo>
                <a:cubicBezTo>
                  <a:pt x="120713" y="15089"/>
                  <a:pt x="132218" y="22421"/>
                  <a:pt x="144855" y="27160"/>
                </a:cubicBezTo>
                <a:cubicBezTo>
                  <a:pt x="156506" y="31529"/>
                  <a:pt x="189867" y="45011"/>
                  <a:pt x="181069" y="36213"/>
                </a:cubicBezTo>
                <a:cubicBezTo>
                  <a:pt x="169707" y="24851"/>
                  <a:pt x="116763" y="13347"/>
                  <a:pt x="99588" y="905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758CB9-9F29-ECF1-3B56-7363C3BB9CC9}"/>
              </a:ext>
            </a:extLst>
          </p:cNvPr>
          <p:cNvSpPr/>
          <p:nvPr/>
        </p:nvSpPr>
        <p:spPr>
          <a:xfrm>
            <a:off x="986828" y="3484259"/>
            <a:ext cx="235390" cy="24010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98E11E1-B9DF-BEDC-463F-AB2FA7763B29}"/>
              </a:ext>
            </a:extLst>
          </p:cNvPr>
          <p:cNvSpPr/>
          <p:nvPr/>
        </p:nvSpPr>
        <p:spPr>
          <a:xfrm>
            <a:off x="6444558" y="3475206"/>
            <a:ext cx="235390" cy="24100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C1D564E-8107-0B1C-3EE6-110FA6AFF08B}"/>
              </a:ext>
            </a:extLst>
          </p:cNvPr>
          <p:cNvSpPr/>
          <p:nvPr/>
        </p:nvSpPr>
        <p:spPr>
          <a:xfrm>
            <a:off x="4370834" y="3475206"/>
            <a:ext cx="235390" cy="19179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6D34586-E828-6A75-2F8A-B264D5B81D95}"/>
              </a:ext>
            </a:extLst>
          </p:cNvPr>
          <p:cNvSpPr/>
          <p:nvPr/>
        </p:nvSpPr>
        <p:spPr>
          <a:xfrm>
            <a:off x="9820229" y="3484259"/>
            <a:ext cx="235390" cy="19179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33D8BD-7D63-9ED5-0477-FE6D40CC05CD}"/>
              </a:ext>
            </a:extLst>
          </p:cNvPr>
          <p:cNvSpPr/>
          <p:nvPr/>
        </p:nvSpPr>
        <p:spPr>
          <a:xfrm>
            <a:off x="6684168" y="4436198"/>
            <a:ext cx="235390" cy="14490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3F2C0A7-7AB9-96E3-811C-6565817DDF0C}"/>
              </a:ext>
            </a:extLst>
          </p:cNvPr>
          <p:cNvSpPr/>
          <p:nvPr/>
        </p:nvSpPr>
        <p:spPr>
          <a:xfrm>
            <a:off x="1219201" y="4432135"/>
            <a:ext cx="235390" cy="14490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5495962-3B72-D398-7091-782F5073827D}"/>
              </a:ext>
            </a:extLst>
          </p:cNvPr>
          <p:cNvSpPr txBox="1"/>
          <p:nvPr/>
        </p:nvSpPr>
        <p:spPr>
          <a:xfrm>
            <a:off x="8897017" y="2037159"/>
            <a:ext cx="130708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I’ve blackened non-connected pads to avoid confusion</a:t>
            </a:r>
            <a:endParaRPr lang="en-IL" sz="1200" dirty="0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C499472C-B0DD-C6CD-FB25-2C20FFFA4851}"/>
              </a:ext>
            </a:extLst>
          </p:cNvPr>
          <p:cNvSpPr/>
          <p:nvPr/>
        </p:nvSpPr>
        <p:spPr>
          <a:xfrm>
            <a:off x="9958812" y="2725093"/>
            <a:ext cx="280657" cy="1252412"/>
          </a:xfrm>
          <a:custGeom>
            <a:avLst/>
            <a:gdLst>
              <a:gd name="connsiteX0" fmla="*/ 162962 w 280657"/>
              <a:gd name="connsiteY0" fmla="*/ 1113576 h 1252412"/>
              <a:gd name="connsiteX1" fmla="*/ 172016 w 280657"/>
              <a:gd name="connsiteY1" fmla="*/ 1158844 h 1252412"/>
              <a:gd name="connsiteX2" fmla="*/ 181069 w 280657"/>
              <a:gd name="connsiteY2" fmla="*/ 1249378 h 1252412"/>
              <a:gd name="connsiteX3" fmla="*/ 217283 w 280657"/>
              <a:gd name="connsiteY3" fmla="*/ 1231271 h 1252412"/>
              <a:gd name="connsiteX4" fmla="*/ 244443 w 280657"/>
              <a:gd name="connsiteY4" fmla="*/ 1222218 h 1252412"/>
              <a:gd name="connsiteX5" fmla="*/ 172016 w 280657"/>
              <a:gd name="connsiteY5" fmla="*/ 1249378 h 1252412"/>
              <a:gd name="connsiteX6" fmla="*/ 217283 w 280657"/>
              <a:gd name="connsiteY6" fmla="*/ 1213164 h 1252412"/>
              <a:gd name="connsiteX7" fmla="*/ 244443 w 280657"/>
              <a:gd name="connsiteY7" fmla="*/ 1158844 h 1252412"/>
              <a:gd name="connsiteX8" fmla="*/ 262550 w 280657"/>
              <a:gd name="connsiteY8" fmla="*/ 1086416 h 1252412"/>
              <a:gd name="connsiteX9" fmla="*/ 271604 w 280657"/>
              <a:gd name="connsiteY9" fmla="*/ 887240 h 1252412"/>
              <a:gd name="connsiteX10" fmla="*/ 280657 w 280657"/>
              <a:gd name="connsiteY10" fmla="*/ 742384 h 1252412"/>
              <a:gd name="connsiteX11" fmla="*/ 271604 w 280657"/>
              <a:gd name="connsiteY11" fmla="*/ 506994 h 1252412"/>
              <a:gd name="connsiteX12" fmla="*/ 253497 w 280657"/>
              <a:gd name="connsiteY12" fmla="*/ 452673 h 1252412"/>
              <a:gd name="connsiteX13" fmla="*/ 244443 w 280657"/>
              <a:gd name="connsiteY13" fmla="*/ 407406 h 1252412"/>
              <a:gd name="connsiteX14" fmla="*/ 226337 w 280657"/>
              <a:gd name="connsiteY14" fmla="*/ 362139 h 1252412"/>
              <a:gd name="connsiteX15" fmla="*/ 208230 w 280657"/>
              <a:gd name="connsiteY15" fmla="*/ 307818 h 1252412"/>
              <a:gd name="connsiteX16" fmla="*/ 190123 w 280657"/>
              <a:gd name="connsiteY16" fmla="*/ 244444 h 1252412"/>
              <a:gd name="connsiteX17" fmla="*/ 181069 w 280657"/>
              <a:gd name="connsiteY17" fmla="*/ 208230 h 1252412"/>
              <a:gd name="connsiteX18" fmla="*/ 117695 w 280657"/>
              <a:gd name="connsiteY18" fmla="*/ 117695 h 1252412"/>
              <a:gd name="connsiteX19" fmla="*/ 72428 w 280657"/>
              <a:gd name="connsiteY19" fmla="*/ 72428 h 1252412"/>
              <a:gd name="connsiteX20" fmla="*/ 54321 w 280657"/>
              <a:gd name="connsiteY20" fmla="*/ 45267 h 1252412"/>
              <a:gd name="connsiteX21" fmla="*/ 0 w 280657"/>
              <a:gd name="connsiteY21" fmla="*/ 0 h 125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80657" h="1252412">
                <a:moveTo>
                  <a:pt x="162962" y="1113576"/>
                </a:moveTo>
                <a:cubicBezTo>
                  <a:pt x="165980" y="1128665"/>
                  <a:pt x="169982" y="1143591"/>
                  <a:pt x="172016" y="1158844"/>
                </a:cubicBezTo>
                <a:cubicBezTo>
                  <a:pt x="176024" y="1188906"/>
                  <a:pt x="164995" y="1223660"/>
                  <a:pt x="181069" y="1249378"/>
                </a:cubicBezTo>
                <a:cubicBezTo>
                  <a:pt x="188222" y="1260823"/>
                  <a:pt x="204878" y="1236587"/>
                  <a:pt x="217283" y="1231271"/>
                </a:cubicBezTo>
                <a:cubicBezTo>
                  <a:pt x="226054" y="1227512"/>
                  <a:pt x="251191" y="1215470"/>
                  <a:pt x="244443" y="1222218"/>
                </a:cubicBezTo>
                <a:cubicBezTo>
                  <a:pt x="228663" y="1238000"/>
                  <a:pt x="192223" y="1244326"/>
                  <a:pt x="172016" y="1249378"/>
                </a:cubicBezTo>
                <a:cubicBezTo>
                  <a:pt x="187105" y="1237307"/>
                  <a:pt x="203619" y="1226828"/>
                  <a:pt x="217283" y="1213164"/>
                </a:cubicBezTo>
                <a:cubicBezTo>
                  <a:pt x="232735" y="1197712"/>
                  <a:pt x="238920" y="1179094"/>
                  <a:pt x="244443" y="1158844"/>
                </a:cubicBezTo>
                <a:cubicBezTo>
                  <a:pt x="250991" y="1134835"/>
                  <a:pt x="262550" y="1086416"/>
                  <a:pt x="262550" y="1086416"/>
                </a:cubicBezTo>
                <a:cubicBezTo>
                  <a:pt x="265568" y="1020024"/>
                  <a:pt x="268111" y="953609"/>
                  <a:pt x="271604" y="887240"/>
                </a:cubicBezTo>
                <a:cubicBezTo>
                  <a:pt x="274147" y="838927"/>
                  <a:pt x="280657" y="790764"/>
                  <a:pt x="280657" y="742384"/>
                </a:cubicBezTo>
                <a:cubicBezTo>
                  <a:pt x="280657" y="663863"/>
                  <a:pt x="278933" y="585173"/>
                  <a:pt x="271604" y="506994"/>
                </a:cubicBezTo>
                <a:cubicBezTo>
                  <a:pt x="269822" y="487991"/>
                  <a:pt x="258519" y="471087"/>
                  <a:pt x="253497" y="452673"/>
                </a:cubicBezTo>
                <a:cubicBezTo>
                  <a:pt x="249448" y="437827"/>
                  <a:pt x="248865" y="422145"/>
                  <a:pt x="244443" y="407406"/>
                </a:cubicBezTo>
                <a:cubicBezTo>
                  <a:pt x="239773" y="391840"/>
                  <a:pt x="231891" y="377412"/>
                  <a:pt x="226337" y="362139"/>
                </a:cubicBezTo>
                <a:cubicBezTo>
                  <a:pt x="219814" y="344202"/>
                  <a:pt x="213843" y="326060"/>
                  <a:pt x="208230" y="307818"/>
                </a:cubicBezTo>
                <a:cubicBezTo>
                  <a:pt x="201769" y="286820"/>
                  <a:pt x="195904" y="265640"/>
                  <a:pt x="190123" y="244444"/>
                </a:cubicBezTo>
                <a:cubicBezTo>
                  <a:pt x="186849" y="232440"/>
                  <a:pt x="186123" y="219600"/>
                  <a:pt x="181069" y="208230"/>
                </a:cubicBezTo>
                <a:cubicBezTo>
                  <a:pt x="163668" y="169076"/>
                  <a:pt x="143269" y="151793"/>
                  <a:pt x="117695" y="117695"/>
                </a:cubicBezTo>
                <a:cubicBezTo>
                  <a:pt x="87517" y="77458"/>
                  <a:pt x="114677" y="100594"/>
                  <a:pt x="72428" y="72428"/>
                </a:cubicBezTo>
                <a:cubicBezTo>
                  <a:pt x="66392" y="63374"/>
                  <a:pt x="61287" y="53626"/>
                  <a:pt x="54321" y="45267"/>
                </a:cubicBezTo>
                <a:cubicBezTo>
                  <a:pt x="32539" y="19129"/>
                  <a:pt x="26704" y="17803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96796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F858-4E62-E16D-60A5-EDD1AB3A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Anton1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42237-2F1D-9001-5421-D410D3A2F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Noisy – </a:t>
            </a:r>
            <a:r>
              <a:rPr lang="pl-PL" sz="1600" dirty="0"/>
              <a:t>(6,11) ch 120, (1,14) ch 105, (1,15) ch 125, (2,15) ch 124</a:t>
            </a: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1600" dirty="0"/>
              <a:t>Weak or dead – (9,3) ch 25.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I believe (9,3) was cancelled due to large noise (relevant to Yan1 as well)</a:t>
            </a:r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08B10E54-EA22-E8EA-363F-639E5798FD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4" t="8648" r="12167" b="8598"/>
          <a:stretch/>
        </p:blipFill>
        <p:spPr>
          <a:xfrm>
            <a:off x="5956150" y="2924268"/>
            <a:ext cx="4888871" cy="3632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31D696B7-3282-C13A-B93C-A608B59985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2" t="10411" r="11686" b="6837"/>
          <a:stretch/>
        </p:blipFill>
        <p:spPr>
          <a:xfrm>
            <a:off x="460876" y="2915215"/>
            <a:ext cx="4952246" cy="3632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EDC569A-95C5-D565-1E47-04A92A3A48CF}"/>
              </a:ext>
            </a:extLst>
          </p:cNvPr>
          <p:cNvSpPr/>
          <p:nvPr/>
        </p:nvSpPr>
        <p:spPr>
          <a:xfrm>
            <a:off x="986828" y="3484259"/>
            <a:ext cx="235390" cy="24010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829462-E6F2-B2D8-5EEB-C663BD07A544}"/>
              </a:ext>
            </a:extLst>
          </p:cNvPr>
          <p:cNvSpPr/>
          <p:nvPr/>
        </p:nvSpPr>
        <p:spPr>
          <a:xfrm>
            <a:off x="6444558" y="3556683"/>
            <a:ext cx="235390" cy="24100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CE2B69-A6D0-7D19-FFAC-626FA0B4898F}"/>
              </a:ext>
            </a:extLst>
          </p:cNvPr>
          <p:cNvSpPr/>
          <p:nvPr/>
        </p:nvSpPr>
        <p:spPr>
          <a:xfrm>
            <a:off x="4370834" y="3475206"/>
            <a:ext cx="235390" cy="19179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1C014-6C09-7557-F2B1-5127CEC8D292}"/>
              </a:ext>
            </a:extLst>
          </p:cNvPr>
          <p:cNvSpPr/>
          <p:nvPr/>
        </p:nvSpPr>
        <p:spPr>
          <a:xfrm>
            <a:off x="9820229" y="3565736"/>
            <a:ext cx="235390" cy="19179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4A9ED3F-392D-C0CE-393A-38EC3631F931}"/>
              </a:ext>
            </a:extLst>
          </p:cNvPr>
          <p:cNvSpPr/>
          <p:nvPr/>
        </p:nvSpPr>
        <p:spPr>
          <a:xfrm>
            <a:off x="6684168" y="4517675"/>
            <a:ext cx="235390" cy="14490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23B08D-CD38-88BD-BE2F-E3D9CCDF41B0}"/>
              </a:ext>
            </a:extLst>
          </p:cNvPr>
          <p:cNvSpPr/>
          <p:nvPr/>
        </p:nvSpPr>
        <p:spPr>
          <a:xfrm>
            <a:off x="1219201" y="4432135"/>
            <a:ext cx="235390" cy="14490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94FEC5-5958-8488-0B8B-1DA59A384CA1}"/>
              </a:ext>
            </a:extLst>
          </p:cNvPr>
          <p:cNvSpPr txBox="1"/>
          <p:nvPr/>
        </p:nvSpPr>
        <p:spPr>
          <a:xfrm>
            <a:off x="8897017" y="2037159"/>
            <a:ext cx="130708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I’ve blackened non-connected pads to avoid confusion</a:t>
            </a:r>
            <a:endParaRPr lang="en-IL" sz="12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674A856-FBCF-CE1E-4E44-6962D99FDF1F}"/>
              </a:ext>
            </a:extLst>
          </p:cNvPr>
          <p:cNvSpPr/>
          <p:nvPr/>
        </p:nvSpPr>
        <p:spPr>
          <a:xfrm>
            <a:off x="9958812" y="2725093"/>
            <a:ext cx="280657" cy="1252412"/>
          </a:xfrm>
          <a:custGeom>
            <a:avLst/>
            <a:gdLst>
              <a:gd name="connsiteX0" fmla="*/ 162962 w 280657"/>
              <a:gd name="connsiteY0" fmla="*/ 1113576 h 1252412"/>
              <a:gd name="connsiteX1" fmla="*/ 172016 w 280657"/>
              <a:gd name="connsiteY1" fmla="*/ 1158844 h 1252412"/>
              <a:gd name="connsiteX2" fmla="*/ 181069 w 280657"/>
              <a:gd name="connsiteY2" fmla="*/ 1249378 h 1252412"/>
              <a:gd name="connsiteX3" fmla="*/ 217283 w 280657"/>
              <a:gd name="connsiteY3" fmla="*/ 1231271 h 1252412"/>
              <a:gd name="connsiteX4" fmla="*/ 244443 w 280657"/>
              <a:gd name="connsiteY4" fmla="*/ 1222218 h 1252412"/>
              <a:gd name="connsiteX5" fmla="*/ 172016 w 280657"/>
              <a:gd name="connsiteY5" fmla="*/ 1249378 h 1252412"/>
              <a:gd name="connsiteX6" fmla="*/ 217283 w 280657"/>
              <a:gd name="connsiteY6" fmla="*/ 1213164 h 1252412"/>
              <a:gd name="connsiteX7" fmla="*/ 244443 w 280657"/>
              <a:gd name="connsiteY7" fmla="*/ 1158844 h 1252412"/>
              <a:gd name="connsiteX8" fmla="*/ 262550 w 280657"/>
              <a:gd name="connsiteY8" fmla="*/ 1086416 h 1252412"/>
              <a:gd name="connsiteX9" fmla="*/ 271604 w 280657"/>
              <a:gd name="connsiteY9" fmla="*/ 887240 h 1252412"/>
              <a:gd name="connsiteX10" fmla="*/ 280657 w 280657"/>
              <a:gd name="connsiteY10" fmla="*/ 742384 h 1252412"/>
              <a:gd name="connsiteX11" fmla="*/ 271604 w 280657"/>
              <a:gd name="connsiteY11" fmla="*/ 506994 h 1252412"/>
              <a:gd name="connsiteX12" fmla="*/ 253497 w 280657"/>
              <a:gd name="connsiteY12" fmla="*/ 452673 h 1252412"/>
              <a:gd name="connsiteX13" fmla="*/ 244443 w 280657"/>
              <a:gd name="connsiteY13" fmla="*/ 407406 h 1252412"/>
              <a:gd name="connsiteX14" fmla="*/ 226337 w 280657"/>
              <a:gd name="connsiteY14" fmla="*/ 362139 h 1252412"/>
              <a:gd name="connsiteX15" fmla="*/ 208230 w 280657"/>
              <a:gd name="connsiteY15" fmla="*/ 307818 h 1252412"/>
              <a:gd name="connsiteX16" fmla="*/ 190123 w 280657"/>
              <a:gd name="connsiteY16" fmla="*/ 244444 h 1252412"/>
              <a:gd name="connsiteX17" fmla="*/ 181069 w 280657"/>
              <a:gd name="connsiteY17" fmla="*/ 208230 h 1252412"/>
              <a:gd name="connsiteX18" fmla="*/ 117695 w 280657"/>
              <a:gd name="connsiteY18" fmla="*/ 117695 h 1252412"/>
              <a:gd name="connsiteX19" fmla="*/ 72428 w 280657"/>
              <a:gd name="connsiteY19" fmla="*/ 72428 h 1252412"/>
              <a:gd name="connsiteX20" fmla="*/ 54321 w 280657"/>
              <a:gd name="connsiteY20" fmla="*/ 45267 h 1252412"/>
              <a:gd name="connsiteX21" fmla="*/ 0 w 280657"/>
              <a:gd name="connsiteY21" fmla="*/ 0 h 125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80657" h="1252412">
                <a:moveTo>
                  <a:pt x="162962" y="1113576"/>
                </a:moveTo>
                <a:cubicBezTo>
                  <a:pt x="165980" y="1128665"/>
                  <a:pt x="169982" y="1143591"/>
                  <a:pt x="172016" y="1158844"/>
                </a:cubicBezTo>
                <a:cubicBezTo>
                  <a:pt x="176024" y="1188906"/>
                  <a:pt x="164995" y="1223660"/>
                  <a:pt x="181069" y="1249378"/>
                </a:cubicBezTo>
                <a:cubicBezTo>
                  <a:pt x="188222" y="1260823"/>
                  <a:pt x="204878" y="1236587"/>
                  <a:pt x="217283" y="1231271"/>
                </a:cubicBezTo>
                <a:cubicBezTo>
                  <a:pt x="226054" y="1227512"/>
                  <a:pt x="251191" y="1215470"/>
                  <a:pt x="244443" y="1222218"/>
                </a:cubicBezTo>
                <a:cubicBezTo>
                  <a:pt x="228663" y="1238000"/>
                  <a:pt x="192223" y="1244326"/>
                  <a:pt x="172016" y="1249378"/>
                </a:cubicBezTo>
                <a:cubicBezTo>
                  <a:pt x="187105" y="1237307"/>
                  <a:pt x="203619" y="1226828"/>
                  <a:pt x="217283" y="1213164"/>
                </a:cubicBezTo>
                <a:cubicBezTo>
                  <a:pt x="232735" y="1197712"/>
                  <a:pt x="238920" y="1179094"/>
                  <a:pt x="244443" y="1158844"/>
                </a:cubicBezTo>
                <a:cubicBezTo>
                  <a:pt x="250991" y="1134835"/>
                  <a:pt x="262550" y="1086416"/>
                  <a:pt x="262550" y="1086416"/>
                </a:cubicBezTo>
                <a:cubicBezTo>
                  <a:pt x="265568" y="1020024"/>
                  <a:pt x="268111" y="953609"/>
                  <a:pt x="271604" y="887240"/>
                </a:cubicBezTo>
                <a:cubicBezTo>
                  <a:pt x="274147" y="838927"/>
                  <a:pt x="280657" y="790764"/>
                  <a:pt x="280657" y="742384"/>
                </a:cubicBezTo>
                <a:cubicBezTo>
                  <a:pt x="280657" y="663863"/>
                  <a:pt x="278933" y="585173"/>
                  <a:pt x="271604" y="506994"/>
                </a:cubicBezTo>
                <a:cubicBezTo>
                  <a:pt x="269822" y="487991"/>
                  <a:pt x="258519" y="471087"/>
                  <a:pt x="253497" y="452673"/>
                </a:cubicBezTo>
                <a:cubicBezTo>
                  <a:pt x="249448" y="437827"/>
                  <a:pt x="248865" y="422145"/>
                  <a:pt x="244443" y="407406"/>
                </a:cubicBezTo>
                <a:cubicBezTo>
                  <a:pt x="239773" y="391840"/>
                  <a:pt x="231891" y="377412"/>
                  <a:pt x="226337" y="362139"/>
                </a:cubicBezTo>
                <a:cubicBezTo>
                  <a:pt x="219814" y="344202"/>
                  <a:pt x="213843" y="326060"/>
                  <a:pt x="208230" y="307818"/>
                </a:cubicBezTo>
                <a:cubicBezTo>
                  <a:pt x="201769" y="286820"/>
                  <a:pt x="195904" y="265640"/>
                  <a:pt x="190123" y="244444"/>
                </a:cubicBezTo>
                <a:cubicBezTo>
                  <a:pt x="186849" y="232440"/>
                  <a:pt x="186123" y="219600"/>
                  <a:pt x="181069" y="208230"/>
                </a:cubicBezTo>
                <a:cubicBezTo>
                  <a:pt x="163668" y="169076"/>
                  <a:pt x="143269" y="151793"/>
                  <a:pt x="117695" y="117695"/>
                </a:cubicBezTo>
                <a:cubicBezTo>
                  <a:pt x="87517" y="77458"/>
                  <a:pt x="114677" y="100594"/>
                  <a:pt x="72428" y="72428"/>
                </a:cubicBezTo>
                <a:cubicBezTo>
                  <a:pt x="66392" y="63374"/>
                  <a:pt x="61287" y="53626"/>
                  <a:pt x="54321" y="45267"/>
                </a:cubicBezTo>
                <a:cubicBezTo>
                  <a:pt x="32539" y="19129"/>
                  <a:pt x="26704" y="17803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15E46B-5D28-34A4-AEA0-081E56F19026}"/>
              </a:ext>
            </a:extLst>
          </p:cNvPr>
          <p:cNvSpPr/>
          <p:nvPr/>
        </p:nvSpPr>
        <p:spPr>
          <a:xfrm>
            <a:off x="4131224" y="5640829"/>
            <a:ext cx="235390" cy="2353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0A4650-9EDA-ED2D-0ED1-F351A022625E}"/>
              </a:ext>
            </a:extLst>
          </p:cNvPr>
          <p:cNvSpPr/>
          <p:nvPr/>
        </p:nvSpPr>
        <p:spPr>
          <a:xfrm>
            <a:off x="3398242" y="4446264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9E79A16-F96C-8943-0C9D-698343A32230}"/>
              </a:ext>
            </a:extLst>
          </p:cNvPr>
          <p:cNvSpPr/>
          <p:nvPr/>
        </p:nvSpPr>
        <p:spPr>
          <a:xfrm>
            <a:off x="4362499" y="5640828"/>
            <a:ext cx="235390" cy="2353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2CC584-1085-8B3C-85A0-E0B8474F494A}"/>
              </a:ext>
            </a:extLst>
          </p:cNvPr>
          <p:cNvSpPr/>
          <p:nvPr/>
        </p:nvSpPr>
        <p:spPr>
          <a:xfrm>
            <a:off x="4359482" y="5405438"/>
            <a:ext cx="235390" cy="2353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5FDD381-B16F-E7A4-16C2-2973352E973E}"/>
              </a:ext>
            </a:extLst>
          </p:cNvPr>
          <p:cNvSpPr/>
          <p:nvPr/>
        </p:nvSpPr>
        <p:spPr>
          <a:xfrm>
            <a:off x="9599867" y="5725895"/>
            <a:ext cx="235390" cy="2353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A20D224-22A9-97D8-4C69-7A1A1DB88698}"/>
              </a:ext>
            </a:extLst>
          </p:cNvPr>
          <p:cNvSpPr/>
          <p:nvPr/>
        </p:nvSpPr>
        <p:spPr>
          <a:xfrm>
            <a:off x="8866885" y="4531330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A55B056-61C5-4C19-C7C0-11B62F61EDE8}"/>
              </a:ext>
            </a:extLst>
          </p:cNvPr>
          <p:cNvSpPr/>
          <p:nvPr/>
        </p:nvSpPr>
        <p:spPr>
          <a:xfrm>
            <a:off x="9831142" y="5725894"/>
            <a:ext cx="235390" cy="2353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39CEC9-C8CF-21A8-D1EB-60F162BB7AD1}"/>
              </a:ext>
            </a:extLst>
          </p:cNvPr>
          <p:cNvSpPr/>
          <p:nvPr/>
        </p:nvSpPr>
        <p:spPr>
          <a:xfrm>
            <a:off x="9828125" y="5490504"/>
            <a:ext cx="235390" cy="2353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0304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A8F45-3779-A8BA-DC6B-BEE442D2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initial notes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07073-ECF4-2EEE-F881-37D4E6723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next slides I’ll state the channel’s location in the form of (Row, Column) as well as the channel number.</a:t>
            </a:r>
          </a:p>
          <a:p>
            <a:r>
              <a:rPr lang="en-US" dirty="0"/>
              <a:t>For example – (3, 16) ch 120</a:t>
            </a:r>
          </a:p>
          <a:p>
            <a:r>
              <a:rPr lang="en-US" dirty="0"/>
              <a:t>Noisy channels will be bolded on the images for ease of identification.</a:t>
            </a:r>
          </a:p>
          <a:p>
            <a:r>
              <a:rPr lang="en-US" dirty="0"/>
              <a:t>Sometimes a channel will be noisy in one run and completely blank in another. In such case it is written as noisy but is anyway considered defected.</a:t>
            </a:r>
          </a:p>
          <a:p>
            <a:r>
              <a:rPr lang="en-US" dirty="0"/>
              <a:t>Please feel free to comment and express your opinion on the selected channels.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954550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9AD23-ADA4-97EA-B42D-C23A17FF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CALICE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59931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5FD9F-11CD-5365-6B36-2AC141D2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First, Sensor Layout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ADD3-9622-211D-9E7C-C0A4E7663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Numbers presented are (Jakub) channel numbers.</a:t>
            </a:r>
          </a:p>
          <a:p>
            <a:pPr>
              <a:spcBef>
                <a:spcPts val="600"/>
              </a:spcBef>
            </a:pPr>
            <a:r>
              <a:rPr lang="en-US" b="1" dirty="0"/>
              <a:t>CALICE</a:t>
            </a:r>
            <a:r>
              <a:rPr lang="en-US" dirty="0"/>
              <a:t> – bottom left and right corners are not connected.</a:t>
            </a:r>
            <a:endParaRPr lang="en-IL" dirty="0"/>
          </a:p>
        </p:txBody>
      </p:sp>
      <p:pic>
        <p:nvPicPr>
          <p:cNvPr id="5" name="Picture 4" descr="Table, calendar&#10;&#10;Description automatically generated">
            <a:extLst>
              <a:ext uri="{FF2B5EF4-FFF2-40B4-BE49-F238E27FC236}">
                <a16:creationId xmlns:a16="http://schemas.microsoft.com/office/drawing/2014/main" id="{6EBFACEE-57F9-66DE-22CC-2E813A575C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6" t="11339" r="9629" b="7872"/>
          <a:stretch/>
        </p:blipFill>
        <p:spPr>
          <a:xfrm>
            <a:off x="1381377" y="2504273"/>
            <a:ext cx="8356349" cy="39384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3B2976-654F-4028-F6B1-FB6842C2E09E}"/>
              </a:ext>
            </a:extLst>
          </p:cNvPr>
          <p:cNvSpPr txBox="1"/>
          <p:nvPr/>
        </p:nvSpPr>
        <p:spPr>
          <a:xfrm rot="16200000">
            <a:off x="809309" y="4209006"/>
            <a:ext cx="716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Row #</a:t>
            </a:r>
            <a:endParaRPr lang="en-IL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2ABE24-F6AB-EF80-2102-5199C88D73CF}"/>
              </a:ext>
            </a:extLst>
          </p:cNvPr>
          <p:cNvSpPr txBox="1"/>
          <p:nvPr/>
        </p:nvSpPr>
        <p:spPr>
          <a:xfrm>
            <a:off x="5059383" y="6492240"/>
            <a:ext cx="1000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Column #</a:t>
            </a:r>
            <a:endParaRPr lang="en-IL" sz="1400" dirty="0"/>
          </a:p>
        </p:txBody>
      </p:sp>
    </p:spTree>
    <p:extLst>
      <p:ext uri="{BB962C8B-B14F-4D97-AF65-F5344CB8AC3E}">
        <p14:creationId xmlns:p14="http://schemas.microsoft.com/office/powerpoint/2010/main" val="248134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F858-4E62-E16D-60A5-EDD1AB3A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C74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42237-2F1D-9001-5421-D410D3A2F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Slightly noisy – (3, 16) ch 120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Weak or dead – (2, 5) ch 25, (2, 15) ch 125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Weak or dead are bolded below as well as the noisy channel.</a:t>
            </a:r>
            <a:endParaRPr lang="en-IL" sz="1600" dirty="0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F521A099-F5DD-25B2-C1B4-2BD88A7269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3" t="11187" r="12459" b="8440"/>
          <a:stretch/>
        </p:blipFill>
        <p:spPr>
          <a:xfrm>
            <a:off x="6026711" y="2891597"/>
            <a:ext cx="4771176" cy="3527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Chart, histogram&#10;&#10;Description automatically generated">
            <a:extLst>
              <a:ext uri="{FF2B5EF4-FFF2-40B4-BE49-F238E27FC236}">
                <a16:creationId xmlns:a16="http://schemas.microsoft.com/office/drawing/2014/main" id="{2CA3693B-04F8-7A96-2F91-A134E84D96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4" t="11187" r="11840" b="8440"/>
          <a:stretch/>
        </p:blipFill>
        <p:spPr>
          <a:xfrm>
            <a:off x="465515" y="2891597"/>
            <a:ext cx="4848870" cy="3527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6F1CCD2-E6DE-02F5-02F7-CD3FB8225E49}"/>
              </a:ext>
            </a:extLst>
          </p:cNvPr>
          <p:cNvSpPr/>
          <p:nvPr/>
        </p:nvSpPr>
        <p:spPr>
          <a:xfrm>
            <a:off x="1783533" y="5078987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A53934-EC33-FCCF-5869-5048096504C1}"/>
              </a:ext>
            </a:extLst>
          </p:cNvPr>
          <p:cNvSpPr/>
          <p:nvPr/>
        </p:nvSpPr>
        <p:spPr>
          <a:xfrm>
            <a:off x="4054444" y="5078987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8A0623-C1C1-321C-7309-C51377CFB481}"/>
              </a:ext>
            </a:extLst>
          </p:cNvPr>
          <p:cNvSpPr/>
          <p:nvPr/>
        </p:nvSpPr>
        <p:spPr>
          <a:xfrm>
            <a:off x="4289834" y="4851813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E8C1F7-F4FD-6202-A53C-494BE3CADCDF}"/>
              </a:ext>
            </a:extLst>
          </p:cNvPr>
          <p:cNvSpPr/>
          <p:nvPr/>
        </p:nvSpPr>
        <p:spPr>
          <a:xfrm>
            <a:off x="7317796" y="5078149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9019CC-110F-E317-18A0-B49AF8C9CCEE}"/>
              </a:ext>
            </a:extLst>
          </p:cNvPr>
          <p:cNvSpPr/>
          <p:nvPr/>
        </p:nvSpPr>
        <p:spPr>
          <a:xfrm>
            <a:off x="9576577" y="5078149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61C150-5EAC-0939-AC7D-482B4FFF9545}"/>
              </a:ext>
            </a:extLst>
          </p:cNvPr>
          <p:cNvSpPr/>
          <p:nvPr/>
        </p:nvSpPr>
        <p:spPr>
          <a:xfrm>
            <a:off x="9811967" y="4851813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1331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F858-4E62-E16D-60A5-EDD1AB3A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C75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42237-2F1D-9001-5421-D410D3A2F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Noisy – (4,15) ch 121, (4,16) ch 118, (2,13) ch 105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Slightly noisy – (1,8) ch 19, (1,12) ch 115</a:t>
            </a:r>
          </a:p>
          <a:p>
            <a:pPr>
              <a:spcBef>
                <a:spcPts val="600"/>
              </a:spcBef>
            </a:pPr>
            <a:r>
              <a:rPr lang="en-US" sz="1600" dirty="0"/>
              <a:t>Weak or dead (not bolded, too many) – </a:t>
            </a:r>
            <a:r>
              <a:rPr lang="es-ES" sz="1600" dirty="0"/>
              <a:t>column 1, column 2 rows 2-5, (1,3), (2,3), (1,4), (1,5), (2,5), (1,6), (1,7), (1,13), (1,14), (1,15), (2,15), (3,15), (1,16), (2,16), (3,16)</a:t>
            </a:r>
            <a:endParaRPr lang="en-IL" sz="1600" dirty="0"/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86F775E9-A6C9-85D8-0A30-2A035B2791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4" t="10411" r="12425" b="7802"/>
          <a:stretch/>
        </p:blipFill>
        <p:spPr>
          <a:xfrm>
            <a:off x="5996411" y="3071839"/>
            <a:ext cx="4814596" cy="3589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C1389B69-0FED-6444-B7AE-0A34288C52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6" t="10411" r="12106" b="7802"/>
          <a:stretch/>
        </p:blipFill>
        <p:spPr>
          <a:xfrm>
            <a:off x="419415" y="3071840"/>
            <a:ext cx="4861249" cy="3589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DCCFF3F-62D7-D2D5-B0B4-626BF760C1DE}"/>
              </a:ext>
            </a:extLst>
          </p:cNvPr>
          <p:cNvSpPr/>
          <p:nvPr/>
        </p:nvSpPr>
        <p:spPr>
          <a:xfrm>
            <a:off x="9567524" y="4839582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9E3A8C-2E59-8447-720E-F1368057D6DA}"/>
              </a:ext>
            </a:extLst>
          </p:cNvPr>
          <p:cNvSpPr/>
          <p:nvPr/>
        </p:nvSpPr>
        <p:spPr>
          <a:xfrm>
            <a:off x="9810454" y="4847134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2B3B6E-501B-7932-8431-B4E34BEEB870}"/>
              </a:ext>
            </a:extLst>
          </p:cNvPr>
          <p:cNvSpPr/>
          <p:nvPr/>
        </p:nvSpPr>
        <p:spPr>
          <a:xfrm>
            <a:off x="4025295" y="4847134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0D232F8-B0E7-0BA1-6CB4-CF9A96F07751}"/>
              </a:ext>
            </a:extLst>
          </p:cNvPr>
          <p:cNvSpPr/>
          <p:nvPr/>
        </p:nvSpPr>
        <p:spPr>
          <a:xfrm>
            <a:off x="4268225" y="4845633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331F6F7-5E66-0CFB-67EF-FBE083292E44}"/>
              </a:ext>
            </a:extLst>
          </p:cNvPr>
          <p:cNvSpPr/>
          <p:nvPr/>
        </p:nvSpPr>
        <p:spPr>
          <a:xfrm>
            <a:off x="3587706" y="5296797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BB5A31-F1B5-0313-3D20-BD30580780DC}"/>
              </a:ext>
            </a:extLst>
          </p:cNvPr>
          <p:cNvSpPr/>
          <p:nvPr/>
        </p:nvSpPr>
        <p:spPr>
          <a:xfrm>
            <a:off x="9135972" y="5296797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9F495E-B956-8665-8EBA-50E6FD0F2840}"/>
              </a:ext>
            </a:extLst>
          </p:cNvPr>
          <p:cNvSpPr/>
          <p:nvPr/>
        </p:nvSpPr>
        <p:spPr>
          <a:xfrm>
            <a:off x="2443806" y="5523133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F09C79D-932C-D841-517E-DF2F13B10A54}"/>
              </a:ext>
            </a:extLst>
          </p:cNvPr>
          <p:cNvSpPr/>
          <p:nvPr/>
        </p:nvSpPr>
        <p:spPr>
          <a:xfrm>
            <a:off x="3352316" y="5523133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8EBFFE-C147-4DE3-6A43-B1EBBDC2232F}"/>
              </a:ext>
            </a:extLst>
          </p:cNvPr>
          <p:cNvSpPr/>
          <p:nvPr/>
        </p:nvSpPr>
        <p:spPr>
          <a:xfrm>
            <a:off x="8913681" y="5523133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67F85D-73A4-1A1B-24AE-DA478ACF57BD}"/>
              </a:ext>
            </a:extLst>
          </p:cNvPr>
          <p:cNvSpPr/>
          <p:nvPr/>
        </p:nvSpPr>
        <p:spPr>
          <a:xfrm>
            <a:off x="8006342" y="5523133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91899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F858-4E62-E16D-60A5-EDD1AB3A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C72 (new glue)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42237-2F1D-9001-5421-D410D3A2F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1600" dirty="0"/>
              <a:t>Noisy – </a:t>
            </a:r>
            <a:r>
              <a:rPr lang="pl-PL" sz="1600" dirty="0"/>
              <a:t>(2,13) ch 105, (3,16) ch 120</a:t>
            </a: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1600" dirty="0"/>
              <a:t>Weak or dead – most…</a:t>
            </a:r>
            <a:endParaRPr lang="en-IL" sz="1600" dirty="0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1EC7268F-221E-2FC4-F19E-0F7F4E4F29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10410" r="12267" b="7590"/>
          <a:stretch/>
        </p:blipFill>
        <p:spPr>
          <a:xfrm>
            <a:off x="5986012" y="2893105"/>
            <a:ext cx="4814596" cy="35991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F78F64C-C46F-9653-C88F-CAA7794C68B5}"/>
              </a:ext>
            </a:extLst>
          </p:cNvPr>
          <p:cNvSpPr/>
          <p:nvPr/>
        </p:nvSpPr>
        <p:spPr>
          <a:xfrm>
            <a:off x="9796880" y="4889391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C87579-0AEF-93E4-F54F-1B905A82DAC4}"/>
              </a:ext>
            </a:extLst>
          </p:cNvPr>
          <p:cNvSpPr/>
          <p:nvPr/>
        </p:nvSpPr>
        <p:spPr>
          <a:xfrm>
            <a:off x="9116363" y="5115727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pic>
        <p:nvPicPr>
          <p:cNvPr id="11" name="Picture 10" descr="Chart, treemap chart&#10;&#10;Description automatically generated">
            <a:extLst>
              <a:ext uri="{FF2B5EF4-FFF2-40B4-BE49-F238E27FC236}">
                <a16:creationId xmlns:a16="http://schemas.microsoft.com/office/drawing/2014/main" id="{594443C1-C1E3-3CC4-3DFF-EED89BEF9D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" t="10410" r="12613" b="7589"/>
          <a:stretch/>
        </p:blipFill>
        <p:spPr>
          <a:xfrm>
            <a:off x="642796" y="2893105"/>
            <a:ext cx="4816444" cy="35991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9D61D48-9DC0-8866-2EB8-B2A666515F14}"/>
              </a:ext>
            </a:extLst>
          </p:cNvPr>
          <p:cNvSpPr/>
          <p:nvPr/>
        </p:nvSpPr>
        <p:spPr>
          <a:xfrm>
            <a:off x="4471929" y="4889391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601B65-34C6-0761-915D-616BFC704A9A}"/>
              </a:ext>
            </a:extLst>
          </p:cNvPr>
          <p:cNvSpPr/>
          <p:nvPr/>
        </p:nvSpPr>
        <p:spPr>
          <a:xfrm>
            <a:off x="3791412" y="5115727"/>
            <a:ext cx="235390" cy="2082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9034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9AD23-ADA4-97EA-B42D-C23A17FF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GaAs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870426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5FD9F-11CD-5365-6B36-2AC141D2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Again, Sensor Layout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ADD3-9622-211D-9E7C-C0A4E7663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GaAs</a:t>
            </a:r>
            <a:r>
              <a:rPr lang="en-US" dirty="0"/>
              <a:t> – left column not connected, as well as 6 bottom pads in second column and top 8 pads of most right column. </a:t>
            </a:r>
            <a:endParaRPr lang="en-IL" dirty="0"/>
          </a:p>
        </p:txBody>
      </p:sp>
      <p:pic>
        <p:nvPicPr>
          <p:cNvPr id="6" name="Picture 5" descr="Table, calendar&#10;&#10;Description automatically generated">
            <a:extLst>
              <a:ext uri="{FF2B5EF4-FFF2-40B4-BE49-F238E27FC236}">
                <a16:creationId xmlns:a16="http://schemas.microsoft.com/office/drawing/2014/main" id="{98C6EF04-A5EE-DEA1-7258-A535788EC9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1" t="11195" r="9480" b="7538"/>
          <a:stretch/>
        </p:blipFill>
        <p:spPr>
          <a:xfrm>
            <a:off x="1327887" y="2496550"/>
            <a:ext cx="8463330" cy="39840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814CB7B-BA80-DF4C-5EC6-43A89A4B69D4}"/>
              </a:ext>
            </a:extLst>
          </p:cNvPr>
          <p:cNvSpPr txBox="1"/>
          <p:nvPr/>
        </p:nvSpPr>
        <p:spPr>
          <a:xfrm rot="16200000">
            <a:off x="809309" y="4209006"/>
            <a:ext cx="716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Row #</a:t>
            </a:r>
            <a:endParaRPr lang="en-IL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2491C0-F690-45A1-58A2-177DA5ABA4E9}"/>
              </a:ext>
            </a:extLst>
          </p:cNvPr>
          <p:cNvSpPr txBox="1"/>
          <p:nvPr/>
        </p:nvSpPr>
        <p:spPr>
          <a:xfrm>
            <a:off x="5059383" y="6492240"/>
            <a:ext cx="1000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Column #</a:t>
            </a:r>
            <a:endParaRPr lang="en-IL" sz="1400" dirty="0"/>
          </a:p>
        </p:txBody>
      </p:sp>
    </p:spTree>
    <p:extLst>
      <p:ext uri="{BB962C8B-B14F-4D97-AF65-F5344CB8AC3E}">
        <p14:creationId xmlns:p14="http://schemas.microsoft.com/office/powerpoint/2010/main" val="80084720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167</TotalTime>
  <Words>447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Schoolbook</vt:lpstr>
      <vt:lpstr>Wingdings 2</vt:lpstr>
      <vt:lpstr>View</vt:lpstr>
      <vt:lpstr>TB 2022</vt:lpstr>
      <vt:lpstr>Some initial notes</vt:lpstr>
      <vt:lpstr>CALICE</vt:lpstr>
      <vt:lpstr>First, Sensor Layout</vt:lpstr>
      <vt:lpstr>C74</vt:lpstr>
      <vt:lpstr>C75</vt:lpstr>
      <vt:lpstr>C72 (new glue)</vt:lpstr>
      <vt:lpstr>GaAs</vt:lpstr>
      <vt:lpstr>Again, Sensor Layout</vt:lpstr>
      <vt:lpstr>Yan1</vt:lpstr>
      <vt:lpstr>Anton1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2022</dc:title>
  <dc:creator>michal elad</dc:creator>
  <cp:lastModifiedBy>michal elad</cp:lastModifiedBy>
  <cp:revision>21</cp:revision>
  <dcterms:created xsi:type="dcterms:W3CDTF">2022-11-21T10:06:43Z</dcterms:created>
  <dcterms:modified xsi:type="dcterms:W3CDTF">2022-11-21T12:54:00Z</dcterms:modified>
</cp:coreProperties>
</file>