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67" r:id="rId2"/>
    <p:sldId id="271" r:id="rId3"/>
    <p:sldId id="278" r:id="rId4"/>
    <p:sldId id="272" r:id="rId5"/>
    <p:sldId id="276" r:id="rId6"/>
    <p:sldId id="277" r:id="rId7"/>
    <p:sldId id="281" r:id="rId8"/>
    <p:sldId id="282" r:id="rId9"/>
    <p:sldId id="284" r:id="rId10"/>
    <p:sldId id="285" r:id="rId11"/>
    <p:sldId id="283" r:id="rId12"/>
    <p:sldId id="279" r:id="rId13"/>
    <p:sldId id="280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32" autoAdjust="0"/>
    <p:restoredTop sz="95262" autoAdjust="0"/>
  </p:normalViewPr>
  <p:slideViewPr>
    <p:cSldViewPr showGuides="1">
      <p:cViewPr varScale="1">
        <p:scale>
          <a:sx n="118" d="100"/>
          <a:sy n="118" d="100"/>
        </p:scale>
        <p:origin x="744" y="102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27.11.2022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27.11.2022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| ARES Operation Meeting | 28.11.2022</a:t>
            </a:r>
            <a:endParaRPr lang="en-US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ARES Operation Meeting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Summary of week 47 / 2022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Max Kellermeier</a:t>
            </a:r>
            <a:r>
              <a:rPr lang="en-US" dirty="0"/>
              <a:t>, on behalf of the ARES crew</a:t>
            </a:r>
          </a:p>
        </p:txBody>
      </p:sp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CE6532-B511-1550-4AB4-BCBFD098E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Periodic Vertical </a:t>
            </a:r>
            <a:r>
              <a:rPr lang="en-US" dirty="0" err="1"/>
              <a:t>osc</a:t>
            </a:r>
            <a:r>
              <a:rPr lang="en-US" dirty="0"/>
              <a:t>. in pointing stability measurements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81541C-53EC-50DE-679F-E1B98D5EF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6869C4-F51E-50CF-41B1-4629D612EE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TWS2 off</a:t>
            </a:r>
            <a:endParaRPr lang="de-DE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2B226E5-F48C-9157-D379-9B90836C9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19" y="4006646"/>
            <a:ext cx="3024336" cy="217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FE703B5-DB47-5E6F-4797-4386D79A5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38" y="1791221"/>
            <a:ext cx="4464781" cy="311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58DA98F-0F25-7FAE-4D01-24C06219DD39}"/>
              </a:ext>
            </a:extLst>
          </p:cNvPr>
          <p:cNvSpPr txBox="1"/>
          <p:nvPr/>
        </p:nvSpPr>
        <p:spPr>
          <a:xfrm>
            <a:off x="7608168" y="1412776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Vertical beam variation of about 200µm peak-to-peak verified at end of shift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 periodic features observed anymore</a:t>
            </a:r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1008306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12DFCB-A885-E424-A831-C36C8AF58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Ultra-low charge BPM / 1D beam profile monitor</a:t>
            </a:r>
            <a:endParaRPr lang="de-DE" dirty="0"/>
          </a:p>
        </p:txBody>
      </p:sp>
      <p:pic>
        <p:nvPicPr>
          <p:cNvPr id="8" name="Inhaltsplatzhalter 7" descr="Ein Bild, das Fräse enthält.&#10;&#10;Automatisch generierte Beschreibung">
            <a:extLst>
              <a:ext uri="{FF2B5EF4-FFF2-40B4-BE49-F238E27FC236}">
                <a16:creationId xmlns:a16="http://schemas.microsoft.com/office/drawing/2014/main" id="{4D455135-5887-C667-9481-989FCDFC2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58" y="1828069"/>
            <a:ext cx="5616575" cy="4212431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6A1A3C-02CD-923D-5AE9-1FB740661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509019-0B0B-F59D-3F03-25A88B40FA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060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404A5-27E2-45F1-9FEA-5BFF6CFAE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D3 </a:t>
            </a:r>
            <a:r>
              <a:rPr lang="de-DE" dirty="0" err="1"/>
              <a:t>tests</a:t>
            </a:r>
            <a:r>
              <a:rPr lang="de-DE" dirty="0"/>
              <a:t>??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775A2-B4F0-42FF-AF08-52F0BDBDA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AC51A-5E14-4B46-8CC3-94E3E16FC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EA4B6B-E295-4ABF-9462-3EEFF7FE6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clarified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/>
              <a:t> Oliver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89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0896B-967E-C44E-9F65-ADF4267AF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FA97E29-9D90-024F-9382-E5DC6F88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B495DD-18F0-CB48-9001-2004993DF7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48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5C14BD6-25EF-074E-8850-12334B4E1290}"/>
              </a:ext>
            </a:extLst>
          </p:cNvPr>
          <p:cNvSpPr txBox="1"/>
          <p:nvPr/>
        </p:nvSpPr>
        <p:spPr>
          <a:xfrm>
            <a:off x="479376" y="1340768"/>
            <a:ext cx="1026113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Monday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Tunnel open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/>
              <a:t>Painting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cabling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ym typeface="Wingdings" pitchFamily="2" charset="2"/>
              </a:rPr>
              <a:t>Tuesday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 MSK gun gradient attenuator adjustments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 Ultra-low charge </a:t>
            </a:r>
            <a:r>
              <a:rPr lang="de-DE" sz="1600" dirty="0">
                <a:sym typeface="Wingdings" pitchFamily="2" charset="2"/>
              </a:rPr>
              <a:t>BPM </a:t>
            </a:r>
            <a:r>
              <a:rPr lang="de-DE" sz="1600" dirty="0" err="1">
                <a:sym typeface="Wingdings" pitchFamily="2" charset="2"/>
              </a:rPr>
              <a:t>tests</a:t>
            </a:r>
            <a:endParaRPr lang="en-US" sz="16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 Wednesday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BPM &amp; intensity monitor tests (tbc)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B</a:t>
            </a:r>
            <a:r>
              <a:rPr lang="en-US" sz="1600" dirty="0" err="1"/>
              <a:t>eam</a:t>
            </a:r>
            <a:r>
              <a:rPr lang="en-US" sz="1600" dirty="0"/>
              <a:t> manipulation in the EA in air.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ym typeface="Wingdings" pitchFamily="2" charset="2"/>
              </a:rPr>
              <a:t>Thursday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ym typeface="Wingdings" pitchFamily="2" charset="2"/>
              </a:rPr>
              <a:t>AutoAcc</a:t>
            </a:r>
            <a:endParaRPr lang="en-US" sz="1600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(BKR Jahresabschlussbesprechung)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ym typeface="Wingdings" pitchFamily="2" charset="2"/>
              </a:rPr>
              <a:t>Friday</a:t>
            </a:r>
            <a:endParaRPr lang="en-US" sz="1600" i="1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 err="1">
                <a:sym typeface="Wingdings" pitchFamily="2" charset="2"/>
              </a:rPr>
              <a:t>Tbd</a:t>
            </a:r>
            <a:endParaRPr lang="en-US" sz="1600" i="1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(tunnel search training)</a:t>
            </a:r>
          </a:p>
        </p:txBody>
      </p:sp>
    </p:spTree>
    <p:extLst>
      <p:ext uri="{BB962C8B-B14F-4D97-AF65-F5344CB8AC3E}">
        <p14:creationId xmlns:p14="http://schemas.microsoft.com/office/powerpoint/2010/main" val="409632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AAC0A9-9FC6-2F44-91BD-86BFD8CE7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63A3DC-8E07-4B8A-B8FD-C9270268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11376025" cy="501024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CD01DCD-8CBE-B44E-80C2-A091A375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AADFE7-A8C9-BD4D-B81E-3D07AE08D5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48</a:t>
            </a:r>
          </a:p>
        </p:txBody>
      </p:sp>
      <p:graphicFrame>
        <p:nvGraphicFramePr>
          <p:cNvPr id="6" name="Tabelle">
            <a:extLst>
              <a:ext uri="{FF2B5EF4-FFF2-40B4-BE49-F238E27FC236}">
                <a16:creationId xmlns:a16="http://schemas.microsoft.com/office/drawing/2014/main" id="{830E68D4-1DA3-CA46-B346-9EA45DD185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2580241"/>
              </p:ext>
            </p:extLst>
          </p:nvPr>
        </p:nvGraphicFramePr>
        <p:xfrm>
          <a:off x="407986" y="1406426"/>
          <a:ext cx="11376024" cy="4326828"/>
        </p:xfrm>
        <a:graphic>
          <a:graphicData uri="http://schemas.openxmlformats.org/drawingml/2006/table">
            <a:tbl>
              <a:tblPr bandRow="1"/>
              <a:tblGrid>
                <a:gridCol w="3887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8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11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sz="2400" b="1" noProof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Date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lang="de-DE" sz="2400" b="1" noProof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Schedule</a:t>
                      </a:r>
                      <a:endParaRPr sz="2400" b="1" noProof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11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28.11.</a:t>
                      </a:r>
                      <a:endParaRPr sz="2400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Tunnel open</a:t>
                      </a:r>
                      <a:endParaRPr sz="2400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1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29.11.</a:t>
                      </a:r>
                      <a:endParaRPr sz="2400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lang="en-US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Frank</a:t>
                      </a:r>
                      <a:endParaRPr sz="2400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1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30.11.</a:t>
                      </a:r>
                      <a:endParaRPr sz="2400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Willi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11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01.12.</a:t>
                      </a:r>
                      <a:endParaRPr sz="2400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Thomas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11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02.12.</a:t>
                      </a:r>
                      <a:endParaRPr sz="2400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Hannes</a:t>
                      </a:r>
                      <a:endParaRPr lang="de-DE" sz="2400" b="0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hteck: abgerundete Ecken 2">
            <a:extLst>
              <a:ext uri="{FF2B5EF4-FFF2-40B4-BE49-F238E27FC236}">
                <a16:creationId xmlns:a16="http://schemas.microsoft.com/office/drawing/2014/main" id="{D014A472-30FC-4547-BA11-625D54F48708}"/>
              </a:ext>
            </a:extLst>
          </p:cNvPr>
          <p:cNvSpPr/>
          <p:nvPr/>
        </p:nvSpPr>
        <p:spPr>
          <a:xfrm>
            <a:off x="407987" y="6039173"/>
            <a:ext cx="11376024" cy="377503"/>
          </a:xfrm>
          <a:prstGeom prst="roundRect">
            <a:avLst>
              <a:gd name="adj" fmla="val 8456"/>
            </a:avLst>
          </a:prstGeom>
          <a:solidFill>
            <a:srgbClr val="FFC000"/>
          </a:solidFill>
          <a:ln w="952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want to learn or join the shift: please give the shift leader a call (BKR 2840 / SINBAD Box 2454)</a:t>
            </a:r>
          </a:p>
        </p:txBody>
      </p:sp>
    </p:spTree>
    <p:extLst>
      <p:ext uri="{BB962C8B-B14F-4D97-AF65-F5344CB8AC3E}">
        <p14:creationId xmlns:p14="http://schemas.microsoft.com/office/powerpoint/2010/main" val="213471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86983-9D0C-CA47-ABF6-7132C0F03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69590"/>
            <a:ext cx="11376024" cy="451098"/>
          </a:xfrm>
        </p:spPr>
        <p:txBody>
          <a:bodyPr/>
          <a:lstStyle/>
          <a:p>
            <a:r>
              <a:rPr lang="en-US" dirty="0"/>
              <a:t>Summary of week 47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74E62B-7FDC-D844-A97B-361C24F5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18133723-89A3-AC43-BAD4-5C7FC2B7B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611980"/>
              </p:ext>
            </p:extLst>
          </p:nvPr>
        </p:nvGraphicFramePr>
        <p:xfrm>
          <a:off x="624632" y="697036"/>
          <a:ext cx="11159380" cy="575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876">
                  <a:extLst>
                    <a:ext uri="{9D8B030D-6E8A-4147-A177-3AD203B41FA5}">
                      <a16:colId xmlns:a16="http://schemas.microsoft.com/office/drawing/2014/main" val="3689221004"/>
                    </a:ext>
                  </a:extLst>
                </a:gridCol>
                <a:gridCol w="2231876">
                  <a:extLst>
                    <a:ext uri="{9D8B030D-6E8A-4147-A177-3AD203B41FA5}">
                      <a16:colId xmlns:a16="http://schemas.microsoft.com/office/drawing/2014/main" val="659369014"/>
                    </a:ext>
                  </a:extLst>
                </a:gridCol>
                <a:gridCol w="2231876">
                  <a:extLst>
                    <a:ext uri="{9D8B030D-6E8A-4147-A177-3AD203B41FA5}">
                      <a16:colId xmlns:a16="http://schemas.microsoft.com/office/drawing/2014/main" val="1597999574"/>
                    </a:ext>
                  </a:extLst>
                </a:gridCol>
                <a:gridCol w="2231876">
                  <a:extLst>
                    <a:ext uri="{9D8B030D-6E8A-4147-A177-3AD203B41FA5}">
                      <a16:colId xmlns:a16="http://schemas.microsoft.com/office/drawing/2014/main" val="822430712"/>
                    </a:ext>
                  </a:extLst>
                </a:gridCol>
                <a:gridCol w="2231876">
                  <a:extLst>
                    <a:ext uri="{9D8B030D-6E8A-4147-A177-3AD203B41FA5}">
                      <a16:colId xmlns:a16="http://schemas.microsoft.com/office/drawing/2014/main" val="1820145738"/>
                    </a:ext>
                  </a:extLst>
                </a:gridCol>
              </a:tblGrid>
              <a:tr h="53836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Mon. 21</a:t>
                      </a:r>
                      <a:r>
                        <a:rPr lang="en-US" sz="1400" b="1" baseline="30000" dirty="0"/>
                        <a:t>st</a:t>
                      </a:r>
                      <a:r>
                        <a:rPr lang="en-US" sz="1400" b="1" dirty="0"/>
                        <a:t> November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Tue. 22</a:t>
                      </a:r>
                      <a:r>
                        <a:rPr lang="en-US" sz="1400" b="1" baseline="30000" dirty="0"/>
                        <a:t>nd</a:t>
                      </a:r>
                      <a:r>
                        <a:rPr lang="en-US" sz="1400" b="1" dirty="0"/>
                        <a:t> November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Wed. 23</a:t>
                      </a:r>
                      <a:r>
                        <a:rPr lang="en-US" sz="1400" b="1" baseline="30000" dirty="0"/>
                        <a:t>rd</a:t>
                      </a:r>
                      <a:r>
                        <a:rPr lang="en-US" sz="1400" b="1" dirty="0"/>
                        <a:t> November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Thu. 24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November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Fri. 25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November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028511"/>
                  </a:ext>
                </a:extLst>
              </a:tr>
              <a:tr h="288183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>
                          <a:sym typeface="Wingdings" pitchFamily="2" charset="2"/>
                        </a:rPr>
                        <a:t>Laser auto-alignment works again (exposure and gain adjusted)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Prepared machine state for high charge, low DC WP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Transportable Charge range tested for MDI shift (with high DC) </a:t>
                      </a:r>
                      <a:r>
                        <a:rPr lang="en-US" sz="1100" dirty="0">
                          <a:sym typeface="Wingdings" panose="05000000000000000000" pitchFamily="2" charset="2"/>
                        </a:rPr>
                        <a:t> up to ~70 </a:t>
                      </a:r>
                      <a:r>
                        <a:rPr lang="en-US" sz="1100" dirty="0" err="1">
                          <a:sym typeface="Wingdings" panose="05000000000000000000" pitchFamily="2" charset="2"/>
                        </a:rPr>
                        <a:t>pC</a:t>
                      </a:r>
                      <a:endParaRPr lang="en-US" sz="1100" dirty="0">
                        <a:sym typeface="Wingdings" panose="05000000000000000000" pitchFamily="2" charset="2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ym typeface="Wingdings" panose="05000000000000000000" pitchFamily="2" charset="2"/>
                        </a:rPr>
                        <a:t>MDI shift: intensity measurements for proper calibration</a:t>
                      </a:r>
                      <a:endParaRPr lang="en-US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Pulse shot mode tests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dirty="0"/>
                        <a:t>Auto Acc. Shift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Continuing BO vs. RL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Bunch duration measurement with Three-phase method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MMG phases determined and set to on-crest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Momentum and Pointing jitter measurements for arrival time stability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547191"/>
                  </a:ext>
                </a:extLst>
              </a:tr>
              <a:tr h="143831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i="0" dirty="0">
                        <a:sym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>
                          <a:sym typeface="Wingdings" pitchFamily="2" charset="2"/>
                        </a:rPr>
                        <a:t>Local modulator reset of TWS2 necessary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>
                          <a:sym typeface="Wingdings" pitchFamily="2" charset="2"/>
                        </a:rPr>
                        <a:t>Pulse shot mode requires further investigations; No. pulses not reliable yet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>
                          <a:sym typeface="Wingdings" pitchFamily="2" charset="2"/>
                        </a:rPr>
                        <a:t>Severe reference phase drift of TWS2 (no live correction applied)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>
                          <a:sym typeface="Wingdings" pitchFamily="2" charset="2"/>
                        </a:rPr>
                        <a:t>Periodic vertical oscillations in pointing stability measurements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6204"/>
                  </a:ext>
                </a:extLst>
              </a:tr>
              <a:tr h="89778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1" dirty="0">
                          <a:solidFill>
                            <a:schemeClr val="tx1"/>
                          </a:solidFill>
                        </a:rPr>
                        <a:t>Tunnel 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Tunnel open for cabling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1" dirty="0">
                          <a:solidFill>
                            <a:schemeClr val="tx1"/>
                          </a:solidFill>
                        </a:rPr>
                        <a:t>Tunnel opened for the weekend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573760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6C374A01-B131-4949-9721-B3DE8D4D54EF}"/>
              </a:ext>
            </a:extLst>
          </p:cNvPr>
          <p:cNvSpPr txBox="1"/>
          <p:nvPr/>
        </p:nvSpPr>
        <p:spPr>
          <a:xfrm rot="16200000">
            <a:off x="-477136" y="2544496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Achievements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72B7B8C-9092-E144-A340-397D67D1263C}"/>
              </a:ext>
            </a:extLst>
          </p:cNvPr>
          <p:cNvSpPr txBox="1"/>
          <p:nvPr/>
        </p:nvSpPr>
        <p:spPr>
          <a:xfrm rot="16200000">
            <a:off x="-308020" y="4729837"/>
            <a:ext cx="123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Difficulties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9722E93-2694-6C47-92C8-ACF8A2FADB5C}"/>
              </a:ext>
            </a:extLst>
          </p:cNvPr>
          <p:cNvSpPr txBox="1"/>
          <p:nvPr/>
        </p:nvSpPr>
        <p:spPr>
          <a:xfrm rot="16200000">
            <a:off x="-66768" y="5835185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288189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35426-1C53-4E5C-95A5-90F7E27A4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MIN X-Band </a:t>
            </a:r>
            <a:r>
              <a:rPr lang="de-DE" dirty="0" err="1"/>
              <a:t>cabling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A9E4C-B159-48B8-828A-2A5AC4591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C3A6E2-67FE-4AFB-815D-BB6BAF149B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15550-34C9-46F6-81CE-4210E2199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8" y="1310181"/>
            <a:ext cx="5820138" cy="4365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24C62E-902F-4FAD-9539-853ABC3FD0ED}"/>
              </a:ext>
            </a:extLst>
          </p:cNvPr>
          <p:cNvSpPr txBox="1"/>
          <p:nvPr/>
        </p:nvSpPr>
        <p:spPr>
          <a:xfrm>
            <a:off x="7032104" y="1628800"/>
            <a:ext cx="4891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+ </a:t>
            </a:r>
            <a:r>
              <a:rPr lang="de-DE" sz="1600" dirty="0" err="1"/>
              <a:t>floor</a:t>
            </a:r>
            <a:r>
              <a:rPr lang="de-DE" sz="1600" dirty="0"/>
              <a:t> </a:t>
            </a:r>
            <a:r>
              <a:rPr lang="de-DE" sz="1600" dirty="0" err="1"/>
              <a:t>painting</a:t>
            </a:r>
            <a:r>
              <a:rPr lang="de-DE" sz="1600" dirty="0"/>
              <a:t> </a:t>
            </a:r>
            <a:r>
              <a:rPr lang="de-DE" sz="1600" dirty="0" err="1"/>
              <a:t>works</a:t>
            </a:r>
            <a:r>
              <a:rPr lang="de-DE" sz="1600" dirty="0"/>
              <a:t> 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Xband</a:t>
            </a:r>
            <a:r>
              <a:rPr lang="de-DE" sz="1600" dirty="0"/>
              <a:t> Modulator </a:t>
            </a:r>
            <a:r>
              <a:rPr lang="de-DE" sz="1600" dirty="0" err="1"/>
              <a:t>room</a:t>
            </a:r>
            <a:r>
              <a:rPr lang="de-DE" sz="1600" dirty="0"/>
              <a:t>.</a:t>
            </a:r>
            <a:endParaRPr lang="en-US" sz="1600" dirty="0" err="1"/>
          </a:p>
        </p:txBody>
      </p:sp>
    </p:spTree>
    <p:extLst>
      <p:ext uri="{BB962C8B-B14F-4D97-AF65-F5344CB8AC3E}">
        <p14:creationId xmlns:p14="http://schemas.microsoft.com/office/powerpoint/2010/main" val="65506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E4148-C659-C3A9-A6BE-E40CA1E92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Auto-alignment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A8B3DAF-4EBA-7CC7-0DA0-5E8E6FA3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7C07CBA-D2C3-C7A7-56B8-02A9BC421F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Works again, but slow (0.5 Hz)</a:t>
            </a:r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9D081D-7BF5-6268-FB14-365C21AFC9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9" y="1406525"/>
            <a:ext cx="5113452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7B9D61C-3433-20AF-E83C-9594F281C911}"/>
              </a:ext>
            </a:extLst>
          </p:cNvPr>
          <p:cNvPicPr>
            <a:picLocks noGrp="1" noChangeAspect="1" noChangeArrowheads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999" y="1406525"/>
            <a:ext cx="5113452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666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B46650-8B73-3641-468B-387B603FF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Charge settings for MDI shift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8F76F3-613D-6D2F-A2DC-081090F29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62pC (FC1), 71pC (</a:t>
            </a:r>
            <a:r>
              <a:rPr lang="de-DE" dirty="0" err="1"/>
              <a:t>DaMon</a:t>
            </a:r>
            <a:r>
              <a:rPr lang="de-DE" dirty="0"/>
              <a:t> 1 </a:t>
            </a:r>
            <a:r>
              <a:rPr lang="de-DE" dirty="0" err="1"/>
              <a:t>coarse</a:t>
            </a:r>
            <a:r>
              <a:rPr lang="de-DE" dirty="0"/>
              <a:t>) 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B4EB534-D547-E53F-54B9-C65660870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FCA8ED-CC3A-78F8-534E-E0AEF56E96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Transport up to SH.E2</a:t>
            </a:r>
            <a:endParaRPr lang="de-DE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DB49DDF-2F86-C0D2-BC5C-CB70D8BC5148}"/>
              </a:ext>
            </a:extLst>
          </p:cNvPr>
          <p:cNvPicPr>
            <a:picLocks noGrp="1" noChangeAspect="1" noChangeArrowheads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783697"/>
            <a:ext cx="3771426" cy="465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EEA4008-D152-BFD9-2C5C-A04C2C5FC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843" y="1783697"/>
            <a:ext cx="3771756" cy="465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3A52C4E6-CB1A-04DA-4F9A-C138623A872D}"/>
              </a:ext>
            </a:extLst>
          </p:cNvPr>
          <p:cNvSpPr txBox="1">
            <a:spLocks/>
          </p:cNvSpPr>
          <p:nvPr/>
        </p:nvSpPr>
        <p:spPr>
          <a:xfrm>
            <a:off x="5146963" y="1389296"/>
            <a:ext cx="3312937" cy="49931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PHAROS 28%, </a:t>
            </a:r>
            <a:br>
              <a:rPr lang="pt-BR" dirty="0"/>
            </a:br>
            <a:r>
              <a:rPr lang="pt-BR" dirty="0"/>
              <a:t>aperture 320um, </a:t>
            </a:r>
            <a:br>
              <a:rPr lang="pt-BR" dirty="0"/>
            </a:br>
            <a:r>
              <a:rPr lang="pt-BR" dirty="0"/>
              <a:t>user attenuator 8000 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FC1: 70pC </a:t>
            </a:r>
          </a:p>
          <a:p>
            <a:pPr lvl="1"/>
            <a:r>
              <a:rPr lang="de-DE" dirty="0"/>
              <a:t>Damon 1 </a:t>
            </a:r>
            <a:r>
              <a:rPr lang="de-DE" dirty="0" err="1"/>
              <a:t>coarse</a:t>
            </a:r>
            <a:r>
              <a:rPr lang="de-DE" dirty="0"/>
              <a:t>: 80pC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7021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43F573-FCCC-1D3A-0D82-C8449E761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pulse shot mode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ACC3C5-E43F-ADAD-23B7-D64E90E96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9246402-3248-B791-7D1B-49AC52AA1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Further investigations needed</a:t>
            </a:r>
            <a:endParaRPr lang="de-D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15D4C81-3D9A-DB1E-6903-36461C1BE9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767009"/>
            <a:ext cx="3185368" cy="241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7BD6E9C-9E7B-80CB-D34C-58A0A6D9DAF2}"/>
              </a:ext>
            </a:extLst>
          </p:cNvPr>
          <p:cNvSpPr txBox="1"/>
          <p:nvPr/>
        </p:nvSpPr>
        <p:spPr>
          <a:xfrm>
            <a:off x="335360" y="1412776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Sent 5 shots:</a:t>
            </a:r>
            <a:endParaRPr lang="de-DE" sz="1600" dirty="0" err="1"/>
          </a:p>
        </p:txBody>
      </p:sp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5734D32F-695A-592A-5B95-60F2CF6E0645}"/>
              </a:ext>
            </a:extLst>
          </p:cNvPr>
          <p:cNvSpPr txBox="1">
            <a:spLocks/>
          </p:cNvSpPr>
          <p:nvPr/>
        </p:nvSpPr>
        <p:spPr>
          <a:xfrm>
            <a:off x="479425" y="4352875"/>
            <a:ext cx="2952279" cy="20638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-1 Bug fixed by Hannes</a:t>
            </a:r>
          </a:p>
          <a:p>
            <a:r>
              <a:rPr lang="en-US" sz="1600" dirty="0"/>
              <a:t>Tests continued with panel from MCS and test panel</a:t>
            </a:r>
          </a:p>
          <a:p>
            <a:r>
              <a:rPr lang="de-DE" sz="1600" dirty="0"/>
              <a:t>Charge </a:t>
            </a:r>
            <a:r>
              <a:rPr lang="de-DE" sz="1600" dirty="0" err="1"/>
              <a:t>counter</a:t>
            </a:r>
            <a:r>
              <a:rPr lang="de-DE" sz="1600" dirty="0"/>
              <a:t> </a:t>
            </a:r>
            <a:r>
              <a:rPr lang="de-DE" sz="1600" dirty="0" err="1"/>
              <a:t>panel</a:t>
            </a:r>
            <a:r>
              <a:rPr lang="de-DE" sz="1600" dirty="0"/>
              <a:t> </a:t>
            </a:r>
            <a:r>
              <a:rPr lang="de-DE" sz="1600" dirty="0" err="1"/>
              <a:t>extended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pulse </a:t>
            </a:r>
            <a:r>
              <a:rPr lang="de-DE" sz="1600" dirty="0" err="1"/>
              <a:t>counter</a:t>
            </a:r>
            <a:endParaRPr lang="de-DE" sz="16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F64EF11-6283-C39E-3110-EADDFBCDA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100" y="3429000"/>
            <a:ext cx="254317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ABC35DA-ABB1-E585-1A7A-E1D18CC67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6" b="9282"/>
          <a:stretch/>
        </p:blipFill>
        <p:spPr bwMode="auto">
          <a:xfrm>
            <a:off x="9179023" y="269777"/>
            <a:ext cx="2604989" cy="622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F0BA2D0-62BF-7FB0-ACB7-346C275055C9}"/>
              </a:ext>
            </a:extLst>
          </p:cNvPr>
          <p:cNvSpPr txBox="1"/>
          <p:nvPr/>
        </p:nvSpPr>
        <p:spPr>
          <a:xfrm>
            <a:off x="4712891" y="1854672"/>
            <a:ext cx="367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Example:</a:t>
            </a:r>
          </a:p>
          <a:p>
            <a:r>
              <a:rPr lang="en-US" sz="1600" dirty="0"/>
              <a:t>Counters at 9 and 11 </a:t>
            </a:r>
            <a:r>
              <a:rPr lang="en-US" sz="1600" dirty="0">
                <a:sym typeface="Wingdings" panose="05000000000000000000" pitchFamily="2" charset="2"/>
              </a:rPr>
              <a:t> 99 shots</a:t>
            </a:r>
          </a:p>
          <a:p>
            <a:r>
              <a:rPr lang="en-US" sz="1600" dirty="0">
                <a:sym typeface="Wingdings" panose="05000000000000000000" pitchFamily="2" charset="2"/>
              </a:rPr>
              <a:t>Sometimes only </a:t>
            </a:r>
            <a:r>
              <a:rPr lang="en-US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98 </a:t>
            </a:r>
            <a:r>
              <a:rPr lang="en-US" sz="1600" dirty="0">
                <a:sym typeface="Wingdings" panose="05000000000000000000" pitchFamily="2" charset="2"/>
              </a:rPr>
              <a:t>were counted</a:t>
            </a:r>
            <a:endParaRPr lang="de-DE" sz="1600" dirty="0" err="1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192BBC71-8776-BFB5-D526-A74DF32C4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7" t="42553" r="60510" b="20503"/>
          <a:stretch/>
        </p:blipFill>
        <p:spPr bwMode="auto">
          <a:xfrm>
            <a:off x="6550943" y="3511062"/>
            <a:ext cx="2343696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246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2506DA-46E4-FEBC-FC3C-6EA610FC2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Acc Shift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5252EF-E226-977E-CC84-A96057CFD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Comparison of RL and BO: Results in good agreement with results from week before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A21E5E9-D05A-8705-AA79-0BFD84614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7917A9-0BBC-B887-45CE-FB8B0A6209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2693650-4370-C4FF-5491-D7170E85478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281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64F382-B762-2FA8-EEE4-329FC87BB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for arrival time stability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F21C0F-300E-7A9E-3E30-2DC927485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MMG phase of all three structures measured and set to nominal zero (on-crest), low charge (0.12 </a:t>
            </a:r>
            <a:r>
              <a:rPr lang="en-US" dirty="0" err="1"/>
              <a:t>pC</a:t>
            </a:r>
            <a:r>
              <a:rPr lang="en-US" dirty="0"/>
              <a:t> at FC1)</a:t>
            </a:r>
          </a:p>
          <a:p>
            <a:r>
              <a:rPr lang="en-US" dirty="0"/>
              <a:t>Momentum and pointing stability measurements for:</a:t>
            </a:r>
          </a:p>
          <a:p>
            <a:pPr marL="704850" lvl="1" indent="-342900">
              <a:buFont typeface="+mj-lt"/>
              <a:buAutoNum type="arabicPeriod"/>
            </a:pPr>
            <a:r>
              <a:rPr lang="en-US" dirty="0"/>
              <a:t>TWS1 on-crest + TWS2 off</a:t>
            </a:r>
          </a:p>
          <a:p>
            <a:pPr marL="704850" lvl="1" indent="-342900">
              <a:buFont typeface="+mj-lt"/>
              <a:buAutoNum type="arabicPeriod"/>
            </a:pPr>
            <a:r>
              <a:rPr lang="en-US" dirty="0"/>
              <a:t>TWS1 on-crest + TWS2 on-crest</a:t>
            </a:r>
          </a:p>
          <a:p>
            <a:pPr marL="704850" lvl="1" indent="-342900">
              <a:buFont typeface="+mj-lt"/>
              <a:buAutoNum type="arabicPeriod"/>
            </a:pPr>
            <a:r>
              <a:rPr lang="en-US" dirty="0"/>
              <a:t>TWS1 on-crest + TWS2 -90° off-crest</a:t>
            </a:r>
          </a:p>
          <a:p>
            <a:pPr marL="704850" lvl="1" indent="-342900">
              <a:buFont typeface="+mj-lt"/>
              <a:buAutoNum type="arabicPeriod"/>
            </a:pPr>
            <a:r>
              <a:rPr lang="en-US" dirty="0"/>
              <a:t>TWS1 on-crest + TWS2 +90° off-crest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1DBBA-5844-D743-A279-98456097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4EC839E-4DA9-3023-AFF3-938C154114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33950D0-F652-B720-9BCC-E4B2A0ED497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0486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E9F9B-B0C8-4787-E38F-6938F285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of vertical beam position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0E9DEA-D09C-FECA-4487-960CDDB01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798437"/>
          </a:xfrm>
        </p:spPr>
        <p:txBody>
          <a:bodyPr/>
          <a:lstStyle/>
          <a:p>
            <a:r>
              <a:rPr lang="en-US" dirty="0"/>
              <a:t>70µm Peak-to-peak 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B7B0F3-0DF8-90CD-FCC2-6969C290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28.11.2022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06C8207-6FCD-68DE-27C6-D1878A6F0A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TWS2 on-crest vs. off-crest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E20C846-4BED-B71E-6CCC-8C9BC1E6238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798437"/>
          </a:xfrm>
        </p:spPr>
        <p:txBody>
          <a:bodyPr/>
          <a:lstStyle/>
          <a:p>
            <a:r>
              <a:rPr lang="en-US" dirty="0"/>
              <a:t>200µm Peak-to-peak</a:t>
            </a:r>
            <a:endParaRPr lang="de-DE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554B760-54A0-3A46-DE3C-4826E36EE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41" y="2379291"/>
            <a:ext cx="5756895" cy="25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8276F54-E0F9-3232-08CF-FBAD9120C827}"/>
              </a:ext>
            </a:extLst>
          </p:cNvPr>
          <p:cNvSpPr txBox="1"/>
          <p:nvPr/>
        </p:nvSpPr>
        <p:spPr>
          <a:xfrm>
            <a:off x="391441" y="5661248"/>
            <a:ext cx="1960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 SH.E2</a:t>
            </a:r>
            <a:endParaRPr lang="de-DE" sz="1600" dirty="0" err="1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F60868C3-FBB2-F1D7-3532-5356EBBD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79291"/>
            <a:ext cx="5756896" cy="25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D2780DA-3041-105F-7354-0CE882F1D51B}"/>
              </a:ext>
            </a:extLst>
          </p:cNvPr>
          <p:cNvSpPr txBox="1"/>
          <p:nvPr/>
        </p:nvSpPr>
        <p:spPr>
          <a:xfrm>
            <a:off x="6384032" y="5754742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Similar with TWS2 off-crest</a:t>
            </a:r>
            <a:endParaRPr lang="de-DE" sz="1600" dirty="0" err="1"/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FABEA1B1-D760-9A45-6D5A-5EF0303C5BAD}"/>
              </a:ext>
            </a:extLst>
          </p:cNvPr>
          <p:cNvSpPr/>
          <p:nvPr/>
        </p:nvSpPr>
        <p:spPr>
          <a:xfrm rot="18320689">
            <a:off x="7413736" y="5285244"/>
            <a:ext cx="720080" cy="230676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59706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" id="{FF3377BC-8E16-034C-B37F-4D96C015CDA1}" vid="{4C42B158-ADD8-9242-AD54-4E9401BE2496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0</TotalTime>
  <Words>610</Words>
  <Application>Microsoft Office PowerPoint</Application>
  <PresentationFormat>Breitbild</PresentationFormat>
  <Paragraphs>116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DESY</vt:lpstr>
      <vt:lpstr>ARES Operation Meeting</vt:lpstr>
      <vt:lpstr>Summary of week 47</vt:lpstr>
      <vt:lpstr>MIN X-Band cabling</vt:lpstr>
      <vt:lpstr>Laser Auto-alignment</vt:lpstr>
      <vt:lpstr>High Charge settings for MDI shift</vt:lpstr>
      <vt:lpstr>Laser pulse shot mode</vt:lpstr>
      <vt:lpstr>Autonomous Acc Shift</vt:lpstr>
      <vt:lpstr>Measurements for arrival time stability</vt:lpstr>
      <vt:lpstr>Stability of vertical beam position</vt:lpstr>
      <vt:lpstr>Periodic Vertical osc. in pointing stability measurements</vt:lpstr>
      <vt:lpstr>Ultra-low charge BPM / 1D beam profile monitor</vt:lpstr>
      <vt:lpstr>D3 tests?? </vt:lpstr>
      <vt:lpstr>Plan</vt:lpstr>
      <vt:lpstr>Schedule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ARES Operation Meeting</dc:title>
  <dc:creator>Frank Mayet</dc:creator>
  <cp:lastModifiedBy>Max Kellermeier</cp:lastModifiedBy>
  <cp:revision>479</cp:revision>
  <dcterms:created xsi:type="dcterms:W3CDTF">2021-08-09T09:06:11Z</dcterms:created>
  <dcterms:modified xsi:type="dcterms:W3CDTF">2022-11-28T11:57:34Z</dcterms:modified>
</cp:coreProperties>
</file>