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8" r:id="rId3"/>
    <p:sldId id="260" r:id="rId4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 showGuides="1">
      <p:cViewPr>
        <p:scale>
          <a:sx n="122" d="100"/>
          <a:sy n="122" d="100"/>
        </p:scale>
        <p:origin x="648" y="12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14F91-B16C-F38A-5608-49069E777C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CCBE9-E423-AC8B-75B1-C8E73F214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8D5C7-353E-00B7-922D-B3FE68461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30DE-D613-124B-8EC6-342888CC1A95}" type="datetimeFigureOut">
              <a:rPr lang="en-DE" smtClean="0"/>
              <a:t>01.12.22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B6F375-36CE-EB6D-18AD-AAEA8AE03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888CE-509B-34DD-DB08-025974BD4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B4D56-8C38-6F4E-8011-33AE4BB56F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56349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BC23A-5236-2DA4-3F3A-23126A5E0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1CD812-7A97-A7F4-7895-D95AD2C208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4FCE35-26DD-AB24-EFB8-609099004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30DE-D613-124B-8EC6-342888CC1A95}" type="datetimeFigureOut">
              <a:rPr lang="en-DE" smtClean="0"/>
              <a:t>01.12.22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D53922-D5F4-228D-1AD9-471B482FB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E2A43F-2802-2C26-7B92-092147D45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B4D56-8C38-6F4E-8011-33AE4BB56F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72215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B69E8E-8EDE-C1DA-9248-ADA2720C62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C8064-A839-9BD3-288C-6F4E2E29B9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12784B-67BD-158F-9B08-627D1EDA9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30DE-D613-124B-8EC6-342888CC1A95}" type="datetimeFigureOut">
              <a:rPr lang="en-DE" smtClean="0"/>
              <a:t>01.12.22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46E6F-E764-6AD6-4D8D-EC42240B9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BFEC7-0DE7-1D4C-497C-40ED44515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B4D56-8C38-6F4E-8011-33AE4BB56F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3224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722FE-C73E-B681-E8B0-F696F94AB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95BD8-F73A-8E5A-7210-ED2453497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E5C11A-4127-86E7-D2E5-A41A5CF9A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30DE-D613-124B-8EC6-342888CC1A95}" type="datetimeFigureOut">
              <a:rPr lang="en-DE" smtClean="0"/>
              <a:t>01.12.22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E85E2-ACDC-0089-D241-B63E6E440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FCCBAF-59F1-D391-7F3D-AD7693650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B4D56-8C38-6F4E-8011-33AE4BB56F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82655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99C35-D080-4CAF-F618-744664A51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8478A8-FCC7-BFB7-BC38-72D9CC960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E80E76-6FBE-2776-96C4-1E1CA4BAE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30DE-D613-124B-8EC6-342888CC1A95}" type="datetimeFigureOut">
              <a:rPr lang="en-DE" smtClean="0"/>
              <a:t>01.12.22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D93550-4267-5786-A2AF-49CA620E8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B480F4-D926-A8DD-073E-661119679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B4D56-8C38-6F4E-8011-33AE4BB56F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54561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7971F-A890-BCB7-417F-6F8144C49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4DAD5-6216-B84E-EA34-1107A842FB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121FDA-623F-971C-1400-5E9EDB92DF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5E6ED6-80D5-D880-5169-A41F719DE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30DE-D613-124B-8EC6-342888CC1A95}" type="datetimeFigureOut">
              <a:rPr lang="en-DE" smtClean="0"/>
              <a:t>01.12.22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6E1462-0E14-DC72-9990-C42CCA5AB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39CF7F-0F34-520A-5C03-01F21804F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B4D56-8C38-6F4E-8011-33AE4BB56F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4964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6A4-A45B-509E-A587-E7DEAA46D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EC884E-BE49-B649-7315-D72C6BB0A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03EEE-2BC4-3B4D-B194-1A750FD13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FA6D0E-FC19-2B07-BE17-A3F827C560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A3C01A-9F69-BE12-9E29-FE63BF99BF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D3F7E0-0178-D5AE-E448-F341801E4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30DE-D613-124B-8EC6-342888CC1A95}" type="datetimeFigureOut">
              <a:rPr lang="en-DE" smtClean="0"/>
              <a:t>01.12.22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224FE0-FF55-5083-7920-6CD3DA7E7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C5A549-BB49-31E8-C01A-7AE397C49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B4D56-8C38-6F4E-8011-33AE4BB56F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89750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89255-71E3-2148-2C04-832174A86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2C8693-3E90-3042-3A91-6455E4978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30DE-D613-124B-8EC6-342888CC1A95}" type="datetimeFigureOut">
              <a:rPr lang="en-DE" smtClean="0"/>
              <a:t>01.12.22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60BB82-78EC-6202-11A7-C7C3FF831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B86D9-3613-DBE0-335C-FA7B7F4C4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B4D56-8C38-6F4E-8011-33AE4BB56F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64340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DC7281-29D6-9D0F-9AA7-D9135E4AC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30DE-D613-124B-8EC6-342888CC1A95}" type="datetimeFigureOut">
              <a:rPr lang="en-DE" smtClean="0"/>
              <a:t>01.12.22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09F3D9-98FC-5C06-433D-A9F66C1D9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2B2CDC-F2C6-678E-ECED-695166265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B4D56-8C38-6F4E-8011-33AE4BB56F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98552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DDC7E-7582-2D99-C11D-EEFF2E36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0B632-9FE1-1C50-6AC4-AF14E1534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91D635-9262-FF0B-3011-85B2999B8B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1640D9-8BB2-4B96-DDEB-4FD790DC5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30DE-D613-124B-8EC6-342888CC1A95}" type="datetimeFigureOut">
              <a:rPr lang="en-DE" smtClean="0"/>
              <a:t>01.12.22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34684-D01E-1F6F-2D39-ACED60A0E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4D6A8F-D16C-7FEB-8A1A-C85EDBA1C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B4D56-8C38-6F4E-8011-33AE4BB56F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4325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648AB-078F-3075-59F2-D67499F3E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35FDAB-BB8A-68A9-B3FE-D5F096BA5F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145ADD-1DFA-D203-C0C4-00C389E256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A1EB8C-9E45-E9B4-B0E5-4B000DA1E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30DE-D613-124B-8EC6-342888CC1A95}" type="datetimeFigureOut">
              <a:rPr lang="en-DE" smtClean="0"/>
              <a:t>01.12.22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4F0BE1-2DE4-D409-B71B-24722509D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58DC6E-AD04-82C5-86B6-E81DA0153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B4D56-8C38-6F4E-8011-33AE4BB56F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76904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77E849-EB93-FA6F-1789-B65599462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0AE1EB-28AF-0EC6-7FBD-578005ACB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5E7FE-B24F-7AC1-9D4A-08BAE27CEF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30DE-D613-124B-8EC6-342888CC1A95}" type="datetimeFigureOut">
              <a:rPr lang="en-DE" smtClean="0"/>
              <a:t>01.12.22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A5F4D-4C05-3353-2944-5BC974A89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00BF1-18F1-B157-1390-0D7EB0DF00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B4D56-8C38-6F4E-8011-33AE4BB56F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19128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Uniform_Resource_Identifier" TargetMode="External"/><Relationship Id="rId13" Type="http://schemas.openxmlformats.org/officeDocument/2006/relationships/hyperlink" Target="https://en.wikipedia.org/wiki/Archival_Resource_Key" TargetMode="External"/><Relationship Id="rId3" Type="http://schemas.openxmlformats.org/officeDocument/2006/relationships/hyperlink" Target="https://en.wikipedia.org/wiki/ORCID" TargetMode="External"/><Relationship Id="rId7" Type="http://schemas.openxmlformats.org/officeDocument/2006/relationships/hyperlink" Target="https://en.wikipedia.org/wiki/International_Standard_Book_Number" TargetMode="External"/><Relationship Id="rId12" Type="http://schemas.openxmlformats.org/officeDocument/2006/relationships/hyperlink" Target="https://en.wikipedia.org/wiki/BitTorrent" TargetMode="External"/><Relationship Id="rId2" Type="http://schemas.openxmlformats.org/officeDocument/2006/relationships/hyperlink" Target="https://en.wikipedia.org/wiki/Persistent_identifier#cite_note-1" TargetMode="External"/><Relationship Id="rId16" Type="http://schemas.openxmlformats.org/officeDocument/2006/relationships/hyperlink" Target="https://en.wikipedia.org/wiki/Persistent_Uniform_Resource_Locato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International_Standard_Name_Identifier" TargetMode="External"/><Relationship Id="rId11" Type="http://schemas.openxmlformats.org/officeDocument/2006/relationships/hyperlink" Target="https://en.wikipedia.org/wiki/Persistent_identifier#cite_note-5" TargetMode="External"/><Relationship Id="rId5" Type="http://schemas.openxmlformats.org/officeDocument/2006/relationships/hyperlink" Target="https://en.wikipedia.org/wiki/Virtual_International_Authority_File" TargetMode="External"/><Relationship Id="rId15" Type="http://schemas.openxmlformats.org/officeDocument/2006/relationships/hyperlink" Target="https://en.wikipedia.org/wiki/Extensible_Resource_Identifier" TargetMode="External"/><Relationship Id="rId10" Type="http://schemas.openxmlformats.org/officeDocument/2006/relationships/hyperlink" Target="https://en.wikipedia.org/wiki/Magnet_link" TargetMode="External"/><Relationship Id="rId4" Type="http://schemas.openxmlformats.org/officeDocument/2006/relationships/hyperlink" Target="https://en.wikipedia.org/wiki/Research_Organization_Registry" TargetMode="External"/><Relationship Id="rId9" Type="http://schemas.openxmlformats.org/officeDocument/2006/relationships/hyperlink" Target="https://en.wikipedia.org/wiki/Digital_Object_Identifier" TargetMode="External"/><Relationship Id="rId14" Type="http://schemas.openxmlformats.org/officeDocument/2006/relationships/hyperlink" Target="https://en.wikipedia.org/wiki/Uniform_Resource_Nam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airdigitalobjectframework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F31F839-2824-0F0F-9DF5-E262735EC977}"/>
              </a:ext>
            </a:extLst>
          </p:cNvPr>
          <p:cNvSpPr txBox="1"/>
          <p:nvPr/>
        </p:nvSpPr>
        <p:spPr>
          <a:xfrm>
            <a:off x="903890" y="409904"/>
            <a:ext cx="10384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sz="2400" dirty="0">
                <a:latin typeface="Unit Offc Medium" panose="020B0504030101020102" pitchFamily="34" charset="77"/>
                <a:ea typeface="Unit Offc Medium" panose="020B0504030101020102" pitchFamily="34" charset="77"/>
                <a:cs typeface="Unit Offc Medium" panose="020B0504030101020102" pitchFamily="34" charset="77"/>
              </a:rPr>
              <a:t>PID discussion I: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A4B04E-2FB5-D12F-0EB6-E593E4431E23}"/>
              </a:ext>
            </a:extLst>
          </p:cNvPr>
          <p:cNvSpPr txBox="1"/>
          <p:nvPr/>
        </p:nvSpPr>
        <p:spPr>
          <a:xfrm>
            <a:off x="882869" y="903890"/>
            <a:ext cx="1060493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b="1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Definition of PID (Persistent IDentifier) :</a:t>
            </a:r>
          </a:p>
          <a:p>
            <a:endParaRPr lang="en-DE" dirty="0">
              <a:latin typeface="Unit Offc Light" panose="020B0504030101020102" pitchFamily="34" charset="77"/>
              <a:ea typeface="Unit Offc Light" panose="020B0504030101020102" pitchFamily="34" charset="77"/>
              <a:cs typeface="Unit Offc Light" panose="020B0504030101020102" pitchFamily="34" charset="77"/>
            </a:endParaRPr>
          </a:p>
          <a:p>
            <a:r>
              <a:rPr lang="en-DE" b="1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Lets start with Wikipedia:</a:t>
            </a:r>
          </a:p>
          <a:p>
            <a:r>
              <a:rPr lang="en-GB" i="1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“A persistent identifier (PI or PID) is a </a:t>
            </a:r>
            <a:r>
              <a:rPr lang="en-GB" i="1" dirty="0">
                <a:solidFill>
                  <a:srgbClr val="FF0000"/>
                </a:solidFill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long-lasting reference </a:t>
            </a:r>
            <a:r>
              <a:rPr lang="en-GB" i="1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to a document, file, web page, or other object.</a:t>
            </a:r>
          </a:p>
          <a:p>
            <a:r>
              <a:rPr lang="en-GB" i="1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The term "persistent identifier" is usually used in the </a:t>
            </a:r>
            <a:r>
              <a:rPr lang="en-GB" i="1" dirty="0">
                <a:solidFill>
                  <a:srgbClr val="FF0000"/>
                </a:solidFill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context of digital objects</a:t>
            </a:r>
            <a:r>
              <a:rPr lang="en-GB" i="1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 that are </a:t>
            </a:r>
            <a:r>
              <a:rPr lang="en-GB" i="1" dirty="0">
                <a:solidFill>
                  <a:srgbClr val="FF0000"/>
                </a:solidFill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accessible over the Internet</a:t>
            </a:r>
            <a:r>
              <a:rPr lang="en-GB" i="1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. Typically, such an identifier is not only persistent but actionable:</a:t>
            </a:r>
            <a:r>
              <a:rPr lang="en-GB" i="1" baseline="30000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  <a:hlinkClick r:id="rId2"/>
              </a:rPr>
              <a:t>[1]</a:t>
            </a:r>
            <a:r>
              <a:rPr lang="en-GB" i="1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 you can plug it into a web browser and be taken to the identified source.</a:t>
            </a:r>
            <a:br>
              <a:rPr lang="en-GB" i="1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</a:br>
            <a:r>
              <a:rPr lang="en-GB" i="1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…</a:t>
            </a:r>
          </a:p>
          <a:p>
            <a:r>
              <a:rPr lang="en-GB" i="1" dirty="0">
                <a:latin typeface="+mj-lt"/>
              </a:rPr>
              <a:t>An important aspect of persistent identifiers is that "persistence is purely a matter of service". (…) No identifier can be inherently persistent, however many persistent identifiers are created within institutionally administered systems with the aim to maximise longevity.”</a:t>
            </a:r>
          </a:p>
          <a:p>
            <a:br>
              <a:rPr lang="en-GB" i="1" dirty="0">
                <a:latin typeface="+mj-lt"/>
              </a:rPr>
            </a:br>
            <a:r>
              <a:rPr lang="en-GB" dirty="0">
                <a:latin typeface="Unit Offc Medium" panose="020B0504030101020102" pitchFamily="34" charset="77"/>
                <a:ea typeface="Unit Offc Medium" panose="020B0504030101020102" pitchFamily="34" charset="77"/>
                <a:cs typeface="Unit Offc Medium" panose="020B0504030101020102" pitchFamily="34" charset="77"/>
              </a:rPr>
              <a:t>And from there we already get many distinct approaches and services: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2CCD0-BF95-2748-7009-54EFF6D058B9}"/>
              </a:ext>
            </a:extLst>
          </p:cNvPr>
          <p:cNvSpPr txBox="1"/>
          <p:nvPr/>
        </p:nvSpPr>
        <p:spPr>
          <a:xfrm>
            <a:off x="903890" y="4477408"/>
            <a:ext cx="51921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People and organisations:</a:t>
            </a:r>
          </a:p>
          <a:p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  <a:hlinkClick r:id="rId3" tooltip="ORCID"/>
              </a:rPr>
              <a:t>Open Researcher and Contributor ID</a:t>
            </a:r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 (ORCID)</a:t>
            </a:r>
          </a:p>
          <a:p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  <a:hlinkClick r:id="rId4" tooltip="Research Organization Registry"/>
              </a:rPr>
              <a:t>Research Organization Registry</a:t>
            </a:r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 (ROR)</a:t>
            </a:r>
          </a:p>
          <a:p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Publications:</a:t>
            </a:r>
          </a:p>
          <a:p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  <a:hlinkClick r:id="rId5" tooltip="Virtual International Authority File"/>
              </a:rPr>
              <a:t>Virtual International Authority File</a:t>
            </a:r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 (VIAF)</a:t>
            </a:r>
          </a:p>
          <a:p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  <a:hlinkClick r:id="rId6" tooltip="International Standard Name Identifier"/>
              </a:rPr>
              <a:t>International Standard Name Identifier</a:t>
            </a:r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 (ISNI)</a:t>
            </a:r>
          </a:p>
          <a:p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  <a:hlinkClick r:id="rId7" tooltip="International Standard Book Number"/>
              </a:rPr>
              <a:t>International Standard Book Number</a:t>
            </a:r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 (ISBN)</a:t>
            </a:r>
          </a:p>
          <a:p>
            <a:endParaRPr lang="en-DE" dirty="0">
              <a:latin typeface="Unit Offc Light" panose="020B0504030101020102" pitchFamily="34" charset="77"/>
              <a:ea typeface="Unit Offc Light" panose="020B0504030101020102" pitchFamily="34" charset="77"/>
              <a:cs typeface="Unit Offc Light" panose="020B0504030101020102" pitchFamily="34" charset="7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6F6BCA-FB21-9E48-B393-354AB48246B4}"/>
              </a:ext>
            </a:extLst>
          </p:cNvPr>
          <p:cNvSpPr txBox="1"/>
          <p:nvPr/>
        </p:nvSpPr>
        <p:spPr>
          <a:xfrm>
            <a:off x="6311462" y="4461073"/>
            <a:ext cx="51921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  <a:hlinkClick r:id="rId8" tooltip="Uniform Resource Identifier"/>
              </a:rPr>
              <a:t>Uniform Resource Identifiers</a:t>
            </a:r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:</a:t>
            </a:r>
          </a:p>
          <a:p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  <a:hlinkClick r:id="rId9" tooltip="Digital Object Identifier"/>
              </a:rPr>
              <a:t>Digital Object Identifier</a:t>
            </a:r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 (DOI)</a:t>
            </a:r>
          </a:p>
          <a:p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  <a:hlinkClick r:id="rId10" tooltip="Magnet link"/>
              </a:rPr>
              <a:t>Magnet link</a:t>
            </a:r>
            <a:r>
              <a:rPr lang="en-GB" baseline="30000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  <a:hlinkClick r:id="rId11"/>
              </a:rPr>
              <a:t>[5]</a:t>
            </a:r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 (decentralized, with </a:t>
            </a:r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  <a:hlinkClick r:id="rId12" tooltip="BitTorrent"/>
              </a:rPr>
              <a:t>BitTorrent</a:t>
            </a:r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)</a:t>
            </a:r>
          </a:p>
          <a:p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  <a:hlinkClick r:id="rId13" tooltip="Archival Resource Key"/>
              </a:rPr>
              <a:t>Archival Resource Keys</a:t>
            </a:r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 (ARKs)</a:t>
            </a:r>
          </a:p>
          <a:p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  <a:hlinkClick r:id="rId14" tooltip="Uniform Resource Name"/>
              </a:rPr>
              <a:t>Uniform Resource Names</a:t>
            </a:r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 (URNs)</a:t>
            </a:r>
          </a:p>
          <a:p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  <a:hlinkClick r:id="rId15" tooltip="Extensible Resource Identifier"/>
              </a:rPr>
              <a:t>Extensible Resource Identifiers</a:t>
            </a:r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 (XRIs)</a:t>
            </a:r>
          </a:p>
          <a:p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  <a:hlinkClick r:id="rId16" tooltip="Persistent Uniform Resource Locator"/>
              </a:rPr>
              <a:t>Persistent Uniform Resource Locators</a:t>
            </a:r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 (PURLs)</a:t>
            </a:r>
          </a:p>
          <a:p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59035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F31F839-2824-0F0F-9DF5-E262735EC977}"/>
              </a:ext>
            </a:extLst>
          </p:cNvPr>
          <p:cNvSpPr txBox="1"/>
          <p:nvPr/>
        </p:nvSpPr>
        <p:spPr>
          <a:xfrm>
            <a:off x="903890" y="409904"/>
            <a:ext cx="10384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sz="2400" dirty="0">
                <a:latin typeface="Unit Offc Medium" panose="020B0504030101020102" pitchFamily="34" charset="77"/>
                <a:ea typeface="Unit Offc Medium" panose="020B0504030101020102" pitchFamily="34" charset="77"/>
                <a:cs typeface="Unit Offc Medium" panose="020B0504030101020102" pitchFamily="34" charset="77"/>
              </a:rPr>
              <a:t>PID discussion II: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A4B04E-2FB5-D12F-0EB6-E593E4431E23}"/>
              </a:ext>
            </a:extLst>
          </p:cNvPr>
          <p:cNvSpPr txBox="1"/>
          <p:nvPr/>
        </p:nvSpPr>
        <p:spPr>
          <a:xfrm>
            <a:off x="882869" y="903890"/>
            <a:ext cx="1060493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b="1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Definition of PID (Persistent IDentifier)  </a:t>
            </a:r>
            <a:r>
              <a:rPr lang="en-DE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from the FDO people: </a:t>
            </a:r>
          </a:p>
          <a:p>
            <a:endParaRPr lang="en-DE" dirty="0">
              <a:latin typeface="Unit Offc Light" panose="020B0504030101020102" pitchFamily="34" charset="77"/>
              <a:ea typeface="Unit Offc Light" panose="020B0504030101020102" pitchFamily="34" charset="77"/>
              <a:cs typeface="Unit Offc Light" panose="020B0504030101020102" pitchFamily="34" charset="77"/>
            </a:endParaRPr>
          </a:p>
          <a:p>
            <a:r>
              <a:rPr lang="en-DE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narrow the broad PID definition down to a specific system  (based on their FDO paradigms) : </a:t>
            </a:r>
          </a:p>
          <a:p>
            <a:r>
              <a:rPr lang="en-DE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digital objects (DO) = bitsequences, DO Interface Protocol (DOIP) , Repository System, Registry System  (and items below)</a:t>
            </a:r>
            <a:br>
              <a:rPr lang="en-DE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</a:br>
            <a:r>
              <a:rPr lang="en-DE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(</a:t>
            </a:r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  <a:hlinkClick r:id="rId2"/>
              </a:rPr>
              <a:t>https://fairdigitalobjectframework.org/</a:t>
            </a:r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)</a:t>
            </a:r>
          </a:p>
          <a:p>
            <a:br>
              <a:rPr lang="en-DE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</a:br>
            <a:r>
              <a:rPr lang="en-GB" b="1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Identifier/Resolution Protocol (IRP)</a:t>
            </a:r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: "</a:t>
            </a:r>
            <a:r>
              <a:rPr lang="en-GB" i="1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a rapid-resolution protocol for creating, updating, deleting, and resolving identifiers that are globally managed and allotted. Each identifier is associated with a record that clients can resolve to using this protocol.</a:t>
            </a:r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".</a:t>
            </a:r>
            <a:br>
              <a:rPr lang="en-DE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</a:br>
            <a:r>
              <a:rPr lang="en-GB" b="1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Identifier/Resolution System</a:t>
            </a:r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: the system enables:</a:t>
            </a:r>
          </a:p>
          <a:p>
            <a:pPr lvl="1"/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"</a:t>
            </a:r>
            <a:r>
              <a:rPr lang="en-GB" i="1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allotment of unique identifiers to information in digital form structured as digital objects regardless of the location of such information or the technology used to serve such information;</a:t>
            </a:r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"</a:t>
            </a:r>
          </a:p>
          <a:p>
            <a:pPr lvl="1"/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"</a:t>
            </a:r>
            <a:r>
              <a:rPr lang="en-GB" i="1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the resolution of the identifiers to current state information about the corresponding digital object, e.g., its location(s), access &amp; usage policies, timestamps, and/or public keys.</a:t>
            </a:r>
            <a:r>
              <a:rPr lang="en-GB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"</a:t>
            </a:r>
          </a:p>
          <a:p>
            <a:endParaRPr lang="en-DE" dirty="0">
              <a:latin typeface="Unit Offc Light" panose="020B0504030101020102" pitchFamily="34" charset="77"/>
              <a:ea typeface="Unit Offc Light" panose="020B0504030101020102" pitchFamily="34" charset="77"/>
              <a:cs typeface="Unit Offc Light" panose="020B0504030101020102" pitchFamily="34" charset="77"/>
            </a:endParaRPr>
          </a:p>
          <a:p>
            <a:r>
              <a:rPr lang="en-DE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Problem: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DE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basically no scientific community can apply this ‘ab ovo’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DE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it is (more or less) not dealing with many stages of the scientific production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DE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abstracts away the specifica of the community processes (false generalisation of the interoperability) </a:t>
            </a:r>
          </a:p>
          <a:p>
            <a:endParaRPr lang="en-DE" dirty="0">
              <a:latin typeface="Unit Offc Light" panose="020B0504030101020102" pitchFamily="34" charset="77"/>
              <a:ea typeface="Unit Offc Light" panose="020B0504030101020102" pitchFamily="34" charset="77"/>
              <a:cs typeface="Unit Offc Light" panose="020B0504030101020102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40573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F31F839-2824-0F0F-9DF5-E262735EC977}"/>
              </a:ext>
            </a:extLst>
          </p:cNvPr>
          <p:cNvSpPr txBox="1"/>
          <p:nvPr/>
        </p:nvSpPr>
        <p:spPr>
          <a:xfrm>
            <a:off x="903890" y="409904"/>
            <a:ext cx="10384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sz="2400" dirty="0">
                <a:latin typeface="Unit Offc Medium" panose="020B0504030101020102" pitchFamily="34" charset="77"/>
                <a:ea typeface="Unit Offc Medium" panose="020B0504030101020102" pitchFamily="34" charset="77"/>
                <a:cs typeface="Unit Offc Medium" panose="020B0504030101020102" pitchFamily="34" charset="77"/>
              </a:rPr>
              <a:t>PID discussion III: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A4B04E-2FB5-D12F-0EB6-E593E4431E23}"/>
              </a:ext>
            </a:extLst>
          </p:cNvPr>
          <p:cNvSpPr txBox="1"/>
          <p:nvPr/>
        </p:nvSpPr>
        <p:spPr>
          <a:xfrm>
            <a:off x="882869" y="903890"/>
            <a:ext cx="1060493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b="1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PID (Persistent IDentifier) in scientific research processes</a:t>
            </a:r>
            <a:r>
              <a:rPr lang="en-DE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: </a:t>
            </a:r>
          </a:p>
          <a:p>
            <a:endParaRPr lang="en-DE" dirty="0">
              <a:latin typeface="Unit Offc Light" panose="020B0504030101020102" pitchFamily="34" charset="77"/>
              <a:ea typeface="Unit Offc Light" panose="020B0504030101020102" pitchFamily="34" charset="77"/>
              <a:cs typeface="Unit Offc Light" panose="020B0504030101020102" pitchFamily="34" charset="77"/>
            </a:endParaRPr>
          </a:p>
          <a:p>
            <a:r>
              <a:rPr lang="en-DE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1. assumption: a scientific research process comprises of at least (roughly) three stages: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DE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‘experimental phase’: testing hypotheses without already a clear concept of how to organise results 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DE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‘consolidation phase’: processing data/ separating instrument and signal etc.,/ sharing and scrutinising results within collaboration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DE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‘publishing phase’: publishing conclusions and data. </a:t>
            </a:r>
          </a:p>
          <a:p>
            <a:r>
              <a:rPr lang="en-DE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2. assumption: each stage will result in different data sets and identifiers for data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DE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dependent on the community, its data structures and sets, the first two stages will be mostly using ideosyncratic identifiers and also metadata systems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DE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dealing with these data also corresponds to different levels of scientifc competence in the specific field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DE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interdisciplinarity at the first two stages is wasted effort (this does not preclude to learn about good solutions, but their application remains a task of the field)</a:t>
            </a:r>
          </a:p>
          <a:p>
            <a:r>
              <a:rPr lang="en-DE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3. assumption:need for systems of PID (and Metadata Schemata) to enable cross-disciplinarity for third level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DE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PUNCH approach: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DE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use the already developed systems where possible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DE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acknowledge the use of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DE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the mix of externalized Metadata schemata (e.g. DOI) and community Metadata (e.g. UCD)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DE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the implicit metadata built into well established  software procedures in a community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DE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encapsulating data/software/workflows wherever possible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DE" dirty="0">
                <a:latin typeface="Unit Offc Light" panose="020B0504030101020102" pitchFamily="34" charset="77"/>
                <a:ea typeface="Unit Offc Light" panose="020B0504030101020102" pitchFamily="34" charset="77"/>
                <a:cs typeface="Unit Offc Light" panose="020B0504030101020102" pitchFamily="34" charset="77"/>
              </a:rPr>
              <a:t>try to combine this in a registry for the platform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DE" dirty="0">
              <a:latin typeface="Unit Offc Light" panose="020B0504030101020102" pitchFamily="34" charset="77"/>
              <a:ea typeface="Unit Offc Light" panose="020B0504030101020102" pitchFamily="34" charset="77"/>
              <a:cs typeface="Unit Offc Light" panose="020B0504030101020102" pitchFamily="34" charset="77"/>
            </a:endParaRPr>
          </a:p>
          <a:p>
            <a:endParaRPr lang="en-DE" dirty="0">
              <a:latin typeface="Unit Offc Light" panose="020B0504030101020102" pitchFamily="34" charset="77"/>
              <a:ea typeface="Unit Offc Light" panose="020B0504030101020102" pitchFamily="34" charset="77"/>
              <a:cs typeface="Unit Offc Light" panose="020B0504030101020102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028366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30277</TotalTime>
  <Words>724</Words>
  <Application>Microsoft Macintosh PowerPoint</Application>
  <PresentationFormat>Widescreen</PresentationFormat>
  <Paragraphs>54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Unit Offc Light</vt:lpstr>
      <vt:lpstr>Unit Offc Medium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Harry Enke</dc:creator>
  <cp:lastModifiedBy>Harry Enke</cp:lastModifiedBy>
  <cp:revision>4</cp:revision>
  <dcterms:created xsi:type="dcterms:W3CDTF">2022-10-21T14:27:25Z</dcterms:created>
  <dcterms:modified xsi:type="dcterms:W3CDTF">2022-12-13T19:26:21Z</dcterms:modified>
</cp:coreProperties>
</file>