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5" r:id="rId3"/>
    <p:sldId id="269" r:id="rId4"/>
    <p:sldId id="264" r:id="rId5"/>
    <p:sldId id="263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BE00"/>
    <a:srgbClr val="1E095A"/>
    <a:srgbClr val="FFBD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E24BF-B742-48A2-B760-1AE9A653FDA2}" type="doc">
      <dgm:prSet loTypeId="urn:microsoft.com/office/officeart/2005/8/layout/cycle3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7A40C8-B923-4840-9D38-7CA8A57079B9}">
      <dgm:prSet phldrT="[Text]"/>
      <dgm:spPr/>
      <dgm:t>
        <a:bodyPr/>
        <a:lstStyle/>
        <a:p>
          <a:r>
            <a:rPr lang="en-US" b="1" dirty="0" smtClean="0"/>
            <a:t>Communication support </a:t>
          </a:r>
          <a:endParaRPr lang="en-US" b="1" dirty="0"/>
        </a:p>
      </dgm:t>
    </dgm:pt>
    <dgm:pt modelId="{896406C5-9907-4210-9902-25438F8D23A1}" type="parTrans" cxnId="{528F9E13-4F98-4845-9DF0-E4C184AFD289}">
      <dgm:prSet/>
      <dgm:spPr/>
      <dgm:t>
        <a:bodyPr/>
        <a:lstStyle/>
        <a:p>
          <a:endParaRPr lang="en-US"/>
        </a:p>
      </dgm:t>
    </dgm:pt>
    <dgm:pt modelId="{064EB029-6FFE-4ECE-A6D1-756DED7F2C8F}" type="sibTrans" cxnId="{528F9E13-4F98-4845-9DF0-E4C184AFD289}">
      <dgm:prSet/>
      <dgm:spPr/>
      <dgm:t>
        <a:bodyPr/>
        <a:lstStyle/>
        <a:p>
          <a:endParaRPr lang="en-US"/>
        </a:p>
      </dgm:t>
    </dgm:pt>
    <dgm:pt modelId="{66123FC1-64CB-45F1-9AFA-C09F6615753A}">
      <dgm:prSet/>
      <dgm:spPr/>
      <dgm:t>
        <a:bodyPr/>
        <a:lstStyle/>
        <a:p>
          <a:r>
            <a:rPr lang="en-US" b="1" dirty="0" smtClean="0"/>
            <a:t>Research Vetting, Individual Cybersecurity, and Knowledge Security</a:t>
          </a:r>
          <a:endParaRPr lang="en-US" b="1" dirty="0"/>
        </a:p>
      </dgm:t>
    </dgm:pt>
    <dgm:pt modelId="{15B2AE76-5587-4F46-8130-BDCA471EDFB0}" type="parTrans" cxnId="{E6165F72-AB22-4D5F-BC56-831691A43595}">
      <dgm:prSet/>
      <dgm:spPr/>
      <dgm:t>
        <a:bodyPr/>
        <a:lstStyle/>
        <a:p>
          <a:endParaRPr lang="en-US"/>
        </a:p>
      </dgm:t>
    </dgm:pt>
    <dgm:pt modelId="{D7C7D6D6-B490-41DB-8F40-49BCF4B4F72C}" type="sibTrans" cxnId="{E6165F72-AB22-4D5F-BC56-831691A43595}">
      <dgm:prSet/>
      <dgm:spPr/>
      <dgm:t>
        <a:bodyPr/>
        <a:lstStyle/>
        <a:p>
          <a:endParaRPr lang="en-US"/>
        </a:p>
      </dgm:t>
    </dgm:pt>
    <dgm:pt modelId="{E0AE616D-0514-4C1D-950A-46D2F7D3375B}">
      <dgm:prSet/>
      <dgm:spPr/>
      <dgm:t>
        <a:bodyPr/>
        <a:lstStyle/>
        <a:p>
          <a:r>
            <a:rPr lang="en-US" b="1" dirty="0" smtClean="0"/>
            <a:t>Nonproliferation Scientist Engagement Program</a:t>
          </a:r>
          <a:endParaRPr lang="en-US" b="1" dirty="0"/>
        </a:p>
      </dgm:t>
    </dgm:pt>
    <dgm:pt modelId="{8E822FF2-E391-4843-9144-AA9D7364A9F4}" type="parTrans" cxnId="{8068D5D6-A9F9-4089-A8A6-8E168233760C}">
      <dgm:prSet/>
      <dgm:spPr/>
      <dgm:t>
        <a:bodyPr/>
        <a:lstStyle/>
        <a:p>
          <a:endParaRPr lang="en-US"/>
        </a:p>
      </dgm:t>
    </dgm:pt>
    <dgm:pt modelId="{A810E835-3291-4D86-93BB-62C49F9E92CA}" type="sibTrans" cxnId="{8068D5D6-A9F9-4089-A8A6-8E168233760C}">
      <dgm:prSet/>
      <dgm:spPr/>
      <dgm:t>
        <a:bodyPr/>
        <a:lstStyle/>
        <a:p>
          <a:endParaRPr lang="en-US"/>
        </a:p>
      </dgm:t>
    </dgm:pt>
    <dgm:pt modelId="{2AEED03E-8583-46EF-B19D-CB7CE78A305A}">
      <dgm:prSet/>
      <dgm:spPr/>
      <dgm:t>
        <a:bodyPr/>
        <a:lstStyle/>
        <a:p>
          <a:r>
            <a:rPr lang="en-US" b="1" dirty="0" smtClean="0"/>
            <a:t>Strengthening Individual and Institutional Cybersecurity Capacity against Proliferator State Threats for Research Institutes and Academia in Ukraine</a:t>
          </a:r>
          <a:endParaRPr lang="en-US" b="1" dirty="0"/>
        </a:p>
      </dgm:t>
    </dgm:pt>
    <dgm:pt modelId="{52D96356-7A6F-418C-B757-EC672F08910E}" type="parTrans" cxnId="{838BC1AC-F97E-4C5E-BDC0-45996EA6C399}">
      <dgm:prSet/>
      <dgm:spPr/>
      <dgm:t>
        <a:bodyPr/>
        <a:lstStyle/>
        <a:p>
          <a:endParaRPr lang="en-US"/>
        </a:p>
      </dgm:t>
    </dgm:pt>
    <dgm:pt modelId="{C9C7EE28-DEC2-4EA8-A379-5DAB66B5C4A9}" type="sibTrans" cxnId="{838BC1AC-F97E-4C5E-BDC0-45996EA6C399}">
      <dgm:prSet/>
      <dgm:spPr/>
      <dgm:t>
        <a:bodyPr/>
        <a:lstStyle/>
        <a:p>
          <a:endParaRPr lang="en-US"/>
        </a:p>
      </dgm:t>
    </dgm:pt>
    <dgm:pt modelId="{95936AED-D8DE-46FB-9377-5F56181AAF56}">
      <dgm:prSet/>
      <dgm:spPr/>
      <dgm:t>
        <a:bodyPr/>
        <a:lstStyle/>
        <a:p>
          <a:r>
            <a:rPr lang="en-US" b="1" dirty="0" smtClean="0"/>
            <a:t>Cybersecurity Awareness Training for IT and OT environments</a:t>
          </a:r>
          <a:endParaRPr lang="en-US" b="1" dirty="0"/>
        </a:p>
      </dgm:t>
    </dgm:pt>
    <dgm:pt modelId="{E71BCDDD-4AC8-4626-A429-0FF24DEC9FE7}" type="parTrans" cxnId="{29BB3C74-7032-47B2-AFAE-5BECBB5B4236}">
      <dgm:prSet/>
      <dgm:spPr/>
      <dgm:t>
        <a:bodyPr/>
        <a:lstStyle/>
        <a:p>
          <a:endParaRPr lang="en-US"/>
        </a:p>
      </dgm:t>
    </dgm:pt>
    <dgm:pt modelId="{8B80CE43-DF01-4493-90C0-173FBE763999}" type="sibTrans" cxnId="{29BB3C74-7032-47B2-AFAE-5BECBB5B4236}">
      <dgm:prSet/>
      <dgm:spPr/>
      <dgm:t>
        <a:bodyPr/>
        <a:lstStyle/>
        <a:p>
          <a:endParaRPr lang="en-US"/>
        </a:p>
      </dgm:t>
    </dgm:pt>
    <dgm:pt modelId="{2E9C9004-1B77-4F27-AE88-E6D279B42531}" type="pres">
      <dgm:prSet presAssocID="{166E24BF-B742-48A2-B760-1AE9A653FDA2}" presName="Name0" presStyleCnt="0">
        <dgm:presLayoutVars>
          <dgm:dir/>
          <dgm:resizeHandles val="exact"/>
        </dgm:presLayoutVars>
      </dgm:prSet>
      <dgm:spPr/>
    </dgm:pt>
    <dgm:pt modelId="{0F316AB3-1998-4DC6-863A-EF2D4B0D80E4}" type="pres">
      <dgm:prSet presAssocID="{166E24BF-B742-48A2-B760-1AE9A653FDA2}" presName="cycle" presStyleCnt="0"/>
      <dgm:spPr/>
    </dgm:pt>
    <dgm:pt modelId="{FF979D7A-89EA-4070-B023-9E93D138517C}" type="pres">
      <dgm:prSet presAssocID="{66123FC1-64CB-45F1-9AFA-C09F6615753A}" presName="nodeFirstNode" presStyleLbl="node1" presStyleIdx="0" presStyleCnt="5">
        <dgm:presLayoutVars>
          <dgm:bulletEnabled val="1"/>
        </dgm:presLayoutVars>
      </dgm:prSet>
      <dgm:spPr/>
    </dgm:pt>
    <dgm:pt modelId="{62B0653C-16ED-4883-BC56-AAE740E09FB7}" type="pres">
      <dgm:prSet presAssocID="{D7C7D6D6-B490-41DB-8F40-49BCF4B4F72C}" presName="sibTransFirstNode" presStyleLbl="bgShp" presStyleIdx="0" presStyleCnt="1"/>
      <dgm:spPr/>
    </dgm:pt>
    <dgm:pt modelId="{C5EA3F73-ED44-4EC2-8D5C-AC9F81405136}" type="pres">
      <dgm:prSet presAssocID="{E0AE616D-0514-4C1D-950A-46D2F7D3375B}" presName="nodeFollowingNodes" presStyleLbl="node1" presStyleIdx="1" presStyleCnt="5">
        <dgm:presLayoutVars>
          <dgm:bulletEnabled val="1"/>
        </dgm:presLayoutVars>
      </dgm:prSet>
      <dgm:spPr/>
    </dgm:pt>
    <dgm:pt modelId="{F26F47BB-A3DC-47A6-B388-CFE5BCAF6C58}" type="pres">
      <dgm:prSet presAssocID="{917A40C8-B923-4840-9D38-7CA8A57079B9}" presName="nodeFollowingNodes" presStyleLbl="node1" presStyleIdx="2" presStyleCnt="5" custRadScaleRad="92390" custRadScaleInc="-23857">
        <dgm:presLayoutVars>
          <dgm:bulletEnabled val="1"/>
        </dgm:presLayoutVars>
      </dgm:prSet>
      <dgm:spPr/>
    </dgm:pt>
    <dgm:pt modelId="{F2609043-81A6-47D1-8304-E20D8D911697}" type="pres">
      <dgm:prSet presAssocID="{95936AED-D8DE-46FB-9377-5F56181AAF56}" presName="nodeFollowingNodes" presStyleLbl="node1" presStyleIdx="3" presStyleCnt="5" custRadScaleRad="89063" custRadScaleInc="22800">
        <dgm:presLayoutVars>
          <dgm:bulletEnabled val="1"/>
        </dgm:presLayoutVars>
      </dgm:prSet>
      <dgm:spPr/>
    </dgm:pt>
    <dgm:pt modelId="{13D54A72-3B73-442C-A379-79F0D4D3278F}" type="pres">
      <dgm:prSet presAssocID="{2AEED03E-8583-46EF-B19D-CB7CE78A305A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249A4BF-C159-48AF-A24B-58AAE5E1A623}" type="presOf" srcId="{D7C7D6D6-B490-41DB-8F40-49BCF4B4F72C}" destId="{62B0653C-16ED-4883-BC56-AAE740E09FB7}" srcOrd="0" destOrd="0" presId="urn:microsoft.com/office/officeart/2005/8/layout/cycle3"/>
    <dgm:cxn modelId="{259B5616-B414-4767-B116-384BFD8FD5C9}" type="presOf" srcId="{166E24BF-B742-48A2-B760-1AE9A653FDA2}" destId="{2E9C9004-1B77-4F27-AE88-E6D279B42531}" srcOrd="0" destOrd="0" presId="urn:microsoft.com/office/officeart/2005/8/layout/cycle3"/>
    <dgm:cxn modelId="{E6165F72-AB22-4D5F-BC56-831691A43595}" srcId="{166E24BF-B742-48A2-B760-1AE9A653FDA2}" destId="{66123FC1-64CB-45F1-9AFA-C09F6615753A}" srcOrd="0" destOrd="0" parTransId="{15B2AE76-5587-4F46-8130-BDCA471EDFB0}" sibTransId="{D7C7D6D6-B490-41DB-8F40-49BCF4B4F72C}"/>
    <dgm:cxn modelId="{29BB3C74-7032-47B2-AFAE-5BECBB5B4236}" srcId="{166E24BF-B742-48A2-B760-1AE9A653FDA2}" destId="{95936AED-D8DE-46FB-9377-5F56181AAF56}" srcOrd="3" destOrd="0" parTransId="{E71BCDDD-4AC8-4626-A429-0FF24DEC9FE7}" sibTransId="{8B80CE43-DF01-4493-90C0-173FBE763999}"/>
    <dgm:cxn modelId="{528F9E13-4F98-4845-9DF0-E4C184AFD289}" srcId="{166E24BF-B742-48A2-B760-1AE9A653FDA2}" destId="{917A40C8-B923-4840-9D38-7CA8A57079B9}" srcOrd="2" destOrd="0" parTransId="{896406C5-9907-4210-9902-25438F8D23A1}" sibTransId="{064EB029-6FFE-4ECE-A6D1-756DED7F2C8F}"/>
    <dgm:cxn modelId="{8C59BA02-C7F7-46A3-9B0F-866D9493F525}" type="presOf" srcId="{95936AED-D8DE-46FB-9377-5F56181AAF56}" destId="{F2609043-81A6-47D1-8304-E20D8D911697}" srcOrd="0" destOrd="0" presId="urn:microsoft.com/office/officeart/2005/8/layout/cycle3"/>
    <dgm:cxn modelId="{F618C624-9EB8-4B83-8220-113516AB0E95}" type="presOf" srcId="{2AEED03E-8583-46EF-B19D-CB7CE78A305A}" destId="{13D54A72-3B73-442C-A379-79F0D4D3278F}" srcOrd="0" destOrd="0" presId="urn:microsoft.com/office/officeart/2005/8/layout/cycle3"/>
    <dgm:cxn modelId="{0DA44266-32F1-4FEB-8D00-3A9ACE07982E}" type="presOf" srcId="{66123FC1-64CB-45F1-9AFA-C09F6615753A}" destId="{FF979D7A-89EA-4070-B023-9E93D138517C}" srcOrd="0" destOrd="0" presId="urn:microsoft.com/office/officeart/2005/8/layout/cycle3"/>
    <dgm:cxn modelId="{6C263B65-3754-4719-A832-3AAD186875C8}" type="presOf" srcId="{917A40C8-B923-4840-9D38-7CA8A57079B9}" destId="{F26F47BB-A3DC-47A6-B388-CFE5BCAF6C58}" srcOrd="0" destOrd="0" presId="urn:microsoft.com/office/officeart/2005/8/layout/cycle3"/>
    <dgm:cxn modelId="{8068D5D6-A9F9-4089-A8A6-8E168233760C}" srcId="{166E24BF-B742-48A2-B760-1AE9A653FDA2}" destId="{E0AE616D-0514-4C1D-950A-46D2F7D3375B}" srcOrd="1" destOrd="0" parTransId="{8E822FF2-E391-4843-9144-AA9D7364A9F4}" sibTransId="{A810E835-3291-4D86-93BB-62C49F9E92CA}"/>
    <dgm:cxn modelId="{6304D224-7F0F-4F58-B483-760DC6620106}" type="presOf" srcId="{E0AE616D-0514-4C1D-950A-46D2F7D3375B}" destId="{C5EA3F73-ED44-4EC2-8D5C-AC9F81405136}" srcOrd="0" destOrd="0" presId="urn:microsoft.com/office/officeart/2005/8/layout/cycle3"/>
    <dgm:cxn modelId="{838BC1AC-F97E-4C5E-BDC0-45996EA6C399}" srcId="{166E24BF-B742-48A2-B760-1AE9A653FDA2}" destId="{2AEED03E-8583-46EF-B19D-CB7CE78A305A}" srcOrd="4" destOrd="0" parTransId="{52D96356-7A6F-418C-B757-EC672F08910E}" sibTransId="{C9C7EE28-DEC2-4EA8-A379-5DAB66B5C4A9}"/>
    <dgm:cxn modelId="{F4C6E540-7610-40C5-9840-9EF97C7D079D}" type="presParOf" srcId="{2E9C9004-1B77-4F27-AE88-E6D279B42531}" destId="{0F316AB3-1998-4DC6-863A-EF2D4B0D80E4}" srcOrd="0" destOrd="0" presId="urn:microsoft.com/office/officeart/2005/8/layout/cycle3"/>
    <dgm:cxn modelId="{AF81CF72-9445-41BD-8EE2-7EA9AD865BCF}" type="presParOf" srcId="{0F316AB3-1998-4DC6-863A-EF2D4B0D80E4}" destId="{FF979D7A-89EA-4070-B023-9E93D138517C}" srcOrd="0" destOrd="0" presId="urn:microsoft.com/office/officeart/2005/8/layout/cycle3"/>
    <dgm:cxn modelId="{FA7B2B8A-A8C5-4202-A801-8284F86DCA90}" type="presParOf" srcId="{0F316AB3-1998-4DC6-863A-EF2D4B0D80E4}" destId="{62B0653C-16ED-4883-BC56-AAE740E09FB7}" srcOrd="1" destOrd="0" presId="urn:microsoft.com/office/officeart/2005/8/layout/cycle3"/>
    <dgm:cxn modelId="{CA2BE753-7B4F-48B4-9004-99568B770DFD}" type="presParOf" srcId="{0F316AB3-1998-4DC6-863A-EF2D4B0D80E4}" destId="{C5EA3F73-ED44-4EC2-8D5C-AC9F81405136}" srcOrd="2" destOrd="0" presId="urn:microsoft.com/office/officeart/2005/8/layout/cycle3"/>
    <dgm:cxn modelId="{BF853D84-9DC2-4A2C-9A51-A04937AC4030}" type="presParOf" srcId="{0F316AB3-1998-4DC6-863A-EF2D4B0D80E4}" destId="{F26F47BB-A3DC-47A6-B388-CFE5BCAF6C58}" srcOrd="3" destOrd="0" presId="urn:microsoft.com/office/officeart/2005/8/layout/cycle3"/>
    <dgm:cxn modelId="{ACB25D51-185D-479D-BC5E-63F5A89B1C12}" type="presParOf" srcId="{0F316AB3-1998-4DC6-863A-EF2D4B0D80E4}" destId="{F2609043-81A6-47D1-8304-E20D8D911697}" srcOrd="4" destOrd="0" presId="urn:microsoft.com/office/officeart/2005/8/layout/cycle3"/>
    <dgm:cxn modelId="{7B1C3845-3B30-4C61-95B5-154865D18529}" type="presParOf" srcId="{0F316AB3-1998-4DC6-863A-EF2D4B0D80E4}" destId="{13D54A72-3B73-442C-A379-79F0D4D3278F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F847C-7FD5-4AF8-B386-74655F5FA863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86583-8B14-4AFE-A592-3E8AFF055E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2412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0370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4975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1388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8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B48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04609" y="610136"/>
            <a:ext cx="3379931" cy="612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/>
          <p:nvPr/>
        </p:nvSpPr>
        <p:spPr>
          <a:xfrm>
            <a:off x="8736376" y="-1"/>
            <a:ext cx="3455624" cy="68585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704609" y="2456099"/>
            <a:ext cx="7883806" cy="7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704609" y="5995685"/>
            <a:ext cx="7883806" cy="47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3096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66357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7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Char char="•"/>
              <a:defRPr/>
            </a:lvl1pPr>
            <a:lvl2pPr marL="914400" lvl="1" indent="-3581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/>
            </a:lvl3pPr>
            <a:lvl4pPr marL="1828800" lvl="3" indent="-3257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/>
            </a:lvl4pPr>
            <a:lvl5pPr marL="2286000" lvl="4" indent="-3257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6172200" y="166357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7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Char char="•"/>
              <a:defRPr/>
            </a:lvl1pPr>
            <a:lvl2pPr marL="914400" lvl="1" indent="-3581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/>
            </a:lvl3pPr>
            <a:lvl4pPr marL="1828800" lvl="3" indent="-3257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/>
            </a:lvl4pPr>
            <a:lvl5pPr marL="2286000" lvl="4" indent="-3257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808299" y="365125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608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39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2"/>
          </p:nvPr>
        </p:nvSpPr>
        <p:spPr>
          <a:xfrm>
            <a:off x="839788" y="233145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7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Char char="•"/>
              <a:defRPr/>
            </a:lvl1pPr>
            <a:lvl2pPr marL="914400" lvl="1" indent="-3581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/>
            </a:lvl3pPr>
            <a:lvl4pPr marL="1828800" lvl="3" indent="-3257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/>
            </a:lvl4pPr>
            <a:lvl5pPr marL="2286000" lvl="4" indent="-3257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39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4"/>
          </p:nvPr>
        </p:nvSpPr>
        <p:spPr>
          <a:xfrm>
            <a:off x="6172200" y="233145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7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Char char="•"/>
              <a:defRPr/>
            </a:lvl1pPr>
            <a:lvl2pPr marL="914400" lvl="1" indent="-3581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/>
            </a:lvl3pPr>
            <a:lvl4pPr marL="1828800" lvl="3" indent="-32575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/>
            </a:lvl4pPr>
            <a:lvl5pPr marL="2286000" lvl="4" indent="-3257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08299" y="365125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2099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808299" y="365125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808300" y="1529154"/>
            <a:ext cx="50369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8FF"/>
              </a:buClr>
              <a:buSzPts val="135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48FF"/>
              </a:buClr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7888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628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2"/>
          <p:cNvSpPr txBox="1"/>
          <p:nvPr/>
        </p:nvSpPr>
        <p:spPr>
          <a:xfrm>
            <a:off x="960699" y="2568394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uk-UA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ЗРАЗОК ЗАГОЛОВКУ/ НАЗВА РОЗДІЛУ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22"/>
          <p:cNvCxnSpPr/>
          <p:nvPr/>
        </p:nvCxnSpPr>
        <p:spPr>
          <a:xfrm rot="10800000">
            <a:off x="1069693" y="3256565"/>
            <a:ext cx="11122307" cy="0"/>
          </a:xfrm>
          <a:prstGeom prst="straightConnector1">
            <a:avLst/>
          </a:prstGeom>
          <a:noFill/>
          <a:ln w="38100" cap="flat" cmpd="sng">
            <a:solidFill>
              <a:srgbClr val="FFBD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2"/>
          <p:cNvSpPr txBox="1"/>
          <p:nvPr/>
        </p:nvSpPr>
        <p:spPr>
          <a:xfrm>
            <a:off x="960699" y="3323970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Зразок підзаголовку/тексту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406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808299" y="365125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074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4609" y="610136"/>
            <a:ext cx="3379931" cy="61273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5"/>
          <p:cNvSpPr txBox="1">
            <a:spLocks noGrp="1"/>
          </p:cNvSpPr>
          <p:nvPr>
            <p:ph type="ctrTitle"/>
          </p:nvPr>
        </p:nvSpPr>
        <p:spPr>
          <a:xfrm>
            <a:off x="704609" y="2083443"/>
            <a:ext cx="7883806" cy="114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ubTitle" idx="1"/>
          </p:nvPr>
        </p:nvSpPr>
        <p:spPr>
          <a:xfrm>
            <a:off x="704609" y="5995685"/>
            <a:ext cx="7883806" cy="47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96731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808299" y="365125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402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70786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808299" y="365125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973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3241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947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5459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3358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9067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822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743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606A-F2E0-4607-BF60-11CC671CED94}" type="datetimeFigureOut">
              <a:rPr lang="uk-UA" smtClean="0"/>
              <a:pPr/>
              <a:t>05.02.2023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4422-4C9F-42E0-99B1-1E195556017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481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08299" y="365125"/>
            <a:ext cx="8236352" cy="68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08299" y="152915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16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9334500" y="457642"/>
            <a:ext cx="2362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6"/>
          <p:cNvCxnSpPr/>
          <p:nvPr/>
        </p:nvCxnSpPr>
        <p:spPr>
          <a:xfrm rot="10800000">
            <a:off x="838200" y="1226916"/>
            <a:ext cx="10858500" cy="0"/>
          </a:xfrm>
          <a:prstGeom prst="straightConnector1">
            <a:avLst/>
          </a:prstGeom>
          <a:noFill/>
          <a:ln w="38100" cap="flat" cmpd="sng">
            <a:solidFill>
              <a:srgbClr val="FFBD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="" xmlns:p14="http://schemas.microsoft.com/office/powerpoint/2010/main" val="1663889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9" y="90717"/>
            <a:ext cx="2644971" cy="7028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05" y="217824"/>
            <a:ext cx="3635021" cy="60128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" y="5769033"/>
            <a:ext cx="1277529" cy="1003540"/>
          </a:xfrm>
          <a:prstGeom prst="rect">
            <a:avLst/>
          </a:prstGeom>
        </p:spPr>
      </p:pic>
      <p:sp>
        <p:nvSpPr>
          <p:cNvPr id="9" name="Google Shape;64;p2"/>
          <p:cNvSpPr txBox="1">
            <a:spLocks noGrp="1"/>
          </p:cNvSpPr>
          <p:nvPr>
            <p:ph type="title"/>
          </p:nvPr>
        </p:nvSpPr>
        <p:spPr>
          <a:xfrm>
            <a:off x="129396" y="5874587"/>
            <a:ext cx="2899851" cy="824855"/>
          </a:xfrm>
          <a:prstGeom prst="rect">
            <a:avLst/>
          </a:prstGeom>
          <a:solidFill>
            <a:srgbClr val="FCB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1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Mr. Mykola LUBIV</a:t>
            </a:r>
            <a:r>
              <a:rPr lang="uk-UA" sz="1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/>
            </a:r>
            <a:br>
              <a:rPr lang="uk-UA" sz="1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</a:br>
            <a:r>
              <a:rPr lang="en-US" sz="1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Senior Deputy Executive Director </a:t>
            </a:r>
            <a:br>
              <a:rPr lang="en-US" sz="1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</a:br>
            <a:r>
              <a:rPr lang="en-US" sz="1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Science and Technology Center in Ukraine</a:t>
            </a:r>
            <a:endParaRPr sz="1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A777D47-C413-4B21-942B-A2CE3A4D33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7064" y="0"/>
            <a:ext cx="672861" cy="999882"/>
          </a:xfrm>
          <a:prstGeom prst="rect">
            <a:avLst/>
          </a:prstGeom>
        </p:spPr>
      </p:pic>
      <p:pic>
        <p:nvPicPr>
          <p:cNvPr id="16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8073" y="129396"/>
            <a:ext cx="846709" cy="855122"/>
          </a:xfrm>
          <a:prstGeom prst="rect">
            <a:avLst/>
          </a:prstGeom>
        </p:spPr>
      </p:pic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28074"/>
            <a:ext cx="12192000" cy="4855142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0C1D28C9-107E-415C-ABDA-B9918A5946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134754" y="3380373"/>
            <a:ext cx="2963971" cy="240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708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714"/>
            <a:ext cx="12192000" cy="4855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053" y="379562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Thank you for attention!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 "/>
              </a:rPr>
              <a:t>Mykola Lubiv</a:t>
            </a:r>
            <a:r>
              <a:rPr lang="en-US" dirty="0" smtClean="0">
                <a:solidFill>
                  <a:schemeClr val="bg1"/>
                </a:solidFill>
                <a:latin typeface="Arial 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"/>
              </a:rPr>
            </a:br>
            <a:r>
              <a:rPr lang="en-US" dirty="0" smtClean="0">
                <a:solidFill>
                  <a:schemeClr val="bg1"/>
                </a:solidFill>
                <a:latin typeface="Arial "/>
              </a:rPr>
              <a:t>Senior Deputy Executive Director</a:t>
            </a:r>
            <a:br>
              <a:rPr lang="en-US" dirty="0" smtClean="0">
                <a:solidFill>
                  <a:schemeClr val="bg1"/>
                </a:solidFill>
                <a:latin typeface="Arial "/>
              </a:rPr>
            </a:br>
            <a:r>
              <a:rPr lang="en-US" dirty="0" smtClean="0">
                <a:solidFill>
                  <a:schemeClr val="bg1"/>
                </a:solidFill>
                <a:latin typeface="Arial "/>
              </a:rPr>
              <a:t>Science and Technology Center in Ukraine</a:t>
            </a:r>
            <a:br>
              <a:rPr lang="en-US" dirty="0" smtClean="0">
                <a:solidFill>
                  <a:schemeClr val="bg1"/>
                </a:solidFill>
                <a:latin typeface="Arial "/>
              </a:rPr>
            </a:br>
            <a:r>
              <a:rPr lang="en-US" dirty="0" smtClean="0">
                <a:solidFill>
                  <a:schemeClr val="bg1"/>
                </a:solidFill>
                <a:latin typeface="Arial 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"/>
              </a:rPr>
            </a:br>
            <a:r>
              <a:rPr lang="en-US" b="1" dirty="0" smtClean="0">
                <a:solidFill>
                  <a:schemeClr val="bg1"/>
                </a:solidFill>
                <a:latin typeface="Arial "/>
              </a:rPr>
              <a:t>contact email</a:t>
            </a:r>
            <a:r>
              <a:rPr lang="en-US" dirty="0" smtClean="0">
                <a:solidFill>
                  <a:schemeClr val="bg1"/>
                </a:solidFill>
                <a:latin typeface="Arial 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"/>
              </a:rPr>
            </a:br>
            <a:r>
              <a:rPr lang="en-US" dirty="0" smtClean="0">
                <a:solidFill>
                  <a:schemeClr val="bg1"/>
                </a:solidFill>
                <a:latin typeface="Arial "/>
              </a:rPr>
              <a:t>Mykola.Lubiv@stcu.int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BB1D18-BBF2-40AC-8CE9-56BAEC160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629" cy="149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82" y="312098"/>
            <a:ext cx="2644971" cy="702868"/>
          </a:xfrm>
          <a:prstGeom prst="rect">
            <a:avLst/>
          </a:prstGeom>
        </p:spPr>
      </p:pic>
      <p:pic>
        <p:nvPicPr>
          <p:cNvPr id="11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5748" y="264150"/>
            <a:ext cx="846709" cy="8551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A89E11-1E6E-42C4-880E-D1F426C9E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25" y="373078"/>
            <a:ext cx="2639797" cy="701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E97C399-ABAD-4A81-9AAD-4273D1DA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21" y="1319755"/>
            <a:ext cx="1596452" cy="2372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5D47F1-9782-454B-A7E9-1C239A2A7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304" y="1660923"/>
            <a:ext cx="1396105" cy="829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CC1D039-CCCB-4F93-902E-1FED77AC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588" y="2545147"/>
            <a:ext cx="16335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European Union</a:t>
            </a:r>
            <a:endParaRPr kumimoji="0" lang="uk-UA" altLang="uk-U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E5B050-E919-4EBD-AEEE-4172CE560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945" y="1657875"/>
            <a:ext cx="1396105" cy="835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F1D026B-B05E-477E-A522-9CCFDB3F3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682" y="2487003"/>
            <a:ext cx="1633870" cy="4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CFC3AC2-EAD8-4C33-A30A-A082212AA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586" y="1657875"/>
            <a:ext cx="1390008" cy="8291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236C98-AA50-4B01-A0B1-D211F34EE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7060" y="2487003"/>
            <a:ext cx="1664352" cy="499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6D9535-5766-4778-AA26-7D16E00403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886" y="3468743"/>
            <a:ext cx="3785144" cy="29246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1B2DBC0-D57C-4F3C-939A-264B1669B2EE}"/>
              </a:ext>
            </a:extLst>
          </p:cNvPr>
          <p:cNvSpPr/>
          <p:nvPr/>
        </p:nvSpPr>
        <p:spPr>
          <a:xfrm>
            <a:off x="6241635" y="3682945"/>
            <a:ext cx="5351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STCU has engaged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1,000 Scientific Technical Institutes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</a:t>
            </a:r>
            <a:r>
              <a:rPr lang="en-US" dirty="0" smtClean="0"/>
              <a:t>20,000 </a:t>
            </a:r>
            <a:r>
              <a:rPr lang="en-US" dirty="0"/>
              <a:t>scientists, of which over </a:t>
            </a:r>
            <a:r>
              <a:rPr lang="en-US" dirty="0" smtClean="0"/>
              <a:t>12,000 </a:t>
            </a:r>
            <a:r>
              <a:rPr lang="en-US" dirty="0"/>
              <a:t>were former weapons scientists during the Soviet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</a:t>
            </a:r>
            <a:r>
              <a:rPr lang="en-US" dirty="0" smtClean="0"/>
              <a:t>2000 </a:t>
            </a:r>
            <a:r>
              <a:rPr lang="en-US" dirty="0"/>
              <a:t>Projects over $</a:t>
            </a:r>
            <a:r>
              <a:rPr lang="en-US" dirty="0" smtClean="0"/>
              <a:t>387 </a:t>
            </a:r>
            <a:r>
              <a:rPr lang="en-US" dirty="0"/>
              <a:t>Million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7FC1B61-8769-428D-9624-7BB960C809F3}"/>
              </a:ext>
            </a:extLst>
          </p:cNvPr>
          <p:cNvSpPr/>
          <p:nvPr/>
        </p:nvSpPr>
        <p:spPr>
          <a:xfrm>
            <a:off x="2275369" y="2955951"/>
            <a:ext cx="9268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STCU </a:t>
            </a:r>
            <a:r>
              <a:rPr lang="en-US" dirty="0"/>
              <a:t>7 Member States, including 3 Governing Parties</a:t>
            </a:r>
          </a:p>
        </p:txBody>
      </p:sp>
      <p:pic>
        <p:nvPicPr>
          <p:cNvPr id="16" name="Picture 2" descr="U.S. Department of State - United States Department of Stat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28402" y="181154"/>
            <a:ext cx="1105379" cy="1105379"/>
          </a:xfrm>
          <a:prstGeom prst="rect">
            <a:avLst/>
          </a:prstGeom>
          <a:noFill/>
        </p:spPr>
      </p:pic>
      <p:pic>
        <p:nvPicPr>
          <p:cNvPr id="17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78" y="495038"/>
            <a:ext cx="3056738" cy="5056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9" y="90717"/>
            <a:ext cx="2644971" cy="7028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71" y="296630"/>
            <a:ext cx="3750817" cy="62043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86" y="233932"/>
            <a:ext cx="3905223" cy="58517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" y="5769033"/>
            <a:ext cx="1277529" cy="1003540"/>
          </a:xfrm>
          <a:prstGeom prst="rect">
            <a:avLst/>
          </a:prstGeom>
        </p:spPr>
      </p:pic>
      <p:sp>
        <p:nvSpPr>
          <p:cNvPr id="16" name="Місце для тексту 15"/>
          <p:cNvSpPr>
            <a:spLocks noGrp="1"/>
          </p:cNvSpPr>
          <p:nvPr>
            <p:ph type="body" idx="4"/>
          </p:nvPr>
        </p:nvSpPr>
        <p:spPr>
          <a:xfrm>
            <a:off x="2128707" y="2302595"/>
            <a:ext cx="8919594" cy="1770762"/>
          </a:xfrm>
        </p:spPr>
        <p:txBody>
          <a:bodyPr/>
          <a:lstStyle/>
          <a:p>
            <a:pPr marL="77470" indent="0">
              <a:buNone/>
            </a:pPr>
            <a:r>
              <a:rPr lang="en-US" dirty="0">
                <a:solidFill>
                  <a:srgbClr val="002060"/>
                </a:solidFill>
              </a:rPr>
              <a:t>Universities and private companies from the European Union, have used STCU to manage more than (43) Horizon 2020 projects worth over €</a:t>
            </a:r>
            <a:r>
              <a:rPr lang="en-US" dirty="0" smtClean="0">
                <a:solidFill>
                  <a:srgbClr val="002060"/>
                </a:solidFill>
              </a:rPr>
              <a:t>18.75 </a:t>
            </a:r>
            <a:r>
              <a:rPr lang="en-US" dirty="0">
                <a:solidFill>
                  <a:srgbClr val="002060"/>
                </a:solidFill>
              </a:rPr>
              <a:t>million. </a:t>
            </a:r>
          </a:p>
          <a:p>
            <a:pPr marL="77470" indent="0">
              <a:buNone/>
            </a:pPr>
            <a:endParaRPr lang="uk-UA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864CC0-5524-4B4E-B650-811D91F8F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10" y="1274762"/>
            <a:ext cx="1380096" cy="2055667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02DD42A4-7D9B-414B-A4FF-D140AC19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21" y="1331753"/>
            <a:ext cx="80597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7C954DB-3935-43EF-80A6-44EB7BA3D2F2}"/>
              </a:ext>
            </a:extLst>
          </p:cNvPr>
          <p:cNvSpPr/>
          <p:nvPr/>
        </p:nvSpPr>
        <p:spPr>
          <a:xfrm>
            <a:off x="3178112" y="3742277"/>
            <a:ext cx="486543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Some of STCU H2020 Programs EU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EBEBBD-3122-44F8-8452-48F8E636A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982" y="4201580"/>
            <a:ext cx="3323187" cy="2425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BC8DAD-AD06-4C48-863F-411705466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523" y="4180058"/>
            <a:ext cx="3907469" cy="2432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05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9" y="90717"/>
            <a:ext cx="2644971" cy="70286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86" y="233932"/>
            <a:ext cx="3905223" cy="58517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" y="5769033"/>
            <a:ext cx="1277529" cy="1003540"/>
          </a:xfrm>
          <a:prstGeom prst="rect">
            <a:avLst/>
          </a:prstGeom>
        </p:spPr>
      </p:pic>
      <p:sp>
        <p:nvSpPr>
          <p:cNvPr id="14" name="Місце для тексту 13"/>
          <p:cNvSpPr>
            <a:spLocks noGrp="1"/>
          </p:cNvSpPr>
          <p:nvPr>
            <p:ph type="body" idx="2"/>
          </p:nvPr>
        </p:nvSpPr>
        <p:spPr>
          <a:xfrm>
            <a:off x="820709" y="1217681"/>
            <a:ext cx="10863743" cy="534368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77470" indent="0">
              <a:buNone/>
            </a:pPr>
            <a:r>
              <a:rPr lang="en-US" dirty="0">
                <a:solidFill>
                  <a:srgbClr val="002060"/>
                </a:solidFill>
              </a:rPr>
              <a:t>STCU VALIDATION IN H2020 PORTAL 2017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71" y="296630"/>
            <a:ext cx="3750817" cy="620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A777D47-C413-4B21-942B-A2CE3A4D3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340" y="1467046"/>
            <a:ext cx="1743607" cy="25910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AB95B7-8C84-46F7-8AEE-8E286AA44B07}"/>
              </a:ext>
            </a:extLst>
          </p:cNvPr>
          <p:cNvSpPr/>
          <p:nvPr/>
        </p:nvSpPr>
        <p:spPr>
          <a:xfrm>
            <a:off x="625419" y="1874487"/>
            <a:ext cx="387291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STCU PIC - </a:t>
            </a:r>
            <a:r>
              <a:rPr lang="en-US" sz="1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933457482</a:t>
            </a:r>
            <a:endParaRPr lang="uk-UA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B1DC693-C993-45F9-8177-EFDD3C8C9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7726" y="4398651"/>
            <a:ext cx="1743607" cy="12802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E3AF4C1-5069-4E06-B474-4B6FCBDECE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0" y="2298583"/>
            <a:ext cx="8134911" cy="3783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38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9" y="90717"/>
            <a:ext cx="2644971" cy="702868"/>
          </a:xfrm>
          <a:prstGeom prst="rect">
            <a:avLst/>
          </a:prstGeom>
        </p:spPr>
      </p:pic>
      <p:pic>
        <p:nvPicPr>
          <p:cNvPr id="9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" y="5769033"/>
            <a:ext cx="1277529" cy="10035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E97C399-ABAD-4A81-9AAD-4273D1DAD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198" y="1423272"/>
            <a:ext cx="1743607" cy="2591025"/>
          </a:xfrm>
          <a:prstGeom prst="rect">
            <a:avLst/>
          </a:prstGeom>
        </p:spPr>
      </p:pic>
      <p:pic>
        <p:nvPicPr>
          <p:cNvPr id="17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9" y="90717"/>
            <a:ext cx="2644971" cy="702868"/>
          </a:xfrm>
          <a:prstGeom prst="rect">
            <a:avLst/>
          </a:prstGeom>
        </p:spPr>
      </p:pic>
      <p:pic>
        <p:nvPicPr>
          <p:cNvPr id="18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" y="5769033"/>
            <a:ext cx="1277529" cy="10035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6DF050C-0B06-4FC0-8B15-4591E406C089}"/>
              </a:ext>
            </a:extLst>
          </p:cNvPr>
          <p:cNvSpPr/>
          <p:nvPr/>
        </p:nvSpPr>
        <p:spPr>
          <a:xfrm>
            <a:off x="1672440" y="3429000"/>
            <a:ext cx="8222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Guaranteed business security, reliability and confidentiality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Clear and transparent financial operations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Tax-free grants to scientists through their individual bank accounts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VAT-free purchases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Custom clearance assistance free of all duties and taxes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Project auditing and monitoring, timely delivery of scientific reports and results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Consortium Coordination – free of charge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Host government concurrence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AFA08F9-649B-4314-ACC0-49ACEA2AE6E7}"/>
              </a:ext>
            </a:extLst>
          </p:cNvPr>
          <p:cNvSpPr/>
          <p:nvPr/>
        </p:nvSpPr>
        <p:spPr>
          <a:xfrm>
            <a:off x="1672440" y="25686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STCU reduces your business risk in Ukraine and other NIS countries!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BC4A0C-F596-42CC-BF4A-71E9C18138A3}"/>
              </a:ext>
            </a:extLst>
          </p:cNvPr>
          <p:cNvSpPr/>
          <p:nvPr/>
        </p:nvSpPr>
        <p:spPr>
          <a:xfrm>
            <a:off x="2810981" y="1789753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Why work through the -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2" name="Picture 2" descr="U.S. Department of State - United States Department of St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433" y="103517"/>
            <a:ext cx="1105379" cy="1105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1E68D460-25D5-354D-B202-E16AAE6BFCEA}"/>
              </a:ext>
            </a:extLst>
          </p:cNvPr>
          <p:cNvPicPr/>
          <p:nvPr/>
        </p:nvPicPr>
        <p:blipFill>
          <a:blip r:embed="rId2"/>
          <a:srcRect l="7913" t="12245" r="-3448" b="14279"/>
          <a:stretch>
            <a:fillRect/>
          </a:stretch>
        </p:blipFill>
        <p:spPr>
          <a:xfrm>
            <a:off x="4232952" y="161381"/>
            <a:ext cx="2184400" cy="9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2">
            <a:extLst>
              <a:ext uri="{FF2B5EF4-FFF2-40B4-BE49-F238E27FC236}">
                <a16:creationId xmlns="" xmlns:a16="http://schemas.microsoft.com/office/drawing/2014/main" id="{76326945-6CD9-0D4E-9698-648A7136352B}"/>
              </a:ext>
            </a:extLst>
          </p:cNvPr>
          <p:cNvSpPr txBox="1">
            <a:spLocks/>
          </p:cNvSpPr>
          <p:nvPr/>
        </p:nvSpPr>
        <p:spPr>
          <a:xfrm>
            <a:off x="2005077" y="6312705"/>
            <a:ext cx="4144819" cy="3483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Budget: $100,000.00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12E52D0F-60AB-406A-80A4-E1B3005579D2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27999B-19DF-42C2-AD35-5C3C1F5AF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6" y="90173"/>
            <a:ext cx="1743629" cy="149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4738" y="269526"/>
            <a:ext cx="846709" cy="855122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24286" y="2027207"/>
            <a:ext cx="11714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Countering Nuclear Energy Disinformation Fellowship Program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464" y="2627864"/>
            <a:ext cx="1880559" cy="95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656936" y="3053751"/>
            <a:ext cx="207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ACTIVE PROJECTS </a:t>
            </a:r>
            <a:endParaRPr lang="en-US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41" y="3782147"/>
            <a:ext cx="1323254" cy="132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631057" y="4330461"/>
            <a:ext cx="405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 UKRAINIANS SCIENTIFIC INSTITUTIONS</a:t>
            </a:r>
            <a:endParaRPr lang="en-US" b="1" dirty="0"/>
          </a:p>
        </p:txBody>
      </p:sp>
      <p:sp>
        <p:nvSpPr>
          <p:cNvPr id="18" name="AutoShape 5" descr="C:\Users\stcu\Documents\STCU PROJECTS 2022\PROJECT FIRST\FIRST\scientist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7" descr="C:\Users\stcu\Documents\STCU PROJECTS 2022\PROJECT FIRST\FIRST\scientist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8302" y="5178849"/>
            <a:ext cx="810883" cy="125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700068" y="5650302"/>
            <a:ext cx="341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UKRAINIAN NUCLEAR EXPERTS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6ACE4C0E-3A52-47E9-93D4-54587A8927E3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6CC2FABA-B8E6-8448-8D9A-5EDD155FDF8D}"/>
              </a:ext>
            </a:extLst>
          </p:cNvPr>
          <p:cNvPicPr/>
          <p:nvPr/>
        </p:nvPicPr>
        <p:blipFill>
          <a:blip r:embed="rId2"/>
          <a:srcRect l="7913" t="12245" r="-3448" b="14279"/>
          <a:stretch>
            <a:fillRect/>
          </a:stretch>
        </p:blipFill>
        <p:spPr>
          <a:xfrm>
            <a:off x="3680136" y="223129"/>
            <a:ext cx="2184400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DBB1D18-BBF2-40AC-8CE9-56BAEC160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6" y="90173"/>
            <a:ext cx="1743629" cy="149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045610" y="1866949"/>
            <a:ext cx="7607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Virtual Advanced Nuclear Reactor Technology Fellowship Program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64" y="2627864"/>
            <a:ext cx="1880559" cy="95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95074" y="2916455"/>
            <a:ext cx="288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17 </a:t>
            </a:r>
            <a:r>
              <a:rPr lang="en-US" b="1" dirty="0" smtClean="0"/>
              <a:t>ACTIVE PROJECTS </a:t>
            </a:r>
            <a:endParaRPr lang="en-US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41" y="3782147"/>
            <a:ext cx="1323254" cy="132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627990" y="418592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r>
              <a:rPr lang="en-US" b="1" dirty="0" smtClean="0"/>
              <a:t> </a:t>
            </a:r>
            <a:r>
              <a:rPr lang="en-US" b="1" dirty="0" smtClean="0"/>
              <a:t>UKRAINIANS INSTITUTIONS </a:t>
            </a:r>
            <a:endParaRPr lang="en-US" b="1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8302" y="5178849"/>
            <a:ext cx="810883" cy="125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551119" y="535317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44 UKRAINIAN SCIENTISTS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72740" y="616868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Budget: </a:t>
            </a:r>
            <a:r>
              <a:rPr lang="en-US" dirty="0" smtClean="0"/>
              <a:t>$400,000.00</a:t>
            </a:r>
            <a:endParaRPr lang="en-US" dirty="0"/>
          </a:p>
        </p:txBody>
      </p:sp>
      <p:pic>
        <p:nvPicPr>
          <p:cNvPr id="1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9846" y="240650"/>
            <a:ext cx="846709" cy="8551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6ACE4C0E-3A52-47E9-93D4-54587A8927E3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6CC2FABA-B8E6-8448-8D9A-5EDD155FDF8D}"/>
              </a:ext>
            </a:extLst>
          </p:cNvPr>
          <p:cNvPicPr/>
          <p:nvPr/>
        </p:nvPicPr>
        <p:blipFill>
          <a:blip r:embed="rId2"/>
          <a:srcRect l="7913" t="12245" r="-3448" b="14279"/>
          <a:stretch>
            <a:fillRect/>
          </a:stretch>
        </p:blipFill>
        <p:spPr>
          <a:xfrm>
            <a:off x="3680136" y="223129"/>
            <a:ext cx="2184400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DBB1D18-BBF2-40AC-8CE9-56BAEC160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6" y="90173"/>
            <a:ext cx="1743629" cy="149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045610" y="1866949"/>
            <a:ext cx="7607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Virtual </a:t>
            </a:r>
            <a:r>
              <a:rPr lang="en-US" b="1" dirty="0" smtClean="0"/>
              <a:t>Scientist Engagement Fellowship Program for Vulnerable Ukrainian </a:t>
            </a:r>
            <a:r>
              <a:rPr lang="en-US" b="1" dirty="0" smtClean="0"/>
              <a:t>Scientist</a:t>
            </a: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64" y="2627864"/>
            <a:ext cx="1880559" cy="95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95074" y="2916455"/>
            <a:ext cx="288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39 </a:t>
            </a:r>
            <a:r>
              <a:rPr lang="en-US" b="1" dirty="0" smtClean="0"/>
              <a:t>ACTIVE </a:t>
            </a:r>
            <a:r>
              <a:rPr lang="en-US" b="1" dirty="0" smtClean="0"/>
              <a:t>PROJECTS </a:t>
            </a:r>
            <a:endParaRPr lang="en-US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41" y="3782147"/>
            <a:ext cx="1323254" cy="132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627990" y="418592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</a:t>
            </a:r>
            <a:r>
              <a:rPr lang="en-US" b="1" dirty="0" smtClean="0"/>
              <a:t> </a:t>
            </a:r>
            <a:r>
              <a:rPr lang="en-US" b="1" dirty="0" smtClean="0"/>
              <a:t>UKRAINIANS INSTITUTIONS </a:t>
            </a:r>
            <a:endParaRPr lang="en-US" b="1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8302" y="5178849"/>
            <a:ext cx="810883" cy="125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551119" y="5353170"/>
            <a:ext cx="512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70 UKRAINIAN SCIENTISTS and ENGINEERS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72740" y="616868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Budget: </a:t>
            </a:r>
            <a:r>
              <a:rPr lang="en-US" dirty="0" smtClean="0"/>
              <a:t>$750,000.00</a:t>
            </a:r>
            <a:endParaRPr lang="en-US" dirty="0"/>
          </a:p>
        </p:txBody>
      </p:sp>
      <p:pic>
        <p:nvPicPr>
          <p:cNvPr id="1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9846" y="240650"/>
            <a:ext cx="846709" cy="8551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377865" y="1876927"/>
          <a:ext cx="9085976" cy="498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DBB1D18-BBF2-40AC-8CE9-56BAEC160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6" y="90173"/>
            <a:ext cx="1743629" cy="149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43" y="312097"/>
            <a:ext cx="2644971" cy="702868"/>
          </a:xfrm>
          <a:prstGeom prst="rect">
            <a:avLst/>
          </a:prstGeom>
        </p:spPr>
      </p:pic>
      <p:pic>
        <p:nvPicPr>
          <p:cNvPr id="14" name="Picture 2" descr="U.S. Department of State - United States Department of Sta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0588" y="0"/>
            <a:ext cx="1105379" cy="110537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975449" y="1344616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STCU new activities during 2022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279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Тема Office</vt:lpstr>
      <vt:lpstr>Office Theme</vt:lpstr>
      <vt:lpstr>Mr. Mykola LUBIV Senior Deputy Executive Director  Science and Technology Center in Ukraine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Гайдар Вікторія Олександрівна</dc:creator>
  <cp:lastModifiedBy>stcu</cp:lastModifiedBy>
  <cp:revision>50</cp:revision>
  <dcterms:created xsi:type="dcterms:W3CDTF">2021-11-19T08:43:17Z</dcterms:created>
  <dcterms:modified xsi:type="dcterms:W3CDTF">2023-02-07T11:45:27Z</dcterms:modified>
</cp:coreProperties>
</file>