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7" r:id="rId3"/>
    <p:sldId id="287" r:id="rId4"/>
    <p:sldId id="302" r:id="rId5"/>
    <p:sldId id="303" r:id="rId6"/>
    <p:sldId id="304" r:id="rId7"/>
    <p:sldId id="305" r:id="rId8"/>
    <p:sldId id="306" r:id="rId9"/>
    <p:sldId id="301" r:id="rId10"/>
    <p:sldId id="28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cile, Greta" initials="FG" lastIdx="3" clrIdx="0">
    <p:extLst>
      <p:ext uri="{19B8F6BF-5375-455C-9EA6-DF929625EA0E}">
        <p15:presenceInfo xmlns:p15="http://schemas.microsoft.com/office/powerpoint/2012/main" userId="S-1-5-21-3018955115-4118484798-3177128962-959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E5D6FA-020B-4122-B6AA-77795DDE367E}" v="7" dt="2023-02-08T13:41:54.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68" d="100"/>
          <a:sy n="68" d="100"/>
        </p:scale>
        <p:origin x="5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FE35C0-A635-45E8-973F-1B985FC6967F}" type="datetimeFigureOut">
              <a:rPr lang="en-US" smtClean="0"/>
              <a:t>10-Feb-23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D74457-FB2E-4365-B502-39DD9BB8269B}" type="slidenum">
              <a:rPr lang="en-US" smtClean="0"/>
              <a:t>‹#›</a:t>
            </a:fld>
            <a:endParaRPr lang="en-US"/>
          </a:p>
        </p:txBody>
      </p:sp>
    </p:spTree>
    <p:extLst>
      <p:ext uri="{BB962C8B-B14F-4D97-AF65-F5344CB8AC3E}">
        <p14:creationId xmlns:p14="http://schemas.microsoft.com/office/powerpoint/2010/main" val="513294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FD9F-4704-46F7-BA7A-4CDCEDB9C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8B03D8-6F12-43C4-81C8-9C7AC3C77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C18B3-D379-4E68-9374-7627713CA0AA}"/>
              </a:ext>
            </a:extLst>
          </p:cNvPr>
          <p:cNvSpPr>
            <a:spLocks noGrp="1"/>
          </p:cNvSpPr>
          <p:nvPr>
            <p:ph type="dt" sz="half" idx="10"/>
          </p:nvPr>
        </p:nvSpPr>
        <p:spPr/>
        <p:txBody>
          <a:bodyPr/>
          <a:lstStyle/>
          <a:p>
            <a:fld id="{8E3BDEFF-5C64-4ED6-B661-5900560FEDD7}" type="datetime1">
              <a:rPr lang="en-US" smtClean="0"/>
              <a:t>10-Feb-23</a:t>
            </a:fld>
            <a:endParaRPr lang="en-US"/>
          </a:p>
        </p:txBody>
      </p:sp>
      <p:sp>
        <p:nvSpPr>
          <p:cNvPr id="5" name="Footer Placeholder 4">
            <a:extLst>
              <a:ext uri="{FF2B5EF4-FFF2-40B4-BE49-F238E27FC236}">
                <a16:creationId xmlns:a16="http://schemas.microsoft.com/office/drawing/2014/main" id="{7DBC7B48-36B7-464F-AA95-F43FC96C1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BBB6A-2EA3-46C7-8536-34DF92323AAC}"/>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57355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57F3-7329-4A0E-9AA5-21AB2BBB89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2A814-7009-4BFF-96AA-FE65120459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45603-0E74-41EA-9D9E-FA9CDE432A7B}"/>
              </a:ext>
            </a:extLst>
          </p:cNvPr>
          <p:cNvSpPr>
            <a:spLocks noGrp="1"/>
          </p:cNvSpPr>
          <p:nvPr>
            <p:ph type="dt" sz="half" idx="10"/>
          </p:nvPr>
        </p:nvSpPr>
        <p:spPr/>
        <p:txBody>
          <a:bodyPr/>
          <a:lstStyle/>
          <a:p>
            <a:fld id="{73100A83-500D-4EE0-A4CB-9885AF2A1B42}" type="datetime1">
              <a:rPr lang="en-US" smtClean="0"/>
              <a:t>10-Feb-23</a:t>
            </a:fld>
            <a:endParaRPr lang="en-US"/>
          </a:p>
        </p:txBody>
      </p:sp>
      <p:sp>
        <p:nvSpPr>
          <p:cNvPr id="5" name="Footer Placeholder 4">
            <a:extLst>
              <a:ext uri="{FF2B5EF4-FFF2-40B4-BE49-F238E27FC236}">
                <a16:creationId xmlns:a16="http://schemas.microsoft.com/office/drawing/2014/main" id="{674B1492-35EA-4C3B-BE9C-B2DE4C4F2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233BC-99B5-4FCF-A375-5DEB11213A7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5628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DBAD-8AAE-4334-BCF5-6E783AB6CA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37B0CB-305E-41A8-9AA5-9F2400A98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F2E0B-881C-4DE9-BE8C-BEEB6ACB4C07}"/>
              </a:ext>
            </a:extLst>
          </p:cNvPr>
          <p:cNvSpPr>
            <a:spLocks noGrp="1"/>
          </p:cNvSpPr>
          <p:nvPr>
            <p:ph type="dt" sz="half" idx="10"/>
          </p:nvPr>
        </p:nvSpPr>
        <p:spPr/>
        <p:txBody>
          <a:bodyPr/>
          <a:lstStyle/>
          <a:p>
            <a:fld id="{6FF130B7-84DE-4687-895C-C14F586C40BF}" type="datetime1">
              <a:rPr lang="en-US" smtClean="0"/>
              <a:t>10-Feb-23</a:t>
            </a:fld>
            <a:endParaRPr lang="en-US"/>
          </a:p>
        </p:txBody>
      </p:sp>
      <p:sp>
        <p:nvSpPr>
          <p:cNvPr id="5" name="Footer Placeholder 4">
            <a:extLst>
              <a:ext uri="{FF2B5EF4-FFF2-40B4-BE49-F238E27FC236}">
                <a16:creationId xmlns:a16="http://schemas.microsoft.com/office/drawing/2014/main" id="{C7FB2189-A8F9-4989-B6BC-3809B8B31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8D0F-0A38-487D-BDA5-51311B5B59A7}"/>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960847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FD9F-4704-46F7-BA7A-4CDCEDB9C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8B03D8-6F12-43C4-81C8-9C7AC3C77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C18B3-D379-4E68-9374-7627713CA0AA}"/>
              </a:ext>
            </a:extLst>
          </p:cNvPr>
          <p:cNvSpPr>
            <a:spLocks noGrp="1"/>
          </p:cNvSpPr>
          <p:nvPr>
            <p:ph type="dt" sz="half" idx="10"/>
          </p:nvPr>
        </p:nvSpPr>
        <p:spPr/>
        <p:txBody>
          <a:bodyPr/>
          <a:lstStyle/>
          <a:p>
            <a:fld id="{087D5385-8B4C-457C-874F-4C22830562F5}" type="datetime1">
              <a:rPr lang="en-US" smtClean="0"/>
              <a:t>10-Feb-23</a:t>
            </a:fld>
            <a:endParaRPr lang="en-US"/>
          </a:p>
        </p:txBody>
      </p:sp>
      <p:sp>
        <p:nvSpPr>
          <p:cNvPr id="5" name="Footer Placeholder 4">
            <a:extLst>
              <a:ext uri="{FF2B5EF4-FFF2-40B4-BE49-F238E27FC236}">
                <a16:creationId xmlns:a16="http://schemas.microsoft.com/office/drawing/2014/main" id="{7DBC7B48-36B7-464F-AA95-F43FC96C1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BBB6A-2EA3-46C7-8536-34DF92323AAC}"/>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884815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FED61-CD5B-43FD-995B-38CD7E473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BEE7A7-B721-4D41-99C4-EAC945DBA2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AE436-136B-4D91-AF66-D066EC74C7AC}"/>
              </a:ext>
            </a:extLst>
          </p:cNvPr>
          <p:cNvSpPr>
            <a:spLocks noGrp="1"/>
          </p:cNvSpPr>
          <p:nvPr>
            <p:ph type="dt" sz="half" idx="10"/>
          </p:nvPr>
        </p:nvSpPr>
        <p:spPr/>
        <p:txBody>
          <a:bodyPr/>
          <a:lstStyle/>
          <a:p>
            <a:fld id="{214B5AA4-215C-48ED-8BB8-14BF31CE0FEF}" type="datetime1">
              <a:rPr lang="en-US" smtClean="0"/>
              <a:t>10-Feb-23</a:t>
            </a:fld>
            <a:endParaRPr lang="en-US"/>
          </a:p>
        </p:txBody>
      </p:sp>
      <p:sp>
        <p:nvSpPr>
          <p:cNvPr id="5" name="Footer Placeholder 4">
            <a:extLst>
              <a:ext uri="{FF2B5EF4-FFF2-40B4-BE49-F238E27FC236}">
                <a16:creationId xmlns:a16="http://schemas.microsoft.com/office/drawing/2014/main" id="{0E58E8B5-4091-4BDF-A528-FC159F2BD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51BF3-3F65-4FC6-A063-D3EC76E1CB4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173523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F646-1E2C-4B18-A605-C092F2F85F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D1A10-88B2-401B-88F6-0FE0E1D760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B07054-9003-4761-8F45-C293A08F9D9E}"/>
              </a:ext>
            </a:extLst>
          </p:cNvPr>
          <p:cNvSpPr>
            <a:spLocks noGrp="1"/>
          </p:cNvSpPr>
          <p:nvPr>
            <p:ph type="dt" sz="half" idx="10"/>
          </p:nvPr>
        </p:nvSpPr>
        <p:spPr/>
        <p:txBody>
          <a:bodyPr/>
          <a:lstStyle/>
          <a:p>
            <a:fld id="{86C6DCAD-A60F-44A6-8C01-9F0A8C736AC2}" type="datetime1">
              <a:rPr lang="en-US" smtClean="0"/>
              <a:t>10-Feb-23</a:t>
            </a:fld>
            <a:endParaRPr lang="en-US"/>
          </a:p>
        </p:txBody>
      </p:sp>
      <p:sp>
        <p:nvSpPr>
          <p:cNvPr id="5" name="Footer Placeholder 4">
            <a:extLst>
              <a:ext uri="{FF2B5EF4-FFF2-40B4-BE49-F238E27FC236}">
                <a16:creationId xmlns:a16="http://schemas.microsoft.com/office/drawing/2014/main" id="{530BF0F1-B571-4C32-B3A4-9862C29E2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1634F-34A2-4319-B2C6-C707FE6B0B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707539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998E-F92A-4A97-9F79-8FB3E5CD42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1E384-2E09-421B-8BC9-294DD1EEFD2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92C7DB-112E-43A2-870A-52619D3395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17D661-50F5-47FD-8BA1-2FA79D590A37}"/>
              </a:ext>
            </a:extLst>
          </p:cNvPr>
          <p:cNvSpPr>
            <a:spLocks noGrp="1"/>
          </p:cNvSpPr>
          <p:nvPr>
            <p:ph type="dt" sz="half" idx="10"/>
          </p:nvPr>
        </p:nvSpPr>
        <p:spPr/>
        <p:txBody>
          <a:bodyPr/>
          <a:lstStyle/>
          <a:p>
            <a:fld id="{D42F0EE4-4E6A-4811-B402-676A2ACE3222}" type="datetime1">
              <a:rPr lang="en-US" smtClean="0"/>
              <a:t>10-Feb-23</a:t>
            </a:fld>
            <a:endParaRPr lang="en-US"/>
          </a:p>
        </p:txBody>
      </p:sp>
      <p:sp>
        <p:nvSpPr>
          <p:cNvPr id="6" name="Footer Placeholder 5">
            <a:extLst>
              <a:ext uri="{FF2B5EF4-FFF2-40B4-BE49-F238E27FC236}">
                <a16:creationId xmlns:a16="http://schemas.microsoft.com/office/drawing/2014/main" id="{D4647A2B-9E7B-47F8-A604-CA522E9FB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3B410-8171-493A-914D-5278F498EA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182890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3FA6-D112-4133-B031-D9E9F8CB25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22968C-14E7-49D1-BD09-04498B9EA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E8E2B2-7F79-41BC-8A67-A5DC4B01EC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52E77B-D7DC-4EB1-8E04-7411998A1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42470C-16DE-46B0-BA28-7EB9A68CCF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D8CDD3-5B04-47E4-BF86-C945C2179CAF}"/>
              </a:ext>
            </a:extLst>
          </p:cNvPr>
          <p:cNvSpPr>
            <a:spLocks noGrp="1"/>
          </p:cNvSpPr>
          <p:nvPr>
            <p:ph type="dt" sz="half" idx="10"/>
          </p:nvPr>
        </p:nvSpPr>
        <p:spPr/>
        <p:txBody>
          <a:bodyPr/>
          <a:lstStyle/>
          <a:p>
            <a:fld id="{B3CF789D-2383-44A2-B2C3-29CD4AA737C8}" type="datetime1">
              <a:rPr lang="en-US" smtClean="0"/>
              <a:t>10-Feb-23</a:t>
            </a:fld>
            <a:endParaRPr lang="en-US"/>
          </a:p>
        </p:txBody>
      </p:sp>
      <p:sp>
        <p:nvSpPr>
          <p:cNvPr id="8" name="Footer Placeholder 7">
            <a:extLst>
              <a:ext uri="{FF2B5EF4-FFF2-40B4-BE49-F238E27FC236}">
                <a16:creationId xmlns:a16="http://schemas.microsoft.com/office/drawing/2014/main" id="{81D29C7B-F2F0-408B-9717-95D4520D2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9C45F-D9F9-490B-A9C3-2E6089095A44}"/>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458327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33BD6-B90D-48B8-8C94-858D3D305A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610A28-3A00-4694-9B14-EEA15D8DEBA8}"/>
              </a:ext>
            </a:extLst>
          </p:cNvPr>
          <p:cNvSpPr>
            <a:spLocks noGrp="1"/>
          </p:cNvSpPr>
          <p:nvPr>
            <p:ph type="dt" sz="half" idx="10"/>
          </p:nvPr>
        </p:nvSpPr>
        <p:spPr/>
        <p:txBody>
          <a:bodyPr/>
          <a:lstStyle/>
          <a:p>
            <a:fld id="{3E94B343-8F04-466A-8743-67DD432436D9}" type="datetime1">
              <a:rPr lang="en-US" smtClean="0"/>
              <a:t>10-Feb-23</a:t>
            </a:fld>
            <a:endParaRPr lang="en-US"/>
          </a:p>
        </p:txBody>
      </p:sp>
      <p:sp>
        <p:nvSpPr>
          <p:cNvPr id="4" name="Footer Placeholder 3">
            <a:extLst>
              <a:ext uri="{FF2B5EF4-FFF2-40B4-BE49-F238E27FC236}">
                <a16:creationId xmlns:a16="http://schemas.microsoft.com/office/drawing/2014/main" id="{53525DD6-F766-42B4-8F7F-DA056873A3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4A80A-4BAB-43E2-8F49-8564CCD1B983}"/>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9567227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77A31-91F9-4D1A-8ED6-A4473F63D75D}"/>
              </a:ext>
            </a:extLst>
          </p:cNvPr>
          <p:cNvSpPr>
            <a:spLocks noGrp="1"/>
          </p:cNvSpPr>
          <p:nvPr>
            <p:ph type="dt" sz="half" idx="10"/>
          </p:nvPr>
        </p:nvSpPr>
        <p:spPr/>
        <p:txBody>
          <a:bodyPr/>
          <a:lstStyle/>
          <a:p>
            <a:fld id="{407DB199-F1BB-4182-957A-EC80ECB9107F}" type="datetime1">
              <a:rPr lang="en-US" smtClean="0"/>
              <a:t>10-Feb-23</a:t>
            </a:fld>
            <a:endParaRPr lang="en-US"/>
          </a:p>
        </p:txBody>
      </p:sp>
      <p:sp>
        <p:nvSpPr>
          <p:cNvPr id="3" name="Footer Placeholder 2">
            <a:extLst>
              <a:ext uri="{FF2B5EF4-FFF2-40B4-BE49-F238E27FC236}">
                <a16:creationId xmlns:a16="http://schemas.microsoft.com/office/drawing/2014/main" id="{EFF0F986-D91D-4002-A64A-173DD82C91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2B66AC-4302-4743-BFBF-CC340D97886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442148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FDCC-5534-4250-9551-E2D6128DF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9AFAE2-78AA-408F-AA3E-1A1A544B9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E9F3A8-1273-45F9-9D63-0A2058537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048EC-D7EF-41CE-9DC4-CFAAA8E74E40}"/>
              </a:ext>
            </a:extLst>
          </p:cNvPr>
          <p:cNvSpPr>
            <a:spLocks noGrp="1"/>
          </p:cNvSpPr>
          <p:nvPr>
            <p:ph type="dt" sz="half" idx="10"/>
          </p:nvPr>
        </p:nvSpPr>
        <p:spPr/>
        <p:txBody>
          <a:bodyPr/>
          <a:lstStyle/>
          <a:p>
            <a:fld id="{33A291C9-8F12-4E0F-BAE7-ED9DA91C019F}" type="datetime1">
              <a:rPr lang="en-US" smtClean="0"/>
              <a:t>10-Feb-23</a:t>
            </a:fld>
            <a:endParaRPr lang="en-US"/>
          </a:p>
        </p:txBody>
      </p:sp>
      <p:sp>
        <p:nvSpPr>
          <p:cNvPr id="6" name="Footer Placeholder 5">
            <a:extLst>
              <a:ext uri="{FF2B5EF4-FFF2-40B4-BE49-F238E27FC236}">
                <a16:creationId xmlns:a16="http://schemas.microsoft.com/office/drawing/2014/main" id="{89A9B840-E89B-4FED-9C02-81754E68C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BB2CF-5CCA-428A-81CD-518A123A01B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28538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FED61-CD5B-43FD-995B-38CD7E473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BEE7A7-B721-4D41-99C4-EAC945DBA2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AE436-136B-4D91-AF66-D066EC74C7AC}"/>
              </a:ext>
            </a:extLst>
          </p:cNvPr>
          <p:cNvSpPr>
            <a:spLocks noGrp="1"/>
          </p:cNvSpPr>
          <p:nvPr>
            <p:ph type="dt" sz="half" idx="10"/>
          </p:nvPr>
        </p:nvSpPr>
        <p:spPr/>
        <p:txBody>
          <a:bodyPr/>
          <a:lstStyle/>
          <a:p>
            <a:fld id="{41F82757-33DA-43AB-9C84-63D760915039}" type="datetime1">
              <a:rPr lang="en-US" smtClean="0"/>
              <a:t>10-Feb-23</a:t>
            </a:fld>
            <a:endParaRPr lang="en-US"/>
          </a:p>
        </p:txBody>
      </p:sp>
      <p:sp>
        <p:nvSpPr>
          <p:cNvPr id="5" name="Footer Placeholder 4">
            <a:extLst>
              <a:ext uri="{FF2B5EF4-FFF2-40B4-BE49-F238E27FC236}">
                <a16:creationId xmlns:a16="http://schemas.microsoft.com/office/drawing/2014/main" id="{0E58E8B5-4091-4BDF-A528-FC159F2BD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51BF3-3F65-4FC6-A063-D3EC76E1CB4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866006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4DF8-2247-4290-973C-560F9BC44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DDF7A1-AB66-40D6-9CA7-A02B4A78C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9E43DA-342E-476A-9177-DE4F5E3E1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54E913-3209-42C6-9DB9-F11E9E1A3494}"/>
              </a:ext>
            </a:extLst>
          </p:cNvPr>
          <p:cNvSpPr>
            <a:spLocks noGrp="1"/>
          </p:cNvSpPr>
          <p:nvPr>
            <p:ph type="dt" sz="half" idx="10"/>
          </p:nvPr>
        </p:nvSpPr>
        <p:spPr/>
        <p:txBody>
          <a:bodyPr/>
          <a:lstStyle/>
          <a:p>
            <a:fld id="{069B8E11-E5A1-42D0-A4F8-8B917B501190}" type="datetime1">
              <a:rPr lang="en-US" smtClean="0"/>
              <a:t>10-Feb-23</a:t>
            </a:fld>
            <a:endParaRPr lang="en-US"/>
          </a:p>
        </p:txBody>
      </p:sp>
      <p:sp>
        <p:nvSpPr>
          <p:cNvPr id="6" name="Footer Placeholder 5">
            <a:extLst>
              <a:ext uri="{FF2B5EF4-FFF2-40B4-BE49-F238E27FC236}">
                <a16:creationId xmlns:a16="http://schemas.microsoft.com/office/drawing/2014/main" id="{C7124363-8F5B-44BF-9EB7-F09203B3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48040-A91F-4551-B9A7-6BAD1E89176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4012550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57F3-7329-4A0E-9AA5-21AB2BBB89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2A814-7009-4BFF-96AA-FE65120459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45603-0E74-41EA-9D9E-FA9CDE432A7B}"/>
              </a:ext>
            </a:extLst>
          </p:cNvPr>
          <p:cNvSpPr>
            <a:spLocks noGrp="1"/>
          </p:cNvSpPr>
          <p:nvPr>
            <p:ph type="dt" sz="half" idx="10"/>
          </p:nvPr>
        </p:nvSpPr>
        <p:spPr/>
        <p:txBody>
          <a:bodyPr/>
          <a:lstStyle/>
          <a:p>
            <a:fld id="{F805C401-9ECB-40C2-9F98-732FC29F8F5C}" type="datetime1">
              <a:rPr lang="en-US" smtClean="0"/>
              <a:t>10-Feb-23</a:t>
            </a:fld>
            <a:endParaRPr lang="en-US"/>
          </a:p>
        </p:txBody>
      </p:sp>
      <p:sp>
        <p:nvSpPr>
          <p:cNvPr id="5" name="Footer Placeholder 4">
            <a:extLst>
              <a:ext uri="{FF2B5EF4-FFF2-40B4-BE49-F238E27FC236}">
                <a16:creationId xmlns:a16="http://schemas.microsoft.com/office/drawing/2014/main" id="{674B1492-35EA-4C3B-BE9C-B2DE4C4F2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233BC-99B5-4FCF-A375-5DEB11213A7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176332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DBAD-8AAE-4334-BCF5-6E783AB6CA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37B0CB-305E-41A8-9AA5-9F2400A98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F2E0B-881C-4DE9-BE8C-BEEB6ACB4C07}"/>
              </a:ext>
            </a:extLst>
          </p:cNvPr>
          <p:cNvSpPr>
            <a:spLocks noGrp="1"/>
          </p:cNvSpPr>
          <p:nvPr>
            <p:ph type="dt" sz="half" idx="10"/>
          </p:nvPr>
        </p:nvSpPr>
        <p:spPr/>
        <p:txBody>
          <a:bodyPr/>
          <a:lstStyle/>
          <a:p>
            <a:fld id="{03696FC8-13D1-43A6-9D37-F26E13F72542}" type="datetime1">
              <a:rPr lang="en-US" smtClean="0"/>
              <a:t>10-Feb-23</a:t>
            </a:fld>
            <a:endParaRPr lang="en-US"/>
          </a:p>
        </p:txBody>
      </p:sp>
      <p:sp>
        <p:nvSpPr>
          <p:cNvPr id="5" name="Footer Placeholder 4">
            <a:extLst>
              <a:ext uri="{FF2B5EF4-FFF2-40B4-BE49-F238E27FC236}">
                <a16:creationId xmlns:a16="http://schemas.microsoft.com/office/drawing/2014/main" id="{C7FB2189-A8F9-4989-B6BC-3809B8B31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8D0F-0A38-487D-BDA5-51311B5B59A7}"/>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643760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F646-1E2C-4B18-A605-C092F2F85F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D1A10-88B2-401B-88F6-0FE0E1D760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B07054-9003-4761-8F45-C293A08F9D9E}"/>
              </a:ext>
            </a:extLst>
          </p:cNvPr>
          <p:cNvSpPr>
            <a:spLocks noGrp="1"/>
          </p:cNvSpPr>
          <p:nvPr>
            <p:ph type="dt" sz="half" idx="10"/>
          </p:nvPr>
        </p:nvSpPr>
        <p:spPr/>
        <p:txBody>
          <a:bodyPr/>
          <a:lstStyle/>
          <a:p>
            <a:fld id="{16B7F773-8958-4D1A-BA65-4F7E5889DA7D}" type="datetime1">
              <a:rPr lang="en-US" smtClean="0"/>
              <a:t>10-Feb-23</a:t>
            </a:fld>
            <a:endParaRPr lang="en-US"/>
          </a:p>
        </p:txBody>
      </p:sp>
      <p:sp>
        <p:nvSpPr>
          <p:cNvPr id="5" name="Footer Placeholder 4">
            <a:extLst>
              <a:ext uri="{FF2B5EF4-FFF2-40B4-BE49-F238E27FC236}">
                <a16:creationId xmlns:a16="http://schemas.microsoft.com/office/drawing/2014/main" id="{530BF0F1-B571-4C32-B3A4-9862C29E2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1634F-34A2-4319-B2C6-C707FE6B0B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68078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998E-F92A-4A97-9F79-8FB3E5CD42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1E384-2E09-421B-8BC9-294DD1EEFD2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92C7DB-112E-43A2-870A-52619D3395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17D661-50F5-47FD-8BA1-2FA79D590A37}"/>
              </a:ext>
            </a:extLst>
          </p:cNvPr>
          <p:cNvSpPr>
            <a:spLocks noGrp="1"/>
          </p:cNvSpPr>
          <p:nvPr>
            <p:ph type="dt" sz="half" idx="10"/>
          </p:nvPr>
        </p:nvSpPr>
        <p:spPr/>
        <p:txBody>
          <a:bodyPr/>
          <a:lstStyle/>
          <a:p>
            <a:fld id="{0FDA6C3D-EF7D-4483-8444-7EA7017B33A7}" type="datetime1">
              <a:rPr lang="en-US" smtClean="0"/>
              <a:t>10-Feb-23</a:t>
            </a:fld>
            <a:endParaRPr lang="en-US"/>
          </a:p>
        </p:txBody>
      </p:sp>
      <p:sp>
        <p:nvSpPr>
          <p:cNvPr id="6" name="Footer Placeholder 5">
            <a:extLst>
              <a:ext uri="{FF2B5EF4-FFF2-40B4-BE49-F238E27FC236}">
                <a16:creationId xmlns:a16="http://schemas.microsoft.com/office/drawing/2014/main" id="{D4647A2B-9E7B-47F8-A604-CA522E9FB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3B410-8171-493A-914D-5278F498EA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68131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3FA6-D112-4133-B031-D9E9F8CB25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22968C-14E7-49D1-BD09-04498B9EA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E8E2B2-7F79-41BC-8A67-A5DC4B01EC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52E77B-D7DC-4EB1-8E04-7411998A1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42470C-16DE-46B0-BA28-7EB9A68CCF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D8CDD3-5B04-47E4-BF86-C945C2179CAF}"/>
              </a:ext>
            </a:extLst>
          </p:cNvPr>
          <p:cNvSpPr>
            <a:spLocks noGrp="1"/>
          </p:cNvSpPr>
          <p:nvPr>
            <p:ph type="dt" sz="half" idx="10"/>
          </p:nvPr>
        </p:nvSpPr>
        <p:spPr/>
        <p:txBody>
          <a:bodyPr/>
          <a:lstStyle/>
          <a:p>
            <a:fld id="{29FC09A9-AC3C-41EC-81E0-A3BB82293E4B}" type="datetime1">
              <a:rPr lang="en-US" smtClean="0"/>
              <a:t>10-Feb-23</a:t>
            </a:fld>
            <a:endParaRPr lang="en-US"/>
          </a:p>
        </p:txBody>
      </p:sp>
      <p:sp>
        <p:nvSpPr>
          <p:cNvPr id="8" name="Footer Placeholder 7">
            <a:extLst>
              <a:ext uri="{FF2B5EF4-FFF2-40B4-BE49-F238E27FC236}">
                <a16:creationId xmlns:a16="http://schemas.microsoft.com/office/drawing/2014/main" id="{81D29C7B-F2F0-408B-9717-95D4520D2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9C45F-D9F9-490B-A9C3-2E6089095A44}"/>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45837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33BD6-B90D-48B8-8C94-858D3D305A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610A28-3A00-4694-9B14-EEA15D8DEBA8}"/>
              </a:ext>
            </a:extLst>
          </p:cNvPr>
          <p:cNvSpPr>
            <a:spLocks noGrp="1"/>
          </p:cNvSpPr>
          <p:nvPr>
            <p:ph type="dt" sz="half" idx="10"/>
          </p:nvPr>
        </p:nvSpPr>
        <p:spPr/>
        <p:txBody>
          <a:bodyPr/>
          <a:lstStyle/>
          <a:p>
            <a:fld id="{397264B4-D136-4B48-82ED-535F261AB031}" type="datetime1">
              <a:rPr lang="en-US" smtClean="0"/>
              <a:t>10-Feb-23</a:t>
            </a:fld>
            <a:endParaRPr lang="en-US"/>
          </a:p>
        </p:txBody>
      </p:sp>
      <p:sp>
        <p:nvSpPr>
          <p:cNvPr id="4" name="Footer Placeholder 3">
            <a:extLst>
              <a:ext uri="{FF2B5EF4-FFF2-40B4-BE49-F238E27FC236}">
                <a16:creationId xmlns:a16="http://schemas.microsoft.com/office/drawing/2014/main" id="{53525DD6-F766-42B4-8F7F-DA056873A3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4A80A-4BAB-43E2-8F49-8564CCD1B983}"/>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88260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77A31-91F9-4D1A-8ED6-A4473F63D75D}"/>
              </a:ext>
            </a:extLst>
          </p:cNvPr>
          <p:cNvSpPr>
            <a:spLocks noGrp="1"/>
          </p:cNvSpPr>
          <p:nvPr>
            <p:ph type="dt" sz="half" idx="10"/>
          </p:nvPr>
        </p:nvSpPr>
        <p:spPr/>
        <p:txBody>
          <a:bodyPr/>
          <a:lstStyle/>
          <a:p>
            <a:fld id="{AA15F2AB-4ADC-46FC-A137-2EBE0C381FF9}" type="datetime1">
              <a:rPr lang="en-US" smtClean="0"/>
              <a:t>10-Feb-23</a:t>
            </a:fld>
            <a:endParaRPr lang="en-US"/>
          </a:p>
        </p:txBody>
      </p:sp>
      <p:sp>
        <p:nvSpPr>
          <p:cNvPr id="3" name="Footer Placeholder 2">
            <a:extLst>
              <a:ext uri="{FF2B5EF4-FFF2-40B4-BE49-F238E27FC236}">
                <a16:creationId xmlns:a16="http://schemas.microsoft.com/office/drawing/2014/main" id="{EFF0F986-D91D-4002-A64A-173DD82C91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2B66AC-4302-4743-BFBF-CC340D97886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768599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FDCC-5534-4250-9551-E2D6128DF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9AFAE2-78AA-408F-AA3E-1A1A544B9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E9F3A8-1273-45F9-9D63-0A2058537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048EC-D7EF-41CE-9DC4-CFAAA8E74E40}"/>
              </a:ext>
            </a:extLst>
          </p:cNvPr>
          <p:cNvSpPr>
            <a:spLocks noGrp="1"/>
          </p:cNvSpPr>
          <p:nvPr>
            <p:ph type="dt" sz="half" idx="10"/>
          </p:nvPr>
        </p:nvSpPr>
        <p:spPr/>
        <p:txBody>
          <a:bodyPr/>
          <a:lstStyle/>
          <a:p>
            <a:fld id="{7D4FD47A-5F7D-4EF0-B20F-573D0CD13F4C}" type="datetime1">
              <a:rPr lang="en-US" smtClean="0"/>
              <a:t>10-Feb-23</a:t>
            </a:fld>
            <a:endParaRPr lang="en-US"/>
          </a:p>
        </p:txBody>
      </p:sp>
      <p:sp>
        <p:nvSpPr>
          <p:cNvPr id="6" name="Footer Placeholder 5">
            <a:extLst>
              <a:ext uri="{FF2B5EF4-FFF2-40B4-BE49-F238E27FC236}">
                <a16:creationId xmlns:a16="http://schemas.microsoft.com/office/drawing/2014/main" id="{89A9B840-E89B-4FED-9C02-81754E68C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BB2CF-5CCA-428A-81CD-518A123A01B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77252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4DF8-2247-4290-973C-560F9BC44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DDF7A1-AB66-40D6-9CA7-A02B4A78C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9E43DA-342E-476A-9177-DE4F5E3E1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54E913-3209-42C6-9DB9-F11E9E1A3494}"/>
              </a:ext>
            </a:extLst>
          </p:cNvPr>
          <p:cNvSpPr>
            <a:spLocks noGrp="1"/>
          </p:cNvSpPr>
          <p:nvPr>
            <p:ph type="dt" sz="half" idx="10"/>
          </p:nvPr>
        </p:nvSpPr>
        <p:spPr/>
        <p:txBody>
          <a:bodyPr/>
          <a:lstStyle/>
          <a:p>
            <a:fld id="{72F7315A-57F0-4F02-8D45-21347DA276C4}" type="datetime1">
              <a:rPr lang="en-US" smtClean="0"/>
              <a:t>10-Feb-23</a:t>
            </a:fld>
            <a:endParaRPr lang="en-US"/>
          </a:p>
        </p:txBody>
      </p:sp>
      <p:sp>
        <p:nvSpPr>
          <p:cNvPr id="6" name="Footer Placeholder 5">
            <a:extLst>
              <a:ext uri="{FF2B5EF4-FFF2-40B4-BE49-F238E27FC236}">
                <a16:creationId xmlns:a16="http://schemas.microsoft.com/office/drawing/2014/main" id="{C7124363-8F5B-44BF-9EB7-F09203B3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48040-A91F-4551-B9A7-6BAD1E89176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43878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40D73-6DC2-42C0-BFBC-6B31DC1A1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1F0A35-E07E-4258-AB68-0679998DF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1C83B-FFAC-45E0-A35A-2D79BB16AF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88118-F045-4CE9-B3DB-81D741CA56EE}" type="datetime1">
              <a:rPr lang="en-US" smtClean="0"/>
              <a:t>10-Feb-23</a:t>
            </a:fld>
            <a:endParaRPr lang="en-US"/>
          </a:p>
        </p:txBody>
      </p:sp>
      <p:sp>
        <p:nvSpPr>
          <p:cNvPr id="5" name="Footer Placeholder 4">
            <a:extLst>
              <a:ext uri="{FF2B5EF4-FFF2-40B4-BE49-F238E27FC236}">
                <a16:creationId xmlns:a16="http://schemas.microsoft.com/office/drawing/2014/main" id="{AB32566E-85C1-4FDC-9E6D-D4EAFEC2A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3B8376-B2AD-4F22-A0B5-DCF6D347B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04F-65C8-4975-9904-5A915DF049C6}" type="slidenum">
              <a:rPr lang="en-US" smtClean="0"/>
              <a:t>‹#›</a:t>
            </a:fld>
            <a:endParaRPr lang="en-US"/>
          </a:p>
        </p:txBody>
      </p:sp>
    </p:spTree>
    <p:extLst>
      <p:ext uri="{BB962C8B-B14F-4D97-AF65-F5344CB8AC3E}">
        <p14:creationId xmlns:p14="http://schemas.microsoft.com/office/powerpoint/2010/main" val="9346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40D73-6DC2-42C0-BFBC-6B31DC1A1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1F0A35-E07E-4258-AB68-0679998DF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1C83B-FFAC-45E0-A35A-2D79BB16AF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0719D-1023-4138-95BC-C4E0FFDA474D}" type="datetime1">
              <a:rPr lang="en-US" smtClean="0"/>
              <a:t>10-Feb-23</a:t>
            </a:fld>
            <a:endParaRPr lang="en-US"/>
          </a:p>
        </p:txBody>
      </p:sp>
      <p:sp>
        <p:nvSpPr>
          <p:cNvPr id="5" name="Footer Placeholder 4">
            <a:extLst>
              <a:ext uri="{FF2B5EF4-FFF2-40B4-BE49-F238E27FC236}">
                <a16:creationId xmlns:a16="http://schemas.microsoft.com/office/drawing/2014/main" id="{AB32566E-85C1-4FDC-9E6D-D4EAFEC2A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3B8376-B2AD-4F22-A0B5-DCF6D347B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04F-65C8-4975-9904-5A915DF049C6}" type="slidenum">
              <a:rPr lang="en-US" smtClean="0"/>
              <a:t>‹#›</a:t>
            </a:fld>
            <a:endParaRPr lang="en-US"/>
          </a:p>
        </p:txBody>
      </p:sp>
    </p:spTree>
    <p:extLst>
      <p:ext uri="{BB962C8B-B14F-4D97-AF65-F5344CB8AC3E}">
        <p14:creationId xmlns:p14="http://schemas.microsoft.com/office/powerpoint/2010/main" val="3779973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hyperlink" Target="https://research-and-innovation.ec.europa.eu/strategy/strategy-2020-2024/democracy-and-rights/gender-equality-research-and-innovation_en"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data.europa.eu/doi/10.2777/06090"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hyperlink" Target="https://data.europa.eu/doi/10.2777/602295" TargetMode="External"/><Relationship Id="rId2" Type="http://schemas.openxmlformats.org/officeDocument/2006/relationships/hyperlink" Target="https://www.europarl.europa.eu/doceo/document/TA-9-2022-0206_EN.html"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3190" y="6148849"/>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340053" y="883920"/>
            <a:ext cx="11507845" cy="4247317"/>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5400" b="1" kern="0" dirty="0">
                <a:solidFill>
                  <a:srgbClr val="164194"/>
                </a:solidFill>
                <a:ea typeface="+mj-ea"/>
                <a:cs typeface="+mj-cs"/>
              </a:rPr>
              <a:t>EURIZON</a:t>
            </a:r>
            <a:endParaRPr lang="de-DE" sz="4400" b="1" kern="0" dirty="0">
              <a:solidFill>
                <a:srgbClr val="164194"/>
              </a:solidFill>
              <a:ea typeface="+mj-ea"/>
              <a:cs typeface="+mj-cs"/>
            </a:endParaRPr>
          </a:p>
          <a:p>
            <a:pPr lvl="0" algn="ctr">
              <a:defRPr/>
            </a:pPr>
            <a:endParaRPr lang="de-DE" sz="4400" b="1" kern="0" dirty="0">
              <a:solidFill>
                <a:srgbClr val="164194"/>
              </a:solidFill>
              <a:ea typeface="+mj-ea"/>
              <a:cs typeface="+mj-cs"/>
            </a:endParaRPr>
          </a:p>
          <a:p>
            <a:pPr lvl="0" algn="ctr">
              <a:defRPr/>
            </a:pPr>
            <a:r>
              <a:rPr lang="de-DE" sz="4400" b="1" kern="0" dirty="0">
                <a:solidFill>
                  <a:srgbClr val="164194"/>
                </a:solidFill>
                <a:ea typeface="+mj-ea"/>
                <a:cs typeface="+mj-cs"/>
              </a:rPr>
              <a:t>Statement of the Gender Officer</a:t>
            </a:r>
          </a:p>
          <a:p>
            <a:pPr lvl="0" algn="ctr">
              <a:defRPr/>
            </a:pPr>
            <a:r>
              <a:rPr lang="de-DE" sz="4400" b="1" kern="0" dirty="0">
                <a:solidFill>
                  <a:srgbClr val="164194"/>
                </a:solidFill>
                <a:ea typeface="+mj-ea"/>
                <a:cs typeface="+mj-cs"/>
              </a:rPr>
              <a:t>Greta Facile - DESY</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4000" b="0" i="0" u="none" strike="noStrike" kern="0" cap="none" spc="0" normalizeH="0" baseline="0" noProof="0" dirty="0">
              <a:ln>
                <a:noFill/>
              </a:ln>
              <a:solidFill>
                <a:srgbClr val="164194"/>
              </a:solidFill>
              <a:effectLst/>
              <a:uLnTx/>
              <a:uFillTx/>
              <a:ea typeface="+mj-ea"/>
              <a:cs typeface="+mj-cs"/>
            </a:endParaRPr>
          </a:p>
        </p:txBody>
      </p:sp>
      <p:sp>
        <p:nvSpPr>
          <p:cNvPr id="6" name="Slide Number Placeholder 5">
            <a:extLst>
              <a:ext uri="{FF2B5EF4-FFF2-40B4-BE49-F238E27FC236}">
                <a16:creationId xmlns:a16="http://schemas.microsoft.com/office/drawing/2014/main" id="{4E28E5B6-ADB4-4E93-891D-D08B96562918}"/>
              </a:ext>
            </a:extLst>
          </p:cNvPr>
          <p:cNvSpPr>
            <a:spLocks noGrp="1"/>
          </p:cNvSpPr>
          <p:nvPr>
            <p:ph type="sldNum" sz="quarter" idx="12"/>
          </p:nvPr>
        </p:nvSpPr>
        <p:spPr/>
        <p:txBody>
          <a:bodyPr/>
          <a:lstStyle/>
          <a:p>
            <a:fld id="{816A304F-65C8-4975-9904-5A915DF049C6}" type="slidenum">
              <a:rPr lang="en-US" smtClean="0"/>
              <a:t>1</a:t>
            </a:fld>
            <a:endParaRPr lang="en-US"/>
          </a:p>
        </p:txBody>
      </p:sp>
    </p:spTree>
    <p:extLst>
      <p:ext uri="{BB962C8B-B14F-4D97-AF65-F5344CB8AC3E}">
        <p14:creationId xmlns:p14="http://schemas.microsoft.com/office/powerpoint/2010/main" val="649024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9132" y="6243664"/>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509847" y="365125"/>
            <a:ext cx="11121234" cy="600164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0" cap="none" spc="0" normalizeH="0" baseline="0" noProof="0" dirty="0">
                <a:ln>
                  <a:noFill/>
                </a:ln>
                <a:solidFill>
                  <a:srgbClr val="164194"/>
                </a:solidFill>
                <a:effectLst/>
                <a:uLnTx/>
                <a:uFillTx/>
                <a:latin typeface="Calibri" panose="020F0502020204030204"/>
                <a:ea typeface="+mn-ea"/>
                <a:cs typeface="+mn-cs"/>
              </a:rPr>
              <a:t>EURIZON: comment from the reviewers not so positive about gender balance in the consortium.</a:t>
            </a:r>
            <a:endParaRPr kumimoji="0" lang="en-US" sz="4000" b="1" i="0" u="none" strike="noStrike" kern="0" cap="none" spc="0" normalizeH="0" baseline="0" noProof="0" dirty="0">
              <a:ln>
                <a:noFill/>
              </a:ln>
              <a:solidFill>
                <a:srgbClr val="164194"/>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000" b="1" i="0" u="none" strike="noStrike" kern="0" cap="none" spc="0" normalizeH="0" baseline="0" noProof="0" dirty="0">
              <a:ln>
                <a:noFill/>
              </a:ln>
              <a:solidFill>
                <a:srgbClr val="164194"/>
              </a:solidFill>
              <a:effectLst/>
              <a:uLnTx/>
              <a:uFillTx/>
              <a:latin typeface="Calibri" panose="020F0502020204030204"/>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2000" b="0" i="0" dirty="0">
                <a:solidFill>
                  <a:srgbClr val="000000"/>
                </a:solidFill>
                <a:effectLst/>
              </a:rPr>
              <a:t>“The </a:t>
            </a:r>
            <a:r>
              <a:rPr lang="en-US" sz="2000" b="1" i="0" dirty="0">
                <a:solidFill>
                  <a:srgbClr val="FF0000"/>
                </a:solidFill>
                <a:effectLst/>
              </a:rPr>
              <a:t>gender situation in EURIZON is rather unbalanced</a:t>
            </a:r>
            <a:r>
              <a:rPr lang="en-US" sz="2000" b="0" i="0" dirty="0">
                <a:solidFill>
                  <a:srgbClr val="000000"/>
                </a:solidFill>
                <a:effectLst/>
              </a:rPr>
              <a:t>, with only 13% of the persons listed in the project activities being female. It is unfortunate that of the 136 persons listed in the EURIZON activities only 17 (13%) are female.  In the case of Ukrainian scientists the situation is especially severe, with only one female researcher among the thirty listed in the proposal. The revised EURIZON proposal should strongly endeavor to </a:t>
            </a:r>
            <a:r>
              <a:rPr lang="en-US" sz="2000" b="1" i="0" dirty="0">
                <a:solidFill>
                  <a:srgbClr val="000000"/>
                </a:solidFill>
                <a:effectLst/>
              </a:rPr>
              <a:t>achieve better gender balance</a:t>
            </a:r>
            <a:r>
              <a:rPr lang="en-US" sz="2000" b="0" i="0" dirty="0">
                <a:solidFill>
                  <a:srgbClr val="000000"/>
                </a:solidFill>
                <a:effectLst/>
              </a:rPr>
              <a:t>, enhance the role of the gender officer and actively promote the </a:t>
            </a:r>
            <a:r>
              <a:rPr lang="en-US" sz="2000" b="1" i="1" dirty="0">
                <a:solidFill>
                  <a:srgbClr val="000000"/>
                </a:solidFill>
                <a:effectLst/>
              </a:rPr>
              <a:t>EU Gender Equality Strategy </a:t>
            </a:r>
            <a:r>
              <a:rPr lang="en-US" sz="2000" b="0" i="0" dirty="0">
                <a:solidFill>
                  <a:srgbClr val="000000"/>
                </a:solidFill>
                <a:effectLst/>
              </a:rPr>
              <a:t>in the work packages.”</a:t>
            </a:r>
            <a:endParaRPr kumimoji="0" lang="de-DE" sz="2000" b="1" i="0" u="none" strike="noStrike" kern="0" cap="none" spc="0" normalizeH="0" baseline="0" noProof="0" dirty="0">
              <a:ln>
                <a:noFill/>
              </a:ln>
              <a:solidFill>
                <a:srgbClr val="164194"/>
              </a:solidFill>
              <a:effectLst/>
              <a:uLnTx/>
              <a:uFillTx/>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3200" b="1" i="0" u="none" strike="noStrike" kern="0" cap="none" spc="0" normalizeH="0" baseline="0" noProof="0" dirty="0">
              <a:ln>
                <a:noFill/>
              </a:ln>
              <a:solidFill>
                <a:srgbClr val="164194"/>
              </a:solidFill>
              <a:effectLst/>
              <a:uLnTx/>
              <a:uFillTx/>
              <a:latin typeface="Calibri" panose="020F0502020204030204"/>
              <a:ea typeface="+mn-ea"/>
              <a:cs typeface="+mn-cs"/>
            </a:endParaRPr>
          </a:p>
          <a:p>
            <a:pPr algn="ctr">
              <a:defRPr/>
            </a:pPr>
            <a:r>
              <a:rPr kumimoji="0" lang="de-DE" b="0" i="0" u="none" strike="noStrike" kern="0" cap="none" spc="0" normalizeH="0" baseline="0" noProof="0" dirty="0">
                <a:ln>
                  <a:noFill/>
                </a:ln>
                <a:solidFill>
                  <a:srgbClr val="164194"/>
                </a:solidFill>
                <a:effectLst/>
                <a:uLnTx/>
                <a:uFillTx/>
                <a:latin typeface="Calibri" panose="020F0502020204030204"/>
                <a:ea typeface="+mn-ea"/>
                <a:cs typeface="+mn-cs"/>
              </a:rPr>
              <a:t>NEW </a:t>
            </a:r>
            <a:r>
              <a:rPr lang="en-US" b="1" u="sng" kern="0" dirty="0"/>
              <a:t>Gender Equality Plan as an eligibility criterion in Horizon Europe projects</a:t>
            </a:r>
            <a:r>
              <a:rPr kumimoji="0" lang="de-DE" strike="noStrike" kern="0" cap="none" spc="0" normalizeH="0" baseline="0" noProof="0" dirty="0">
                <a:ln>
                  <a:noFill/>
                </a:ln>
                <a:effectLst/>
                <a:uLnTx/>
                <a:uFillTx/>
                <a:latin typeface="Calibri" panose="020F0502020204030204"/>
                <a:ea typeface="+mn-ea"/>
                <a:cs typeface="+mn-cs"/>
              </a:rPr>
              <a:t>! </a:t>
            </a:r>
          </a:p>
          <a:p>
            <a:pPr algn="ctr">
              <a:defRPr/>
            </a:pPr>
            <a:r>
              <a:rPr lang="en-US" b="1" dirty="0">
                <a:solidFill>
                  <a:srgbClr val="404040"/>
                </a:solidFill>
                <a:effectLst/>
              </a:rPr>
              <a:t>Gender equality in research and innovation strategy: </a:t>
            </a:r>
            <a:r>
              <a:rPr kumimoji="0" lang="de-DE" b="0" i="0" u="none" strike="noStrike" kern="0" cap="none" spc="0" normalizeH="0" baseline="0" noProof="0" dirty="0">
                <a:ln>
                  <a:noFill/>
                </a:ln>
                <a:solidFill>
                  <a:srgbClr val="164194"/>
                </a:solidFill>
                <a:effectLst/>
                <a:uLnTx/>
                <a:uFillTx/>
                <a:latin typeface="Calibri" panose="020F0502020204030204"/>
                <a:ea typeface="+mn-ea"/>
                <a:cs typeface="+mn-cs"/>
                <a:hlinkClick r:id="rId4"/>
              </a:rPr>
              <a:t>https://research-and-innovation.ec.europa.eu/strategy/strategy-2020-2024/democracy-and-rights/gender-equality-research-and-innovation_en</a:t>
            </a:r>
            <a:r>
              <a:rPr kumimoji="0" lang="de-DE" b="0" i="0" u="none" strike="noStrike" kern="0" cap="none" spc="0" normalizeH="0" baseline="0" noProof="0" dirty="0">
                <a:ln>
                  <a:noFill/>
                </a:ln>
                <a:solidFill>
                  <a:srgbClr val="164194"/>
                </a:solidFill>
                <a:effectLst/>
                <a:uLnTx/>
                <a:uFillTx/>
                <a:latin typeface="Calibri" panose="020F0502020204030204"/>
                <a:ea typeface="+mn-ea"/>
                <a:cs typeface="+mn-cs"/>
              </a:rPr>
              <a:t> </a:t>
            </a:r>
          </a:p>
        </p:txBody>
      </p:sp>
      <p:sp>
        <p:nvSpPr>
          <p:cNvPr id="13" name="Slide Number Placeholder 12">
            <a:extLst>
              <a:ext uri="{FF2B5EF4-FFF2-40B4-BE49-F238E27FC236}">
                <a16:creationId xmlns:a16="http://schemas.microsoft.com/office/drawing/2014/main" id="{AA8E68C4-E39A-4276-8815-363449A9861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6A304F-65C8-4975-9904-5A915DF049C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Arrow: Down 6">
            <a:extLst>
              <a:ext uri="{FF2B5EF4-FFF2-40B4-BE49-F238E27FC236}">
                <a16:creationId xmlns:a16="http://schemas.microsoft.com/office/drawing/2014/main" id="{7D55A806-14FB-EE5F-DB32-283883626F9C}"/>
              </a:ext>
            </a:extLst>
          </p:cNvPr>
          <p:cNvSpPr/>
          <p:nvPr/>
        </p:nvSpPr>
        <p:spPr>
          <a:xfrm>
            <a:off x="5714864" y="4729478"/>
            <a:ext cx="711200" cy="3338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55221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ABF6AA6-4C3B-4A6B-8139-04C4779AAE37}"/>
              </a:ext>
            </a:extLst>
          </p:cNvPr>
          <p:cNvSpPr/>
          <p:nvPr/>
        </p:nvSpPr>
        <p:spPr>
          <a:xfrm>
            <a:off x="507734" y="1820862"/>
            <a:ext cx="11246753" cy="646331"/>
          </a:xfrm>
          <a:prstGeom prst="rect">
            <a:avLst/>
          </a:prstGeom>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endParaRPr lang="en-US" dirty="0"/>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8A26E6D4-4DFE-4D1F-B0DA-EADF397573DA}"/>
              </a:ext>
            </a:extLst>
          </p:cNvPr>
          <p:cNvSpPr>
            <a:spLocks noGrp="1"/>
          </p:cNvSpPr>
          <p:nvPr>
            <p:ph type="sldNum" sz="quarter" idx="12"/>
          </p:nvPr>
        </p:nvSpPr>
        <p:spPr/>
        <p:txBody>
          <a:bodyPr/>
          <a:lstStyle/>
          <a:p>
            <a:fld id="{816A304F-65C8-4975-9904-5A915DF049C6}" type="slidenum">
              <a:rPr lang="en-US" smtClean="0"/>
              <a:t>3</a:t>
            </a:fld>
            <a:endParaRPr lang="en-US"/>
          </a:p>
        </p:txBody>
      </p:sp>
      <p:sp>
        <p:nvSpPr>
          <p:cNvPr id="2" name="Oval 1">
            <a:extLst>
              <a:ext uri="{FF2B5EF4-FFF2-40B4-BE49-F238E27FC236}">
                <a16:creationId xmlns:a16="http://schemas.microsoft.com/office/drawing/2014/main" id="{8423BA9C-C911-3A28-FC50-914ACE755262}"/>
              </a:ext>
            </a:extLst>
          </p:cNvPr>
          <p:cNvSpPr/>
          <p:nvPr/>
        </p:nvSpPr>
        <p:spPr>
          <a:xfrm>
            <a:off x="2197199" y="164382"/>
            <a:ext cx="2040972" cy="983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a:t>WHY?</a:t>
            </a:r>
          </a:p>
        </p:txBody>
      </p:sp>
      <p:sp>
        <p:nvSpPr>
          <p:cNvPr id="4" name="TextBox 5">
            <a:extLst>
              <a:ext uri="{FF2B5EF4-FFF2-40B4-BE49-F238E27FC236}">
                <a16:creationId xmlns:a16="http://schemas.microsoft.com/office/drawing/2014/main" id="{0F839904-11E7-A34A-EBBC-34723D6050D7}"/>
              </a:ext>
            </a:extLst>
          </p:cNvPr>
          <p:cNvSpPr txBox="1"/>
          <p:nvPr/>
        </p:nvSpPr>
        <p:spPr>
          <a:xfrm>
            <a:off x="355222" y="2117452"/>
            <a:ext cx="11399265" cy="193899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defRPr/>
            </a:pPr>
            <a:r>
              <a:rPr kumimoji="0" lang="en-US" i="0" u="none" strike="noStrike" kern="1200" cap="none" spc="0" normalizeH="0" baseline="0" noProof="0" dirty="0">
                <a:ln>
                  <a:noFill/>
                </a:ln>
                <a:solidFill>
                  <a:prstClr val="black"/>
                </a:solidFill>
                <a:effectLst/>
                <a:uLnTx/>
                <a:uFillTx/>
                <a:latin typeface="Calibri" panose="020F0502020204030204"/>
                <a:ea typeface="+mn-ea"/>
                <a:cs typeface="+mn-cs"/>
              </a:rPr>
              <a:t>“Over the last decade, the EU has seen positive developments to achieve gender balance in the overall pool of doctoral graduates. Despite this progress, in 2018, </a:t>
            </a: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women represent around one-third (32.8%) of the total population of researchers at the European level</a:t>
            </a:r>
            <a:r>
              <a:rPr kumimoji="0" lang="en-US" i="0" u="none" strike="noStrike" kern="1200" cap="none" spc="0" normalizeH="0" baseline="0" noProof="0" dirty="0">
                <a:ln>
                  <a:noFill/>
                </a:ln>
                <a:solidFill>
                  <a:prstClr val="black"/>
                </a:solidFill>
                <a:effectLst/>
                <a:uLnTx/>
                <a:uFillTx/>
                <a:latin typeface="Calibri" panose="020F0502020204030204"/>
                <a:ea typeface="+mn-ea"/>
                <a:cs typeface="+mn-cs"/>
              </a:rPr>
              <a:t>. At both the European and country level, women researchers account for a lower proportion of the economically active population compared to men researchers.</a:t>
            </a:r>
            <a:r>
              <a:rPr lang="en-US" dirty="0">
                <a:solidFill>
                  <a:prstClr val="black"/>
                </a:solidFill>
                <a:latin typeface="Calibri" panose="020F0502020204030204"/>
              </a:rPr>
              <a:t> ”</a:t>
            </a:r>
          </a:p>
          <a:p>
            <a:pPr algn="ctr">
              <a:defRPr/>
            </a:pPr>
            <a:endParaRPr lang="en-US" sz="600" dirty="0">
              <a:solidFill>
                <a:prstClr val="black"/>
              </a:solidFill>
              <a:latin typeface="Calibri" panose="020F0502020204030204"/>
            </a:endParaRPr>
          </a:p>
          <a:p>
            <a:pPr algn="just">
              <a:defRPr/>
            </a:pPr>
            <a:r>
              <a:rPr kumimoji="0" lang="en-US" sz="1400" i="1" u="none" strike="noStrike" kern="1200" cap="none" spc="0" normalizeH="0" baseline="0" noProof="0" dirty="0">
                <a:ln>
                  <a:noFill/>
                </a:ln>
                <a:solidFill>
                  <a:prstClr val="black"/>
                </a:solidFill>
                <a:effectLst/>
                <a:uLnTx/>
                <a:uFillTx/>
                <a:latin typeface="Calibri" panose="020F0502020204030204"/>
                <a:ea typeface="+mn-ea"/>
                <a:cs typeface="+mn-cs"/>
              </a:rPr>
              <a:t>*European Commission, Directorate-General for Research and Innovation, She figures 2021 : gender in research and innovation : statistics and indicators, Publications Office, 2021, </a:t>
            </a:r>
            <a:r>
              <a:rPr kumimoji="0" lang="en-US" sz="1400" i="1"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https://data.europa.eu/doi/10.2777/06090</a:t>
            </a:r>
            <a:r>
              <a:rPr kumimoji="0" lang="en-US" sz="1400" i="1" u="none" strike="noStrike" kern="1200" cap="none" spc="0" normalizeH="0" baseline="0" noProof="0" dirty="0">
                <a:ln>
                  <a:noFill/>
                </a:ln>
                <a:solidFill>
                  <a:prstClr val="black"/>
                </a:solidFill>
                <a:effectLst/>
                <a:uLnTx/>
                <a:uFillTx/>
                <a:latin typeface="Calibri" panose="020F0502020204030204"/>
                <a:ea typeface="+mn-ea"/>
                <a:cs typeface="+mn-cs"/>
              </a:rPr>
              <a:t>. The “She figures” publication, released every three years since 2003, provides a range of indicators on gender equality in Research and Innovation (R&amp;I) at the pan-European level.</a:t>
            </a:r>
            <a:r>
              <a:rPr lang="en-US" sz="1400" dirty="0">
                <a:solidFill>
                  <a:prstClr val="black"/>
                </a:solidFill>
                <a:latin typeface="Calibri" panose="020F0502020204030204"/>
              </a:rPr>
              <a:t> </a:t>
            </a:r>
          </a:p>
        </p:txBody>
      </p:sp>
      <p:sp>
        <p:nvSpPr>
          <p:cNvPr id="5" name="TextBox 5">
            <a:extLst>
              <a:ext uri="{FF2B5EF4-FFF2-40B4-BE49-F238E27FC236}">
                <a16:creationId xmlns:a16="http://schemas.microsoft.com/office/drawing/2014/main" id="{A394D727-2805-DE85-CEEF-174AE132A79E}"/>
              </a:ext>
            </a:extLst>
          </p:cNvPr>
          <p:cNvSpPr txBox="1"/>
          <p:nvPr/>
        </p:nvSpPr>
        <p:spPr>
          <a:xfrm>
            <a:off x="355223" y="1273170"/>
            <a:ext cx="11399264"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It is a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fact</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 that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there are less women in </a:t>
            </a:r>
            <a:r>
              <a:rPr lang="en-US" sz="2000" b="1" dirty="0">
                <a:solidFill>
                  <a:prstClr val="black"/>
                </a:solidFill>
                <a:latin typeface="Calibri" panose="020F0502020204030204"/>
              </a:rPr>
              <a:t>science (R&amp;I)</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compared to men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 well known issue that EU is tackling widely since more than 20 years.</a:t>
            </a:r>
          </a:p>
        </p:txBody>
      </p:sp>
      <p:sp>
        <p:nvSpPr>
          <p:cNvPr id="6" name="TextBox 5">
            <a:extLst>
              <a:ext uri="{FF2B5EF4-FFF2-40B4-BE49-F238E27FC236}">
                <a16:creationId xmlns:a16="http://schemas.microsoft.com/office/drawing/2014/main" id="{1B037DA2-C020-2C34-62E3-80EF8F089A00}"/>
              </a:ext>
            </a:extLst>
          </p:cNvPr>
          <p:cNvSpPr txBox="1"/>
          <p:nvPr/>
        </p:nvSpPr>
        <p:spPr>
          <a:xfrm>
            <a:off x="355221" y="4169059"/>
            <a:ext cx="11399265"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2000" b="1" dirty="0">
                <a:solidFill>
                  <a:prstClr val="black"/>
                </a:solidFill>
                <a:latin typeface="Calibri" panose="020F0502020204030204"/>
              </a:rPr>
              <a:t>2</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It is a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fact</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 ,as well, that in certain scientific disciplines (STEM, mostly EURIZON technical topics)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the presence of women researchers is even more limited.</a:t>
            </a:r>
          </a:p>
        </p:txBody>
      </p:sp>
      <p:sp>
        <p:nvSpPr>
          <p:cNvPr id="9" name="Rectangle 8">
            <a:extLst>
              <a:ext uri="{FF2B5EF4-FFF2-40B4-BE49-F238E27FC236}">
                <a16:creationId xmlns:a16="http://schemas.microsoft.com/office/drawing/2014/main" id="{D085890C-E416-92FF-A01F-04C2F415B7D3}"/>
              </a:ext>
            </a:extLst>
          </p:cNvPr>
          <p:cNvSpPr/>
          <p:nvPr/>
        </p:nvSpPr>
        <p:spPr>
          <a:xfrm flipH="1">
            <a:off x="4804227" y="221877"/>
            <a:ext cx="3599543" cy="9261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General issues concerning Women in R&amp;I:</a:t>
            </a:r>
          </a:p>
        </p:txBody>
      </p:sp>
      <p:sp>
        <p:nvSpPr>
          <p:cNvPr id="10" name="TextBox 5">
            <a:extLst>
              <a:ext uri="{FF2B5EF4-FFF2-40B4-BE49-F238E27FC236}">
                <a16:creationId xmlns:a16="http://schemas.microsoft.com/office/drawing/2014/main" id="{330C63A7-8CC3-E961-A697-516D3A249C3B}"/>
              </a:ext>
            </a:extLst>
          </p:cNvPr>
          <p:cNvSpPr txBox="1"/>
          <p:nvPr/>
        </p:nvSpPr>
        <p:spPr>
          <a:xfrm>
            <a:off x="355220" y="4989560"/>
            <a:ext cx="11399265" cy="120032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defRPr/>
            </a:pPr>
            <a:r>
              <a:rPr kumimoji="0" lang="en-US" i="0" u="none" strike="noStrike" kern="1200" cap="none" spc="0" normalizeH="0" baseline="0" noProof="0" dirty="0">
                <a:ln>
                  <a:noFill/>
                </a:ln>
                <a:solidFill>
                  <a:prstClr val="black"/>
                </a:solidFill>
                <a:effectLst/>
                <a:uLnTx/>
                <a:uFillTx/>
                <a:latin typeface="Calibri" panose="020F0502020204030204"/>
                <a:ea typeface="+mn-ea"/>
                <a:cs typeface="+mn-cs"/>
              </a:rPr>
              <a:t>“</a:t>
            </a:r>
            <a:r>
              <a:rPr lang="en-US" b="0" i="0" dirty="0">
                <a:solidFill>
                  <a:srgbClr val="212121"/>
                </a:solidFill>
                <a:effectLst/>
                <a:latin typeface="Inter"/>
              </a:rPr>
              <a:t>Although Science, Technology, Engineering and Mathematics (STEM) fields are widely regarded as critical to national economies, so far most countries, no matter their level of development, have not achieved gender equality in STEM”. “Too many girls and women are held back by biases and social norms influencing the quality of their education.”</a:t>
            </a:r>
          </a:p>
          <a:p>
            <a:pPr>
              <a:defRPr/>
            </a:pPr>
            <a:r>
              <a:rPr lang="en-US" b="0" i="0" dirty="0">
                <a:solidFill>
                  <a:srgbClr val="212121"/>
                </a:solidFill>
                <a:effectLst/>
                <a:latin typeface="Inter"/>
              </a:rPr>
              <a:t> </a:t>
            </a:r>
            <a:r>
              <a:rPr lang="en-US" sz="1400" i="1" u="sng" dirty="0">
                <a:solidFill>
                  <a:srgbClr val="0070C0"/>
                </a:solidFill>
                <a:latin typeface="Calibri" panose="020F0502020204030204"/>
              </a:rPr>
              <a:t>*https://www.unesco.org/en/days/women-girls-science  </a:t>
            </a:r>
          </a:p>
        </p:txBody>
      </p:sp>
    </p:spTree>
    <p:extLst>
      <p:ext uri="{BB962C8B-B14F-4D97-AF65-F5344CB8AC3E}">
        <p14:creationId xmlns:p14="http://schemas.microsoft.com/office/powerpoint/2010/main" val="3853001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ABF6AA6-4C3B-4A6B-8139-04C4779AAE37}"/>
              </a:ext>
            </a:extLst>
          </p:cNvPr>
          <p:cNvSpPr/>
          <p:nvPr/>
        </p:nvSpPr>
        <p:spPr>
          <a:xfrm>
            <a:off x="507734" y="1820862"/>
            <a:ext cx="11246753" cy="646331"/>
          </a:xfrm>
          <a:prstGeom prst="rect">
            <a:avLst/>
          </a:prstGeom>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endParaRPr lang="en-US" dirty="0"/>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8A26E6D4-4DFE-4D1F-B0DA-EADF397573DA}"/>
              </a:ext>
            </a:extLst>
          </p:cNvPr>
          <p:cNvSpPr>
            <a:spLocks noGrp="1"/>
          </p:cNvSpPr>
          <p:nvPr>
            <p:ph type="sldNum" sz="quarter" idx="12"/>
          </p:nvPr>
        </p:nvSpPr>
        <p:spPr/>
        <p:txBody>
          <a:bodyPr/>
          <a:lstStyle/>
          <a:p>
            <a:fld id="{816A304F-65C8-4975-9904-5A915DF049C6}" type="slidenum">
              <a:rPr lang="en-US" smtClean="0"/>
              <a:t>4</a:t>
            </a:fld>
            <a:endParaRPr lang="en-US"/>
          </a:p>
        </p:txBody>
      </p:sp>
      <p:sp>
        <p:nvSpPr>
          <p:cNvPr id="2" name="Oval 1">
            <a:extLst>
              <a:ext uri="{FF2B5EF4-FFF2-40B4-BE49-F238E27FC236}">
                <a16:creationId xmlns:a16="http://schemas.microsoft.com/office/drawing/2014/main" id="{8423BA9C-C911-3A28-FC50-914ACE755262}"/>
              </a:ext>
            </a:extLst>
          </p:cNvPr>
          <p:cNvSpPr/>
          <p:nvPr/>
        </p:nvSpPr>
        <p:spPr>
          <a:xfrm>
            <a:off x="2197199" y="164382"/>
            <a:ext cx="2040972" cy="983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a:t>WHY?</a:t>
            </a:r>
          </a:p>
        </p:txBody>
      </p:sp>
      <p:sp>
        <p:nvSpPr>
          <p:cNvPr id="4" name="TextBox 5">
            <a:extLst>
              <a:ext uri="{FF2B5EF4-FFF2-40B4-BE49-F238E27FC236}">
                <a16:creationId xmlns:a16="http://schemas.microsoft.com/office/drawing/2014/main" id="{0F839904-11E7-A34A-EBBC-34723D6050D7}"/>
              </a:ext>
            </a:extLst>
          </p:cNvPr>
          <p:cNvSpPr txBox="1"/>
          <p:nvPr/>
        </p:nvSpPr>
        <p:spPr>
          <a:xfrm>
            <a:off x="355221" y="1753563"/>
            <a:ext cx="11399265" cy="3077766"/>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dirty="0">
                <a:ln>
                  <a:noFill/>
                </a:ln>
                <a:solidFill>
                  <a:prstClr val="black"/>
                </a:solidFill>
                <a:effectLst/>
                <a:uLnTx/>
                <a:uFillTx/>
                <a:latin typeface="Calibri" panose="020F0502020204030204"/>
                <a:ea typeface="+mn-ea"/>
                <a:cs typeface="+mn-cs"/>
              </a:rPr>
              <a:t>“Ukrainian researchers navigate times of war. Researchers are away from their desks and laboratories, with many playing essential support roles in response to the war, while others have been displaced. </a:t>
            </a:r>
            <a:r>
              <a:rPr lang="en-US" dirty="0">
                <a:solidFill>
                  <a:prstClr val="black"/>
                </a:solidFill>
                <a:latin typeface="Calibri" panose="020F0502020204030204"/>
              </a:rPr>
              <a:t>The </a:t>
            </a:r>
            <a:r>
              <a:rPr kumimoji="0" lang="en-US" i="0" u="none" strike="noStrike" kern="1200" cap="none" spc="0" normalizeH="0" baseline="0" noProof="0" dirty="0">
                <a:ln>
                  <a:noFill/>
                </a:ln>
                <a:solidFill>
                  <a:prstClr val="black"/>
                </a:solidFill>
                <a:effectLst/>
                <a:uLnTx/>
                <a:uFillTx/>
                <a:latin typeface="Calibri" panose="020F0502020204030204"/>
                <a:ea typeface="+mn-ea"/>
                <a:cs typeface="+mn-cs"/>
              </a:rPr>
              <a:t>Young Scientists Council, an advisory body at the education and science ministry, in April 2022 estimated around 40% of the country’s science workforce has been affected by the war. Some have been killed. Others are missing. The vast majority are displaced, either internally or as refugees.” </a:t>
            </a:r>
            <a:r>
              <a:rPr lang="en-US" dirty="0">
                <a:solidFill>
                  <a:prstClr val="black"/>
                </a:solidFill>
                <a:latin typeface="Calibri" panose="020F0502020204030204"/>
              </a:rPr>
              <a:t>*</a:t>
            </a:r>
            <a:r>
              <a:rPr lang="en-US" sz="1400" i="1" u="sng" dirty="0">
                <a:solidFill>
                  <a:srgbClr val="0070C0"/>
                </a:solidFill>
                <a:latin typeface="Calibri" panose="020F0502020204030204"/>
              </a:rPr>
              <a:t>https://sciencebusiness.net/news/ukrainian-researchers-navigate-times-wa</a:t>
            </a:r>
            <a:r>
              <a:rPr lang="en-US" u="sng" dirty="0">
                <a:solidFill>
                  <a:srgbClr val="0070C0"/>
                </a:solidFill>
                <a:latin typeface="Calibri" panose="020F0502020204030204"/>
              </a:rPr>
              <a:t>r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i="0" u="sng" strike="noStrike" kern="1200" cap="none" spc="0" normalizeH="0" baseline="0" noProof="0" dirty="0">
              <a:ln>
                <a:noFill/>
              </a:ln>
              <a:solidFill>
                <a:srgbClr val="0070C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Calibri" panose="020F0502020204030204"/>
              </a:rPr>
              <a:t>“Since the beginning of the Russian aggression against Ukraine on 24 February 2022, according to the United Nations High Commissioner for Refugees (UNHCR), approximately 5 million refugees have fled from Ukraine to the EU; whereas an estimated 90 % of the refugees are women and children;”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i="1" strike="noStrike" kern="1200" cap="none" spc="0" normalizeH="0" baseline="0" noProof="0" dirty="0">
                <a:ln>
                  <a:noFill/>
                </a:ln>
                <a:solidFill>
                  <a:schemeClr val="tx1"/>
                </a:solidFill>
                <a:effectLst/>
                <a:uLnTx/>
                <a:uFillTx/>
                <a:latin typeface="Calibri" panose="020F0502020204030204"/>
                <a:ea typeface="+mn-ea"/>
                <a:cs typeface="+mn-cs"/>
              </a:rPr>
              <a:t>*</a:t>
            </a:r>
            <a:r>
              <a:rPr kumimoji="0" lang="en-US" sz="1400" i="1" strike="noStrike" kern="1200" cap="none" spc="0" normalizeH="0" baseline="0" noProof="0" dirty="0">
                <a:ln>
                  <a:noFill/>
                </a:ln>
                <a:solidFill>
                  <a:schemeClr val="tx1"/>
                </a:solidFill>
                <a:effectLst/>
                <a:uLnTx/>
                <a:uFillTx/>
                <a:latin typeface="Calibri" panose="020F0502020204030204"/>
                <a:ea typeface="+mn-ea"/>
                <a:cs typeface="+mn-cs"/>
              </a:rPr>
              <a:t>European Parliament resolution of 5 May 2022 on the impact of the war against Ukraine on women (2022/2633(RSP)): </a:t>
            </a:r>
            <a:r>
              <a:rPr kumimoji="0" lang="en-US" sz="1400" i="1" strike="noStrike" kern="1200" cap="none" spc="0" normalizeH="0" baseline="0" noProof="0" dirty="0">
                <a:ln>
                  <a:noFill/>
                </a:ln>
                <a:solidFill>
                  <a:schemeClr val="tx1"/>
                </a:solidFill>
                <a:effectLst/>
                <a:uLnTx/>
                <a:uFillTx/>
                <a:latin typeface="Calibri" panose="020F0502020204030204"/>
                <a:ea typeface="+mn-ea"/>
                <a:cs typeface="+mn-cs"/>
                <a:hlinkClick r:id="rId2"/>
              </a:rPr>
              <a:t>https://www.europarl.europa.eu/doceo/document/TA-9-2022-0206_EN.html</a:t>
            </a:r>
            <a:r>
              <a:rPr kumimoji="0" lang="en-US" sz="1400" i="1" strike="noStrike" kern="1200" cap="none" spc="0" normalizeH="0" baseline="0" noProof="0" dirty="0">
                <a:ln>
                  <a:noFill/>
                </a:ln>
                <a:solidFill>
                  <a:schemeClr val="tx1"/>
                </a:solidFill>
                <a:effectLst/>
                <a:uLnTx/>
                <a:uFillTx/>
                <a:latin typeface="Calibri" panose="020F0502020204030204"/>
                <a:ea typeface="+mn-ea"/>
                <a:cs typeface="+mn-cs"/>
              </a:rPr>
              <a:t> </a:t>
            </a:r>
          </a:p>
        </p:txBody>
      </p:sp>
      <p:sp>
        <p:nvSpPr>
          <p:cNvPr id="5" name="TextBox 5">
            <a:extLst>
              <a:ext uri="{FF2B5EF4-FFF2-40B4-BE49-F238E27FC236}">
                <a16:creationId xmlns:a16="http://schemas.microsoft.com/office/drawing/2014/main" id="{A394D727-2805-DE85-CEEF-174AE132A79E}"/>
              </a:ext>
            </a:extLst>
          </p:cNvPr>
          <p:cNvSpPr txBox="1"/>
          <p:nvPr/>
        </p:nvSpPr>
        <p:spPr>
          <a:xfrm>
            <a:off x="355223" y="1273170"/>
            <a:ext cx="11399264"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2000" b="1" dirty="0">
                <a:solidFill>
                  <a:prstClr val="black"/>
                </a:solidFill>
                <a:latin typeface="Calibri" panose="020F0502020204030204"/>
              </a:rPr>
              <a:t>3</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-Ukraine is a country suffering WAR</a:t>
            </a:r>
            <a:endPar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D085890C-E416-92FF-A01F-04C2F415B7D3}"/>
              </a:ext>
            </a:extLst>
          </p:cNvPr>
          <p:cNvSpPr/>
          <p:nvPr/>
        </p:nvSpPr>
        <p:spPr>
          <a:xfrm flipH="1">
            <a:off x="4804226" y="221877"/>
            <a:ext cx="3947887" cy="9261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Issues concerning specifically EURIZON context:</a:t>
            </a:r>
          </a:p>
        </p:txBody>
      </p:sp>
      <p:sp>
        <p:nvSpPr>
          <p:cNvPr id="10" name="TextBox 5">
            <a:extLst>
              <a:ext uri="{FF2B5EF4-FFF2-40B4-BE49-F238E27FC236}">
                <a16:creationId xmlns:a16="http://schemas.microsoft.com/office/drawing/2014/main" id="{23A59DDE-9CCE-8047-4A04-07AC55F1BE3F}"/>
              </a:ext>
            </a:extLst>
          </p:cNvPr>
          <p:cNvSpPr txBox="1"/>
          <p:nvPr/>
        </p:nvSpPr>
        <p:spPr>
          <a:xfrm>
            <a:off x="355222" y="5358850"/>
            <a:ext cx="11399265" cy="1277273"/>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dirty="0">
                <a:ln>
                  <a:noFill/>
                </a:ln>
                <a:solidFill>
                  <a:prstClr val="black"/>
                </a:solidFill>
                <a:effectLst/>
                <a:uLnTx/>
                <a:uFillTx/>
                <a:latin typeface="Calibri" panose="020F0502020204030204"/>
                <a:ea typeface="+mn-ea"/>
                <a:cs typeface="+mn-cs"/>
              </a:rPr>
              <a:t>“The Covid-19 crisis has aggravated the social and economic challenges that the EU is facing and has disproportionately affected women, including in R&amp;I. </a:t>
            </a:r>
            <a:r>
              <a:rPr lang="en-US" dirty="0">
                <a:solidFill>
                  <a:prstClr val="black"/>
                </a:solidFill>
                <a:latin typeface="Calibri" panose="020F0502020204030204"/>
              </a:rPr>
              <a:t>Women’s full participation in R&amp;I is crucial for Europe’s recovery.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prstClr val="black"/>
              </a:solidFill>
              <a:latin typeface="Calibri" panose="020F0502020204030204"/>
            </a:endParaRPr>
          </a:p>
          <a:p>
            <a:pPr algn="ctr">
              <a:defRPr/>
            </a:pPr>
            <a:r>
              <a:rPr kumimoji="0" lang="en-US" sz="1400" i="1" u="none" strike="noStrike" kern="1200" cap="none" spc="0" normalizeH="0" baseline="0" noProof="0" dirty="0">
                <a:ln>
                  <a:noFill/>
                </a:ln>
                <a:solidFill>
                  <a:prstClr val="black"/>
                </a:solidFill>
                <a:effectLst/>
                <a:uLnTx/>
                <a:uFillTx/>
                <a:latin typeface="Calibri" panose="020F0502020204030204"/>
                <a:ea typeface="+mn-ea"/>
                <a:cs typeface="+mn-cs"/>
              </a:rPr>
              <a:t>*European Commission, Directorate-General for Research and Innovation, She figures 2021: tracking progress on the path towards gender equality in research and innovation, Publications Office, 2021, </a:t>
            </a:r>
            <a:r>
              <a:rPr kumimoji="0" lang="en-US" sz="1400" i="1" u="none" strike="noStrike" kern="1200" cap="none" spc="0" normalizeH="0" baseline="0" noProof="0" dirty="0">
                <a:ln>
                  <a:noFill/>
                </a:ln>
                <a:solidFill>
                  <a:prstClr val="black"/>
                </a:solidFill>
                <a:effectLst/>
                <a:uLnTx/>
                <a:uFillTx/>
                <a:latin typeface="Calibri" panose="020F0502020204030204"/>
                <a:ea typeface="+mn-ea"/>
                <a:cs typeface="+mn-cs"/>
                <a:hlinkClick r:id="rId3"/>
              </a:rPr>
              <a:t>https://data.europa.eu/doi/10.2777/602295</a:t>
            </a:r>
            <a:r>
              <a:rPr kumimoji="0" lang="en-US" sz="180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sz="160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5">
            <a:extLst>
              <a:ext uri="{FF2B5EF4-FFF2-40B4-BE49-F238E27FC236}">
                <a16:creationId xmlns:a16="http://schemas.microsoft.com/office/drawing/2014/main" id="{05F119BA-720C-0DE1-CC02-60C6C2F86A87}"/>
              </a:ext>
            </a:extLst>
          </p:cNvPr>
          <p:cNvSpPr txBox="1"/>
          <p:nvPr/>
        </p:nvSpPr>
        <p:spPr>
          <a:xfrm>
            <a:off x="355222" y="4853475"/>
            <a:ext cx="11399264"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4-Covid-19 pandemic</a:t>
            </a:r>
            <a:endPar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737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ABF6AA6-4C3B-4A6B-8139-04C4779AAE37}"/>
              </a:ext>
            </a:extLst>
          </p:cNvPr>
          <p:cNvSpPr/>
          <p:nvPr/>
        </p:nvSpPr>
        <p:spPr>
          <a:xfrm>
            <a:off x="507734" y="1820862"/>
            <a:ext cx="11246753" cy="646331"/>
          </a:xfrm>
          <a:prstGeom prst="rect">
            <a:avLst/>
          </a:prstGeom>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endParaRPr lang="en-US" dirty="0"/>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8A26E6D4-4DFE-4D1F-B0DA-EADF397573DA}"/>
              </a:ext>
            </a:extLst>
          </p:cNvPr>
          <p:cNvSpPr>
            <a:spLocks noGrp="1"/>
          </p:cNvSpPr>
          <p:nvPr>
            <p:ph type="sldNum" sz="quarter" idx="12"/>
          </p:nvPr>
        </p:nvSpPr>
        <p:spPr/>
        <p:txBody>
          <a:bodyPr/>
          <a:lstStyle/>
          <a:p>
            <a:fld id="{816A304F-65C8-4975-9904-5A915DF049C6}" type="slidenum">
              <a:rPr lang="en-US" smtClean="0"/>
              <a:t>5</a:t>
            </a:fld>
            <a:endParaRPr lang="en-US"/>
          </a:p>
        </p:txBody>
      </p:sp>
      <p:sp>
        <p:nvSpPr>
          <p:cNvPr id="2" name="Oval 1">
            <a:extLst>
              <a:ext uri="{FF2B5EF4-FFF2-40B4-BE49-F238E27FC236}">
                <a16:creationId xmlns:a16="http://schemas.microsoft.com/office/drawing/2014/main" id="{8423BA9C-C911-3A28-FC50-914ACE755262}"/>
              </a:ext>
            </a:extLst>
          </p:cNvPr>
          <p:cNvSpPr/>
          <p:nvPr/>
        </p:nvSpPr>
        <p:spPr>
          <a:xfrm>
            <a:off x="4417566" y="133891"/>
            <a:ext cx="3427087" cy="983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a:t>WHAT TO DO?</a:t>
            </a:r>
          </a:p>
        </p:txBody>
      </p:sp>
      <p:sp>
        <p:nvSpPr>
          <p:cNvPr id="4" name="TextBox 5">
            <a:extLst>
              <a:ext uri="{FF2B5EF4-FFF2-40B4-BE49-F238E27FC236}">
                <a16:creationId xmlns:a16="http://schemas.microsoft.com/office/drawing/2014/main" id="{0F839904-11E7-A34A-EBBC-34723D6050D7}"/>
              </a:ext>
            </a:extLst>
          </p:cNvPr>
          <p:cNvSpPr txBox="1"/>
          <p:nvPr/>
        </p:nvSpPr>
        <p:spPr>
          <a:xfrm>
            <a:off x="355218" y="3429000"/>
            <a:ext cx="11399265" cy="92333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Calibri" panose="020F0502020204030204"/>
              </a:rPr>
              <a:t>Be aware of the </a:t>
            </a:r>
            <a:r>
              <a:rPr lang="en-US" b="1" dirty="0">
                <a:solidFill>
                  <a:schemeClr val="tx1"/>
                </a:solidFill>
                <a:latin typeface="Calibri" panose="020F0502020204030204"/>
              </a:rPr>
              <a:t>unconscious bias </a:t>
            </a:r>
            <a:r>
              <a:rPr lang="en-US" dirty="0">
                <a:solidFill>
                  <a:schemeClr val="tx1"/>
                </a:solidFill>
                <a:latin typeface="Calibri" panose="020F0502020204030204"/>
              </a:rPr>
              <a:t>and of the “</a:t>
            </a:r>
            <a:r>
              <a:rPr lang="en-US" b="1" dirty="0">
                <a:solidFill>
                  <a:schemeClr val="tx1"/>
                </a:solidFill>
                <a:latin typeface="Calibri" panose="020F0502020204030204"/>
              </a:rPr>
              <a:t>leaky pipeline” issue concerning women </a:t>
            </a:r>
            <a:r>
              <a:rPr lang="en-US" dirty="0">
                <a:solidFill>
                  <a:schemeClr val="tx1"/>
                </a:solidFill>
                <a:latin typeface="Calibri" panose="020F0502020204030204"/>
              </a:rPr>
              <a:t>in science and consider them in the process of </a:t>
            </a:r>
            <a:r>
              <a:rPr lang="en-US" b="1" dirty="0">
                <a:solidFill>
                  <a:schemeClr val="tx1"/>
                </a:solidFill>
                <a:latin typeface="Calibri" panose="020F0502020204030204"/>
              </a:rPr>
              <a:t>recruiting </a:t>
            </a:r>
            <a:r>
              <a:rPr lang="en-US" dirty="0">
                <a:solidFill>
                  <a:schemeClr val="tx1"/>
                </a:solidFill>
                <a:latin typeface="Calibri" panose="020F0502020204030204"/>
              </a:rPr>
              <a:t>the staff needed on the project.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u="sng" dirty="0">
              <a:solidFill>
                <a:srgbClr val="0070C0"/>
              </a:solidFill>
              <a:latin typeface="Calibri" panose="020F0502020204030204"/>
            </a:endParaRPr>
          </a:p>
        </p:txBody>
      </p:sp>
      <p:sp>
        <p:nvSpPr>
          <p:cNvPr id="5" name="TextBox 5">
            <a:extLst>
              <a:ext uri="{FF2B5EF4-FFF2-40B4-BE49-F238E27FC236}">
                <a16:creationId xmlns:a16="http://schemas.microsoft.com/office/drawing/2014/main" id="{A394D727-2805-DE85-CEEF-174AE132A79E}"/>
              </a:ext>
            </a:extLst>
          </p:cNvPr>
          <p:cNvSpPr txBox="1"/>
          <p:nvPr/>
        </p:nvSpPr>
        <p:spPr>
          <a:xfrm>
            <a:off x="355223" y="1273170"/>
            <a:ext cx="11399264" cy="1015663"/>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1" dirty="0">
                <a:solidFill>
                  <a:srgbClr val="000080"/>
                </a:solidFill>
                <a:effectLst/>
                <a:latin typeface="arial" panose="020B0604020202020204" pitchFamily="34" charset="0"/>
              </a:rPr>
              <a:t>How to promote actively the inclusion of female scientists and the integration of Gender balance principles in its activities according to the EU Gender Equality Strategy 2020-2025?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i="1" dirty="0">
                <a:solidFill>
                  <a:srgbClr val="000080"/>
                </a:solidFill>
                <a:latin typeface="arial" panose="020B0604020202020204" pitchFamily="34" charset="0"/>
              </a:rPr>
              <a:t>Some suggestions:</a:t>
            </a:r>
            <a:endPar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5">
            <a:extLst>
              <a:ext uri="{FF2B5EF4-FFF2-40B4-BE49-F238E27FC236}">
                <a16:creationId xmlns:a16="http://schemas.microsoft.com/office/drawing/2014/main" id="{05F119BA-720C-0DE1-CC02-60C6C2F86A87}"/>
              </a:ext>
            </a:extLst>
          </p:cNvPr>
          <p:cNvSpPr txBox="1"/>
          <p:nvPr/>
        </p:nvSpPr>
        <p:spPr>
          <a:xfrm>
            <a:off x="355218" y="2650092"/>
            <a:ext cx="11399264"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schemeClr val="tx1"/>
                </a:solidFill>
                <a:effectLst/>
                <a:uLnTx/>
                <a:uFillTx/>
                <a:latin typeface="Calibri" panose="020F0502020204030204"/>
                <a:ea typeface="+mn-ea"/>
                <a:cs typeface="+mn-cs"/>
              </a:rPr>
              <a:t>1-Be mindful about gender balance and barriers that prevent women to work as researchers during </a:t>
            </a: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the recruitment process</a:t>
            </a:r>
            <a:endParaRPr kumimoji="0" lang="en-US" sz="200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33C54033-049A-9CFA-846B-31683075A0DE}"/>
              </a:ext>
            </a:extLst>
          </p:cNvPr>
          <p:cNvSpPr txBox="1"/>
          <p:nvPr/>
        </p:nvSpPr>
        <p:spPr>
          <a:xfrm>
            <a:off x="355218" y="4679899"/>
            <a:ext cx="11399265"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Calibri" panose="020F0502020204030204"/>
              </a:rPr>
              <a:t>Look at the </a:t>
            </a:r>
            <a:r>
              <a:rPr lang="en-US" b="1" dirty="0">
                <a:solidFill>
                  <a:schemeClr val="tx1"/>
                </a:solidFill>
                <a:latin typeface="Calibri" panose="020F0502020204030204"/>
              </a:rPr>
              <a:t>panel of invited speakers, experts, trainers, and chairs </a:t>
            </a:r>
            <a:r>
              <a:rPr lang="en-US" dirty="0">
                <a:solidFill>
                  <a:schemeClr val="tx1"/>
                </a:solidFill>
                <a:latin typeface="Calibri" panose="020F0502020204030204"/>
              </a:rPr>
              <a:t>and check if there are enough women.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u="sng" dirty="0">
              <a:solidFill>
                <a:srgbClr val="0070C0"/>
              </a:solidFill>
              <a:latin typeface="Calibri" panose="020F0502020204030204"/>
            </a:endParaRPr>
          </a:p>
        </p:txBody>
      </p:sp>
      <p:sp>
        <p:nvSpPr>
          <p:cNvPr id="7" name="TextBox 5">
            <a:extLst>
              <a:ext uri="{FF2B5EF4-FFF2-40B4-BE49-F238E27FC236}">
                <a16:creationId xmlns:a16="http://schemas.microsoft.com/office/drawing/2014/main" id="{866FB2DA-B596-A726-8BA2-C11D769525D1}"/>
              </a:ext>
            </a:extLst>
          </p:cNvPr>
          <p:cNvSpPr txBox="1"/>
          <p:nvPr/>
        </p:nvSpPr>
        <p:spPr>
          <a:xfrm>
            <a:off x="355216" y="4220671"/>
            <a:ext cx="11399264"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Calibri" panose="020F0502020204030204"/>
              </a:rPr>
              <a:t>2</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-Be sensitive about gender balance when </a:t>
            </a:r>
            <a:r>
              <a:rPr lang="en-US" sz="2000" dirty="0">
                <a:solidFill>
                  <a:prstClr val="black"/>
                </a:solidFill>
                <a:latin typeface="Calibri" panose="020F0502020204030204"/>
              </a:rPr>
              <a:t>y</a:t>
            </a:r>
            <a:r>
              <a:rPr kumimoji="0" lang="en-US" sz="2000" i="0" u="none" strike="noStrike" kern="1200" cap="none" spc="0" normalizeH="0" baseline="0" noProof="0" dirty="0" err="1">
                <a:ln>
                  <a:noFill/>
                </a:ln>
                <a:solidFill>
                  <a:prstClr val="black"/>
                </a:solidFill>
                <a:effectLst/>
                <a:uLnTx/>
                <a:uFillTx/>
                <a:latin typeface="Calibri" panose="020F0502020204030204"/>
                <a:ea typeface="+mn-ea"/>
                <a:cs typeface="+mn-cs"/>
              </a:rPr>
              <a:t>ou</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 organize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events, workshops, schools, webinars, etc.</a:t>
            </a:r>
            <a:endPar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8C71D9A0-40A3-6906-0D9F-FEDA0EDAF350}"/>
              </a:ext>
            </a:extLst>
          </p:cNvPr>
          <p:cNvSpPr txBox="1"/>
          <p:nvPr/>
        </p:nvSpPr>
        <p:spPr>
          <a:xfrm>
            <a:off x="355216" y="6123172"/>
            <a:ext cx="11399265"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1800" b="0" i="1" dirty="0">
                <a:solidFill>
                  <a:srgbClr val="000080"/>
                </a:solidFill>
                <a:effectLst/>
                <a:latin typeface="arial" panose="020B0604020202020204" pitchFamily="34" charset="0"/>
              </a:rPr>
              <a:t> </a:t>
            </a:r>
            <a:r>
              <a:rPr lang="en-US" dirty="0">
                <a:solidFill>
                  <a:schemeClr val="tx1"/>
                </a:solidFill>
                <a:latin typeface="Calibri" panose="020F0502020204030204"/>
              </a:rPr>
              <a:t>E.g. the WP9 Scientific Review Panel and  the WP10 taskforce for Ukrainian RIs sustainability.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u="sng" dirty="0">
              <a:solidFill>
                <a:srgbClr val="0070C0"/>
              </a:solidFill>
              <a:latin typeface="Calibri" panose="020F0502020204030204"/>
            </a:endParaRPr>
          </a:p>
        </p:txBody>
      </p:sp>
      <p:sp>
        <p:nvSpPr>
          <p:cNvPr id="12" name="TextBox 5">
            <a:extLst>
              <a:ext uri="{FF2B5EF4-FFF2-40B4-BE49-F238E27FC236}">
                <a16:creationId xmlns:a16="http://schemas.microsoft.com/office/drawing/2014/main" id="{46247896-CB30-A324-3544-5F322F1E8B16}"/>
              </a:ext>
            </a:extLst>
          </p:cNvPr>
          <p:cNvSpPr txBox="1"/>
          <p:nvPr/>
        </p:nvSpPr>
        <p:spPr>
          <a:xfrm>
            <a:off x="355217" y="5365289"/>
            <a:ext cx="11399264"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Calibri" panose="020F0502020204030204"/>
              </a:rPr>
              <a:t>3-Be sensitive about gender balance when </a:t>
            </a:r>
            <a:r>
              <a:rPr lang="en-US" sz="2000" b="1" dirty="0">
                <a:solidFill>
                  <a:prstClr val="black"/>
                </a:solidFill>
                <a:latin typeface="Calibri" panose="020F0502020204030204"/>
              </a:rPr>
              <a:t>selecting the members of evaluation panels and of other relevant advisory </a:t>
            </a:r>
            <a:r>
              <a:rPr lang="en-US" sz="2000" dirty="0">
                <a:solidFill>
                  <a:prstClr val="black"/>
                </a:solidFill>
                <a:latin typeface="Calibri" panose="020F0502020204030204"/>
              </a:rPr>
              <a:t>and </a:t>
            </a:r>
            <a:r>
              <a:rPr lang="en-US" sz="2000" b="1" dirty="0">
                <a:solidFill>
                  <a:prstClr val="black"/>
                </a:solidFill>
                <a:latin typeface="Calibri" panose="020F0502020204030204"/>
              </a:rPr>
              <a:t>experts boards</a:t>
            </a:r>
          </a:p>
        </p:txBody>
      </p:sp>
    </p:spTree>
    <p:extLst>
      <p:ext uri="{BB962C8B-B14F-4D97-AF65-F5344CB8AC3E}">
        <p14:creationId xmlns:p14="http://schemas.microsoft.com/office/powerpoint/2010/main" val="2803125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ABF6AA6-4C3B-4A6B-8139-04C4779AAE37}"/>
              </a:ext>
            </a:extLst>
          </p:cNvPr>
          <p:cNvSpPr/>
          <p:nvPr/>
        </p:nvSpPr>
        <p:spPr>
          <a:xfrm>
            <a:off x="507734" y="1820862"/>
            <a:ext cx="11246753" cy="646331"/>
          </a:xfrm>
          <a:prstGeom prst="rect">
            <a:avLst/>
          </a:prstGeom>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endParaRPr lang="en-US" dirty="0"/>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8A26E6D4-4DFE-4D1F-B0DA-EADF397573DA}"/>
              </a:ext>
            </a:extLst>
          </p:cNvPr>
          <p:cNvSpPr>
            <a:spLocks noGrp="1"/>
          </p:cNvSpPr>
          <p:nvPr>
            <p:ph type="sldNum" sz="quarter" idx="12"/>
          </p:nvPr>
        </p:nvSpPr>
        <p:spPr/>
        <p:txBody>
          <a:bodyPr/>
          <a:lstStyle/>
          <a:p>
            <a:fld id="{816A304F-65C8-4975-9904-5A915DF049C6}" type="slidenum">
              <a:rPr lang="en-US" smtClean="0"/>
              <a:t>6</a:t>
            </a:fld>
            <a:endParaRPr lang="en-US"/>
          </a:p>
        </p:txBody>
      </p:sp>
      <p:sp>
        <p:nvSpPr>
          <p:cNvPr id="2" name="Oval 1">
            <a:extLst>
              <a:ext uri="{FF2B5EF4-FFF2-40B4-BE49-F238E27FC236}">
                <a16:creationId xmlns:a16="http://schemas.microsoft.com/office/drawing/2014/main" id="{8423BA9C-C911-3A28-FC50-914ACE755262}"/>
              </a:ext>
            </a:extLst>
          </p:cNvPr>
          <p:cNvSpPr/>
          <p:nvPr/>
        </p:nvSpPr>
        <p:spPr>
          <a:xfrm>
            <a:off x="4417566" y="133891"/>
            <a:ext cx="3427087" cy="983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a:t>WHAT TO DO?</a:t>
            </a:r>
          </a:p>
        </p:txBody>
      </p:sp>
      <p:sp>
        <p:nvSpPr>
          <p:cNvPr id="4" name="TextBox 5">
            <a:extLst>
              <a:ext uri="{FF2B5EF4-FFF2-40B4-BE49-F238E27FC236}">
                <a16:creationId xmlns:a16="http://schemas.microsoft.com/office/drawing/2014/main" id="{0F839904-11E7-A34A-EBBC-34723D6050D7}"/>
              </a:ext>
            </a:extLst>
          </p:cNvPr>
          <p:cNvSpPr txBox="1"/>
          <p:nvPr/>
        </p:nvSpPr>
        <p:spPr>
          <a:xfrm>
            <a:off x="362472" y="2114228"/>
            <a:ext cx="11399265"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Calibri" panose="020F0502020204030204"/>
              </a:rPr>
              <a:t>Try to incorporate a </a:t>
            </a:r>
            <a:r>
              <a:rPr lang="en-US" b="1" dirty="0">
                <a:solidFill>
                  <a:schemeClr val="tx1"/>
                </a:solidFill>
                <a:latin typeface="Calibri" panose="020F0502020204030204"/>
              </a:rPr>
              <a:t>gender balance criterion when selecting the applications </a:t>
            </a:r>
            <a:r>
              <a:rPr lang="en-US" dirty="0">
                <a:solidFill>
                  <a:schemeClr val="tx1"/>
                </a:solidFill>
                <a:latin typeface="Calibri" panose="020F0502020204030204"/>
              </a:rPr>
              <a:t>and the candidates/beneficiaries of training and support </a:t>
            </a:r>
            <a:r>
              <a:rPr lang="en-US" dirty="0" err="1">
                <a:solidFill>
                  <a:schemeClr val="tx1"/>
                </a:solidFill>
                <a:latin typeface="Calibri" panose="020F0502020204030204"/>
              </a:rPr>
              <a:t>programmes</a:t>
            </a:r>
            <a:r>
              <a:rPr lang="en-US" dirty="0">
                <a:solidFill>
                  <a:schemeClr val="tx1"/>
                </a:solidFill>
                <a:latin typeface="Calibri" panose="020F0502020204030204"/>
              </a:rPr>
              <a:t> E.g. EURIZON fellowship and training </a:t>
            </a:r>
            <a:r>
              <a:rPr lang="en-US" dirty="0" err="1">
                <a:solidFill>
                  <a:schemeClr val="tx1"/>
                </a:solidFill>
                <a:latin typeface="Calibri" panose="020F0502020204030204"/>
              </a:rPr>
              <a:t>programmes</a:t>
            </a:r>
            <a:r>
              <a:rPr lang="en-US" dirty="0">
                <a:solidFill>
                  <a:schemeClr val="tx1"/>
                </a:solidFill>
                <a:latin typeface="Calibri" panose="020F0502020204030204"/>
              </a:rPr>
              <a:t> (Wp9 activities).</a:t>
            </a:r>
          </a:p>
        </p:txBody>
      </p:sp>
      <p:sp>
        <p:nvSpPr>
          <p:cNvPr id="11" name="TextBox 5">
            <a:extLst>
              <a:ext uri="{FF2B5EF4-FFF2-40B4-BE49-F238E27FC236}">
                <a16:creationId xmlns:a16="http://schemas.microsoft.com/office/drawing/2014/main" id="{05F119BA-720C-0DE1-CC02-60C6C2F86A87}"/>
              </a:ext>
            </a:extLst>
          </p:cNvPr>
          <p:cNvSpPr txBox="1"/>
          <p:nvPr/>
        </p:nvSpPr>
        <p:spPr>
          <a:xfrm>
            <a:off x="355215" y="1334237"/>
            <a:ext cx="11399264"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a:rPr>
              <a:t>4</a:t>
            </a:r>
            <a:r>
              <a:rPr kumimoji="0" lang="en-US" sz="2000" i="0" u="none" strike="noStrike" kern="1200" cap="none" spc="0" normalizeH="0" baseline="0" noProof="0" dirty="0">
                <a:ln>
                  <a:noFill/>
                </a:ln>
                <a:solidFill>
                  <a:schemeClr val="tx1"/>
                </a:solidFill>
                <a:effectLst/>
                <a:uLnTx/>
                <a:uFillTx/>
                <a:latin typeface="Calibri" panose="020F0502020204030204"/>
                <a:ea typeface="+mn-ea"/>
                <a:cs typeface="+mn-cs"/>
              </a:rPr>
              <a:t>-Be sensitive about gender balance in </a:t>
            </a: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selecting candidates </a:t>
            </a:r>
            <a:r>
              <a:rPr kumimoji="0" lang="en-US" sz="2000" i="0" u="none" strike="noStrike" kern="1200" cap="none" spc="0" normalizeH="0" baseline="0" noProof="0" dirty="0">
                <a:ln>
                  <a:noFill/>
                </a:ln>
                <a:solidFill>
                  <a:schemeClr val="tx1"/>
                </a:solidFill>
                <a:effectLst/>
                <a:uLnTx/>
                <a:uFillTx/>
                <a:latin typeface="Calibri" panose="020F0502020204030204"/>
                <a:ea typeface="+mn-ea"/>
                <a:cs typeface="+mn-cs"/>
              </a:rPr>
              <a:t>for </a:t>
            </a: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schools, fellowship and training </a:t>
            </a:r>
            <a:r>
              <a:rPr kumimoji="0" lang="en-US" sz="2000" b="1" i="0" u="none" strike="noStrike" kern="1200" cap="none" spc="0" normalizeH="0" baseline="0" noProof="0" dirty="0" err="1">
                <a:ln>
                  <a:noFill/>
                </a:ln>
                <a:solidFill>
                  <a:schemeClr val="tx1"/>
                </a:solidFill>
                <a:effectLst/>
                <a:uLnTx/>
                <a:uFillTx/>
                <a:latin typeface="Calibri" panose="020F0502020204030204"/>
                <a:ea typeface="+mn-ea"/>
                <a:cs typeface="+mn-cs"/>
              </a:rPr>
              <a:t>programmes</a:t>
            </a:r>
            <a:endPar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33C54033-049A-9CFA-846B-31683075A0DE}"/>
              </a:ext>
            </a:extLst>
          </p:cNvPr>
          <p:cNvSpPr txBox="1"/>
          <p:nvPr/>
        </p:nvSpPr>
        <p:spPr>
          <a:xfrm>
            <a:off x="362472" y="3771635"/>
            <a:ext cx="11399265"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Calibri" panose="020F0502020204030204"/>
              </a:rPr>
              <a:t>Try to make your colleagues, supervisors, students, fellows aware of the </a:t>
            </a:r>
            <a:r>
              <a:rPr lang="en-US" b="1" dirty="0">
                <a:solidFill>
                  <a:schemeClr val="tx1"/>
                </a:solidFill>
                <a:latin typeface="Calibri" panose="020F0502020204030204"/>
              </a:rPr>
              <a:t>importance of having more women in science </a:t>
            </a:r>
            <a:r>
              <a:rPr lang="en-US" dirty="0">
                <a:solidFill>
                  <a:schemeClr val="tx1"/>
                </a:solidFill>
                <a:latin typeface="Calibri" panose="020F0502020204030204"/>
              </a:rPr>
              <a:t>and of the benefits that this will generate for science and for the whole society.</a:t>
            </a:r>
            <a:endParaRPr lang="en-US" u="sng" dirty="0">
              <a:solidFill>
                <a:srgbClr val="0070C0"/>
              </a:solidFill>
              <a:latin typeface="Calibri" panose="020F0502020204030204"/>
            </a:endParaRPr>
          </a:p>
        </p:txBody>
      </p:sp>
      <p:sp>
        <p:nvSpPr>
          <p:cNvPr id="7" name="TextBox 5">
            <a:extLst>
              <a:ext uri="{FF2B5EF4-FFF2-40B4-BE49-F238E27FC236}">
                <a16:creationId xmlns:a16="http://schemas.microsoft.com/office/drawing/2014/main" id="{866FB2DA-B596-A726-8BA2-C11D769525D1}"/>
              </a:ext>
            </a:extLst>
          </p:cNvPr>
          <p:cNvSpPr txBox="1"/>
          <p:nvPr/>
        </p:nvSpPr>
        <p:spPr>
          <a:xfrm>
            <a:off x="355215" y="2953760"/>
            <a:ext cx="11399264"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5-Whenever you can,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try to include a module, a session or a statement about the importance of gender balance and inclusivity in Science</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 in the agenda/programme when organizing trainings, schools, etc.</a:t>
            </a:r>
          </a:p>
        </p:txBody>
      </p:sp>
      <p:sp>
        <p:nvSpPr>
          <p:cNvPr id="8" name="TextBox 7">
            <a:extLst>
              <a:ext uri="{FF2B5EF4-FFF2-40B4-BE49-F238E27FC236}">
                <a16:creationId xmlns:a16="http://schemas.microsoft.com/office/drawing/2014/main" id="{8C71D9A0-40A3-6906-0D9F-FEDA0EDAF350}"/>
              </a:ext>
            </a:extLst>
          </p:cNvPr>
          <p:cNvSpPr txBox="1"/>
          <p:nvPr/>
        </p:nvSpPr>
        <p:spPr>
          <a:xfrm>
            <a:off x="355215" y="5404080"/>
            <a:ext cx="11399265" cy="92333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1800" b="0" i="1" dirty="0">
                <a:solidFill>
                  <a:srgbClr val="000080"/>
                </a:solidFill>
                <a:effectLst/>
                <a:latin typeface="arial" panose="020B0604020202020204" pitchFamily="34" charset="0"/>
              </a:rPr>
              <a:t> </a:t>
            </a:r>
            <a:r>
              <a:rPr lang="en-US" dirty="0">
                <a:solidFill>
                  <a:schemeClr val="tx1"/>
                </a:solidFill>
                <a:latin typeface="Calibri" panose="020F0502020204030204"/>
              </a:rPr>
              <a:t>E.g. when designing the Fellowships and Training </a:t>
            </a:r>
            <a:r>
              <a:rPr lang="en-US" dirty="0" err="1">
                <a:solidFill>
                  <a:schemeClr val="tx1"/>
                </a:solidFill>
                <a:latin typeface="Calibri" panose="020F0502020204030204"/>
              </a:rPr>
              <a:t>programmes´</a:t>
            </a:r>
            <a:r>
              <a:rPr lang="en-US" dirty="0">
                <a:solidFill>
                  <a:schemeClr val="tx1"/>
                </a:solidFill>
                <a:latin typeface="Calibri" panose="020F0502020204030204"/>
              </a:rPr>
              <a:t> activities and benefits, special attention will be dedicated to the </a:t>
            </a:r>
            <a:r>
              <a:rPr lang="en-US" b="1" dirty="0">
                <a:solidFill>
                  <a:schemeClr val="tx1"/>
                </a:solidFill>
                <a:latin typeface="Calibri" panose="020F0502020204030204"/>
              </a:rPr>
              <a:t>needs and to the specific vulnerable condition of female scientists</a:t>
            </a:r>
            <a:r>
              <a:rPr lang="en-US" dirty="0">
                <a:solidFill>
                  <a:schemeClr val="tx1"/>
                </a:solidFill>
                <a:latin typeface="Calibri" panose="020F0502020204030204"/>
              </a:rPr>
              <a:t> that live in the dramatic context of war or that are displaced. </a:t>
            </a:r>
            <a:r>
              <a:rPr lang="en-US" b="1" dirty="0">
                <a:solidFill>
                  <a:schemeClr val="tx1"/>
                </a:solidFill>
                <a:latin typeface="Calibri" panose="020F0502020204030204"/>
              </a:rPr>
              <a:t>Flexibility</a:t>
            </a:r>
            <a:r>
              <a:rPr lang="en-US" dirty="0">
                <a:solidFill>
                  <a:schemeClr val="tx1"/>
                </a:solidFill>
                <a:latin typeface="Calibri" panose="020F0502020204030204"/>
              </a:rPr>
              <a:t> and </a:t>
            </a:r>
            <a:r>
              <a:rPr lang="en-US" b="1" dirty="0">
                <a:solidFill>
                  <a:schemeClr val="tx1"/>
                </a:solidFill>
                <a:latin typeface="Calibri" panose="020F0502020204030204"/>
              </a:rPr>
              <a:t>online sessions</a:t>
            </a:r>
            <a:r>
              <a:rPr lang="en-US" dirty="0">
                <a:solidFill>
                  <a:schemeClr val="tx1"/>
                </a:solidFill>
                <a:latin typeface="Calibri" panose="020F0502020204030204"/>
              </a:rPr>
              <a:t> will be made available for staff exchanges and other trainings.</a:t>
            </a:r>
            <a:endParaRPr lang="en-US" u="sng" dirty="0">
              <a:solidFill>
                <a:srgbClr val="0070C0"/>
              </a:solidFill>
              <a:latin typeface="Calibri" panose="020F0502020204030204"/>
            </a:endParaRPr>
          </a:p>
        </p:txBody>
      </p:sp>
      <p:sp>
        <p:nvSpPr>
          <p:cNvPr id="12" name="TextBox 5">
            <a:extLst>
              <a:ext uri="{FF2B5EF4-FFF2-40B4-BE49-F238E27FC236}">
                <a16:creationId xmlns:a16="http://schemas.microsoft.com/office/drawing/2014/main" id="{46247896-CB30-A324-3544-5F322F1E8B16}"/>
              </a:ext>
            </a:extLst>
          </p:cNvPr>
          <p:cNvSpPr txBox="1"/>
          <p:nvPr/>
        </p:nvSpPr>
        <p:spPr>
          <a:xfrm>
            <a:off x="355216" y="4586205"/>
            <a:ext cx="11399264"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Calibri" panose="020F0502020204030204"/>
              </a:rPr>
              <a:t>6-Whenever possible be mindful and sensitive about the barriers that prevent women to start or continue their career in science </a:t>
            </a:r>
            <a:r>
              <a:rPr lang="en-US" sz="2000" b="1" dirty="0">
                <a:solidFill>
                  <a:prstClr val="black"/>
                </a:solidFill>
                <a:latin typeface="Calibri" panose="020F0502020204030204"/>
              </a:rPr>
              <a:t>when designing and planning supporting and training </a:t>
            </a:r>
            <a:r>
              <a:rPr lang="en-US" sz="2000" b="1" dirty="0" err="1">
                <a:solidFill>
                  <a:prstClr val="black"/>
                </a:solidFill>
                <a:latin typeface="Calibri" panose="020F0502020204030204"/>
              </a:rPr>
              <a:t>programmes</a:t>
            </a:r>
            <a:r>
              <a:rPr lang="en-US" sz="2000" dirty="0">
                <a:solidFill>
                  <a:prstClr val="black"/>
                </a:solidFill>
                <a:latin typeface="Calibri" panose="020F0502020204030204"/>
              </a:rPr>
              <a:t>.</a:t>
            </a:r>
            <a:endParaRPr lang="en-US" sz="2000" b="1" dirty="0">
              <a:solidFill>
                <a:prstClr val="black"/>
              </a:solidFill>
              <a:latin typeface="Calibri" panose="020F0502020204030204"/>
            </a:endParaRPr>
          </a:p>
        </p:txBody>
      </p:sp>
    </p:spTree>
    <p:extLst>
      <p:ext uri="{BB962C8B-B14F-4D97-AF65-F5344CB8AC3E}">
        <p14:creationId xmlns:p14="http://schemas.microsoft.com/office/powerpoint/2010/main" val="112883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ABF6AA6-4C3B-4A6B-8139-04C4779AAE37}"/>
              </a:ext>
            </a:extLst>
          </p:cNvPr>
          <p:cNvSpPr/>
          <p:nvPr/>
        </p:nvSpPr>
        <p:spPr>
          <a:xfrm>
            <a:off x="507734" y="1820862"/>
            <a:ext cx="11246753" cy="646331"/>
          </a:xfrm>
          <a:prstGeom prst="rect">
            <a:avLst/>
          </a:prstGeom>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endParaRPr lang="en-US" dirty="0"/>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8A26E6D4-4DFE-4D1F-B0DA-EADF397573DA}"/>
              </a:ext>
            </a:extLst>
          </p:cNvPr>
          <p:cNvSpPr>
            <a:spLocks noGrp="1"/>
          </p:cNvSpPr>
          <p:nvPr>
            <p:ph type="sldNum" sz="quarter" idx="12"/>
          </p:nvPr>
        </p:nvSpPr>
        <p:spPr/>
        <p:txBody>
          <a:bodyPr/>
          <a:lstStyle/>
          <a:p>
            <a:fld id="{816A304F-65C8-4975-9904-5A915DF049C6}" type="slidenum">
              <a:rPr lang="en-US" smtClean="0"/>
              <a:t>7</a:t>
            </a:fld>
            <a:endParaRPr lang="en-US"/>
          </a:p>
        </p:txBody>
      </p:sp>
      <p:sp>
        <p:nvSpPr>
          <p:cNvPr id="2" name="Oval 1">
            <a:extLst>
              <a:ext uri="{FF2B5EF4-FFF2-40B4-BE49-F238E27FC236}">
                <a16:creationId xmlns:a16="http://schemas.microsoft.com/office/drawing/2014/main" id="{8423BA9C-C911-3A28-FC50-914ACE755262}"/>
              </a:ext>
            </a:extLst>
          </p:cNvPr>
          <p:cNvSpPr/>
          <p:nvPr/>
        </p:nvSpPr>
        <p:spPr>
          <a:xfrm>
            <a:off x="4417566" y="133891"/>
            <a:ext cx="3427087" cy="983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a:t>WHAT TO DO?</a:t>
            </a:r>
          </a:p>
        </p:txBody>
      </p:sp>
      <p:sp>
        <p:nvSpPr>
          <p:cNvPr id="4" name="TextBox 5">
            <a:extLst>
              <a:ext uri="{FF2B5EF4-FFF2-40B4-BE49-F238E27FC236}">
                <a16:creationId xmlns:a16="http://schemas.microsoft.com/office/drawing/2014/main" id="{0F839904-11E7-A34A-EBBC-34723D6050D7}"/>
              </a:ext>
            </a:extLst>
          </p:cNvPr>
          <p:cNvSpPr txBox="1"/>
          <p:nvPr/>
        </p:nvSpPr>
        <p:spPr>
          <a:xfrm>
            <a:off x="362472" y="2114228"/>
            <a:ext cx="11399265" cy="2585323"/>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Calibri" panose="020F0502020204030204"/>
              </a:rPr>
              <a:t>The </a:t>
            </a:r>
            <a:r>
              <a:rPr lang="en-US" b="1" dirty="0">
                <a:solidFill>
                  <a:schemeClr val="tx1"/>
                </a:solidFill>
                <a:latin typeface="Calibri" panose="020F0502020204030204"/>
              </a:rPr>
              <a:t>gender dimension </a:t>
            </a:r>
            <a:r>
              <a:rPr lang="en-US" dirty="0">
                <a:solidFill>
                  <a:schemeClr val="tx1"/>
                </a:solidFill>
                <a:latin typeface="Calibri" panose="020F0502020204030204"/>
              </a:rPr>
              <a:t>and the </a:t>
            </a:r>
            <a:r>
              <a:rPr lang="en-US" b="1" dirty="0">
                <a:solidFill>
                  <a:schemeClr val="tx1"/>
                </a:solidFill>
                <a:latin typeface="Calibri" panose="020F0502020204030204"/>
              </a:rPr>
              <a:t>consequences of the war on women scientists</a:t>
            </a:r>
            <a:r>
              <a:rPr lang="en-US" dirty="0">
                <a:solidFill>
                  <a:schemeClr val="tx1"/>
                </a:solidFill>
                <a:latin typeface="Calibri" panose="020F0502020204030204"/>
              </a:rPr>
              <a:t> will be  specifically investigated when performing the mapping of the status and needs for capacity building of Ukrainian RIs. Among the measures to improve sustainability of Ukrainian RIs, the empowerment of women scientists and the implementation of inclusive gender equality policies in science and innovation will be topic of discussion and object of strong recommendation.</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latin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Calibri" panose="020F0502020204030204"/>
              </a:rPr>
              <a:t>The gender dimension will be considered when investigating the </a:t>
            </a:r>
            <a:r>
              <a:rPr lang="en-US" b="1" dirty="0">
                <a:solidFill>
                  <a:schemeClr val="tx1"/>
                </a:solidFill>
                <a:latin typeface="Calibri" panose="020F0502020204030204"/>
              </a:rPr>
              <a:t>possible measures to prevent and revert brain drain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Calibri" panose="020F0502020204030204"/>
              </a:rPr>
              <a:t>(when conditions will allow) from Ukraine.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latin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latin typeface="Calibri" panose="020F0502020204030204"/>
            </a:endParaRPr>
          </a:p>
        </p:txBody>
      </p:sp>
      <p:sp>
        <p:nvSpPr>
          <p:cNvPr id="11" name="TextBox 5">
            <a:extLst>
              <a:ext uri="{FF2B5EF4-FFF2-40B4-BE49-F238E27FC236}">
                <a16:creationId xmlns:a16="http://schemas.microsoft.com/office/drawing/2014/main" id="{05F119BA-720C-0DE1-CC02-60C6C2F86A87}"/>
              </a:ext>
            </a:extLst>
          </p:cNvPr>
          <p:cNvSpPr txBox="1"/>
          <p:nvPr/>
        </p:nvSpPr>
        <p:spPr>
          <a:xfrm>
            <a:off x="355218" y="1567536"/>
            <a:ext cx="11399264"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a:rPr>
              <a:t>7- We will incorporate the </a:t>
            </a:r>
            <a:r>
              <a:rPr lang="en-US" sz="2000" b="1" dirty="0">
                <a:solidFill>
                  <a:schemeClr val="tx1"/>
                </a:solidFill>
                <a:latin typeface="Calibri" panose="020F0502020204030204"/>
              </a:rPr>
              <a:t>gender dimension in the activities of WP10 </a:t>
            </a:r>
            <a:r>
              <a:rPr lang="en-US" sz="2000" dirty="0">
                <a:solidFill>
                  <a:schemeClr val="tx1"/>
                </a:solidFill>
                <a:latin typeface="Calibri" panose="020F0502020204030204"/>
              </a:rPr>
              <a:t>( sustainability of RIs)</a:t>
            </a:r>
            <a:endPar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220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5">
            <a:extLst>
              <a:ext uri="{FF2B5EF4-FFF2-40B4-BE49-F238E27FC236}">
                <a16:creationId xmlns:a16="http://schemas.microsoft.com/office/drawing/2014/main" id="{5ADE2BCC-5ABF-48A1-9E17-43A4AC573BA7}"/>
              </a:ext>
            </a:extLst>
          </p:cNvPr>
          <p:cNvSpPr txBox="1"/>
          <p:nvPr/>
        </p:nvSpPr>
        <p:spPr>
          <a:xfrm>
            <a:off x="659830" y="1016771"/>
            <a:ext cx="11076541" cy="4401205"/>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50000"/>
              </a:lnSpc>
              <a:buClrTx/>
              <a:buSzTx/>
              <a:buFontTx/>
              <a:buNone/>
              <a:tabLst/>
              <a:defRPr/>
            </a:pPr>
            <a:r>
              <a:rPr kumimoji="0" lang="en-US" sz="2000" i="1"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Gender equality is not only a matter of concern for women, it must matter to all of us</a:t>
            </a:r>
            <a:r>
              <a:rPr kumimoji="0" lang="en-US" sz="2000" i="1" u="none" strike="noStrike" kern="1200" cap="none" spc="0" normalizeH="0" baseline="0" noProof="0" dirty="0">
                <a:ln>
                  <a:noFill/>
                </a:ln>
                <a:solidFill>
                  <a:prstClr val="black"/>
                </a:solidFill>
                <a:effectLst/>
                <a:uLnTx/>
                <a:uFillTx/>
                <a:latin typeface="Calibri" panose="020F0502020204030204"/>
                <a:ea typeface="+mn-ea"/>
                <a:cs typeface="+mn-cs"/>
              </a:rPr>
              <a:t>. If we want to take scientific excellence to the next level; if we want to deliver science-based solutions to the many urgent and pressing global challenges, </a:t>
            </a: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we need all talents in play</a:t>
            </a:r>
            <a:r>
              <a:rPr kumimoji="0" lang="en-US" sz="2000" i="1" u="none" strike="noStrike" kern="1200" cap="none" spc="0" normalizeH="0" baseline="0" noProof="0" dirty="0">
                <a:ln>
                  <a:noFill/>
                </a:ln>
                <a:solidFill>
                  <a:prstClr val="black"/>
                </a:solidFill>
                <a:effectLst/>
                <a:uLnTx/>
                <a:uFillTx/>
                <a:latin typeface="Calibri" panose="020F0502020204030204"/>
                <a:ea typeface="+mn-ea"/>
                <a:cs typeface="+mn-cs"/>
              </a:rPr>
              <a:t>. There is still a long and bumpy road ahead of us but every single step we take is worth it. We can shatter  the glass ceiling, we can fix the system that keeps women from developing their talents fully. I therefore invite you  all to act as </a:t>
            </a: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ambassadors  of change to close the gender gap</a:t>
            </a:r>
            <a:r>
              <a:rPr kumimoji="0" lang="en-US" sz="2000" i="1" u="none" strike="noStrike" kern="1200" cap="none" spc="0" normalizeH="0" baseline="0" noProof="0" dirty="0">
                <a:ln>
                  <a:noFill/>
                </a:ln>
                <a:solidFill>
                  <a:prstClr val="black"/>
                </a:solidFill>
                <a:effectLst/>
                <a:uLnTx/>
                <a:uFillTx/>
                <a:latin typeface="Calibri" panose="020F0502020204030204"/>
                <a:ea typeface="+mn-ea"/>
                <a:cs typeface="+mn-cs"/>
              </a:rPr>
              <a:t>. Together, we will succeed.”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Carlos Moedas,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							   European Commissioner for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							 Research, Science and Innovation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Calibri" panose="020F0502020204030204"/>
              </a:rPr>
              <a:t>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from 2014 to 2019</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2" name="Slide Number Placeholder 1">
            <a:extLst>
              <a:ext uri="{FF2B5EF4-FFF2-40B4-BE49-F238E27FC236}">
                <a16:creationId xmlns:a16="http://schemas.microsoft.com/office/drawing/2014/main" id="{1D167E4F-4784-4887-BCA3-2E297E6F81F0}"/>
              </a:ext>
            </a:extLst>
          </p:cNvPr>
          <p:cNvSpPr>
            <a:spLocks noGrp="1"/>
          </p:cNvSpPr>
          <p:nvPr>
            <p:ph type="sldNum" sz="quarter" idx="12"/>
          </p:nvPr>
        </p:nvSpPr>
        <p:spPr/>
        <p:txBody>
          <a:bodyPr/>
          <a:lstStyle/>
          <a:p>
            <a:fld id="{816A304F-65C8-4975-9904-5A915DF049C6}" type="slidenum">
              <a:rPr lang="en-US" smtClean="0"/>
              <a:t>8</a:t>
            </a:fld>
            <a:endParaRPr lang="en-US"/>
          </a:p>
        </p:txBody>
      </p:sp>
    </p:spTree>
    <p:extLst>
      <p:ext uri="{BB962C8B-B14F-4D97-AF65-F5344CB8AC3E}">
        <p14:creationId xmlns:p14="http://schemas.microsoft.com/office/powerpoint/2010/main" val="4212840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3190" y="6148849"/>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1442720" y="883920"/>
            <a:ext cx="9499600" cy="3570208"/>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5400" b="1" kern="0" dirty="0">
                <a:solidFill>
                  <a:srgbClr val="164194"/>
                </a:solidFill>
                <a:ea typeface="+mj-ea"/>
                <a:cs typeface="+mj-cs"/>
              </a:rPr>
              <a:t>EURIZON</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de-DE" sz="4400" b="1" kern="0" dirty="0">
                <a:solidFill>
                  <a:srgbClr val="164194"/>
                </a:solidFill>
                <a:ea typeface="+mj-ea"/>
                <a:cs typeface="+mj-cs"/>
              </a:rPr>
              <a:t>THANK YOU FOR YOUR ATTENTION!</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de-DE" sz="4000" kern="0" dirty="0">
                <a:solidFill>
                  <a:srgbClr val="164194"/>
                </a:solidFill>
                <a:ea typeface="+mj-ea"/>
                <a:cs typeface="+mj-cs"/>
              </a:rPr>
              <a:t>g</a:t>
            </a:r>
            <a:r>
              <a:rPr kumimoji="0" lang="de-DE" sz="4000" b="0" i="0" u="none" strike="noStrike" kern="0" cap="none" spc="0" normalizeH="0" baseline="0" noProof="0" dirty="0">
                <a:ln>
                  <a:noFill/>
                </a:ln>
                <a:solidFill>
                  <a:srgbClr val="164194"/>
                </a:solidFill>
                <a:effectLst/>
                <a:uLnTx/>
                <a:uFillTx/>
                <a:ea typeface="+mj-ea"/>
                <a:cs typeface="+mj-cs"/>
              </a:rPr>
              <a:t>reta.facile@desy.de</a:t>
            </a:r>
          </a:p>
        </p:txBody>
      </p:sp>
      <p:sp>
        <p:nvSpPr>
          <p:cNvPr id="6" name="Slide Number Placeholder 5">
            <a:extLst>
              <a:ext uri="{FF2B5EF4-FFF2-40B4-BE49-F238E27FC236}">
                <a16:creationId xmlns:a16="http://schemas.microsoft.com/office/drawing/2014/main" id="{04501636-04C9-40B5-B45F-4E6BDF638754}"/>
              </a:ext>
            </a:extLst>
          </p:cNvPr>
          <p:cNvSpPr>
            <a:spLocks noGrp="1"/>
          </p:cNvSpPr>
          <p:nvPr>
            <p:ph type="sldNum" sz="quarter" idx="12"/>
          </p:nvPr>
        </p:nvSpPr>
        <p:spPr/>
        <p:txBody>
          <a:bodyPr/>
          <a:lstStyle/>
          <a:p>
            <a:fld id="{816A304F-65C8-4975-9904-5A915DF049C6}" type="slidenum">
              <a:rPr lang="en-US" smtClean="0"/>
              <a:t>9</a:t>
            </a:fld>
            <a:endParaRPr lang="en-US"/>
          </a:p>
        </p:txBody>
      </p:sp>
    </p:spTree>
    <p:extLst>
      <p:ext uri="{BB962C8B-B14F-4D97-AF65-F5344CB8AC3E}">
        <p14:creationId xmlns:p14="http://schemas.microsoft.com/office/powerpoint/2010/main" val="34985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1468</Words>
  <Application>Microsoft Office PowerPoint</Application>
  <PresentationFormat>Widescreen</PresentationFormat>
  <Paragraphs>72</Paragraphs>
  <Slides>9</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Arial</vt:lpstr>
      <vt:lpstr>Calibri</vt:lpstr>
      <vt:lpstr>Calibri Light</vt:lpstr>
      <vt:lpstr>Cambria</vt:lpstr>
      <vt:lpstr>Inter</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Facile, Greta</dc:creator>
  <cp:lastModifiedBy>Facile, Greta</cp:lastModifiedBy>
  <cp:revision>315</cp:revision>
  <dcterms:created xsi:type="dcterms:W3CDTF">2022-08-02T15:51:30Z</dcterms:created>
  <dcterms:modified xsi:type="dcterms:W3CDTF">2023-02-10T10:53:50Z</dcterms:modified>
</cp:coreProperties>
</file>