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sldIdLst>
    <p:sldId id="256" r:id="rId2"/>
    <p:sldId id="264" r:id="rId3"/>
    <p:sldId id="261" r:id="rId4"/>
    <p:sldId id="262" r:id="rId5"/>
    <p:sldId id="263" r:id="rId6"/>
    <p:sldId id="257" r:id="rId7"/>
    <p:sldId id="265" r:id="rId8"/>
    <p:sldId id="258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00"/>
    <a:srgbClr val="164194"/>
    <a:srgbClr val="169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66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5D2DE-AF4A-46ED-A735-02475FF4EBE7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90A0-30A7-4F84-9904-CA80975553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6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D494D-1A5B-4F72-9D6F-D5B7DEBDF2F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Title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366001-632E-45C4-9E13-AB93C9BB98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Sub-title</a:t>
            </a:r>
          </a:p>
          <a:p>
            <a:r>
              <a:rPr lang="de-DE" dirty="0"/>
              <a:t>Name </a:t>
            </a:r>
            <a:r>
              <a:rPr lang="de-DE" dirty="0" err="1"/>
              <a:t>Surname</a:t>
            </a:r>
            <a:r>
              <a:rPr lang="de-DE" dirty="0"/>
              <a:t>, Institution</a:t>
            </a:r>
          </a:p>
          <a:p>
            <a:r>
              <a:rPr lang="de-DE" dirty="0"/>
              <a:t>Place / </a:t>
            </a:r>
            <a:r>
              <a:rPr lang="de-DE" dirty="0" err="1"/>
              <a:t>www</a:t>
            </a:r>
            <a:r>
              <a:rPr lang="de-DE" dirty="0"/>
              <a:t>, DD.MM.YYYY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47E1C4-6221-4F98-9BC6-84667580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197" y="6322205"/>
            <a:ext cx="745965" cy="415215"/>
          </a:xfrm>
        </p:spPr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5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48CEB-C906-4CFC-9886-9964BD561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C48CAD-E26C-41E3-8B55-C631CE989B5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FECDAF-7D5D-4C52-AE95-29318676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216C2-0675-4C52-8F3A-D2619EE8E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4B1D6-1076-4534-8317-FC147519D8F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106F97-F605-4152-A7C1-DFBDA000D69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92129B-FEE3-490A-A061-2174A74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0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19E82-AF32-461C-9D67-43C72B0A2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6DE16B-C8EF-49BF-8BDA-9AAF0EBBD19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FB359E-091E-4891-B9BD-DC136F6267F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474869-DAFA-430F-82AB-907B97A569D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2D7F8CE-D571-4159-9FEA-EC945A4AA2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C6F627-D574-4798-83CD-79DB492A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2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04F39-3899-427E-A50F-D46C517C54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E9398-93FA-4312-9B00-58A75F4A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9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CD999-7112-4828-B9D2-D5DC2BA4DB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Text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C9C326-1B0B-4A67-999D-2CBDE0EAA4C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6A8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AB85D9-866A-4444-8CEE-A0D7FDF3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91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8BB0A-3D98-4E3F-B7BE-16472D764A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B32E98-F492-44BC-8C88-7F9713D8D9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 marL="685800" indent="-228600">
              <a:buFontTx/>
              <a:buBlip>
                <a:blip r:embed="rId2"/>
              </a:buBlip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FA6A9E-126F-41B5-B602-E959E033EA1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24230C-FD24-45C0-A89A-266166F5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8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2C7C1-0BCA-4BEE-9ACC-5801A4330D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E35F9E-791E-4C5B-B92A-C7A74FFF7FA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err="1"/>
              <a:t>Photo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9EC39C-6694-46CD-B4AC-866D75750AE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427FF7-095A-48D8-803F-94AAA53A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5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635BAA-D783-4F6A-8973-F4613941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24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45C32E-3ECB-49CD-B0C8-BE35578D6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70B45-518D-4A54-AB94-B82232B3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D1E8C0-6720-49A5-B2D4-ADF0A80EF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8197" y="6322205"/>
            <a:ext cx="745965" cy="420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64194"/>
                </a:solidFill>
              </a:defRPr>
            </a:lvl1pPr>
          </a:lstStyle>
          <a:p>
            <a:pPr algn="ctr"/>
            <a:fld id="{E8874B5F-564D-4EE0-9DC2-043DFC65AE7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DABDCBA-70E0-4066-937F-87679F5F7CE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311900"/>
            <a:ext cx="3204335" cy="347502"/>
          </a:xfrm>
          <a:prstGeom prst="rect">
            <a:avLst/>
          </a:prstGeom>
          <a:noFill/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8106907-4CAA-411F-A0B4-2F8A6FF36A9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190" y="6148849"/>
            <a:ext cx="2174709" cy="49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59" r:id="rId6"/>
    <p:sldLayoutId id="2147483664" r:id="rId7"/>
    <p:sldLayoutId id="2147483665" r:id="rId8"/>
    <p:sldLayoutId id="2147483663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164194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rgbClr val="16419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2400" kern="1200">
          <a:solidFill>
            <a:srgbClr val="16419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64194"/>
        </a:buClr>
        <a:buFontTx/>
        <a:buBlip>
          <a:blip r:embed="rId13"/>
        </a:buBlip>
        <a:defRPr sz="2000" kern="1200">
          <a:solidFill>
            <a:srgbClr val="16419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A800"/>
        </a:buClr>
        <a:buFontTx/>
        <a:buBlip>
          <a:blip r:embed="rId13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30613"/>
        </a:buClr>
        <a:buFontTx/>
        <a:buBlip>
          <a:blip r:embed="rId13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EURIZON Annual Meeting 2023</a:t>
            </a:r>
            <a:br>
              <a:rPr lang="de-DE" dirty="0"/>
            </a:br>
            <a:r>
              <a:rPr lang="de-DE" dirty="0"/>
              <a:t>- </a:t>
            </a:r>
            <a:r>
              <a:rPr lang="de-DE" sz="4400" dirty="0" err="1"/>
              <a:t>Finances</a:t>
            </a:r>
            <a:r>
              <a:rPr lang="de-DE" sz="4400" dirty="0"/>
              <a:t>-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FFAEE0-7033-4111-9321-957304841B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10. </a:t>
            </a:r>
            <a:r>
              <a:rPr lang="de-DE" dirty="0" err="1"/>
              <a:t>February</a:t>
            </a:r>
            <a:r>
              <a:rPr lang="de-DE" dirty="0"/>
              <a:t> 2023</a:t>
            </a:r>
          </a:p>
          <a:p>
            <a:r>
              <a:rPr lang="de-DE" dirty="0"/>
              <a:t>Tom Minniberger</a:t>
            </a:r>
          </a:p>
        </p:txBody>
      </p:sp>
    </p:spTree>
    <p:extLst>
      <p:ext uri="{BB962C8B-B14F-4D97-AF65-F5344CB8AC3E}">
        <p14:creationId xmlns:p14="http://schemas.microsoft.com/office/powerpoint/2010/main" val="74032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FDCB7-3285-467F-B2B3-4D4C08FD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Finances</a:t>
            </a:r>
            <a:r>
              <a:rPr lang="de-DE" dirty="0"/>
              <a:t> - Outlook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D069BC-531A-4D3A-9B1B-FAF04977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Expenditure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in March/April 2023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All </a:t>
            </a:r>
            <a:r>
              <a:rPr lang="de-DE" dirty="0" err="1"/>
              <a:t>beneficiaries</a:t>
            </a:r>
            <a:endParaRPr lang="de-DE" dirty="0"/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Spending</a:t>
            </a:r>
            <a:r>
              <a:rPr lang="de-DE" dirty="0"/>
              <a:t> </a:t>
            </a:r>
            <a:r>
              <a:rPr lang="de-DE" dirty="0" err="1"/>
              <a:t>forecast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project</a:t>
            </a:r>
            <a:endParaRPr lang="de-DE" dirty="0"/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Identification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/</a:t>
            </a:r>
            <a:r>
              <a:rPr lang="de-DE" dirty="0" err="1"/>
              <a:t>underspending</a:t>
            </a:r>
            <a:endParaRPr lang="de-DE" dirty="0"/>
          </a:p>
          <a:p>
            <a:pPr lvl="1" indent="0">
              <a:buNone/>
            </a:pPr>
            <a:endParaRPr lang="de-DE" dirty="0"/>
          </a:p>
          <a:p>
            <a:pPr lvl="1" indent="0">
              <a:buNone/>
            </a:pPr>
            <a:endParaRPr lang="de-DE" sz="2800" dirty="0"/>
          </a:p>
          <a:p>
            <a:pPr marL="447675" lvl="1" indent="-447675">
              <a:buFont typeface="Arial" panose="020B0604020202020204" pitchFamily="34" charset="0"/>
              <a:buChar char="•"/>
            </a:pPr>
            <a:r>
              <a:rPr lang="de-DE" sz="2800" dirty="0"/>
              <a:t>Final </a:t>
            </a:r>
            <a:r>
              <a:rPr lang="de-DE" sz="2800" dirty="0" err="1"/>
              <a:t>Periodic</a:t>
            </a:r>
            <a:r>
              <a:rPr lang="de-DE" sz="2800" dirty="0"/>
              <a:t> Report</a:t>
            </a:r>
          </a:p>
          <a:p>
            <a:pPr marL="904875" lvl="2" indent="-447675">
              <a:buFont typeface="Arial" panose="020B0604020202020204" pitchFamily="34" charset="0"/>
              <a:buChar char="•"/>
            </a:pPr>
            <a:r>
              <a:rPr lang="de-DE" sz="2400" dirty="0"/>
              <a:t>3rd </a:t>
            </a:r>
            <a:r>
              <a:rPr lang="de-DE" sz="2400" dirty="0" err="1"/>
              <a:t>project</a:t>
            </a:r>
            <a:r>
              <a:rPr lang="de-DE" sz="2400" dirty="0"/>
              <a:t> </a:t>
            </a:r>
            <a:r>
              <a:rPr lang="de-DE" sz="2400" dirty="0" err="1"/>
              <a:t>period</a:t>
            </a:r>
            <a:r>
              <a:rPr lang="de-DE" sz="2400" dirty="0"/>
              <a:t>: 	01 </a:t>
            </a:r>
            <a:r>
              <a:rPr lang="de-DE" sz="2400" dirty="0" err="1"/>
              <a:t>February</a:t>
            </a:r>
            <a:r>
              <a:rPr lang="de-DE" sz="2400" dirty="0"/>
              <a:t> 2023 – 31 </a:t>
            </a:r>
            <a:r>
              <a:rPr lang="de-DE" sz="2400" dirty="0" err="1"/>
              <a:t>January</a:t>
            </a:r>
            <a:r>
              <a:rPr lang="de-DE" sz="2400" dirty="0"/>
              <a:t> 2024</a:t>
            </a:r>
          </a:p>
          <a:p>
            <a:pPr marL="904875" lvl="2" indent="-447675">
              <a:buFont typeface="Arial" panose="020B0604020202020204" pitchFamily="34" charset="0"/>
              <a:buChar char="•"/>
            </a:pPr>
            <a:r>
              <a:rPr lang="de-DE" sz="2400" dirty="0"/>
              <a:t>Final </a:t>
            </a:r>
            <a:r>
              <a:rPr lang="de-DE" sz="2400" dirty="0" err="1"/>
              <a:t>Periodic</a:t>
            </a:r>
            <a:r>
              <a:rPr lang="de-DE" sz="2400" dirty="0"/>
              <a:t> Report:  01 </a:t>
            </a:r>
            <a:r>
              <a:rPr lang="de-DE" sz="2400" dirty="0" err="1"/>
              <a:t>February</a:t>
            </a:r>
            <a:r>
              <a:rPr lang="de-DE" sz="2400" dirty="0"/>
              <a:t> 2024 – 01 April 2024</a:t>
            </a:r>
          </a:p>
          <a:p>
            <a:pPr marL="904875" lvl="2" indent="-447675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CA974F-B8D2-4A90-903E-4C935CE9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79051-723B-4088-9B5B-6EAFF7B5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8D7721-4A90-41FE-91F0-5BD23A72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sz="8800" dirty="0"/>
              <a:t>Questions?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7E2489-73F1-473B-BE11-9121DAE1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9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8748F-4B23-4D86-A699-C0E9BB4D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Change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CREMLINplus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EURIZON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AEFB7-2949-4ABB-B5DE-777A072C1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0035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still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 </a:t>
            </a:r>
            <a:r>
              <a:rPr lang="de-DE" dirty="0" err="1"/>
              <a:t>phase</a:t>
            </a:r>
            <a:r>
              <a:rPr lang="de-DE" dirty="0"/>
              <a:t> (</a:t>
            </a:r>
            <a:r>
              <a:rPr lang="de-DE" dirty="0" err="1"/>
              <a:t>signature</a:t>
            </a:r>
            <a:r>
              <a:rPr lang="de-DE" dirty="0"/>
              <a:t> on AMD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fact, the consortium has been working on the EURIZON tasks for several months – Expenditures can claim to the project.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 err="1"/>
              <a:t>project</a:t>
            </a:r>
            <a:r>
              <a:rPr lang="de-DE" dirty="0"/>
              <a:t> Grant </a:t>
            </a:r>
            <a:r>
              <a:rPr lang="de-DE" dirty="0" err="1"/>
              <a:t>Number</a:t>
            </a:r>
            <a:r>
              <a:rPr lang="de-DE" dirty="0"/>
              <a:t> (871072) will not </a:t>
            </a:r>
            <a:r>
              <a:rPr lang="de-DE" dirty="0" err="1"/>
              <a:t>change</a:t>
            </a:r>
            <a:r>
              <a:rPr lang="de-DE" dirty="0"/>
              <a:t>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Acronym</a:t>
            </a:r>
            <a:r>
              <a:rPr lang="de-DE" dirty="0"/>
              <a:t> will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CREMLINplus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EURIZON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5AC739-9C9A-40F9-8532-F902B9A5E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83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3AAE9-1B1D-4500-82BB-4BF209E6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EURIZON </a:t>
            </a:r>
            <a:r>
              <a:rPr lang="de-DE" dirty="0" err="1"/>
              <a:t>Finances</a:t>
            </a:r>
            <a:r>
              <a:rPr lang="de-DE" dirty="0"/>
              <a:t> - </a:t>
            </a:r>
            <a:r>
              <a:rPr lang="de-DE" dirty="0" err="1"/>
              <a:t>current</a:t>
            </a:r>
            <a:r>
              <a:rPr lang="de-DE" dirty="0"/>
              <a:t> Status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101116-A71E-4814-AE9A-2604E7945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>
              <a:tabLst>
                <a:tab pos="715963" algn="l"/>
              </a:tabLst>
            </a:pPr>
            <a:r>
              <a:rPr lang="de-DE" dirty="0"/>
              <a:t>1st </a:t>
            </a:r>
            <a:r>
              <a:rPr lang="de-DE" dirty="0" err="1"/>
              <a:t>Periodic</a:t>
            </a:r>
            <a:r>
              <a:rPr lang="de-DE" dirty="0"/>
              <a:t> Report still not </a:t>
            </a:r>
            <a:r>
              <a:rPr lang="de-DE" dirty="0" err="1"/>
              <a:t>finalised</a:t>
            </a:r>
            <a:r>
              <a:rPr lang="de-DE" dirty="0"/>
              <a:t> –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payment</a:t>
            </a:r>
            <a:endParaRPr lang="de-DE" dirty="0"/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All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submitted</a:t>
            </a:r>
            <a:r>
              <a:rPr lang="de-DE" dirty="0"/>
              <a:t> on time (1 September 2021)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Audit and </a:t>
            </a:r>
            <a:r>
              <a:rPr lang="de-DE" dirty="0" err="1"/>
              <a:t>adjustment</a:t>
            </a:r>
            <a:r>
              <a:rPr lang="de-DE" dirty="0"/>
              <a:t> </a:t>
            </a:r>
            <a:r>
              <a:rPr lang="de-DE" dirty="0" err="1"/>
              <a:t>phase</a:t>
            </a:r>
            <a:r>
              <a:rPr lang="de-DE" dirty="0"/>
              <a:t> (Sep 21 – Feb 22)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The war </a:t>
            </a:r>
            <a:r>
              <a:rPr lang="de-DE" dirty="0" err="1"/>
              <a:t>stops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finalising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Periodic</a:t>
            </a:r>
            <a:r>
              <a:rPr lang="de-DE" dirty="0"/>
              <a:t> Report</a:t>
            </a:r>
          </a:p>
          <a:p>
            <a:pPr lvl="1" indent="0">
              <a:buNone/>
            </a:pPr>
            <a:endParaRPr lang="de-DE" sz="2800" dirty="0"/>
          </a:p>
          <a:p>
            <a:pPr marL="268288" lvl="1" indent="0">
              <a:buNone/>
            </a:pPr>
            <a:r>
              <a:rPr lang="de-DE" sz="2800" dirty="0" err="1"/>
              <a:t>Current</a:t>
            </a:r>
            <a:r>
              <a:rPr lang="de-DE" sz="2800" dirty="0"/>
              <a:t> </a:t>
            </a:r>
            <a:r>
              <a:rPr lang="de-DE" sz="2800" dirty="0" err="1"/>
              <a:t>status</a:t>
            </a:r>
            <a:r>
              <a:rPr lang="de-DE" sz="2800" dirty="0"/>
              <a:t>: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Technical Report </a:t>
            </a:r>
            <a:r>
              <a:rPr lang="de-DE" dirty="0" err="1"/>
              <a:t>cheked</a:t>
            </a:r>
            <a:r>
              <a:rPr lang="de-DE" dirty="0"/>
              <a:t> and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Financial Statements </a:t>
            </a:r>
            <a:r>
              <a:rPr lang="de-DE" dirty="0" err="1"/>
              <a:t>cheked</a:t>
            </a:r>
            <a:r>
              <a:rPr lang="de-DE" dirty="0"/>
              <a:t> and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Payments </a:t>
            </a:r>
            <a:r>
              <a:rPr lang="de-DE" dirty="0" err="1">
                <a:sym typeface="Wingdings" panose="05000000000000000000" pitchFamily="2" charset="2"/>
              </a:rPr>
              <a:t>to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Russian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beneficiaries</a:t>
            </a:r>
            <a:r>
              <a:rPr lang="de-DE" dirty="0">
                <a:sym typeface="Wingdings" panose="05000000000000000000" pitchFamily="2" charset="2"/>
              </a:rPr>
              <a:t> not possible 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Solution </a:t>
            </a:r>
            <a:r>
              <a:rPr lang="de-DE" dirty="0" err="1">
                <a:sym typeface="Wingdings" panose="05000000000000000000" pitchFamily="2" charset="2"/>
              </a:rPr>
              <a:t>to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transfer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payment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to</a:t>
            </a:r>
            <a:r>
              <a:rPr lang="de-DE" dirty="0">
                <a:sym typeface="Wingdings" panose="05000000000000000000" pitchFamily="2" charset="2"/>
              </a:rPr>
              <a:t> European </a:t>
            </a:r>
            <a:r>
              <a:rPr lang="de-DE" dirty="0" err="1">
                <a:sym typeface="Wingdings" panose="05000000000000000000" pitchFamily="2" charset="2"/>
              </a:rPr>
              <a:t>beneficiaries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soon</a:t>
            </a:r>
            <a:endParaRPr lang="de-DE" dirty="0">
              <a:sym typeface="Wingdings" panose="05000000000000000000" pitchFamily="2" charset="2"/>
            </a:endParaRPr>
          </a:p>
          <a:p>
            <a:pPr marL="1143000" lvl="1" indent="-457200">
              <a:buFont typeface="Arial" panose="020B0604020202020204" pitchFamily="34" charset="0"/>
              <a:buChar char="•"/>
            </a:pP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18A4FE-3C73-42E5-9BFC-D0833D77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39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99A68-F0E0-4295-B79B-37192397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EURIZON </a:t>
            </a:r>
            <a:r>
              <a:rPr lang="de-DE" dirty="0" err="1"/>
              <a:t>Finances</a:t>
            </a:r>
            <a:r>
              <a:rPr lang="de-DE" dirty="0"/>
              <a:t> - </a:t>
            </a:r>
            <a:r>
              <a:rPr lang="de-DE" dirty="0" err="1"/>
              <a:t>current</a:t>
            </a:r>
            <a:r>
              <a:rPr lang="de-DE" dirty="0"/>
              <a:t> Status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5B0966-2897-486C-9BA5-36E819022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Delay </a:t>
            </a:r>
            <a:r>
              <a:rPr lang="de-DE" dirty="0" err="1"/>
              <a:t>of</a:t>
            </a:r>
            <a:r>
              <a:rPr lang="de-DE" dirty="0"/>
              <a:t> 1st </a:t>
            </a:r>
            <a:r>
              <a:rPr lang="de-DE" dirty="0" err="1"/>
              <a:t>Periodic</a:t>
            </a:r>
            <a:r>
              <a:rPr lang="de-DE" dirty="0"/>
              <a:t> Report (PR) </a:t>
            </a:r>
            <a:r>
              <a:rPr lang="de-DE" dirty="0" err="1"/>
              <a:t>blocks</a:t>
            </a:r>
            <a:r>
              <a:rPr lang="de-DE" dirty="0"/>
              <a:t> 2nd PR (in </a:t>
            </a:r>
            <a:r>
              <a:rPr lang="de-DE" dirty="0" err="1"/>
              <a:t>the</a:t>
            </a:r>
            <a:r>
              <a:rPr lang="de-DE" dirty="0"/>
              <a:t> Funding and Tenders Portal)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2nd PR still not open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1st PR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finalised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2nd PR will open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60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preparing</a:t>
            </a:r>
            <a:r>
              <a:rPr lang="de-DE" dirty="0"/>
              <a:t> 2nd PR (e. g. Financial Statement) will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portal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We</a:t>
            </a:r>
            <a:r>
              <a:rPr lang="de-DE" dirty="0"/>
              <a:t> will </a:t>
            </a:r>
            <a:r>
              <a:rPr lang="de-DE" dirty="0" err="1"/>
              <a:t>inform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2nd PR </a:t>
            </a:r>
            <a:r>
              <a:rPr lang="de-DE" dirty="0" err="1"/>
              <a:t>is</a:t>
            </a:r>
            <a:r>
              <a:rPr lang="de-DE" dirty="0"/>
              <a:t> open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/>
              <a:t>We</a:t>
            </a:r>
            <a:r>
              <a:rPr lang="de-DE" dirty="0"/>
              <a:t> will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payement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1st PR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possible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4DEF84-58D9-48D5-AEC2-56B1C7A40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73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B66B0-1C07-47B5-AC22-3EF6AFDB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2nd </a:t>
            </a:r>
            <a:r>
              <a:rPr lang="de-DE" dirty="0" err="1"/>
              <a:t>Periodic</a:t>
            </a:r>
            <a:r>
              <a:rPr lang="de-DE" dirty="0"/>
              <a:t> Report (PR)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CB6C6C-AD3D-4B40-981D-2BC3629CC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Financial </a:t>
            </a:r>
            <a:r>
              <a:rPr lang="de-DE" b="1" dirty="0" err="1"/>
              <a:t>regulation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2nd PR</a:t>
            </a:r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report 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note</a:t>
            </a:r>
            <a:r>
              <a:rPr lang="de-DE" dirty="0"/>
              <a:t> (</a:t>
            </a:r>
            <a:r>
              <a:rPr lang="de-DE" dirty="0" err="1"/>
              <a:t>statement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EC):</a:t>
            </a:r>
          </a:p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Please report all expenses incurred for the </a:t>
            </a:r>
            <a:r>
              <a:rPr lang="en-US" u="sng" dirty="0"/>
              <a:t>project activities </a:t>
            </a:r>
            <a:r>
              <a:rPr lang="en-US" dirty="0"/>
              <a:t>in the 2nd period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e. g. Costs for subcontract 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Not foreseen in </a:t>
            </a:r>
            <a:r>
              <a:rPr lang="en-US" dirty="0" err="1"/>
              <a:t>CREMLINplus</a:t>
            </a:r>
            <a:endParaRPr lang="en-US" dirty="0"/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de-DE" dirty="0"/>
              <a:t>Part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EURIZON </a:t>
            </a:r>
            <a:r>
              <a:rPr lang="de-DE" dirty="0" err="1"/>
              <a:t>budget</a:t>
            </a:r>
            <a:r>
              <a:rPr lang="de-DE" dirty="0"/>
              <a:t> (</a:t>
            </a:r>
            <a:r>
              <a:rPr lang="de-DE" dirty="0" err="1"/>
              <a:t>requested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Amendment)</a:t>
            </a:r>
          </a:p>
          <a:p>
            <a:pPr lvl="1" indent="0">
              <a:buNone/>
            </a:pPr>
            <a:r>
              <a:rPr lang="de-DE" dirty="0">
                <a:sym typeface="Wingdings" panose="05000000000000000000" pitchFamily="2" charset="2"/>
              </a:rPr>
              <a:t>  Costs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subcontract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are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eligible</a:t>
            </a:r>
            <a:r>
              <a:rPr lang="de-DE" dirty="0">
                <a:sym typeface="Wingdings" panose="05000000000000000000" pitchFamily="2" charset="2"/>
              </a:rPr>
              <a:t> and </a:t>
            </a:r>
            <a:r>
              <a:rPr lang="de-DE" dirty="0" err="1">
                <a:sym typeface="Wingdings" panose="05000000000000000000" pitchFamily="2" charset="2"/>
              </a:rPr>
              <a:t>foreseen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2nd PR (Financial Statement)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91E508-D6BE-49C1-A26B-95D60E30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5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59E07E5-AF11-465B-BE7A-42DE422AAFD9}"/>
              </a:ext>
            </a:extLst>
          </p:cNvPr>
          <p:cNvSpPr txBox="1"/>
          <p:nvPr/>
        </p:nvSpPr>
        <p:spPr>
          <a:xfrm>
            <a:off x="914491" y="2580693"/>
            <a:ext cx="9400843" cy="1569660"/>
          </a:xfrm>
          <a:prstGeom prst="rect">
            <a:avLst/>
          </a:prstGeom>
          <a:noFill/>
          <a:ln w="38100">
            <a:solidFill>
              <a:srgbClr val="F6A8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64194"/>
                </a:solidFill>
              </a:rPr>
              <a:t>The change from </a:t>
            </a:r>
            <a:r>
              <a:rPr lang="en-US" sz="2400" dirty="0" err="1">
                <a:solidFill>
                  <a:srgbClr val="164194"/>
                </a:solidFill>
              </a:rPr>
              <a:t>CREMLINplus</a:t>
            </a:r>
            <a:r>
              <a:rPr lang="en-US" sz="2400" dirty="0">
                <a:solidFill>
                  <a:srgbClr val="164194"/>
                </a:solidFill>
              </a:rPr>
              <a:t> to EURIZON is dated on the 9th April 2022.</a:t>
            </a:r>
            <a:br>
              <a:rPr lang="en-US" sz="2400" dirty="0">
                <a:solidFill>
                  <a:srgbClr val="164194"/>
                </a:solidFill>
              </a:rPr>
            </a:br>
            <a:r>
              <a:rPr lang="en-US" sz="2400" dirty="0">
                <a:solidFill>
                  <a:srgbClr val="164194"/>
                </a:solidFill>
              </a:rPr>
              <a:t>Please report on the given tasks as follow:</a:t>
            </a:r>
            <a:br>
              <a:rPr lang="en-US" sz="2400" dirty="0">
                <a:solidFill>
                  <a:srgbClr val="164194"/>
                </a:solidFill>
              </a:rPr>
            </a:br>
            <a:r>
              <a:rPr lang="en-US" sz="2400" dirty="0">
                <a:solidFill>
                  <a:srgbClr val="164194"/>
                </a:solidFill>
              </a:rPr>
              <a:t>	</a:t>
            </a:r>
            <a:r>
              <a:rPr lang="en-US" sz="2400" dirty="0" err="1">
                <a:solidFill>
                  <a:srgbClr val="164194"/>
                </a:solidFill>
              </a:rPr>
              <a:t>CREMLINplus</a:t>
            </a:r>
            <a:r>
              <a:rPr lang="en-US" sz="2400" dirty="0">
                <a:solidFill>
                  <a:srgbClr val="164194"/>
                </a:solidFill>
              </a:rPr>
              <a:t>: 		01. Aug. 2021 – 08. Apr. 2022</a:t>
            </a:r>
            <a:br>
              <a:rPr lang="en-US" sz="2400" dirty="0">
                <a:solidFill>
                  <a:srgbClr val="164194"/>
                </a:solidFill>
              </a:rPr>
            </a:br>
            <a:r>
              <a:rPr lang="en-US" sz="2400" dirty="0">
                <a:solidFill>
                  <a:srgbClr val="164194"/>
                </a:solidFill>
              </a:rPr>
              <a:t>	EURIZON:		09. Apr. 2022 – 31. Jan. 2023</a:t>
            </a:r>
            <a:endParaRPr lang="de-DE" sz="2400" dirty="0">
              <a:solidFill>
                <a:srgbClr val="1641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2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89C196-DA3B-476B-BA68-58B98906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197" y="6322205"/>
            <a:ext cx="745965" cy="420621"/>
          </a:xfrm>
        </p:spPr>
        <p:txBody>
          <a:bodyPr/>
          <a:lstStyle/>
          <a:p>
            <a:fld id="{E8874B5F-564D-4EE0-9DC2-043DFC65AE79}" type="slidenum">
              <a:rPr lang="de-DE" smtClean="0"/>
              <a:t>6</a:t>
            </a:fld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E484A51-842D-43D2-96D4-8E630D5D7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609"/>
            <a:ext cx="9392920" cy="770948"/>
          </a:xfrm>
        </p:spPr>
        <p:txBody>
          <a:bodyPr/>
          <a:lstStyle/>
          <a:p>
            <a:r>
              <a:rPr lang="de-DE" dirty="0"/>
              <a:t>2nd </a:t>
            </a:r>
            <a:r>
              <a:rPr lang="de-DE" dirty="0" err="1"/>
              <a:t>Periodic</a:t>
            </a:r>
            <a:r>
              <a:rPr lang="de-DE" dirty="0"/>
              <a:t> Report (PR)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D9AFA8A4-0D76-429D-9607-21F0E6238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2915"/>
            <a:ext cx="9935817" cy="5364884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Reporting </a:t>
            </a:r>
            <a:r>
              <a:rPr lang="de-DE" dirty="0" err="1"/>
              <a:t>period</a:t>
            </a:r>
            <a:r>
              <a:rPr lang="de-DE" dirty="0"/>
              <a:t> 2: 		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1 Aug. 2021 – 31 Jan. 2023</a:t>
            </a:r>
          </a:p>
          <a:p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EC: 		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60 </a:t>
            </a:r>
            <a:r>
              <a:rPr lang="de-DE" b="1" dirty="0" err="1">
                <a:solidFill>
                  <a:srgbClr val="FD8207"/>
                </a:solidFill>
                <a:latin typeface="Calibri" panose="020F0502020204030204" pitchFamily="34" charset="0"/>
              </a:rPr>
              <a:t>days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 after </a:t>
            </a:r>
            <a:r>
              <a:rPr lang="de-DE" b="1" dirty="0" err="1">
                <a:solidFill>
                  <a:srgbClr val="FD8207"/>
                </a:solidFill>
                <a:latin typeface="Calibri" panose="020F0502020204030204" pitchFamily="34" charset="0"/>
              </a:rPr>
              <a:t>section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 </a:t>
            </a:r>
            <a:r>
              <a:rPr lang="de-DE" b="1" dirty="0" err="1">
                <a:solidFill>
                  <a:srgbClr val="FD8207"/>
                </a:solidFill>
                <a:latin typeface="Calibri" panose="020F0502020204030204" pitchFamily="34" charset="0"/>
              </a:rPr>
              <a:t>for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 PR </a:t>
            </a:r>
            <a:r>
              <a:rPr lang="de-DE" b="1" dirty="0" err="1">
                <a:solidFill>
                  <a:srgbClr val="FD8207"/>
                </a:solidFill>
                <a:latin typeface="Calibri" panose="020F0502020204030204" pitchFamily="34" charset="0"/>
              </a:rPr>
              <a:t>is</a:t>
            </a:r>
            <a:r>
              <a:rPr lang="de-DE" b="1" dirty="0">
                <a:solidFill>
                  <a:srgbClr val="FD8207"/>
                </a:solidFill>
                <a:latin typeface="Calibri" panose="020F0502020204030204" pitchFamily="34" charset="0"/>
              </a:rPr>
              <a:t> open (Portal)</a:t>
            </a:r>
          </a:p>
          <a:p>
            <a:r>
              <a:rPr lang="de-DE" b="1" i="1" dirty="0">
                <a:latin typeface="Calibri" panose="020F0502020204030204" pitchFamily="34" charset="0"/>
              </a:rPr>
              <a:t>EC review</a:t>
            </a:r>
            <a:r>
              <a:rPr lang="de-DE" i="1" dirty="0">
                <a:latin typeface="Calibri" panose="020F0502020204030204" pitchFamily="34" charset="0"/>
              </a:rPr>
              <a:t>:</a:t>
            </a:r>
            <a:r>
              <a:rPr lang="de-DE" b="1" i="1" dirty="0">
                <a:solidFill>
                  <a:srgbClr val="FF0000"/>
                </a:solidFill>
                <a:latin typeface="Calibri" panose="020F0502020204030204" pitchFamily="34" charset="0"/>
              </a:rPr>
              <a:t> 			</a:t>
            </a:r>
            <a:r>
              <a:rPr lang="de-DE" b="1" i="1" dirty="0" err="1">
                <a:solidFill>
                  <a:srgbClr val="FD8207"/>
                </a:solidFill>
                <a:latin typeface="Calibri" panose="020F0502020204030204" pitchFamily="34" charset="0"/>
              </a:rPr>
              <a:t>approx</a:t>
            </a:r>
            <a:r>
              <a:rPr lang="de-DE" b="1" i="1" dirty="0">
                <a:solidFill>
                  <a:srgbClr val="FD8207"/>
                </a:solidFill>
                <a:latin typeface="Calibri" panose="020F0502020204030204" pitchFamily="34" charset="0"/>
              </a:rPr>
              <a:t>. April 2023 </a:t>
            </a:r>
            <a:r>
              <a:rPr lang="de-DE" b="1" i="1" dirty="0" err="1">
                <a:latin typeface="Calibri" panose="020F0502020204030204" pitchFamily="34" charset="0"/>
              </a:rPr>
              <a:t>with</a:t>
            </a:r>
            <a:r>
              <a:rPr lang="de-DE" b="1" i="1" dirty="0">
                <a:latin typeface="Calibri" panose="020F0502020204030204" pitchFamily="34" charset="0"/>
              </a:rPr>
              <a:t> all WP </a:t>
            </a:r>
            <a:r>
              <a:rPr lang="de-DE" b="1" i="1" dirty="0" err="1">
                <a:latin typeface="Calibri" panose="020F0502020204030204" pitchFamily="34" charset="0"/>
              </a:rPr>
              <a:t>leaders</a:t>
            </a:r>
            <a:endParaRPr lang="de-DE" b="1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b="1" dirty="0"/>
              <a:t>				</a:t>
            </a:r>
          </a:p>
          <a:p>
            <a:pPr marL="0" indent="0">
              <a:buNone/>
            </a:pPr>
            <a:r>
              <a:rPr lang="de-DE" b="1" dirty="0"/>
              <a:t>			      </a:t>
            </a:r>
            <a:r>
              <a:rPr lang="de-DE" sz="2800" b="1" dirty="0"/>
              <a:t>PR </a:t>
            </a:r>
            <a:r>
              <a:rPr lang="de-DE" sz="2800" b="1" dirty="0" err="1"/>
              <a:t>consists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</a:t>
            </a:r>
            <a:r>
              <a:rPr lang="de-DE" sz="2800" b="1" dirty="0" err="1"/>
              <a:t>two</a:t>
            </a:r>
            <a:r>
              <a:rPr lang="de-DE" sz="2800" b="1" dirty="0"/>
              <a:t> </a:t>
            </a:r>
            <a:r>
              <a:rPr lang="de-DE" sz="2800" b="1" dirty="0" err="1"/>
              <a:t>parts</a:t>
            </a:r>
            <a:endParaRPr lang="de-DE" sz="2800" b="1" dirty="0"/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de-DE" sz="2000" dirty="0"/>
              <a:t>3rd </a:t>
            </a:r>
            <a:r>
              <a:rPr lang="de-DE" sz="2000" dirty="0" err="1"/>
              <a:t>project</a:t>
            </a:r>
            <a:r>
              <a:rPr lang="de-DE" sz="2000" dirty="0"/>
              <a:t> </a:t>
            </a:r>
            <a:r>
              <a:rPr lang="de-DE" sz="2000" dirty="0" err="1"/>
              <a:t>period</a:t>
            </a:r>
            <a:r>
              <a:rPr lang="de-DE" sz="2000" dirty="0"/>
              <a:t>: </a:t>
            </a:r>
            <a:r>
              <a:rPr lang="de-DE" sz="2000" b="1" dirty="0">
                <a:solidFill>
                  <a:srgbClr val="FD8207"/>
                </a:solidFill>
                <a:latin typeface="Calibri" panose="020F0502020204030204" pitchFamily="34" charset="0"/>
              </a:rPr>
              <a:t>1 Feb. 2023 – 31 Jan. 2024</a:t>
            </a:r>
            <a:endParaRPr lang="de-DE" sz="2000" dirty="0">
              <a:solidFill>
                <a:srgbClr val="FD8207"/>
              </a:solidFill>
            </a:endParaRPr>
          </a:p>
          <a:p>
            <a:r>
              <a:rPr lang="de-DE" sz="2000" dirty="0">
                <a:solidFill>
                  <a:schemeClr val="bg1"/>
                </a:solidFill>
              </a:rPr>
              <a:t>F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1C5F149-CDBF-45DB-8FA0-7AD8DC9D9075}"/>
              </a:ext>
            </a:extLst>
          </p:cNvPr>
          <p:cNvCxnSpPr>
            <a:cxnSpLocks/>
          </p:cNvCxnSpPr>
          <p:nvPr/>
        </p:nvCxnSpPr>
        <p:spPr>
          <a:xfrm flipH="1">
            <a:off x="3908451" y="3544260"/>
            <a:ext cx="345439" cy="4595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43C0B615-A785-4BFA-9861-71255105B0E1}"/>
              </a:ext>
            </a:extLst>
          </p:cNvPr>
          <p:cNvCxnSpPr>
            <a:cxnSpLocks/>
          </p:cNvCxnSpPr>
          <p:nvPr/>
        </p:nvCxnSpPr>
        <p:spPr>
          <a:xfrm>
            <a:off x="7179970" y="3544260"/>
            <a:ext cx="419099" cy="4595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D7E30682-7886-410D-8F03-22DAA507BE38}"/>
              </a:ext>
            </a:extLst>
          </p:cNvPr>
          <p:cNvSpPr txBox="1"/>
          <p:nvPr/>
        </p:nvSpPr>
        <p:spPr>
          <a:xfrm>
            <a:off x="6274796" y="4096730"/>
            <a:ext cx="3299878" cy="11387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Technical Report</a:t>
            </a:r>
          </a:p>
          <a:p>
            <a:pPr marL="715963" marR="0" lvl="0" indent="-352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 A: all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beneficiaries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16419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15963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 B: WP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16419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F99769C-8526-4C52-B0E7-F5E0C5EB6147}"/>
              </a:ext>
            </a:extLst>
          </p:cNvPr>
          <p:cNvSpPr txBox="1"/>
          <p:nvPr/>
        </p:nvSpPr>
        <p:spPr>
          <a:xfrm>
            <a:off x="2637847" y="4096730"/>
            <a:ext cx="2541208" cy="11387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Financial Report</a:t>
            </a:r>
            <a:endParaRPr lang="de-DE" sz="2800" dirty="0">
              <a:solidFill>
                <a:srgbClr val="164194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164194"/>
                </a:solidFill>
                <a:latin typeface="Calibri"/>
              </a:rPr>
              <a:t>Financial Statement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164194"/>
                </a:solidFill>
                <a:latin typeface="Calibri"/>
              </a:rPr>
              <a:t>All </a:t>
            </a:r>
            <a:r>
              <a:rPr lang="de-DE" sz="2000" dirty="0" err="1">
                <a:solidFill>
                  <a:srgbClr val="164194"/>
                </a:solidFill>
                <a:latin typeface="Calibri"/>
              </a:rPr>
              <a:t>beneficiaires</a:t>
            </a:r>
            <a:endParaRPr lang="de-DE" sz="2000" dirty="0">
              <a:solidFill>
                <a:srgbClr val="16419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94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E2DFC-47FB-428C-B970-685A71D13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F6A800"/>
                </a:solidFill>
              </a:rPr>
              <a:t>Periodic</a:t>
            </a:r>
            <a:r>
              <a:rPr lang="de-DE" dirty="0">
                <a:solidFill>
                  <a:srgbClr val="F6A800"/>
                </a:solidFill>
              </a:rPr>
              <a:t> Report – </a:t>
            </a:r>
            <a:r>
              <a:rPr lang="en-GB" altLang="en-US" dirty="0">
                <a:ea typeface="Verdana" pitchFamily="34" charset="0"/>
                <a:cs typeface="Verdana" pitchFamily="34" charset="0"/>
              </a:rPr>
              <a:t>Financial Statement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2C55F1-F565-4C0C-A8C0-CBA49D8E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7</a:t>
            </a:fld>
            <a:endParaRPr lang="de-DE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2F0E27F0-C18A-46F0-AF55-A73BB5B4E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263525"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3400" b="1" dirty="0">
                <a:latin typeface="Calibri" panose="020F0502020204030204" pitchFamily="34" charset="0"/>
              </a:rPr>
              <a:t>Individual Financial Statement </a:t>
            </a:r>
            <a:r>
              <a:rPr lang="de-DE" sz="3400" dirty="0">
                <a:latin typeface="Calibri" panose="020F0502020204030204" pitchFamily="34" charset="0"/>
              </a:rPr>
              <a:t>(Annex 4 </a:t>
            </a:r>
            <a:r>
              <a:rPr lang="de-DE" sz="3400" dirty="0" err="1">
                <a:latin typeface="Calibri" panose="020F0502020204030204" pitchFamily="34" charset="0"/>
              </a:rPr>
              <a:t>of</a:t>
            </a:r>
            <a:r>
              <a:rPr lang="de-DE" sz="3400" dirty="0">
                <a:latin typeface="Calibri" panose="020F0502020204030204" pitchFamily="34" charset="0"/>
              </a:rPr>
              <a:t> GA)</a:t>
            </a:r>
          </a:p>
          <a:p>
            <a:pPr marL="720725"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600" dirty="0">
                <a:latin typeface="Calibri" panose="020F0502020204030204" pitchFamily="34" charset="0"/>
              </a:rPr>
              <a:t> </a:t>
            </a:r>
            <a:r>
              <a:rPr lang="de-DE" sz="2600" u="sng" dirty="0" err="1">
                <a:latin typeface="Calibri" panose="020F0502020204030204" pitchFamily="34" charset="0"/>
              </a:rPr>
              <a:t>personnel</a:t>
            </a:r>
            <a:r>
              <a:rPr lang="de-DE" sz="2600" u="sng" dirty="0">
                <a:latin typeface="Calibri" panose="020F0502020204030204" pitchFamily="34" charset="0"/>
              </a:rPr>
              <a:t> </a:t>
            </a:r>
            <a:r>
              <a:rPr lang="de-DE" sz="2600" u="sng" dirty="0" err="1">
                <a:latin typeface="Calibri" panose="020F0502020204030204" pitchFamily="34" charset="0"/>
              </a:rPr>
              <a:t>costs</a:t>
            </a:r>
            <a:r>
              <a:rPr lang="de-DE" sz="2600" dirty="0">
                <a:latin typeface="Calibri" panose="020F0502020204030204" pitchFamily="34" charset="0"/>
              </a:rPr>
              <a:t>, </a:t>
            </a:r>
            <a:r>
              <a:rPr lang="de-DE" sz="2600" dirty="0" err="1">
                <a:latin typeface="Calibri" panose="020F0502020204030204" pitchFamily="34" charset="0"/>
              </a:rPr>
              <a:t>other</a:t>
            </a:r>
            <a:r>
              <a:rPr lang="de-DE" sz="2600" dirty="0">
                <a:latin typeface="Calibri" panose="020F0502020204030204" pitchFamily="34" charset="0"/>
              </a:rPr>
              <a:t> </a:t>
            </a:r>
            <a:r>
              <a:rPr lang="de-DE" sz="2600" dirty="0" err="1">
                <a:latin typeface="Calibri" panose="020F0502020204030204" pitchFamily="34" charset="0"/>
              </a:rPr>
              <a:t>direct</a:t>
            </a:r>
            <a:r>
              <a:rPr lang="de-DE" sz="2600" dirty="0">
                <a:latin typeface="Calibri" panose="020F0502020204030204" pitchFamily="34" charset="0"/>
              </a:rPr>
              <a:t> </a:t>
            </a:r>
            <a:r>
              <a:rPr lang="de-DE" sz="2600" dirty="0" err="1">
                <a:latin typeface="Calibri" panose="020F0502020204030204" pitchFamily="34" charset="0"/>
              </a:rPr>
              <a:t>costs</a:t>
            </a:r>
            <a:r>
              <a:rPr lang="de-DE" sz="2600" dirty="0">
                <a:latin typeface="Calibri" panose="020F0502020204030204" pitchFamily="34" charset="0"/>
              </a:rPr>
              <a:t>, </a:t>
            </a:r>
            <a:r>
              <a:rPr lang="de-DE" sz="2600" dirty="0" err="1">
                <a:latin typeface="Calibri" panose="020F0502020204030204" pitchFamily="34" charset="0"/>
              </a:rPr>
              <a:t>subcontracting</a:t>
            </a:r>
            <a:endParaRPr lang="de-DE" sz="2600" dirty="0">
              <a:latin typeface="Calibri" panose="020F0502020204030204" pitchFamily="34" charset="0"/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3400" b="1" dirty="0" err="1">
                <a:latin typeface="Calibri" panose="020F0502020204030204" pitchFamily="34" charset="0"/>
              </a:rPr>
              <a:t>EoUR</a:t>
            </a:r>
            <a:r>
              <a:rPr lang="de-DE" sz="3400" dirty="0">
                <a:latin typeface="Calibri" panose="020F0502020204030204" pitchFamily="34" charset="0"/>
              </a:rPr>
              <a:t>-Explanation </a:t>
            </a:r>
            <a:r>
              <a:rPr lang="de-DE" sz="3400" dirty="0" err="1">
                <a:latin typeface="Calibri" panose="020F0502020204030204" pitchFamily="34" charset="0"/>
              </a:rPr>
              <a:t>of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the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use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of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resources</a:t>
            </a:r>
            <a:r>
              <a:rPr lang="de-DE" sz="3400" dirty="0">
                <a:latin typeface="Calibri" panose="020F0502020204030204" pitchFamily="34" charset="0"/>
              </a:rPr>
              <a:t> (e. g. </a:t>
            </a:r>
            <a:r>
              <a:rPr lang="de-DE" sz="3400" dirty="0" err="1">
                <a:latin typeface="Calibri" panose="020F0502020204030204" pitchFamily="34" charset="0"/>
              </a:rPr>
              <a:t>explanation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of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travel</a:t>
            </a:r>
            <a:r>
              <a:rPr lang="de-DE" sz="3400" dirty="0">
                <a:latin typeface="Calibri" panose="020F0502020204030204" pitchFamily="34" charset="0"/>
              </a:rPr>
              <a:t> </a:t>
            </a:r>
            <a:r>
              <a:rPr lang="de-DE" sz="3400" dirty="0" err="1">
                <a:latin typeface="Calibri" panose="020F0502020204030204" pitchFamily="34" charset="0"/>
              </a:rPr>
              <a:t>costs</a:t>
            </a:r>
            <a:r>
              <a:rPr lang="de-DE" sz="3400" dirty="0">
                <a:latin typeface="Calibri" panose="020F0502020204030204" pitchFamily="34" charset="0"/>
              </a:rPr>
              <a:t>)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Calibri" panose="020F0502020204030204" pitchFamily="34" charset="0"/>
              </a:rPr>
              <a:t>Done electronically in Funding &amp; Tender Portal only  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Calibri" panose="020F0502020204030204" pitchFamily="34" charset="0"/>
              </a:rPr>
              <a:t>Filled out by each beneficiary (individually)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Calibri" panose="020F0502020204030204" pitchFamily="34" charset="0"/>
              </a:rPr>
              <a:t>Signed (by Financial Statement Authorized </a:t>
            </a:r>
            <a:r>
              <a:rPr lang="en-US" sz="3400" dirty="0" err="1">
                <a:latin typeface="Calibri" panose="020F0502020204030204" pitchFamily="34" charset="0"/>
              </a:rPr>
              <a:t>Signatury</a:t>
            </a:r>
            <a:r>
              <a:rPr lang="en-US" sz="3400" dirty="0">
                <a:latin typeface="Calibri" panose="020F0502020204030204" pitchFamily="34" charset="0"/>
              </a:rPr>
              <a:t> (PFSIGN)) and 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Calibri" panose="020F0502020204030204" pitchFamily="34" charset="0"/>
              </a:rPr>
              <a:t>Formally submitted to the coordinator (via the PP) 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</a:rPr>
              <a:t>Timeframe: 4 weeks time when section in portal is open; </a:t>
            </a:r>
            <a:b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</a:rPr>
              <a:t>E-mail to the beneficiary financial managers will follow soon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641F64A-1189-4F22-8279-1DF7C06CC28A}"/>
              </a:ext>
            </a:extLst>
          </p:cNvPr>
          <p:cNvSpPr/>
          <p:nvPr/>
        </p:nvSpPr>
        <p:spPr>
          <a:xfrm rot="460891">
            <a:off x="8727004" y="1240223"/>
            <a:ext cx="2825288" cy="1640126"/>
          </a:xfrm>
          <a:prstGeom prst="ellipse">
            <a:avLst/>
          </a:prstGeom>
          <a:solidFill>
            <a:srgbClr val="F6A8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dirty="0" err="1">
                <a:solidFill>
                  <a:srgbClr val="164194"/>
                </a:solidFill>
              </a:rPr>
              <a:t>Please</a:t>
            </a:r>
            <a:r>
              <a:rPr lang="de-DE" dirty="0">
                <a:solidFill>
                  <a:srgbClr val="164194"/>
                </a:solidFill>
              </a:rPr>
              <a:t> </a:t>
            </a:r>
            <a:r>
              <a:rPr lang="de-DE" dirty="0" err="1">
                <a:solidFill>
                  <a:srgbClr val="164194"/>
                </a:solidFill>
              </a:rPr>
              <a:t>prepare</a:t>
            </a:r>
            <a:r>
              <a:rPr lang="de-DE" dirty="0">
                <a:solidFill>
                  <a:srgbClr val="164194"/>
                </a:solidFill>
              </a:rPr>
              <a:t> </a:t>
            </a:r>
            <a:r>
              <a:rPr lang="de-DE" dirty="0" err="1">
                <a:solidFill>
                  <a:srgbClr val="164194"/>
                </a:solidFill>
              </a:rPr>
              <a:t>your</a:t>
            </a:r>
            <a:r>
              <a:rPr lang="de-DE" dirty="0">
                <a:solidFill>
                  <a:srgbClr val="164194"/>
                </a:solidFill>
              </a:rPr>
              <a:t> </a:t>
            </a:r>
            <a:r>
              <a:rPr lang="de-DE" dirty="0" err="1">
                <a:solidFill>
                  <a:srgbClr val="164194"/>
                </a:solidFill>
              </a:rPr>
              <a:t>Finances</a:t>
            </a:r>
            <a:r>
              <a:rPr lang="de-DE" dirty="0">
                <a:solidFill>
                  <a:srgbClr val="164194"/>
                </a:solidFill>
              </a:rPr>
              <a:t> </a:t>
            </a:r>
            <a:r>
              <a:rPr lang="de-DE" dirty="0" err="1">
                <a:solidFill>
                  <a:srgbClr val="164194"/>
                </a:solidFill>
              </a:rPr>
              <a:t>for</a:t>
            </a:r>
            <a:r>
              <a:rPr lang="de-DE" dirty="0">
                <a:solidFill>
                  <a:srgbClr val="164194"/>
                </a:solidFill>
              </a:rPr>
              <a:t> </a:t>
            </a:r>
            <a:r>
              <a:rPr lang="de-DE" dirty="0" err="1">
                <a:solidFill>
                  <a:srgbClr val="164194"/>
                </a:solidFill>
              </a:rPr>
              <a:t>the</a:t>
            </a:r>
            <a:r>
              <a:rPr lang="de-DE" dirty="0">
                <a:solidFill>
                  <a:srgbClr val="164194"/>
                </a:solidFill>
              </a:rPr>
              <a:t> 2nd Financial Statement </a:t>
            </a:r>
            <a:r>
              <a:rPr lang="de-DE" b="1" dirty="0" err="1">
                <a:solidFill>
                  <a:srgbClr val="FF0000"/>
                </a:solidFill>
              </a:rPr>
              <a:t>right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now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eck 43">
            <a:extLst>
              <a:ext uri="{FF2B5EF4-FFF2-40B4-BE49-F238E27FC236}">
                <a16:creationId xmlns:a16="http://schemas.microsoft.com/office/drawing/2014/main" id="{F8D275FB-0330-4D88-90EB-B2EE9D7E10BF}"/>
              </a:ext>
            </a:extLst>
          </p:cNvPr>
          <p:cNvSpPr/>
          <p:nvPr/>
        </p:nvSpPr>
        <p:spPr>
          <a:xfrm>
            <a:off x="699997" y="1426510"/>
            <a:ext cx="4782741" cy="4680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2C3125-E189-4857-8A8F-7698E1D2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23017" y="6274680"/>
            <a:ext cx="745965" cy="420621"/>
          </a:xfrm>
        </p:spPr>
        <p:txBody>
          <a:bodyPr/>
          <a:lstStyle/>
          <a:p>
            <a:fld id="{E8874B5F-564D-4EE0-9DC2-043DFC65AE79}" type="slidenum">
              <a:rPr lang="de-DE" smtClean="0"/>
              <a:t>8</a:t>
            </a:fld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0BD3F6C-DED5-431E-A33C-972835E5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009"/>
            <a:ext cx="9555480" cy="770948"/>
          </a:xfrm>
        </p:spPr>
        <p:txBody>
          <a:bodyPr>
            <a:normAutofit/>
          </a:bodyPr>
          <a:lstStyle/>
          <a:p>
            <a:r>
              <a:rPr lang="de-DE" dirty="0"/>
              <a:t>Technical Report </a:t>
            </a:r>
            <a:r>
              <a:rPr lang="de-DE" sz="2400" dirty="0"/>
              <a:t>(</a:t>
            </a:r>
            <a:r>
              <a:rPr lang="de-DE" sz="2400" dirty="0" err="1"/>
              <a:t>coordinated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Tom Minniberger)</a:t>
            </a:r>
            <a:endParaRPr lang="de-DE" b="0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6CCE999-4A78-47B9-B86E-C16854B99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55734"/>
              </p:ext>
            </p:extLst>
          </p:nvPr>
        </p:nvGraphicFramePr>
        <p:xfrm>
          <a:off x="704188" y="1426511"/>
          <a:ext cx="10945306" cy="468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160">
                  <a:extLst>
                    <a:ext uri="{9D8B030D-6E8A-4147-A177-3AD203B41FA5}">
                      <a16:colId xmlns:a16="http://schemas.microsoft.com/office/drawing/2014/main" val="1836454717"/>
                    </a:ext>
                  </a:extLst>
                </a:gridCol>
                <a:gridCol w="6157146">
                  <a:extLst>
                    <a:ext uri="{9D8B030D-6E8A-4147-A177-3AD203B41FA5}">
                      <a16:colId xmlns:a16="http://schemas.microsoft.com/office/drawing/2014/main" val="3204513696"/>
                    </a:ext>
                  </a:extLst>
                </a:gridCol>
              </a:tblGrid>
              <a:tr h="91977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Part A</a:t>
                      </a:r>
                    </a:p>
                    <a:p>
                      <a:pPr algn="ctr"/>
                      <a:r>
                        <a:rPr lang="de-DE" sz="2400" b="0" dirty="0"/>
                        <a:t>(All </a:t>
                      </a:r>
                      <a:r>
                        <a:rPr lang="de-DE" sz="2400" b="0" dirty="0" err="1"/>
                        <a:t>beneficiaries</a:t>
                      </a:r>
                      <a:r>
                        <a:rPr lang="de-DE" sz="2400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Part 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dirty="0"/>
                        <a:t>(Work </a:t>
                      </a:r>
                      <a:r>
                        <a:rPr lang="de-DE" sz="2400" b="0" dirty="0" err="1"/>
                        <a:t>packages</a:t>
                      </a:r>
                      <a:r>
                        <a:rPr lang="de-DE" sz="2400" b="0" dirty="0"/>
                        <a:t>)</a:t>
                      </a:r>
                    </a:p>
                  </a:txBody>
                  <a:tcPr>
                    <a:solidFill>
                      <a:srgbClr val="3052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208073"/>
                  </a:ext>
                </a:extLst>
              </a:tr>
              <a:tr h="3762122">
                <a:tc>
                  <a:txBody>
                    <a:bodyPr/>
                    <a:lstStyle/>
                    <a:p>
                      <a:r>
                        <a:rPr lang="de-DE" dirty="0" err="1"/>
                        <a:t>Detailed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information</a:t>
                      </a:r>
                      <a:r>
                        <a:rPr lang="de-DE" dirty="0"/>
                        <a:t> 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Gender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Publications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Events (</a:t>
                      </a:r>
                      <a:r>
                        <a:rPr lang="de-DE" dirty="0" err="1"/>
                        <a:t>meetings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conferences</a:t>
                      </a:r>
                      <a:r>
                        <a:rPr lang="de-DE" dirty="0"/>
                        <a:t>, etc.)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Press </a:t>
                      </a:r>
                      <a:r>
                        <a:rPr lang="de-DE" dirty="0" err="1"/>
                        <a:t>releases</a:t>
                      </a:r>
                      <a:endParaRPr lang="de-D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err="1"/>
                        <a:t>Social</a:t>
                      </a:r>
                      <a:r>
                        <a:rPr lang="de-DE" dirty="0"/>
                        <a:t> Media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Communication </a:t>
                      </a:r>
                      <a:r>
                        <a:rPr lang="de-DE" dirty="0" err="1"/>
                        <a:t>efforts</a:t>
                      </a:r>
                      <a:endParaRPr lang="de-D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dirty="0" err="1"/>
                        <a:t>Questionnaire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provided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Coordinator</a:t>
                      </a:r>
                      <a:endParaRPr lang="de-D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b="1" dirty="0"/>
                        <a:t>Timeline:</a:t>
                      </a:r>
                    </a:p>
                    <a:p>
                      <a:r>
                        <a:rPr lang="de-DE" sz="1200" b="0" i="1" dirty="0"/>
                        <a:t>Tasks </a:t>
                      </a:r>
                      <a:r>
                        <a:rPr lang="de-DE" sz="1200" b="0" i="1" dirty="0" err="1"/>
                        <a:t>by</a:t>
                      </a:r>
                      <a:r>
                        <a:rPr lang="de-DE" sz="1200" b="0" i="1" dirty="0"/>
                        <a:t>:</a:t>
                      </a:r>
                    </a:p>
                    <a:p>
                      <a:r>
                        <a:rPr lang="de-DE" sz="1200" b="0" i="1" dirty="0" err="1">
                          <a:solidFill>
                            <a:srgbClr val="008E40"/>
                          </a:solidFill>
                        </a:rPr>
                        <a:t>Beneficiary</a:t>
                      </a:r>
                      <a:endParaRPr lang="de-DE" sz="1200" b="0" i="1" dirty="0">
                        <a:solidFill>
                          <a:srgbClr val="008E40"/>
                        </a:solidFill>
                      </a:endParaRPr>
                    </a:p>
                    <a:p>
                      <a:r>
                        <a:rPr lang="de-DE" sz="1200" b="0" i="1" dirty="0" err="1">
                          <a:solidFill>
                            <a:srgbClr val="7030A0"/>
                          </a:solidFill>
                        </a:rPr>
                        <a:t>Coordinator</a:t>
                      </a:r>
                      <a:endParaRPr lang="de-DE" sz="1200" b="0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/>
                        <a:t>Progress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M19-M36 on </a:t>
                      </a:r>
                      <a:r>
                        <a:rPr lang="de-DE" dirty="0" err="1"/>
                        <a:t>CREMLINplus</a:t>
                      </a:r>
                      <a:r>
                        <a:rPr lang="de-DE" dirty="0"/>
                        <a:t>/EURIZON </a:t>
                      </a:r>
                      <a:r>
                        <a:rPr lang="de-DE" dirty="0" err="1"/>
                        <a:t>project</a:t>
                      </a:r>
                      <a:r>
                        <a:rPr lang="de-DE" dirty="0"/>
                        <a:t> (</a:t>
                      </a:r>
                      <a:r>
                        <a:rPr lang="de-DE" dirty="0" err="1"/>
                        <a:t>each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work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package</a:t>
                      </a:r>
                      <a:r>
                        <a:rPr lang="de-DE" dirty="0"/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/>
                        <a:t>Template </a:t>
                      </a:r>
                      <a:r>
                        <a:rPr lang="de-DE" dirty="0" err="1"/>
                        <a:t>provided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Coordinator</a:t>
                      </a:r>
                      <a:r>
                        <a:rPr lang="de-DE" dirty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 err="1"/>
                        <a:t>Coordinator</a:t>
                      </a:r>
                      <a:r>
                        <a:rPr lang="de-DE" dirty="0"/>
                        <a:t> will </a:t>
                      </a:r>
                      <a:r>
                        <a:rPr lang="de-DE" dirty="0" err="1"/>
                        <a:t>submit</a:t>
                      </a:r>
                      <a:r>
                        <a:rPr lang="de-DE" dirty="0"/>
                        <a:t> Part B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EC</a:t>
                      </a:r>
                    </a:p>
                    <a:p>
                      <a:r>
                        <a:rPr lang="de-DE" b="1" dirty="0"/>
                        <a:t>Timeline:</a:t>
                      </a:r>
                    </a:p>
                    <a:p>
                      <a:r>
                        <a:rPr lang="de-DE" sz="1200" b="0" i="1" dirty="0"/>
                        <a:t>Tasks </a:t>
                      </a:r>
                      <a:r>
                        <a:rPr lang="de-DE" sz="1200" b="0" i="1" dirty="0" err="1"/>
                        <a:t>by</a:t>
                      </a:r>
                      <a:r>
                        <a:rPr lang="de-DE" sz="1200" b="0" i="1" dirty="0"/>
                        <a:t>:</a:t>
                      </a:r>
                    </a:p>
                    <a:p>
                      <a:r>
                        <a:rPr lang="de-DE" sz="1200" b="0" i="1" dirty="0">
                          <a:solidFill>
                            <a:srgbClr val="008E40"/>
                          </a:solidFill>
                        </a:rPr>
                        <a:t>Work </a:t>
                      </a:r>
                      <a:r>
                        <a:rPr lang="de-DE" sz="1200" b="0" i="1" dirty="0" err="1">
                          <a:solidFill>
                            <a:srgbClr val="008E40"/>
                          </a:solidFill>
                        </a:rPr>
                        <a:t>package</a:t>
                      </a:r>
                      <a:endParaRPr lang="de-DE" sz="1200" b="0" i="1" dirty="0">
                        <a:solidFill>
                          <a:srgbClr val="008E40"/>
                        </a:solidFill>
                      </a:endParaRPr>
                    </a:p>
                    <a:p>
                      <a:r>
                        <a:rPr lang="de-DE" sz="1200" b="0" i="1" dirty="0" err="1">
                          <a:solidFill>
                            <a:srgbClr val="7030A0"/>
                          </a:solidFill>
                        </a:rPr>
                        <a:t>Coordinator</a:t>
                      </a:r>
                      <a:endParaRPr lang="de-DE" sz="1200" b="0" i="1" dirty="0">
                        <a:solidFill>
                          <a:srgbClr val="7030A0"/>
                        </a:solidFill>
                      </a:endParaRPr>
                    </a:p>
                    <a:p>
                      <a:endParaRPr lang="de-DE" b="1" dirty="0"/>
                    </a:p>
                    <a:p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602725"/>
                  </a:ext>
                </a:extLst>
              </a:tr>
            </a:tbl>
          </a:graphicData>
        </a:graphic>
      </p:graphicFrame>
      <p:sp>
        <p:nvSpPr>
          <p:cNvPr id="11" name="Rechteck 10">
            <a:extLst>
              <a:ext uri="{FF2B5EF4-FFF2-40B4-BE49-F238E27FC236}">
                <a16:creationId xmlns:a16="http://schemas.microsoft.com/office/drawing/2014/main" id="{E3CB02B6-9C93-4533-8D15-48634781870C}"/>
              </a:ext>
            </a:extLst>
          </p:cNvPr>
          <p:cNvSpPr/>
          <p:nvPr/>
        </p:nvSpPr>
        <p:spPr>
          <a:xfrm>
            <a:off x="10213414" y="4693988"/>
            <a:ext cx="707010" cy="367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Apr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A017A92-7605-43B2-81FD-E6A767F0456E}"/>
              </a:ext>
            </a:extLst>
          </p:cNvPr>
          <p:cNvSpPr/>
          <p:nvPr/>
        </p:nvSpPr>
        <p:spPr>
          <a:xfrm>
            <a:off x="8067807" y="4703814"/>
            <a:ext cx="707010" cy="3676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Feb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213EFB9-C502-448E-BEEF-D1F2409A3DEE}"/>
              </a:ext>
            </a:extLst>
          </p:cNvPr>
          <p:cNvSpPr/>
          <p:nvPr/>
        </p:nvSpPr>
        <p:spPr>
          <a:xfrm>
            <a:off x="8821952" y="4703813"/>
            <a:ext cx="707010" cy="367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Mar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0AF513ED-9609-44BD-8E33-249EA5703DB9}"/>
              </a:ext>
            </a:extLst>
          </p:cNvPr>
          <p:cNvSpPr/>
          <p:nvPr/>
        </p:nvSpPr>
        <p:spPr>
          <a:xfrm>
            <a:off x="9576097" y="4524707"/>
            <a:ext cx="546754" cy="735291"/>
          </a:xfrm>
          <a:prstGeom prst="rightArrow">
            <a:avLst>
              <a:gd name="adj1" fmla="val 50000"/>
              <a:gd name="adj2" fmla="val 57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0A89B6D-6C34-42B5-8A18-C9894C2B036C}"/>
              </a:ext>
            </a:extLst>
          </p:cNvPr>
          <p:cNvSpPr txBox="1"/>
          <p:nvPr/>
        </p:nvSpPr>
        <p:spPr>
          <a:xfrm>
            <a:off x="6694100" y="474094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2023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BBA9752-209E-4294-8C84-45CA7B90D73B}"/>
              </a:ext>
            </a:extLst>
          </p:cNvPr>
          <p:cNvSpPr txBox="1"/>
          <p:nvPr/>
        </p:nvSpPr>
        <p:spPr>
          <a:xfrm>
            <a:off x="6782163" y="5413962"/>
            <a:ext cx="875561" cy="523220"/>
          </a:xfrm>
          <a:prstGeom prst="rect">
            <a:avLst/>
          </a:prstGeom>
          <a:solidFill>
            <a:schemeClr val="accent1">
              <a:tint val="4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Send out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template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FD3B0A9B-7816-4DC7-BC7D-315C9A9C5974}"/>
              </a:ext>
            </a:extLst>
          </p:cNvPr>
          <p:cNvCxnSpPr>
            <a:cxnSpLocks/>
          </p:cNvCxnSpPr>
          <p:nvPr/>
        </p:nvCxnSpPr>
        <p:spPr>
          <a:xfrm flipV="1">
            <a:off x="7379204" y="5080710"/>
            <a:ext cx="0" cy="3240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eschweifte Klammer links 17">
            <a:extLst>
              <a:ext uri="{FF2B5EF4-FFF2-40B4-BE49-F238E27FC236}">
                <a16:creationId xmlns:a16="http://schemas.microsoft.com/office/drawing/2014/main" id="{15EB0628-2C0A-41C2-B891-03C35D81AA26}"/>
              </a:ext>
            </a:extLst>
          </p:cNvPr>
          <p:cNvSpPr/>
          <p:nvPr/>
        </p:nvSpPr>
        <p:spPr>
          <a:xfrm rot="5400000">
            <a:off x="7711325" y="3995411"/>
            <a:ext cx="222342" cy="1039772"/>
          </a:xfrm>
          <a:prstGeom prst="leftBrace">
            <a:avLst>
              <a:gd name="adj1" fmla="val 8333"/>
              <a:gd name="adj2" fmla="val 722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945AAFA-EFCF-4C39-BDC6-B4CF1366840D}"/>
              </a:ext>
            </a:extLst>
          </p:cNvPr>
          <p:cNvSpPr txBox="1"/>
          <p:nvPr/>
        </p:nvSpPr>
        <p:spPr>
          <a:xfrm>
            <a:off x="6672489" y="3875308"/>
            <a:ext cx="126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Completion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template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8E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D57306FA-FBFD-418C-947E-61EB66109FE6}"/>
              </a:ext>
            </a:extLst>
          </p:cNvPr>
          <p:cNvCxnSpPr>
            <a:cxnSpLocks/>
          </p:cNvCxnSpPr>
          <p:nvPr/>
        </p:nvCxnSpPr>
        <p:spPr>
          <a:xfrm>
            <a:off x="8342382" y="5101315"/>
            <a:ext cx="1" cy="329934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758A9D2C-7E0B-4D16-A029-73C59AD09E36}"/>
              </a:ext>
            </a:extLst>
          </p:cNvPr>
          <p:cNvSpPr txBox="1"/>
          <p:nvPr/>
        </p:nvSpPr>
        <p:spPr>
          <a:xfrm>
            <a:off x="7674408" y="5427656"/>
            <a:ext cx="1245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Submission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coordinator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8E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Geschweifte Klammer links 21">
            <a:extLst>
              <a:ext uri="{FF2B5EF4-FFF2-40B4-BE49-F238E27FC236}">
                <a16:creationId xmlns:a16="http://schemas.microsoft.com/office/drawing/2014/main" id="{3A34ECE1-1801-47F6-B6E9-DFACDD960B8B}"/>
              </a:ext>
            </a:extLst>
          </p:cNvPr>
          <p:cNvSpPr/>
          <p:nvPr/>
        </p:nvSpPr>
        <p:spPr>
          <a:xfrm rot="5400000">
            <a:off x="8584719" y="4166901"/>
            <a:ext cx="222341" cy="707011"/>
          </a:xfrm>
          <a:prstGeom prst="leftBrace">
            <a:avLst>
              <a:gd name="adj1" fmla="val 8333"/>
              <a:gd name="adj2" fmla="val 48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586F8A8-9BD7-47B2-9D82-A04E68BCA9FC}"/>
              </a:ext>
            </a:extLst>
          </p:cNvPr>
          <p:cNvSpPr txBox="1"/>
          <p:nvPr/>
        </p:nvSpPr>
        <p:spPr>
          <a:xfrm>
            <a:off x="8073469" y="3880310"/>
            <a:ext cx="1039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Review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coordinator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Geschweifte Klammer links 23">
            <a:extLst>
              <a:ext uri="{FF2B5EF4-FFF2-40B4-BE49-F238E27FC236}">
                <a16:creationId xmlns:a16="http://schemas.microsoft.com/office/drawing/2014/main" id="{E3BB9751-1D5E-4547-B731-BBCA6CE1788E}"/>
              </a:ext>
            </a:extLst>
          </p:cNvPr>
          <p:cNvSpPr/>
          <p:nvPr/>
        </p:nvSpPr>
        <p:spPr>
          <a:xfrm rot="16200000">
            <a:off x="9194559" y="4949867"/>
            <a:ext cx="189239" cy="479566"/>
          </a:xfrm>
          <a:prstGeom prst="leftBrace">
            <a:avLst>
              <a:gd name="adj1" fmla="val 8333"/>
              <a:gd name="adj2" fmla="val 48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4E7F0D58-CD80-4339-A691-487D0173B4A4}"/>
              </a:ext>
            </a:extLst>
          </p:cNvPr>
          <p:cNvSpPr txBox="1"/>
          <p:nvPr/>
        </p:nvSpPr>
        <p:spPr>
          <a:xfrm>
            <a:off x="8774817" y="5456274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Finalising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Technical Report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2FF1B61B-A48B-4039-B965-43913C55AAD3}"/>
              </a:ext>
            </a:extLst>
          </p:cNvPr>
          <p:cNvCxnSpPr>
            <a:cxnSpLocks/>
          </p:cNvCxnSpPr>
          <p:nvPr/>
        </p:nvCxnSpPr>
        <p:spPr>
          <a:xfrm flipV="1">
            <a:off x="9528962" y="4343813"/>
            <a:ext cx="0" cy="3240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80332AEB-94AD-4863-A0E5-D315780A43DF}"/>
              </a:ext>
            </a:extLst>
          </p:cNvPr>
          <p:cNvSpPr txBox="1"/>
          <p:nvPr/>
        </p:nvSpPr>
        <p:spPr>
          <a:xfrm>
            <a:off x="9143313" y="3858323"/>
            <a:ext cx="74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Submit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EC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260FA01-8E85-41E4-813E-EEE66510B55D}"/>
              </a:ext>
            </a:extLst>
          </p:cNvPr>
          <p:cNvSpPr/>
          <p:nvPr/>
        </p:nvSpPr>
        <p:spPr>
          <a:xfrm>
            <a:off x="2417397" y="5242712"/>
            <a:ext cx="707010" cy="3676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Jan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0DF4AF93-6F35-4C1A-B7B3-38542FCF0939}"/>
              </a:ext>
            </a:extLst>
          </p:cNvPr>
          <p:cNvSpPr/>
          <p:nvPr/>
        </p:nvSpPr>
        <p:spPr>
          <a:xfrm>
            <a:off x="2403714" y="5242710"/>
            <a:ext cx="707010" cy="3676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Jan.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1D922A6-2217-4650-A712-4F480802244F}"/>
              </a:ext>
            </a:extLst>
          </p:cNvPr>
          <p:cNvSpPr/>
          <p:nvPr/>
        </p:nvSpPr>
        <p:spPr>
          <a:xfrm>
            <a:off x="3925687" y="5242710"/>
            <a:ext cx="707010" cy="367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Mar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13AE64C8-3F63-4933-AF49-B55D431D7B20}"/>
              </a:ext>
            </a:extLst>
          </p:cNvPr>
          <p:cNvSpPr/>
          <p:nvPr/>
        </p:nvSpPr>
        <p:spPr>
          <a:xfrm>
            <a:off x="4679832" y="5063604"/>
            <a:ext cx="546754" cy="735291"/>
          </a:xfrm>
          <a:prstGeom prst="rightArrow">
            <a:avLst>
              <a:gd name="adj1" fmla="val 50000"/>
              <a:gd name="adj2" fmla="val 57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65DAB4D-D928-4F44-AB91-997691CA3836}"/>
              </a:ext>
            </a:extLst>
          </p:cNvPr>
          <p:cNvSpPr txBox="1"/>
          <p:nvPr/>
        </p:nvSpPr>
        <p:spPr>
          <a:xfrm>
            <a:off x="2438229" y="498992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2023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44303322-C069-44DA-93CE-970622A699AC}"/>
              </a:ext>
            </a:extLst>
          </p:cNvPr>
          <p:cNvCxnSpPr>
            <a:cxnSpLocks/>
          </p:cNvCxnSpPr>
          <p:nvPr/>
        </p:nvCxnSpPr>
        <p:spPr>
          <a:xfrm flipV="1">
            <a:off x="2502885" y="5659967"/>
            <a:ext cx="0" cy="2880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9D15E045-7771-4E3F-8DC3-40860965A328}"/>
              </a:ext>
            </a:extLst>
          </p:cNvPr>
          <p:cNvSpPr txBox="1"/>
          <p:nvPr/>
        </p:nvSpPr>
        <p:spPr>
          <a:xfrm>
            <a:off x="862175" y="5749244"/>
            <a:ext cx="1631216" cy="276999"/>
          </a:xfrm>
          <a:prstGeom prst="rect">
            <a:avLst/>
          </a:prstGeom>
          <a:solidFill>
            <a:schemeClr val="accent1">
              <a:tint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Send out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questionnaire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Geschweifte Klammer links 34">
            <a:extLst>
              <a:ext uri="{FF2B5EF4-FFF2-40B4-BE49-F238E27FC236}">
                <a16:creationId xmlns:a16="http://schemas.microsoft.com/office/drawing/2014/main" id="{E2ECA45F-9F06-4E6B-BF40-BD8D6E30A10E}"/>
              </a:ext>
            </a:extLst>
          </p:cNvPr>
          <p:cNvSpPr/>
          <p:nvPr/>
        </p:nvSpPr>
        <p:spPr>
          <a:xfrm rot="5400000">
            <a:off x="2920878" y="4483471"/>
            <a:ext cx="228523" cy="1183835"/>
          </a:xfrm>
          <a:prstGeom prst="leftBrace">
            <a:avLst>
              <a:gd name="adj1" fmla="val 8333"/>
              <a:gd name="adj2" fmla="val 48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783D40D-2A97-4F27-BCE9-6607315B7E84}"/>
              </a:ext>
            </a:extLst>
          </p:cNvPr>
          <p:cNvSpPr txBox="1"/>
          <p:nvPr/>
        </p:nvSpPr>
        <p:spPr>
          <a:xfrm>
            <a:off x="2508621" y="4566466"/>
            <a:ext cx="1290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Completion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questionnaire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8E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D455A8D-5A20-43DD-B38E-9094983E28C4}"/>
              </a:ext>
            </a:extLst>
          </p:cNvPr>
          <p:cNvCxnSpPr>
            <a:cxnSpLocks/>
          </p:cNvCxnSpPr>
          <p:nvPr/>
        </p:nvCxnSpPr>
        <p:spPr>
          <a:xfrm>
            <a:off x="3771833" y="5671315"/>
            <a:ext cx="1" cy="1800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35621264-092B-4368-8DD2-39CF5D755019}"/>
              </a:ext>
            </a:extLst>
          </p:cNvPr>
          <p:cNvSpPr txBox="1"/>
          <p:nvPr/>
        </p:nvSpPr>
        <p:spPr>
          <a:xfrm>
            <a:off x="3503863" y="5794615"/>
            <a:ext cx="181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Submission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8E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coordinator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8E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 11">
            <a:extLst>
              <a:ext uri="{FF2B5EF4-FFF2-40B4-BE49-F238E27FC236}">
                <a16:creationId xmlns:a16="http://schemas.microsoft.com/office/drawing/2014/main" id="{395D32E4-2C66-46A1-995D-381A08BE7BED}"/>
              </a:ext>
            </a:extLst>
          </p:cNvPr>
          <p:cNvSpPr/>
          <p:nvPr/>
        </p:nvSpPr>
        <p:spPr>
          <a:xfrm>
            <a:off x="7313662" y="4703813"/>
            <a:ext cx="707010" cy="3676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Calibri"/>
              </a:rPr>
              <a:t>Jan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cxnSp>
        <p:nvCxnSpPr>
          <p:cNvPr id="41" name="Gerade Verbindung mit Pfeil 32">
            <a:extLst>
              <a:ext uri="{FF2B5EF4-FFF2-40B4-BE49-F238E27FC236}">
                <a16:creationId xmlns:a16="http://schemas.microsoft.com/office/drawing/2014/main" id="{B212EEC4-C677-4A4B-9C42-6118B4C255A2}"/>
              </a:ext>
            </a:extLst>
          </p:cNvPr>
          <p:cNvCxnSpPr>
            <a:cxnSpLocks/>
          </p:cNvCxnSpPr>
          <p:nvPr/>
        </p:nvCxnSpPr>
        <p:spPr>
          <a:xfrm flipV="1">
            <a:off x="10565791" y="4302468"/>
            <a:ext cx="0" cy="3240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23">
            <a:extLst>
              <a:ext uri="{FF2B5EF4-FFF2-40B4-BE49-F238E27FC236}">
                <a16:creationId xmlns:a16="http://schemas.microsoft.com/office/drawing/2014/main" id="{2A19A5CE-19E7-4E23-89CD-8A2A03EC1613}"/>
              </a:ext>
            </a:extLst>
          </p:cNvPr>
          <p:cNvSpPr txBox="1"/>
          <p:nvPr/>
        </p:nvSpPr>
        <p:spPr>
          <a:xfrm>
            <a:off x="10172374" y="3964733"/>
            <a:ext cx="70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Review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194A369-90D4-4F60-8AF3-FFC7FCB0F99A}"/>
              </a:ext>
            </a:extLst>
          </p:cNvPr>
          <p:cNvSpPr/>
          <p:nvPr/>
        </p:nvSpPr>
        <p:spPr>
          <a:xfrm>
            <a:off x="5512810" y="1426510"/>
            <a:ext cx="6120000" cy="4680000"/>
          </a:xfrm>
          <a:prstGeom prst="rect">
            <a:avLst/>
          </a:prstGeom>
          <a:noFill/>
          <a:ln>
            <a:solidFill>
              <a:srgbClr val="F6B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AF41E291-3B84-493D-88F7-ED008F5B85A1}"/>
              </a:ext>
            </a:extLst>
          </p:cNvPr>
          <p:cNvSpPr/>
          <p:nvPr/>
        </p:nvSpPr>
        <p:spPr>
          <a:xfrm>
            <a:off x="3172376" y="5242020"/>
            <a:ext cx="707010" cy="3676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Feb.</a:t>
            </a:r>
          </a:p>
        </p:txBody>
      </p:sp>
    </p:spTree>
    <p:extLst>
      <p:ext uri="{BB962C8B-B14F-4D97-AF65-F5344CB8AC3E}">
        <p14:creationId xmlns:p14="http://schemas.microsoft.com/office/powerpoint/2010/main" val="1582333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2928C-7584-408E-8181-06CD51CB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Technical Report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3EBD6D-581C-4D2D-9DB2-05452D732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Deadlines:</a:t>
            </a:r>
          </a:p>
          <a:p>
            <a:r>
              <a:rPr lang="de-DE" dirty="0"/>
              <a:t>	 </a:t>
            </a:r>
            <a:r>
              <a:rPr lang="de-DE" dirty="0" err="1"/>
              <a:t>Questionnaire</a:t>
            </a:r>
            <a:r>
              <a:rPr lang="de-DE" dirty="0"/>
              <a:t> (all </a:t>
            </a:r>
            <a:r>
              <a:rPr lang="de-DE" dirty="0" err="1"/>
              <a:t>beneficiaires</a:t>
            </a:r>
            <a:r>
              <a:rPr lang="de-DE" dirty="0"/>
              <a:t>)	</a:t>
            </a:r>
            <a:r>
              <a:rPr lang="de-DE" dirty="0">
                <a:solidFill>
                  <a:srgbClr val="FF0000"/>
                </a:solidFill>
              </a:rPr>
              <a:t>17 </a:t>
            </a:r>
            <a:r>
              <a:rPr lang="de-DE" dirty="0" err="1">
                <a:solidFill>
                  <a:srgbClr val="FF0000"/>
                </a:solidFill>
              </a:rPr>
              <a:t>February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  <a:p>
            <a:r>
              <a:rPr lang="de-DE" dirty="0"/>
              <a:t>	Technical Report (WP </a:t>
            </a:r>
            <a:r>
              <a:rPr lang="de-DE" dirty="0" err="1"/>
              <a:t>leader</a:t>
            </a:r>
            <a:r>
              <a:rPr lang="de-DE" dirty="0"/>
              <a:t>)		</a:t>
            </a:r>
            <a:r>
              <a:rPr lang="de-DE" dirty="0">
                <a:solidFill>
                  <a:srgbClr val="FF0000"/>
                </a:solidFill>
              </a:rPr>
              <a:t>17 </a:t>
            </a:r>
            <a:r>
              <a:rPr lang="de-DE" dirty="0" err="1">
                <a:solidFill>
                  <a:srgbClr val="FF0000"/>
                </a:solidFill>
              </a:rPr>
              <a:t>February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A8F0FD-BC47-4DF7-A070-D7A031E6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698994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794</Words>
  <Application>Microsoft Office PowerPoint</Application>
  <PresentationFormat>Breitbild</PresentationFormat>
  <Paragraphs>150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Benutzerdefiniertes Design</vt:lpstr>
      <vt:lpstr>EURIZON Annual Meeting 2023 - Finances-</vt:lpstr>
      <vt:lpstr>Change from CREMLINplus to EURIZON</vt:lpstr>
      <vt:lpstr>EURIZON Finances - current Status</vt:lpstr>
      <vt:lpstr>EURIZON Finances - current Status</vt:lpstr>
      <vt:lpstr>2nd Periodic Report (PR)</vt:lpstr>
      <vt:lpstr>2nd Periodic Report (PR)</vt:lpstr>
      <vt:lpstr>Periodic Report – Financial Statement</vt:lpstr>
      <vt:lpstr>Technical Report (coordinated by Tom Minniberger)</vt:lpstr>
      <vt:lpstr>Technical Report</vt:lpstr>
      <vt:lpstr>Finances - Outlook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EURIZON</dc:creator>
  <cp:lastModifiedBy>Minniberger, Tom</cp:lastModifiedBy>
  <cp:revision>101</cp:revision>
  <dcterms:created xsi:type="dcterms:W3CDTF">2020-04-24T11:49:19Z</dcterms:created>
  <dcterms:modified xsi:type="dcterms:W3CDTF">2023-02-10T14:06:13Z</dcterms:modified>
</cp:coreProperties>
</file>