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4A4A"/>
    <a:srgbClr val="4B5D5C"/>
    <a:srgbClr val="EAEAEA"/>
    <a:srgbClr val="333333"/>
    <a:srgbClr val="666666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55" autoAdjust="0"/>
  </p:normalViewPr>
  <p:slideViewPr>
    <p:cSldViewPr snapToGrid="0" snapToObjects="1">
      <p:cViewPr varScale="1">
        <p:scale>
          <a:sx n="101" d="100"/>
          <a:sy n="101" d="100"/>
        </p:scale>
        <p:origin x="138" y="6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716" y="1212688"/>
            <a:ext cx="8429105" cy="53589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8751" y="3650764"/>
            <a:ext cx="8810021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430630"/>
            <a:ext cx="85344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38789" y="6650182"/>
            <a:ext cx="4495031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 userDrawn="1"/>
        </p:nvSpPr>
        <p:spPr>
          <a:xfrm>
            <a:off x="686554" y="0"/>
            <a:ext cx="9089623" cy="496430"/>
          </a:xfrm>
          <a:prstGeom prst="rect">
            <a:avLst/>
          </a:prstGeom>
          <a:solidFill>
            <a:srgbClr val="EAEAEA"/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333333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1"/>
            <a:ext cx="686553" cy="496430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9776176" y="0"/>
            <a:ext cx="2415824" cy="49643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490" y="140945"/>
            <a:ext cx="1055522" cy="351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096" y="49146"/>
            <a:ext cx="615722" cy="51286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" y="6637873"/>
            <a:ext cx="304432" cy="220127"/>
          </a:xfrm>
          <a:prstGeom prst="rect">
            <a:avLst/>
          </a:prstGeom>
          <a:solidFill>
            <a:srgbClr val="FDB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304434" y="6637873"/>
            <a:ext cx="11887567" cy="246221"/>
          </a:xfrm>
          <a:prstGeom prst="rect">
            <a:avLst/>
          </a:prstGeom>
          <a:solidFill>
            <a:srgbClr val="EAEAEA"/>
          </a:solidFill>
        </p:spPr>
        <p:txBody>
          <a:bodyPr wrap="square" rtlCol="0">
            <a:spAutoFit/>
          </a:bodyPr>
          <a:lstStyle/>
          <a:p>
            <a:r>
              <a:rPr lang="de-DE" sz="1000" smtClean="0">
                <a:latin typeface="Arial" panose="020B0604020202020204" pitchFamily="34" charset="0"/>
                <a:cs typeface="Arial" panose="020B0604020202020204" pitchFamily="34" charset="0"/>
              </a:rPr>
              <a:t>Fair GmbH | GSI GmbH   Dr. Michael Deveaux </a:t>
            </a: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249872" y="6574435"/>
            <a:ext cx="942128" cy="365125"/>
          </a:xfrm>
        </p:spPr>
        <p:txBody>
          <a:bodyPr/>
          <a:lstStyle/>
          <a:p>
            <a:fld id="{125CBDDA-5CCF-8748-8988-9DC6C8981774}" type="slidenum">
              <a:rPr lang="de-DE" smtClean="0"/>
              <a:t>‹#›</a:t>
            </a:fld>
            <a:endParaRPr lang="de-DE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2"/>
          </p:nvPr>
        </p:nvSpPr>
        <p:spPr>
          <a:xfrm>
            <a:off x="10102409" y="6574436"/>
            <a:ext cx="107484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1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24663" y="6582404"/>
            <a:ext cx="6119483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Vortragstitel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686553" y="0"/>
            <a:ext cx="9254615" cy="486196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de-DE" smtClean="0"/>
              <a:t>Click to insert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08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12192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63420" y="1450685"/>
            <a:ext cx="10949112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19990" y="6552644"/>
            <a:ext cx="9931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4761" y="583588"/>
            <a:ext cx="1127771" cy="376847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12192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80357" y="6616076"/>
            <a:ext cx="2704711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63421" y="270001"/>
            <a:ext cx="7446047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3408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9467275" y="6552644"/>
            <a:ext cx="11311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031068" y="6560612"/>
            <a:ext cx="6434265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227" y="430945"/>
            <a:ext cx="775862" cy="64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.wdp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90189" y="4031764"/>
            <a:ext cx="6611622" cy="779866"/>
          </a:xfrm>
        </p:spPr>
        <p:txBody>
          <a:bodyPr/>
          <a:lstStyle/>
          <a:p>
            <a:r>
              <a:rPr lang="de-DE" smtClean="0"/>
              <a:t>Toward a boron coated CPS for neutron detection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4811630"/>
            <a:ext cx="8534400" cy="584660"/>
          </a:xfrm>
        </p:spPr>
        <p:txBody>
          <a:bodyPr/>
          <a:lstStyle/>
          <a:p>
            <a:r>
              <a:rPr lang="de-DE" smtClean="0"/>
              <a:t>M. Deveaux, GSI/FAIR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mtClean="0"/>
              <a:t>Boron coated CPS (brief reminder)</a:t>
            </a: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600" y="584864"/>
                <a:ext cx="8564204" cy="286232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W</a:t>
                </a:r>
                <a:r>
                  <a:rPr lang="de-DE" smtClean="0"/>
                  <a:t>hy converters:</a:t>
                </a:r>
              </a:p>
              <a:p>
                <a:pPr algn="l"/>
                <a:endParaRPr lang="de-DE" smtClean="0">
                  <a:solidFill>
                    <a:srgbClr val="FF0000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DE" smtClean="0"/>
                  <a:t>Neutrons cannot be detected with charged particle detectors.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DE" smtClean="0"/>
                  <a:t>Need to convert neutrons into charged particles (converter).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de-DE" smtClean="0"/>
                  <a:t>Known efficient converter for thermal neutrons: Boron (</a:t>
                </a:r>
                <a:r>
                  <a:rPr lang="de-DE" baseline="30000" smtClean="0"/>
                  <a:t>10</a:t>
                </a:r>
                <a:r>
                  <a:rPr lang="de-DE" smtClean="0"/>
                  <a:t>B, 19.9% of natural B).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de-DE"/>
              </a:p>
              <a:p>
                <a:pPr algn="l"/>
                <a:r>
                  <a:rPr lang="de-DE" smtClean="0"/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+10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→7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Li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+2.8 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dirty="0" smtClean="0"/>
              </a:p>
              <a:p>
                <a:pPr algn="l"/>
                <a:endParaRPr lang="de-DE" dirty="0"/>
              </a:p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P</a:t>
                </a:r>
                <a:r>
                  <a:rPr lang="de-DE" smtClean="0"/>
                  <a:t>ossible converter material: Boron carbid B</a:t>
                </a:r>
                <a:r>
                  <a:rPr lang="de-DE" baseline="-25000" smtClean="0"/>
                  <a:t>4</a:t>
                </a:r>
                <a:r>
                  <a:rPr lang="de-DE" smtClean="0"/>
                  <a:t>C ("Black diamond",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=2.51 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³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algn="l"/>
                <a:endParaRPr lang="en-US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84864"/>
                <a:ext cx="8564204" cy="2862322"/>
              </a:xfrm>
              <a:prstGeom prst="rect">
                <a:avLst/>
              </a:prstGeom>
              <a:blipFill rotWithShape="0">
                <a:blip r:embed="rId2"/>
                <a:stretch>
                  <a:fillRect l="-641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083675" y="699164"/>
            <a:ext cx="2794000" cy="2357497"/>
            <a:chOff x="8826500" y="1466850"/>
            <a:chExt cx="2794000" cy="23574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6500" y="1466850"/>
              <a:ext cx="2794000" cy="20955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5400000">
              <a:off x="10367255" y="2571102"/>
              <a:ext cx="226026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/>
                <a:t>Von Preslav - Eigenes Werk, Gemeinfrei, https://commons.wikimedia.org/w/index.php?curid=6093884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28600" y="2718127"/>
            <a:ext cx="11609319" cy="3231425"/>
            <a:chOff x="228600" y="3080077"/>
            <a:chExt cx="11609319" cy="3231425"/>
          </a:xfrm>
        </p:grpSpPr>
        <p:sp>
          <p:nvSpPr>
            <p:cNvPr id="16" name="Rectangle 15"/>
            <p:cNvSpPr/>
            <p:nvPr/>
          </p:nvSpPr>
          <p:spPr>
            <a:xfrm>
              <a:off x="4993731" y="4527378"/>
              <a:ext cx="977419" cy="997124"/>
            </a:xfrm>
            <a:prstGeom prst="rect">
              <a:avLst/>
            </a:prstGeom>
            <a:solidFill>
              <a:srgbClr val="FDBB63"/>
            </a:solidFill>
            <a:ln>
              <a:noFill/>
            </a:ln>
            <a:effectLst/>
            <a:scene3d>
              <a:camera prst="isometricOffAxis1Right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3562350"/>
              <a:ext cx="327525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>
                  <a:solidFill>
                    <a:srgbClr val="FF0000"/>
                  </a:solidFill>
                </a:rPr>
                <a:t>T</a:t>
              </a:r>
              <a:r>
                <a:rPr lang="de-DE" smtClean="0"/>
                <a:t>he vision: Boron coated CPS</a:t>
              </a:r>
            </a:p>
          </p:txBody>
        </p:sp>
        <p:pic>
          <p:nvPicPr>
            <p:cNvPr id="8" name="Picture 24">
              <a:extLst>
                <a:ext uri="{FF2B5EF4-FFF2-40B4-BE49-F238E27FC236}">
                  <a16:creationId xmlns:a16="http://schemas.microsoft.com/office/drawing/2014/main" xmlns="" id="{F4A0109B-EACB-7255-A5F8-22F9DD618C22}"/>
                </a:ext>
              </a:extLst>
            </p:cNvPr>
            <p:cNvPicPr/>
            <p:nvPr/>
          </p:nvPicPr>
          <p:blipFill rotWithShape="1">
            <a:blip r:embed="rId4"/>
            <a:srcRect l="60206"/>
            <a:stretch/>
          </p:blipFill>
          <p:spPr>
            <a:xfrm rot="3748931">
              <a:off x="8314310" y="4221260"/>
              <a:ext cx="956991" cy="1727441"/>
            </a:xfrm>
            <a:prstGeom prst="rect">
              <a:avLst/>
            </a:prstGeom>
            <a:ln w="0">
              <a:noFill/>
            </a:ln>
            <a:scene3d>
              <a:camera prst="isometricOffAxis1Right"/>
              <a:lightRig rig="threePt" dir="t"/>
            </a:scene3d>
          </p:spPr>
        </p:pic>
        <p:sp>
          <p:nvSpPr>
            <p:cNvPr id="9" name="TextBox 8"/>
            <p:cNvSpPr txBox="1"/>
            <p:nvPr/>
          </p:nvSpPr>
          <p:spPr>
            <a:xfrm>
              <a:off x="514350" y="4772025"/>
              <a:ext cx="1069524" cy="64633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mtClean="0">
                  <a:solidFill>
                    <a:schemeClr val="bg1"/>
                  </a:solidFill>
                </a:rPr>
                <a:t>Neutron </a:t>
              </a:r>
            </a:p>
            <a:p>
              <a:pPr algn="l"/>
              <a:r>
                <a:rPr lang="de-DE" smtClean="0">
                  <a:solidFill>
                    <a:schemeClr val="bg1"/>
                  </a:solidFill>
                </a:rPr>
                <a:t>source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>
            <a:xfrm>
              <a:off x="1583874" y="5095191"/>
              <a:ext cx="8640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398" y="4368457"/>
              <a:ext cx="1387558" cy="1453467"/>
            </a:xfrm>
            <a:prstGeom prst="rect">
              <a:avLst/>
            </a:prstGeom>
            <a:scene3d>
              <a:camera prst="isometricOffAxis1Right"/>
              <a:lightRig rig="threePt" dir="t"/>
            </a:scene3d>
          </p:spPr>
        </p:pic>
        <p:sp>
          <p:nvSpPr>
            <p:cNvPr id="15" name="TextBox 14"/>
            <p:cNvSpPr txBox="1"/>
            <p:nvPr/>
          </p:nvSpPr>
          <p:spPr>
            <a:xfrm>
              <a:off x="3174278" y="5821924"/>
              <a:ext cx="65915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DUT</a:t>
              </a:r>
              <a:endParaRPr lang="en-US" dirty="0" smtClean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1583874" y="4933266"/>
              <a:ext cx="8640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83873" y="5266641"/>
              <a:ext cx="8640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040956" y="5095191"/>
              <a:ext cx="86405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59445" y="4397247"/>
              <a:ext cx="31290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n</a:t>
              </a:r>
              <a:endParaRPr lang="en-US" dirty="0" smtClean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365550" y="4417731"/>
              <a:ext cx="312906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n</a:t>
              </a:r>
              <a:endParaRPr lang="en-US" dirty="0" smtClean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5722712" y="5084982"/>
              <a:ext cx="231638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5937118" y="4664264"/>
                  <a:ext cx="2136034" cy="369332"/>
                </a:xfrm>
                <a:prstGeom prst="rect">
                  <a:avLst/>
                </a:prstGeom>
              </p:spPr>
              <p:txBody>
                <a:bodyPr vert="horz" wrap="none" lIns="91440" tIns="45720" rIns="91440" bIns="45720" rtlCol="0" anchor="t">
                  <a:spAutoFit/>
                </a:bodyPr>
                <a:lstStyle/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sSub>
                          <m:sSubPr>
                            <m:ctrlPr>
                              <a:rPr lang="de-DE" b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DE" b="0" i="0" smtClean="0">
                                <a:latin typeface="Cambria Math" panose="02040503050406030204" pitchFamily="18" charset="0"/>
                              </a:rPr>
                              <m:t>kin</m:t>
                            </m:r>
                          </m:sub>
                        </m:s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1.7 </m:t>
                        </m:r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MeV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dirty="0" smtClean="0"/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7118" y="4664264"/>
                  <a:ext cx="2136034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5" name="Group 24"/>
            <p:cNvGrpSpPr/>
            <p:nvPr/>
          </p:nvGrpSpPr>
          <p:grpSpPr>
            <a:xfrm>
              <a:off x="9083675" y="5418356"/>
              <a:ext cx="1642942" cy="893146"/>
              <a:chOff x="6601887" y="4741577"/>
              <a:chExt cx="2841885" cy="1544923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601887" y="5055325"/>
                <a:ext cx="1175484" cy="645059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 cstate="print">
                <a:clrChange>
                  <a:clrFrom>
                    <a:srgbClr val="F7F7F7"/>
                  </a:clrFrom>
                  <a:clrTo>
                    <a:srgbClr val="F7F7F7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7978" y="5043350"/>
                <a:ext cx="1075794" cy="64505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01188" y="4741577"/>
                <a:ext cx="1706333" cy="1544923"/>
              </a:xfrm>
              <a:prstGeom prst="rect">
                <a:avLst/>
              </a:prstGeom>
            </p:spPr>
          </p:pic>
          <p:sp>
            <p:nvSpPr>
              <p:cNvPr id="29" name="Oval 28"/>
              <p:cNvSpPr/>
              <p:nvPr/>
            </p:nvSpPr>
            <p:spPr>
              <a:xfrm>
                <a:off x="7722394" y="5055325"/>
                <a:ext cx="124378" cy="1243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236388" y="5070028"/>
                <a:ext cx="124378" cy="12437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1" name="Freeform 30"/>
            <p:cNvSpPr/>
            <p:nvPr/>
          </p:nvSpPr>
          <p:spPr>
            <a:xfrm>
              <a:off x="8575665" y="5334000"/>
              <a:ext cx="892185" cy="848581"/>
            </a:xfrm>
            <a:custGeom>
              <a:avLst/>
              <a:gdLst>
                <a:gd name="connsiteX0" fmla="*/ 225435 w 892185"/>
                <a:gd name="connsiteY0" fmla="*/ 0 h 848581"/>
                <a:gd name="connsiteX1" fmla="*/ 130185 w 892185"/>
                <a:gd name="connsiteY1" fmla="*/ 104775 h 848581"/>
                <a:gd name="connsiteX2" fmla="*/ 101610 w 892185"/>
                <a:gd name="connsiteY2" fmla="*/ 133350 h 848581"/>
                <a:gd name="connsiteX3" fmla="*/ 53985 w 892185"/>
                <a:gd name="connsiteY3" fmla="*/ 209550 h 848581"/>
                <a:gd name="connsiteX4" fmla="*/ 25410 w 892185"/>
                <a:gd name="connsiteY4" fmla="*/ 238125 h 848581"/>
                <a:gd name="connsiteX5" fmla="*/ 15885 w 892185"/>
                <a:gd name="connsiteY5" fmla="*/ 495300 h 848581"/>
                <a:gd name="connsiteX6" fmla="*/ 25410 w 892185"/>
                <a:gd name="connsiteY6" fmla="*/ 523875 h 848581"/>
                <a:gd name="connsiteX7" fmla="*/ 63510 w 892185"/>
                <a:gd name="connsiteY7" fmla="*/ 552450 h 848581"/>
                <a:gd name="connsiteX8" fmla="*/ 92085 w 892185"/>
                <a:gd name="connsiteY8" fmla="*/ 571500 h 848581"/>
                <a:gd name="connsiteX9" fmla="*/ 120660 w 892185"/>
                <a:gd name="connsiteY9" fmla="*/ 581025 h 848581"/>
                <a:gd name="connsiteX10" fmla="*/ 168285 w 892185"/>
                <a:gd name="connsiteY10" fmla="*/ 600075 h 848581"/>
                <a:gd name="connsiteX11" fmla="*/ 206385 w 892185"/>
                <a:gd name="connsiteY11" fmla="*/ 581025 h 848581"/>
                <a:gd name="connsiteX12" fmla="*/ 168285 w 892185"/>
                <a:gd name="connsiteY12" fmla="*/ 476250 h 848581"/>
                <a:gd name="connsiteX13" fmla="*/ 130185 w 892185"/>
                <a:gd name="connsiteY13" fmla="*/ 485775 h 848581"/>
                <a:gd name="connsiteX14" fmla="*/ 44460 w 892185"/>
                <a:gd name="connsiteY14" fmla="*/ 561975 h 848581"/>
                <a:gd name="connsiteX15" fmla="*/ 34935 w 892185"/>
                <a:gd name="connsiteY15" fmla="*/ 600075 h 848581"/>
                <a:gd name="connsiteX16" fmla="*/ 25410 w 892185"/>
                <a:gd name="connsiteY16" fmla="*/ 723900 h 848581"/>
                <a:gd name="connsiteX17" fmla="*/ 92085 w 892185"/>
                <a:gd name="connsiteY17" fmla="*/ 771525 h 848581"/>
                <a:gd name="connsiteX18" fmla="*/ 168285 w 892185"/>
                <a:gd name="connsiteY18" fmla="*/ 828675 h 848581"/>
                <a:gd name="connsiteX19" fmla="*/ 225435 w 892185"/>
                <a:gd name="connsiteY19" fmla="*/ 838200 h 848581"/>
                <a:gd name="connsiteX20" fmla="*/ 320685 w 892185"/>
                <a:gd name="connsiteY20" fmla="*/ 847725 h 848581"/>
                <a:gd name="connsiteX21" fmla="*/ 549285 w 892185"/>
                <a:gd name="connsiteY21" fmla="*/ 838200 h 848581"/>
                <a:gd name="connsiteX22" fmla="*/ 596910 w 892185"/>
                <a:gd name="connsiteY22" fmla="*/ 800100 h 848581"/>
                <a:gd name="connsiteX23" fmla="*/ 682635 w 892185"/>
                <a:gd name="connsiteY23" fmla="*/ 771525 h 848581"/>
                <a:gd name="connsiteX24" fmla="*/ 758835 w 892185"/>
                <a:gd name="connsiteY24" fmla="*/ 742950 h 848581"/>
                <a:gd name="connsiteX25" fmla="*/ 787410 w 892185"/>
                <a:gd name="connsiteY25" fmla="*/ 723900 h 848581"/>
                <a:gd name="connsiteX26" fmla="*/ 749310 w 892185"/>
                <a:gd name="connsiteY26" fmla="*/ 676275 h 848581"/>
                <a:gd name="connsiteX27" fmla="*/ 549285 w 892185"/>
                <a:gd name="connsiteY27" fmla="*/ 685800 h 848581"/>
                <a:gd name="connsiteX28" fmla="*/ 520710 w 892185"/>
                <a:gd name="connsiteY28" fmla="*/ 800100 h 848581"/>
                <a:gd name="connsiteX29" fmla="*/ 558810 w 892185"/>
                <a:gd name="connsiteY29" fmla="*/ 819150 h 848581"/>
                <a:gd name="connsiteX30" fmla="*/ 587385 w 892185"/>
                <a:gd name="connsiteY30" fmla="*/ 828675 h 848581"/>
                <a:gd name="connsiteX31" fmla="*/ 730260 w 892185"/>
                <a:gd name="connsiteY31" fmla="*/ 847725 h 848581"/>
                <a:gd name="connsiteX32" fmla="*/ 892185 w 892185"/>
                <a:gd name="connsiteY32" fmla="*/ 847725 h 84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892185" h="848581">
                  <a:moveTo>
                    <a:pt x="225435" y="0"/>
                  </a:moveTo>
                  <a:cubicBezTo>
                    <a:pt x="126598" y="98837"/>
                    <a:pt x="229381" y="-6821"/>
                    <a:pt x="130185" y="104775"/>
                  </a:cubicBezTo>
                  <a:cubicBezTo>
                    <a:pt x="121236" y="114843"/>
                    <a:pt x="110376" y="123123"/>
                    <a:pt x="101610" y="133350"/>
                  </a:cubicBezTo>
                  <a:cubicBezTo>
                    <a:pt x="15833" y="233423"/>
                    <a:pt x="123677" y="111981"/>
                    <a:pt x="53985" y="209550"/>
                  </a:cubicBezTo>
                  <a:cubicBezTo>
                    <a:pt x="46155" y="220511"/>
                    <a:pt x="34935" y="228600"/>
                    <a:pt x="25410" y="238125"/>
                  </a:cubicBezTo>
                  <a:cubicBezTo>
                    <a:pt x="-12857" y="352925"/>
                    <a:pt x="-883" y="294081"/>
                    <a:pt x="15885" y="495300"/>
                  </a:cubicBezTo>
                  <a:cubicBezTo>
                    <a:pt x="16719" y="505306"/>
                    <a:pt x="18982" y="516162"/>
                    <a:pt x="25410" y="523875"/>
                  </a:cubicBezTo>
                  <a:cubicBezTo>
                    <a:pt x="35573" y="536071"/>
                    <a:pt x="50592" y="543223"/>
                    <a:pt x="63510" y="552450"/>
                  </a:cubicBezTo>
                  <a:cubicBezTo>
                    <a:pt x="72825" y="559104"/>
                    <a:pt x="81846" y="566380"/>
                    <a:pt x="92085" y="571500"/>
                  </a:cubicBezTo>
                  <a:cubicBezTo>
                    <a:pt x="101065" y="575990"/>
                    <a:pt x="111259" y="577500"/>
                    <a:pt x="120660" y="581025"/>
                  </a:cubicBezTo>
                  <a:cubicBezTo>
                    <a:pt x="136669" y="587028"/>
                    <a:pt x="152410" y="593725"/>
                    <a:pt x="168285" y="600075"/>
                  </a:cubicBezTo>
                  <a:cubicBezTo>
                    <a:pt x="180985" y="593725"/>
                    <a:pt x="202941" y="594800"/>
                    <a:pt x="206385" y="581025"/>
                  </a:cubicBezTo>
                  <a:cubicBezTo>
                    <a:pt x="229862" y="487118"/>
                    <a:pt x="216432" y="492299"/>
                    <a:pt x="168285" y="476250"/>
                  </a:cubicBezTo>
                  <a:cubicBezTo>
                    <a:pt x="155585" y="479425"/>
                    <a:pt x="141628" y="479418"/>
                    <a:pt x="130185" y="485775"/>
                  </a:cubicBezTo>
                  <a:cubicBezTo>
                    <a:pt x="102443" y="501187"/>
                    <a:pt x="66980" y="539455"/>
                    <a:pt x="44460" y="561975"/>
                  </a:cubicBezTo>
                  <a:cubicBezTo>
                    <a:pt x="41285" y="574675"/>
                    <a:pt x="40092" y="588043"/>
                    <a:pt x="34935" y="600075"/>
                  </a:cubicBezTo>
                  <a:cubicBezTo>
                    <a:pt x="10132" y="657949"/>
                    <a:pt x="-18553" y="609596"/>
                    <a:pt x="25410" y="723900"/>
                  </a:cubicBezTo>
                  <a:cubicBezTo>
                    <a:pt x="27859" y="730267"/>
                    <a:pt x="82614" y="764637"/>
                    <a:pt x="92085" y="771525"/>
                  </a:cubicBezTo>
                  <a:cubicBezTo>
                    <a:pt x="117762" y="790199"/>
                    <a:pt x="139887" y="814476"/>
                    <a:pt x="168285" y="828675"/>
                  </a:cubicBezTo>
                  <a:cubicBezTo>
                    <a:pt x="185559" y="837312"/>
                    <a:pt x="206271" y="835805"/>
                    <a:pt x="225435" y="838200"/>
                  </a:cubicBezTo>
                  <a:cubicBezTo>
                    <a:pt x="257097" y="842158"/>
                    <a:pt x="288935" y="844550"/>
                    <a:pt x="320685" y="847725"/>
                  </a:cubicBezTo>
                  <a:cubicBezTo>
                    <a:pt x="396885" y="844550"/>
                    <a:pt x="474128" y="851158"/>
                    <a:pt x="549285" y="838200"/>
                  </a:cubicBezTo>
                  <a:cubicBezTo>
                    <a:pt x="569319" y="834746"/>
                    <a:pt x="578726" y="809192"/>
                    <a:pt x="596910" y="800100"/>
                  </a:cubicBezTo>
                  <a:cubicBezTo>
                    <a:pt x="623851" y="786630"/>
                    <a:pt x="655694" y="784995"/>
                    <a:pt x="682635" y="771525"/>
                  </a:cubicBezTo>
                  <a:cubicBezTo>
                    <a:pt x="732444" y="746621"/>
                    <a:pt x="706960" y="755919"/>
                    <a:pt x="758835" y="742950"/>
                  </a:cubicBezTo>
                  <a:cubicBezTo>
                    <a:pt x="768360" y="736600"/>
                    <a:pt x="783158" y="734529"/>
                    <a:pt x="787410" y="723900"/>
                  </a:cubicBezTo>
                  <a:cubicBezTo>
                    <a:pt x="797096" y="699685"/>
                    <a:pt x="760208" y="683540"/>
                    <a:pt x="749310" y="676275"/>
                  </a:cubicBezTo>
                  <a:cubicBezTo>
                    <a:pt x="682635" y="679450"/>
                    <a:pt x="615197" y="675254"/>
                    <a:pt x="549285" y="685800"/>
                  </a:cubicBezTo>
                  <a:cubicBezTo>
                    <a:pt x="490852" y="695149"/>
                    <a:pt x="504600" y="764658"/>
                    <a:pt x="520710" y="800100"/>
                  </a:cubicBezTo>
                  <a:cubicBezTo>
                    <a:pt x="526586" y="813026"/>
                    <a:pt x="545759" y="813557"/>
                    <a:pt x="558810" y="819150"/>
                  </a:cubicBezTo>
                  <a:cubicBezTo>
                    <a:pt x="568038" y="823105"/>
                    <a:pt x="577731" y="825917"/>
                    <a:pt x="587385" y="828675"/>
                  </a:cubicBezTo>
                  <a:cubicBezTo>
                    <a:pt x="639494" y="843563"/>
                    <a:pt x="666059" y="845432"/>
                    <a:pt x="730260" y="847725"/>
                  </a:cubicBezTo>
                  <a:cubicBezTo>
                    <a:pt x="784201" y="849651"/>
                    <a:pt x="838210" y="847725"/>
                    <a:pt x="892185" y="847725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Cloud Callout 31"/>
            <p:cNvSpPr/>
            <p:nvPr/>
          </p:nvSpPr>
          <p:spPr>
            <a:xfrm>
              <a:off x="9273851" y="3080077"/>
              <a:ext cx="2564068" cy="2015114"/>
            </a:xfrm>
            <a:prstGeom prst="cloudCallout">
              <a:avLst/>
            </a:prstGeom>
            <a:solidFill>
              <a:srgbClr val="4A4A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6545" y="3446766"/>
              <a:ext cx="1273873" cy="1334382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35" name="TextBox 34"/>
          <p:cNvSpPr txBox="1"/>
          <p:nvPr/>
        </p:nvSpPr>
        <p:spPr>
          <a:xfrm>
            <a:off x="228600" y="6173493"/>
            <a:ext cx="6571030" cy="3693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P</a:t>
            </a:r>
            <a:r>
              <a:rPr lang="de-DE" smtClean="0"/>
              <a:t>otential result: Highest resolution/granularity neutron camera.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9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mtClean="0"/>
              <a:t>Technological constraints</a:t>
            </a:r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272255" y="1755776"/>
            <a:ext cx="9282779" cy="3512634"/>
            <a:chOff x="-105137" y="885825"/>
            <a:chExt cx="10773427" cy="4076700"/>
          </a:xfrm>
        </p:grpSpPr>
        <p:grpSp>
          <p:nvGrpSpPr>
            <p:cNvPr id="13" name="Group 12"/>
            <p:cNvGrpSpPr/>
            <p:nvPr/>
          </p:nvGrpSpPr>
          <p:grpSpPr>
            <a:xfrm>
              <a:off x="2156615" y="885825"/>
              <a:ext cx="6092035" cy="4076700"/>
              <a:chOff x="5718965" y="1000125"/>
              <a:chExt cx="6092035" cy="40767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829300" y="1000125"/>
                <a:ext cx="5886449" cy="7905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718965" y="1261765"/>
                <a:ext cx="6092035" cy="3815060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9516866" y="1135617"/>
                <a:ext cx="1814985" cy="36933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/>
                  <a:t>SiO</a:t>
                </a:r>
                <a:r>
                  <a:rPr lang="de-DE" baseline="-25000" smtClean="0"/>
                  <a:t>2</a:t>
                </a:r>
                <a:r>
                  <a:rPr lang="de-DE" smtClean="0"/>
                  <a:t> + Al-traces</a:t>
                </a:r>
                <a:endParaRPr lang="en-US" baseline="-25000" dirty="0" smtClean="0"/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2171700" y="885825"/>
              <a:ext cx="0" cy="10096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029360" y="1218223"/>
              <a:ext cx="965329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~10 µm</a:t>
              </a:r>
              <a:endParaRPr lang="en-US" dirty="0" smtClean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>
              <a:off x="2171700" y="4273034"/>
              <a:ext cx="0" cy="57519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40779" y="4408527"/>
              <a:ext cx="1583295" cy="428640"/>
            </a:xfrm>
            <a:prstGeom prst="rect">
              <a:avLst/>
            </a:prstGeom>
          </p:spPr>
          <p:txBody>
            <a:bodyPr vert="horz" wrap="squar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&gt;100 µm</a:t>
              </a:r>
              <a:endParaRPr lang="en-US" dirty="0" smtClean="0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2028825" y="1607879"/>
              <a:ext cx="0" cy="28006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-105137" y="2803212"/>
              <a:ext cx="1810111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25 µm or 50 µm</a:t>
              </a:r>
              <a:endParaRPr lang="en-US" dirty="0" smtClean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8477250" y="885825"/>
              <a:ext cx="0" cy="346710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8765205" y="4408527"/>
              <a:ext cx="1903085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May be removed</a:t>
              </a:r>
              <a:endParaRPr lang="en-US" dirty="0" smtClean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8572500" y="4305300"/>
              <a:ext cx="0" cy="542925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TextBox 53"/>
              <p:cNvSpPr txBox="1"/>
              <p:nvPr/>
            </p:nvSpPr>
            <p:spPr>
              <a:xfrm>
                <a:off x="178702" y="700021"/>
                <a:ext cx="4750018" cy="92333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t">
                <a:spAutoFit/>
              </a:bodyPr>
              <a:lstStyle/>
              <a:p>
                <a:pPr algn="l"/>
                <a:r>
                  <a:rPr lang="de-DE" smtClean="0">
                    <a:solidFill>
                      <a:srgbClr val="FF0000"/>
                    </a:solidFill>
                  </a:rPr>
                  <a:t>R</a:t>
                </a:r>
                <a:r>
                  <a:rPr lang="de-DE" smtClean="0"/>
                  <a:t>ange of boron decay particles in Si (SRIM):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→6µ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de-DE" b="0" i="0" baseline="30000" smtClean="0">
                        <a:latin typeface="Cambria Math" panose="02040503050406030204" pitchFamily="18" charset="0"/>
                      </a:rPr>
                      <m:t>7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Li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µ</m:t>
                    </m:r>
                    <m:r>
                      <m:rPr>
                        <m:sty m:val="p"/>
                      </m:rPr>
                      <a:rPr lang="de-DE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dirty="0"/>
              </a:p>
              <a:p>
                <a:pPr algn="l"/>
                <a:endParaRPr lang="en-US" dirty="0" smtClean="0"/>
              </a:p>
            </p:txBody>
          </p:sp>
        </mc:Choice>
        <mc:Fallback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02" y="700021"/>
                <a:ext cx="4750018" cy="923330"/>
              </a:xfrm>
              <a:prstGeom prst="rect">
                <a:avLst/>
              </a:prstGeom>
              <a:blipFill rotWithShape="0">
                <a:blip r:embed="rId3"/>
                <a:stretch>
                  <a:fillRect l="-1026" t="-3974" r="-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549990" y="5794257"/>
            <a:ext cx="5532284" cy="646331"/>
          </a:xfrm>
          <a:prstGeom prst="rect">
            <a:avLst/>
          </a:prstGeom>
          <a:solidFill>
            <a:schemeClr val="bg2"/>
          </a:solidFill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E</a:t>
            </a:r>
            <a:r>
              <a:rPr lang="de-DE" smtClean="0"/>
              <a:t>ntrance window too think for direct ion detection.</a:t>
            </a:r>
          </a:p>
          <a:p>
            <a:pPr algn="l"/>
            <a:r>
              <a:rPr lang="de-DE" smtClean="0"/>
              <a:t>=&gt; </a:t>
            </a:r>
            <a:r>
              <a:rPr lang="de-DE" smtClean="0"/>
              <a:t>Need to remove entrance window (back thinning)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11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mtClean="0"/>
              <a:t>Back-thinning</a:t>
            </a:r>
            <a:endParaRPr lang="en-US"/>
          </a:p>
        </p:txBody>
      </p:sp>
      <p:pic>
        <p:nvPicPr>
          <p:cNvPr id="24" name="Picture 24">
            <a:extLst>
              <a:ext uri="{FF2B5EF4-FFF2-40B4-BE49-F238E27FC236}">
                <a16:creationId xmlns:a16="http://schemas.microsoft.com/office/drawing/2014/main" xmlns="" id="{F4A0109B-EACB-7255-A5F8-22F9DD618C22}"/>
              </a:ext>
            </a:extLst>
          </p:cNvPr>
          <p:cNvPicPr/>
          <p:nvPr/>
        </p:nvPicPr>
        <p:blipFill rotWithShape="1">
          <a:blip r:embed="rId2"/>
          <a:srcRect l="-2159" t="1054" r="1353" b="-1054"/>
          <a:stretch/>
        </p:blipFill>
        <p:spPr>
          <a:xfrm>
            <a:off x="244094" y="549065"/>
            <a:ext cx="2219346" cy="1727441"/>
          </a:xfrm>
          <a:prstGeom prst="rect">
            <a:avLst/>
          </a:prstGeom>
          <a:ln w="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83176" y="2276506"/>
            <a:ext cx="1741182" cy="92333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/>
              <a:t>50µm thin CPS</a:t>
            </a:r>
          </a:p>
          <a:p>
            <a:pPr algn="l"/>
            <a:r>
              <a:rPr lang="de-DE" smtClean="0"/>
              <a:t>(MIMOSA-26)</a:t>
            </a:r>
            <a:endParaRPr lang="de-DE" smtClean="0"/>
          </a:p>
          <a:p>
            <a:pPr algn="l"/>
            <a:endParaRPr lang="en-US" dirty="0" smtClean="0"/>
          </a:p>
        </p:txBody>
      </p:sp>
      <p:grpSp>
        <p:nvGrpSpPr>
          <p:cNvPr id="49" name="Group 48"/>
          <p:cNvGrpSpPr/>
          <p:nvPr/>
        </p:nvGrpSpPr>
        <p:grpSpPr>
          <a:xfrm>
            <a:off x="8458243" y="811215"/>
            <a:ext cx="3381331" cy="3636962"/>
            <a:chOff x="4848268" y="820738"/>
            <a:chExt cx="3381331" cy="36369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24606" r="43955"/>
            <a:stretch/>
          </p:blipFill>
          <p:spPr>
            <a:xfrm rot="5400000">
              <a:off x="6274411" y="-139813"/>
              <a:ext cx="994637" cy="291573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5313860" y="4000500"/>
              <a:ext cx="28490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5313860" y="1971675"/>
              <a:ext cx="0" cy="20383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313860" y="2418639"/>
              <a:ext cx="429715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43575" y="2424157"/>
              <a:ext cx="796709" cy="112748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540284" y="3543300"/>
              <a:ext cx="1051950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7592234" y="2432416"/>
              <a:ext cx="132540" cy="111088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rot="16200000">
              <a:off x="4325048" y="2717934"/>
              <a:ext cx="1415772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log(p-doing)</a:t>
              </a:r>
              <a:endParaRPr lang="en-US" dirty="0" smtClean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19435" y="4078845"/>
              <a:ext cx="300082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x</a:t>
              </a:r>
              <a:endParaRPr lang="en-US" dirty="0" smtClean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Right Arrow 30"/>
                <p:cNvSpPr/>
                <p:nvPr/>
              </p:nvSpPr>
              <p:spPr>
                <a:xfrm>
                  <a:off x="5743574" y="2798824"/>
                  <a:ext cx="796709" cy="304798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solidFill>
                  <a:schemeClr val="bg2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DE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acc>
                      </m:oMath>
                    </m:oMathPara>
                  </a14:m>
                  <a:endParaRPr lang="en-US" b="1"/>
                </a:p>
              </p:txBody>
            </p:sp>
          </mc:Choice>
          <mc:Fallback>
            <p:sp>
              <p:nvSpPr>
                <p:cNvPr id="31" name="Right Arrow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43574" y="2798824"/>
                  <a:ext cx="796709" cy="304798"/>
                </a:xfrm>
                <a:prstGeom prst="rightArrow">
                  <a:avLst>
                    <a:gd name="adj1" fmla="val 100000"/>
                    <a:gd name="adj2" fmla="val 50000"/>
                  </a:avLst>
                </a:prstGeom>
                <a:blipFill rotWithShape="0">
                  <a:blip r:embed="rId4"/>
                  <a:stretch>
                    <a:fillRect b="-5660"/>
                  </a:stretch>
                </a:blipFill>
                <a:ln w="1905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/>
            <p:cNvCxnSpPr/>
            <p:nvPr/>
          </p:nvCxnSpPr>
          <p:spPr>
            <a:xfrm>
              <a:off x="6067425" y="4078845"/>
              <a:ext cx="152480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6414490" y="4088368"/>
              <a:ext cx="830677" cy="369332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de-DE" smtClean="0"/>
                <a:t>50 µm</a:t>
              </a:r>
              <a:endParaRPr lang="en-US" dirty="0" smtClean="0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54323" y="3226885"/>
            <a:ext cx="8812092" cy="2893100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hinning of sensors to 50 µm is mastered for decades.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Typically only 15-25 µm epitaxial layer, substrate remains.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endParaRPr lang="de-DE" sz="500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F</a:t>
            </a:r>
            <a:r>
              <a:rPr lang="de-DE" smtClean="0"/>
              <a:t>ew experience with removing full substrate (mastered but complicated).</a:t>
            </a:r>
          </a:p>
          <a:p>
            <a:pPr algn="l"/>
            <a:endParaRPr lang="de-DE" sz="500"/>
          </a:p>
          <a:p>
            <a:pPr algn="l"/>
            <a:r>
              <a:rPr lang="de-DE" smtClean="0">
                <a:solidFill>
                  <a:srgbClr val="FF0000"/>
                </a:solidFill>
              </a:rPr>
              <a:t>I</a:t>
            </a:r>
            <a:r>
              <a:rPr lang="de-DE" smtClean="0"/>
              <a:t>dea: Use 50 µm thinning and integration techniques on a 50 µm thick epitaxial layer.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Should remove the substrate. Avoids complications (?)</a:t>
            </a:r>
          </a:p>
          <a:p>
            <a:pPr algn="l"/>
            <a:endParaRPr lang="de-DE" sz="500" smtClean="0">
              <a:solidFill>
                <a:srgbClr val="FF0000"/>
              </a:solidFill>
            </a:endParaRPr>
          </a:p>
          <a:p>
            <a:pPr algn="l"/>
            <a:endParaRPr lang="de-DE" smtClean="0">
              <a:solidFill>
                <a:srgbClr val="FF0000"/>
              </a:solidFill>
            </a:endParaRPr>
          </a:p>
          <a:p>
            <a:pPr algn="l"/>
            <a:r>
              <a:rPr lang="de-DE" smtClean="0">
                <a:solidFill>
                  <a:srgbClr val="FF0000"/>
                </a:solidFill>
              </a:rPr>
              <a:t>N</a:t>
            </a:r>
            <a:r>
              <a:rPr lang="de-DE" smtClean="0"/>
              <a:t>ext add a B</a:t>
            </a:r>
            <a:r>
              <a:rPr lang="de-DE" baseline="-25000" smtClean="0"/>
              <a:t>4</a:t>
            </a:r>
            <a:r>
              <a:rPr lang="de-DE" smtClean="0"/>
              <a:t>C cover.</a:t>
            </a:r>
          </a:p>
          <a:p>
            <a:pPr marL="285750" indent="-285750" algn="l">
              <a:buFont typeface="Symbol" panose="05050102010706020507" pitchFamily="18" charset="2"/>
              <a:buChar char="Þ"/>
            </a:pPr>
            <a:r>
              <a:rPr lang="de-DE" smtClean="0"/>
              <a:t>See next talk</a:t>
            </a:r>
          </a:p>
          <a:p>
            <a:pPr algn="l"/>
            <a:endParaRPr lang="de-DE" sz="500" smtClean="0">
              <a:solidFill>
                <a:srgbClr val="FF0000"/>
              </a:solidFill>
            </a:endParaRPr>
          </a:p>
          <a:p>
            <a:pPr algn="l"/>
            <a:r>
              <a:rPr lang="de-DE" smtClean="0">
                <a:solidFill>
                  <a:srgbClr val="FF0000"/>
                </a:solidFill>
              </a:rPr>
              <a:t>T</a:t>
            </a:r>
            <a:r>
              <a:rPr lang="de-DE" smtClean="0"/>
              <a:t>est sensors.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0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6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623BFC3A-B101-4EAA-AC41-778DB2E431EF}" vid="{FAE3347D-0D8E-43C1-8A06-F0E93D441C4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GSI-TemplateMDX</Template>
  <TotalTime>0</TotalTime>
  <Words>230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Symbol</vt:lpstr>
      <vt:lpstr>Wingdings</vt:lpstr>
      <vt:lpstr>fair-gsi-folienmaster_2016_onering</vt:lpstr>
      <vt:lpstr>Toward a boron coated CPS for neutron detection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 a boron coated CPS for neutron detection</dc:title>
  <dc:creator>Microsoft account</dc:creator>
  <cp:lastModifiedBy>Microsoft account</cp:lastModifiedBy>
  <cp:revision>8</cp:revision>
  <dcterms:created xsi:type="dcterms:W3CDTF">2023-02-02T11:15:27Z</dcterms:created>
  <dcterms:modified xsi:type="dcterms:W3CDTF">2023-02-02T14:10:33Z</dcterms:modified>
</cp:coreProperties>
</file>