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91" r:id="rId4"/>
    <p:sldId id="270" r:id="rId5"/>
    <p:sldId id="289" r:id="rId6"/>
    <p:sldId id="281" r:id="rId7"/>
    <p:sldId id="276" r:id="rId8"/>
    <p:sldId id="274" r:id="rId9"/>
    <p:sldId id="277" r:id="rId10"/>
    <p:sldId id="278" r:id="rId11"/>
    <p:sldId id="279" r:id="rId12"/>
    <p:sldId id="290" r:id="rId13"/>
    <p:sldId id="280" r:id="rId14"/>
    <p:sldId id="283" r:id="rId15"/>
    <p:sldId id="285" r:id="rId16"/>
    <p:sldId id="287" r:id="rId17"/>
    <p:sldId id="28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942"/>
    <a:srgbClr val="192954"/>
    <a:srgbClr val="F1EFE1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5ACA7-BE55-4DF0-8A13-7A8D8DD8202B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862E3-3CEA-4865-88AF-68263922D08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55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A1825-AFBC-4AFA-8269-EB42082469F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33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1871-ED50-420C-8AF6-1D03CBCCDC66}" type="datetime1">
              <a:rPr lang="en-GB" smtClean="0"/>
              <a:t>09/02/2023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1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7E2F-571B-4854-A66D-8DC90C574906}" type="datetime1">
              <a:rPr lang="en-GB" smtClean="0"/>
              <a:t>09/02/2023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95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07F8-9758-48D9-93B5-411BD367716F}" type="datetime1">
              <a:rPr lang="en-GB" smtClean="0"/>
              <a:t>09/02/2023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46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3FA5-9C7F-4E89-85CD-2F153010E608}" type="datetime1">
              <a:rPr lang="en-GB" smtClean="0"/>
              <a:t>09/02/2023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9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159DF-9DE1-433C-AAC2-F5E0EEAD3C68}" type="datetime1">
              <a:rPr lang="en-GB" smtClean="0"/>
              <a:t>09/02/2023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2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09CF-D99E-4117-9DA2-58BB0A74A8C0}" type="datetime1">
              <a:rPr lang="en-GB" smtClean="0"/>
              <a:t>09/02/2023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56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06DC-3AD2-4695-B794-6990BC8DD3FC}" type="datetime1">
              <a:rPr lang="en-GB" smtClean="0"/>
              <a:t>09/02/2023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70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855C4-F1E6-4A12-9CB6-0CD26D2D2118}" type="datetime1">
              <a:rPr lang="en-GB" smtClean="0"/>
              <a:t>09/02/2023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6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613F-951E-446E-B95A-69CE1CB4F515}" type="datetime1">
              <a:rPr lang="en-GB" smtClean="0"/>
              <a:t>09/02/2023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55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99F1-E003-4756-970C-D34B73022B23}" type="datetime1">
              <a:rPr lang="en-GB" smtClean="0"/>
              <a:t>09/02/2023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39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0ED5F-D1DB-4B56-BD61-2DD321C2A58D}" type="datetime1">
              <a:rPr lang="en-GB" smtClean="0"/>
              <a:t>09/02/2023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74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638F2-F87F-4A99-AC14-C766861B4BF5}" type="datetime1">
              <a:rPr lang="en-GB" smtClean="0"/>
              <a:t>09/02/2023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4B16-B273-47C0-ACF1-9B3882C1A1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4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90" y="5945122"/>
            <a:ext cx="1400466" cy="7034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9"/>
            <a:ext cx="2407298" cy="23726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2" y="6190918"/>
            <a:ext cx="1160207" cy="5868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14" y="5848221"/>
            <a:ext cx="1651401" cy="8972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91" y="4963394"/>
            <a:ext cx="772310" cy="77231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02799" y="3103029"/>
            <a:ext cx="62752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92954"/>
                </a:solidFill>
                <a:latin typeface="Bahnschrift SemiBold" panose="020B0502040204020203" pitchFamily="34" charset="0"/>
              </a:rPr>
              <a:t>Development of GEM-based neutron detector for spallation sources</a:t>
            </a:r>
          </a:p>
          <a:p>
            <a:endParaRPr lang="en-GB" sz="2800" dirty="0">
              <a:solidFill>
                <a:srgbClr val="192954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GB" sz="2800" u="sng" dirty="0">
                <a:solidFill>
                  <a:srgbClr val="192954"/>
                </a:solidFill>
                <a:latin typeface="Bahnschrift SemiBold" panose="020B0502040204020203" pitchFamily="34" charset="0"/>
              </a:rPr>
              <a:t>Gabriele Croci </a:t>
            </a:r>
            <a:r>
              <a:rPr lang="en-GB" sz="2800" dirty="0">
                <a:solidFill>
                  <a:srgbClr val="192954"/>
                </a:solidFill>
                <a:latin typeface="Bahnschrift SemiBold" panose="020B0502040204020203" pitchFamily="34" charset="0"/>
              </a:rPr>
              <a:t>on behalf of Milano-UNIMIB-CNR Neutron group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46E34B-CFAB-DF8D-E181-9D76A0003D96}"/>
              </a:ext>
            </a:extLst>
          </p:cNvPr>
          <p:cNvSpPr txBox="1"/>
          <p:nvPr/>
        </p:nvSpPr>
        <p:spPr>
          <a:xfrm>
            <a:off x="2407298" y="6296851"/>
            <a:ext cx="627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92954"/>
                </a:solidFill>
                <a:latin typeface="Bahnschrift SemiBold" panose="020B0502040204020203" pitchFamily="34" charset="0"/>
              </a:rPr>
              <a:t>2023 </a:t>
            </a:r>
            <a:r>
              <a:rPr lang="en-GB" sz="2800" dirty="0" err="1">
                <a:solidFill>
                  <a:srgbClr val="192954"/>
                </a:solidFill>
                <a:latin typeface="Bahnschrift SemiBold" panose="020B0502040204020203" pitchFamily="34" charset="0"/>
              </a:rPr>
              <a:t>Eurizon</a:t>
            </a:r>
            <a:r>
              <a:rPr lang="en-GB" sz="2800" dirty="0">
                <a:solidFill>
                  <a:srgbClr val="192954"/>
                </a:solidFill>
                <a:latin typeface="Bahnschrift SemiBold" panose="020B0502040204020203" pitchFamily="34" charset="0"/>
              </a:rPr>
              <a:t>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454658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06" y="3863703"/>
            <a:ext cx="3499694" cy="237968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Simulations with GEANT4</a:t>
            </a:r>
          </a:p>
        </p:txBody>
      </p:sp>
      <p:pic>
        <p:nvPicPr>
          <p:cNvPr id="17" name="Segnaposto contenuto 1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260" y="1344224"/>
            <a:ext cx="3094209" cy="237476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testo 4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925412" y="1690688"/>
                <a:ext cx="4299731" cy="1808292"/>
              </a:xfrm>
            </p:spPr>
            <p:txBody>
              <a:bodyPr>
                <a:normAutofit/>
              </a:bodyPr>
              <a:lstStyle/>
              <a:p>
                <a:pPr marL="342900" indent="-342900"/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1∗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000" dirty="0">
                    <a:cs typeface="Times New Roman" panose="02020603050405020304" pitchFamily="18" charset="0"/>
                  </a:rPr>
                  <a:t> neutron beam at 25 </a:t>
                </a:r>
                <a:r>
                  <a:rPr lang="en-GB" sz="2000" dirty="0" err="1">
                    <a:cs typeface="Times New Roman" panose="02020603050405020304" pitchFamily="18" charset="0"/>
                  </a:rPr>
                  <a:t>meV</a:t>
                </a:r>
                <a:r>
                  <a:rPr lang="en-GB" sz="2000" dirty="0"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/>
                <a:r>
                  <a:rPr lang="en-GB" sz="2000" dirty="0">
                    <a:cs typeface="Times New Roman" panose="02020603050405020304" pitchFamily="18" charset="0"/>
                  </a:rPr>
                  <a:t>Active area of 10x10 cm</a:t>
                </a:r>
                <a:r>
                  <a:rPr lang="en-GB" sz="2000" baseline="30000" dirty="0">
                    <a:cs typeface="Times New Roman" panose="02020603050405020304" pitchFamily="18" charset="0"/>
                  </a:rPr>
                  <a:t>2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cs typeface="Times New Roman" panose="02020603050405020304" pitchFamily="18" charset="0"/>
                  </a:rPr>
                  <a:t>Cu thickness = 5 </a:t>
                </a:r>
                <a:r>
                  <a:rPr lang="el-GR" sz="2000" dirty="0">
                    <a:cs typeface="Times New Roman" panose="02020603050405020304" pitchFamily="18" charset="0"/>
                  </a:rPr>
                  <a:t>μ</a:t>
                </a:r>
                <a:r>
                  <a:rPr lang="it-IT" sz="2000" dirty="0">
                    <a:cs typeface="Times New Roman" panose="02020603050405020304" pitchFamily="18" charset="0"/>
                  </a:rPr>
                  <a:t>m</a:t>
                </a:r>
              </a:p>
              <a:p>
                <a:pPr marL="342900" indent="-342900"/>
                <a:r>
                  <a:rPr lang="it-IT" sz="2000" dirty="0" err="1">
                    <a:cs typeface="Times New Roman" panose="02020603050405020304" pitchFamily="18" charset="0"/>
                  </a:rPr>
                  <a:t>Kapton</a:t>
                </a:r>
                <a:r>
                  <a:rPr lang="it-IT" sz="2000" dirty="0">
                    <a:cs typeface="Times New Roman" panose="02020603050405020304" pitchFamily="18" charset="0"/>
                  </a:rPr>
                  <a:t> </a:t>
                </a:r>
                <a:r>
                  <a:rPr lang="en-GB" sz="2000" dirty="0">
                    <a:cs typeface="Times New Roman" panose="02020603050405020304" pitchFamily="18" charset="0"/>
                  </a:rPr>
                  <a:t>thickness</a:t>
                </a:r>
                <a:r>
                  <a:rPr lang="it-IT" sz="2000" dirty="0">
                    <a:cs typeface="Times New Roman" panose="02020603050405020304" pitchFamily="18" charset="0"/>
                  </a:rPr>
                  <a:t> = 50</a:t>
                </a:r>
                <a:r>
                  <a:rPr lang="en-GB" sz="2000" dirty="0">
                    <a:cs typeface="Times New Roman" panose="02020603050405020304" pitchFamily="18" charset="0"/>
                  </a:rPr>
                  <a:t> </a:t>
                </a:r>
                <a:r>
                  <a:rPr lang="el-GR" sz="2000" dirty="0">
                    <a:cs typeface="Times New Roman" panose="02020603050405020304" pitchFamily="18" charset="0"/>
                  </a:rPr>
                  <a:t>μ</a:t>
                </a:r>
                <a:r>
                  <a:rPr lang="it-IT" sz="2000" dirty="0">
                    <a:cs typeface="Times New Roman" panose="02020603050405020304" pitchFamily="18" charset="0"/>
                  </a:rPr>
                  <a:t>m </a:t>
                </a:r>
                <a:endParaRPr lang="en-GB" sz="2000" dirty="0">
                  <a:cs typeface="Times New Roman" panose="02020603050405020304" pitchFamily="18" charset="0"/>
                </a:endParaRPr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5" name="Segnaposto tes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25412" y="1690688"/>
                <a:ext cx="4299731" cy="1808292"/>
              </a:xfrm>
              <a:blipFill>
                <a:blip r:embed="rId4"/>
                <a:stretch>
                  <a:fillRect l="-1277" t="-33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261" y="3851407"/>
            <a:ext cx="3094209" cy="2391978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0625816" y="2072710"/>
            <a:ext cx="106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BGAP1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625815" y="4644594"/>
            <a:ext cx="106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BGAP1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t="1176" r="9596" b="-1176"/>
          <a:stretch/>
        </p:blipFill>
        <p:spPr>
          <a:xfrm>
            <a:off x="838200" y="3863703"/>
            <a:ext cx="3189388" cy="237968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BCB820-0C6F-1264-818B-851E1D7AB339}"/>
              </a:ext>
            </a:extLst>
          </p:cNvPr>
          <p:cNvSpPr txBox="1"/>
          <p:nvPr/>
        </p:nvSpPr>
        <p:spPr>
          <a:xfrm>
            <a:off x="5312355" y="3429000"/>
            <a:ext cx="2576945" cy="38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MeV Gamma Rays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F90BCA-C41B-5C87-9777-B5F4DDDC2A2C}"/>
              </a:ext>
            </a:extLst>
          </p:cNvPr>
          <p:cNvSpPr txBox="1"/>
          <p:nvPr/>
        </p:nvSpPr>
        <p:spPr>
          <a:xfrm>
            <a:off x="8897189" y="922335"/>
            <a:ext cx="2576945" cy="38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Thermal </a:t>
            </a:r>
            <a:r>
              <a:rPr lang="it-IT" dirty="0" err="1"/>
              <a:t>Neutrons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3743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Simulations with GEANT4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4294967295"/>
          </p:nvPr>
        </p:nvSpPr>
        <p:spPr>
          <a:xfrm>
            <a:off x="2229243" y="5703003"/>
            <a:ext cx="1981408" cy="86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cs typeface="Times New Roman" panose="02020603050405020304" pitchFamily="18" charset="0"/>
              </a:rPr>
              <a:t>BGAPS: 2mm</a:t>
            </a:r>
          </a:p>
          <a:p>
            <a:pPr marL="0" indent="0">
              <a:buNone/>
            </a:pPr>
            <a:r>
              <a:rPr lang="en-GB" sz="1800" dirty="0" err="1">
                <a:cs typeface="Times New Roman" panose="02020603050405020304" pitchFamily="18" charset="0"/>
              </a:rPr>
              <a:t>En</a:t>
            </a:r>
            <a:r>
              <a:rPr lang="en-GB" sz="1800" dirty="0">
                <a:cs typeface="Times New Roman" panose="02020603050405020304" pitchFamily="18" charset="0"/>
              </a:rPr>
              <a:t> = 25 </a:t>
            </a:r>
            <a:r>
              <a:rPr lang="en-GB" sz="1800" dirty="0" err="1">
                <a:cs typeface="Times New Roman" panose="02020603050405020304" pitchFamily="18" charset="0"/>
              </a:rPr>
              <a:t>meV</a:t>
            </a:r>
            <a:endParaRPr lang="en-GB" sz="1800" dirty="0"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7325"/>
            <a:ext cx="5257800" cy="39433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53" y="1540442"/>
            <a:ext cx="5082838" cy="386235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114659" y="5766514"/>
            <a:ext cx="22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</a:t>
            </a:r>
            <a:r>
              <a:rPr lang="el-GR" dirty="0"/>
              <a:t>μ</a:t>
            </a:r>
            <a:r>
              <a:rPr lang="it-IT" dirty="0"/>
              <a:t>m </a:t>
            </a:r>
            <a:r>
              <a:rPr lang="it-IT" dirty="0" err="1"/>
              <a:t>boron</a:t>
            </a:r>
            <a:r>
              <a:rPr lang="it-IT" dirty="0"/>
              <a:t> </a:t>
            </a:r>
            <a:r>
              <a:rPr lang="it-IT" dirty="0" err="1"/>
              <a:t>thickness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37943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52" y="4536413"/>
            <a:ext cx="7286096" cy="22583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/>
              <p:cNvSpPr txBox="1"/>
              <p:nvPr/>
            </p:nvSpPr>
            <p:spPr>
              <a:xfrm>
                <a:off x="827286" y="937248"/>
                <a:ext cx="4663036" cy="3447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3 BGEM foils 3x3 cm</a:t>
                </a:r>
                <a:r>
                  <a:rPr lang="en-GB" sz="2000" baseline="30000" dirty="0"/>
                  <a:t>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sz="2000" dirty="0"/>
                  <a:t>1μ</a:t>
                </a:r>
                <a:r>
                  <a:rPr lang="en-GB" sz="2000" dirty="0"/>
                  <a:t>m thick </a:t>
                </a:r>
                <a:r>
                  <a:rPr lang="en-US" sz="2000" baseline="30000" dirty="0"/>
                  <a:t>10</a:t>
                </a:r>
                <a:r>
                  <a:rPr lang="en-US" sz="2000" dirty="0"/>
                  <a:t>B</a:t>
                </a:r>
                <a:r>
                  <a:rPr lang="en-US" sz="2000" baseline="-25000" dirty="0"/>
                  <a:t>4</a:t>
                </a:r>
                <a:r>
                  <a:rPr lang="en-US" sz="2000" dirty="0"/>
                  <a:t>C</a:t>
                </a:r>
                <a:r>
                  <a:rPr lang="en-GB" sz="2000" dirty="0"/>
                  <a:t> layers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Neutron Conversion: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𝐿𝑖</m:t>
                    </m:r>
                  </m:oMath>
                </a14:m>
                <a:r>
                  <a:rPr lang="en-GB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err="1"/>
                  <a:t>Ar</a:t>
                </a:r>
                <a:r>
                  <a:rPr lang="en-GB" sz="2000" dirty="0"/>
                  <a:t>/CO</a:t>
                </a:r>
                <a:r>
                  <a:rPr lang="en-GB" sz="2000" baseline="-25000" dirty="0"/>
                  <a:t>2</a:t>
                </a:r>
                <a:r>
                  <a:rPr lang="en-GB" sz="2000" dirty="0"/>
                  <a:t>/CF</a:t>
                </a:r>
                <a:r>
                  <a:rPr lang="en-GB" sz="2000" baseline="-25000" dirty="0"/>
                  <a:t>4</a:t>
                </a:r>
                <a:r>
                  <a:rPr lang="en-GB" sz="2000" dirty="0"/>
                  <a:t> 45</a:t>
                </a:r>
                <a:r>
                  <a:rPr lang="en-GB" sz="2000" i="1" dirty="0"/>
                  <a:t>/</a:t>
                </a:r>
                <a:r>
                  <a:rPr lang="en-GB" sz="2000" dirty="0"/>
                  <a:t>15</a:t>
                </a:r>
                <a:r>
                  <a:rPr lang="en-GB" sz="2000" i="1" dirty="0"/>
                  <a:t>/</a:t>
                </a:r>
                <a:r>
                  <a:rPr lang="en-GB" sz="2000" dirty="0"/>
                  <a:t>40 gas mixture</a:t>
                </a:r>
                <a:endParaRPr lang="en-GB" sz="2000" baseline="30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err="1"/>
                  <a:t>TimePix</a:t>
                </a:r>
                <a:r>
                  <a:rPr lang="en-GB" sz="2000" dirty="0"/>
                  <a:t> ASICs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Pixelated anode (each pad is 55 × 55</a:t>
                </a:r>
                <a:r>
                  <a:rPr lang="el-GR" sz="2000" dirty="0"/>
                  <a:t>μ</a:t>
                </a:r>
                <a:r>
                  <a:rPr lang="en-GB" sz="2000" dirty="0"/>
                  <a:t>m</a:t>
                </a:r>
                <a:r>
                  <a:rPr lang="en-GB" sz="2000" baseline="30000" dirty="0"/>
                  <a:t>2</a:t>
                </a:r>
                <a:r>
                  <a:rPr lang="en-GB" sz="20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Test at TRIGA Mark II reactor at L.E.N.A. in Pavia with thermal neutrons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</p:txBody>
          </p:sp>
        </mc:Choice>
        <mc:Fallback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86" y="937248"/>
                <a:ext cx="4663036" cy="3447098"/>
              </a:xfrm>
              <a:prstGeom prst="rect">
                <a:avLst/>
              </a:prstGeom>
              <a:blipFill>
                <a:blip r:embed="rId4"/>
                <a:stretch>
                  <a:fillRect l="-1176"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D62B094A-640E-A011-C92C-520D41B765CE}"/>
              </a:ext>
            </a:extLst>
          </p:cNvPr>
          <p:cNvGrpSpPr/>
          <p:nvPr/>
        </p:nvGrpSpPr>
        <p:grpSpPr>
          <a:xfrm>
            <a:off x="6726065" y="937248"/>
            <a:ext cx="4159050" cy="3447098"/>
            <a:chOff x="6605249" y="1545126"/>
            <a:chExt cx="3330568" cy="2786167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5249" y="1545126"/>
              <a:ext cx="3330568" cy="2786167"/>
            </a:xfrm>
            <a:prstGeom prst="rect">
              <a:avLst/>
            </a:prstGeom>
          </p:spPr>
        </p:pic>
        <p:cxnSp>
          <p:nvCxnSpPr>
            <p:cNvPr id="13" name="Connettore 2 12"/>
            <p:cNvCxnSpPr/>
            <p:nvPr/>
          </p:nvCxnSpPr>
          <p:spPr>
            <a:xfrm flipH="1">
              <a:off x="7252141" y="3299452"/>
              <a:ext cx="104160" cy="33955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6941782" y="3635485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Alpha</a:t>
              </a:r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8357025" y="3028533"/>
              <a:ext cx="289033" cy="36521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8449292" y="2701490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Gamma</a:t>
              </a:r>
            </a:p>
          </p:txBody>
        </p:sp>
      </p:grpSp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115" y="6425715"/>
            <a:ext cx="368085" cy="39386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05" y="6479784"/>
            <a:ext cx="557894" cy="28008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016" y="6427511"/>
            <a:ext cx="726039" cy="367255"/>
          </a:xfrm>
          <a:prstGeom prst="rect">
            <a:avLst/>
          </a:prstGeom>
        </p:spPr>
      </p:pic>
      <p:sp>
        <p:nvSpPr>
          <p:cNvPr id="21" name="Titolo 3"/>
          <p:cNvSpPr>
            <a:spLocks noGrp="1"/>
          </p:cNvSpPr>
          <p:nvPr>
            <p:ph type="title"/>
          </p:nvPr>
        </p:nvSpPr>
        <p:spPr>
          <a:xfrm>
            <a:off x="838200" y="-5519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MBGEM: the MBGEM-</a:t>
            </a:r>
            <a:r>
              <a:rPr lang="en-GB" dirty="0" err="1">
                <a:solidFill>
                  <a:srgbClr val="192954"/>
                </a:solidFill>
                <a:latin typeface="Kall"/>
              </a:rPr>
              <a:t>Pix</a:t>
            </a:r>
            <a:r>
              <a:rPr lang="en-GB" dirty="0">
                <a:solidFill>
                  <a:srgbClr val="192954"/>
                </a:solidFill>
                <a:latin typeface="Kall"/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272949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gYheoRjmBCNqWzmf-Sg9l2Rg5od3ZrYkhv0WGDJ1nl6gm8AIEA1CJ8cqWGLsWjq6aXuLD2k9lr_WF2UJRxI2POgUWDlmDYoft5zFGZk-3zJ8QMmBq5dvw-0Q5RUw85jrHYCRfjEU495Ui-OlhQgTX_zjAeiRWLmSHLgMxji7HdErKnnvTZDvQEsyiUZ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34" y="1531593"/>
            <a:ext cx="1704616" cy="22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4.googleusercontent.com/2Y42xmxp79FYccDTLJT1ZLZ2tAKy6X7UpEq0WBj7zas__2D2kIrVJTovDxqzeKVAl5XkNlUODdm-8w8v5iHGmQvFbqxa9axb28get-Gl97xZhC8Ok4uXlFgIlKZDa3A0J2L70oya3dDSD_TCp_krPHXxUYhNoc3r8zECANcIO-cY9Y_VwTqHEyhl5w5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8" y="3804415"/>
            <a:ext cx="3023926" cy="29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2470" r="7744" b="-2470"/>
          <a:stretch/>
        </p:blipFill>
        <p:spPr>
          <a:xfrm>
            <a:off x="7422079" y="3978498"/>
            <a:ext cx="3639758" cy="2853317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35655" y="1176140"/>
            <a:ext cx="4663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BGEM foils </a:t>
            </a:r>
            <a:r>
              <a:rPr lang="en-GB" b="1" dirty="0"/>
              <a:t>10x10 cm</a:t>
            </a:r>
            <a:r>
              <a:rPr lang="en-GB" b="1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1μ</a:t>
            </a:r>
            <a:r>
              <a:rPr lang="en-GB" dirty="0"/>
              <a:t>m thick </a:t>
            </a:r>
            <a:r>
              <a:rPr lang="en-US" baseline="30000" dirty="0"/>
              <a:t>10</a:t>
            </a:r>
            <a:r>
              <a:rPr lang="en-US" dirty="0"/>
              <a:t>B</a:t>
            </a:r>
            <a:r>
              <a:rPr lang="en-US" baseline="-25000" dirty="0"/>
              <a:t>4</a:t>
            </a:r>
            <a:r>
              <a:rPr lang="en-US" dirty="0"/>
              <a:t>C</a:t>
            </a:r>
            <a:r>
              <a:rPr lang="en-GB" dirty="0"/>
              <a:t>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Ar</a:t>
            </a:r>
            <a:r>
              <a:rPr lang="en-GB" b="1" dirty="0"/>
              <a:t>/CO</a:t>
            </a:r>
            <a:r>
              <a:rPr lang="en-GB" b="1" baseline="-25000" dirty="0"/>
              <a:t>2</a:t>
            </a:r>
            <a:r>
              <a:rPr lang="en-GB" b="1" dirty="0"/>
              <a:t>/CF</a:t>
            </a:r>
            <a:r>
              <a:rPr lang="en-GB" b="1" baseline="-25000" dirty="0"/>
              <a:t>4</a:t>
            </a:r>
            <a:r>
              <a:rPr lang="en-GB" dirty="0"/>
              <a:t> 45</a:t>
            </a:r>
            <a:r>
              <a:rPr lang="en-GB" i="1" dirty="0"/>
              <a:t>/</a:t>
            </a:r>
            <a:r>
              <a:rPr lang="en-GB" dirty="0"/>
              <a:t>15</a:t>
            </a:r>
            <a:r>
              <a:rPr lang="en-GB" i="1" dirty="0"/>
              <a:t>/</a:t>
            </a:r>
            <a:r>
              <a:rPr lang="en-GB" dirty="0"/>
              <a:t>40 gas mixture</a:t>
            </a:r>
            <a:endParaRPr lang="en-GB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GEMINI</a:t>
            </a:r>
            <a:r>
              <a:rPr lang="en-GB" dirty="0"/>
              <a:t> 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Padded anode </a:t>
            </a:r>
            <a:r>
              <a:rPr lang="en-GB" dirty="0"/>
              <a:t>(each pad is 6 × 6 </a:t>
            </a:r>
            <a:r>
              <a:rPr lang="it-IT" dirty="0"/>
              <a:t>m</a:t>
            </a:r>
            <a:r>
              <a:rPr lang="en-GB" dirty="0"/>
              <a:t>m</a:t>
            </a:r>
            <a:r>
              <a:rPr lang="en-GB" baseline="30000" dirty="0"/>
              <a:t>2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Test at TRIGA Mark II reactor at L.E.N.A. in Pavia with </a:t>
            </a:r>
            <a:r>
              <a:rPr lang="en-GB" b="1" dirty="0"/>
              <a:t>thermal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A21942"/>
                </a:solidFill>
              </a:rPr>
              <a:t>Future detector for diffraction experiments at VESPA beamline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8" name="Picture 2" descr="https://lh6.googleusercontent.com/4X0kcY2me-FjV5W13_67d5WIBIe1ju0P0q7inkeFoWBoYoT7WQoseCyituIGvJXT3dhvxDzTwY29i2KXZLji-S-ul_aChjf4IuVT-QjDLuNBbTukvDxe-VFaFhjSKToG6QCUCaB-qeu-77XsBpeI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634" y="1531593"/>
            <a:ext cx="1704617" cy="22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154381" y="4351079"/>
            <a:ext cx="110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Neutron beam</a:t>
            </a: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2304646" y="4964632"/>
            <a:ext cx="128846" cy="3098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420" y="3973781"/>
            <a:ext cx="3349330" cy="2807752"/>
          </a:xfrm>
          <a:prstGeom prst="rect">
            <a:avLst/>
          </a:prstGeom>
        </p:spPr>
      </p:pic>
      <p:sp>
        <p:nvSpPr>
          <p:cNvPr id="22" name="Titolo 3"/>
          <p:cNvSpPr>
            <a:spLocks noGrp="1"/>
          </p:cNvSpPr>
          <p:nvPr>
            <p:ph type="title"/>
          </p:nvPr>
        </p:nvSpPr>
        <p:spPr>
          <a:xfrm>
            <a:off x="84748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MBGEM: the 3MBGEM detector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97602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3532178" y="1884708"/>
            <a:ext cx="750574" cy="13089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255" y="256502"/>
            <a:ext cx="119960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Neutron beam monitors based on GEM Detectors</a:t>
            </a:r>
          </a:p>
        </p:txBody>
      </p:sp>
      <p:pic>
        <p:nvPicPr>
          <p:cNvPr id="1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631056"/>
            <a:ext cx="5320742" cy="143926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tangolo 3"/>
              <p:cNvSpPr/>
              <p:nvPr/>
            </p:nvSpPr>
            <p:spPr>
              <a:xfrm>
                <a:off x="6398184" y="5342528"/>
                <a:ext cx="569846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1" i="0" baseline="30000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it-IT" sz="2400" b="1" i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it-IT" sz="2400" b="1" i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1" i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it-IT" sz="2400" b="1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1" i="0" baseline="30000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it-IT" sz="2400" b="1" i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it-IT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0" smtClean="0"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  <m:sub>
                        <m:r>
                          <a:rPr lang="it-IT" sz="2400" b="1" i="0" smtClean="0">
                            <a:latin typeface="Cambria Math" panose="02040503050406030204" pitchFamily="18" charset="0"/>
                          </a:rPr>
                          <m:t>𝐯𝐚𝐥</m:t>
                        </m:r>
                      </m:sub>
                    </m:sSub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𝟔𝟏𝟎</m:t>
                    </m:r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𝐤𝐞𝐕</m:t>
                    </m:r>
                    <m:r>
                      <a:rPr lang="it-IT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1" dirty="0"/>
                  <a:t> </a:t>
                </a:r>
              </a:p>
            </p:txBody>
          </p:sp>
        </mc:Choice>
        <mc:Fallback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184" y="5342528"/>
                <a:ext cx="5698461" cy="461665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1" y="4007434"/>
            <a:ext cx="5293874" cy="221229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058241" y="1515472"/>
            <a:ext cx="3368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3 standard GEM foils of 10x10 cm</a:t>
            </a:r>
            <a:r>
              <a:rPr lang="en-GB" sz="2000" baseline="30000" dirty="0"/>
              <a:t>2</a:t>
            </a:r>
            <a:r>
              <a:rPr lang="en-GB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256 padded anode.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Use of GEMINI readout.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Test of 3 gas mixtures:</a:t>
            </a:r>
          </a:p>
          <a:p>
            <a:pPr lvl="1"/>
            <a:r>
              <a:rPr lang="en-GB" sz="2000" dirty="0"/>
              <a:t>ArN</a:t>
            </a:r>
            <a:r>
              <a:rPr lang="en-GB" sz="2000" baseline="-25000" dirty="0"/>
              <a:t>2</a:t>
            </a:r>
            <a:r>
              <a:rPr lang="en-GB" sz="2000" dirty="0"/>
              <a:t> 90%-10%</a:t>
            </a:r>
          </a:p>
          <a:p>
            <a:pPr lvl="1"/>
            <a:r>
              <a:rPr lang="en-GB" sz="2000" dirty="0"/>
              <a:t>ArN</a:t>
            </a:r>
            <a:r>
              <a:rPr lang="en-GB" sz="2000" baseline="-25000" dirty="0"/>
              <a:t>2</a:t>
            </a:r>
            <a:r>
              <a:rPr lang="en-GB" sz="2000" dirty="0"/>
              <a:t> 80%-20%</a:t>
            </a:r>
          </a:p>
          <a:p>
            <a:pPr lvl="1"/>
            <a:r>
              <a:rPr lang="en-GB" sz="2000" dirty="0"/>
              <a:t>ArN</a:t>
            </a:r>
            <a:r>
              <a:rPr lang="en-GB" sz="2000" baseline="-25000" dirty="0"/>
              <a:t>2</a:t>
            </a:r>
            <a:r>
              <a:rPr lang="en-GB" sz="2000" dirty="0"/>
              <a:t> 70%-30%</a:t>
            </a:r>
          </a:p>
          <a:p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192954"/>
                </a:solidFill>
              </a:rPr>
              <a:t>Future beam monitor for FREIA experiment</a:t>
            </a:r>
          </a:p>
          <a:p>
            <a:endParaRPr lang="en-GB" sz="2000" dirty="0"/>
          </a:p>
        </p:txBody>
      </p:sp>
      <p:sp>
        <p:nvSpPr>
          <p:cNvPr id="10" name="Rettangolo 9"/>
          <p:cNvSpPr/>
          <p:nvPr/>
        </p:nvSpPr>
        <p:spPr>
          <a:xfrm>
            <a:off x="7483927" y="3102536"/>
            <a:ext cx="1826327" cy="1006326"/>
          </a:xfrm>
          <a:prstGeom prst="rect">
            <a:avLst/>
          </a:prstGeom>
          <a:noFill/>
          <a:ln w="76200">
            <a:solidFill>
              <a:srgbClr val="A21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79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231292" y="1905290"/>
            <a:ext cx="4460033" cy="4816183"/>
          </a:xfrm>
          <a:prstGeom prst="rect">
            <a:avLst/>
          </a:prstGeom>
          <a:noFill/>
          <a:ln w="76200">
            <a:solidFill>
              <a:srgbClr val="192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2"/>
          <p:cNvSpPr/>
          <p:nvPr/>
        </p:nvSpPr>
        <p:spPr>
          <a:xfrm>
            <a:off x="979713" y="1905291"/>
            <a:ext cx="4460033" cy="481618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N2GEM: tests with X-Rays and neutrons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69" y="3325934"/>
            <a:ext cx="3260511" cy="329030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3"/>
          <a:stretch/>
        </p:blipFill>
        <p:spPr>
          <a:xfrm>
            <a:off x="7028935" y="3325934"/>
            <a:ext cx="2864745" cy="329030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183361" y="1900187"/>
            <a:ext cx="205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X-Rays</a:t>
            </a:r>
          </a:p>
          <a:p>
            <a:pPr algn="ctr"/>
            <a:r>
              <a:rPr lang="en-GB" sz="1600" dirty="0"/>
              <a:t>UNIMIB laboratory</a:t>
            </a:r>
          </a:p>
          <a:p>
            <a:pPr algn="ctr"/>
            <a:r>
              <a:rPr lang="en-GB" sz="1600" dirty="0" err="1"/>
              <a:t>Ti</a:t>
            </a:r>
            <a:r>
              <a:rPr lang="en-GB" sz="1600" dirty="0"/>
              <a:t> target-&gt; K</a:t>
            </a:r>
            <a:r>
              <a:rPr lang="el-GR" sz="1600" dirty="0"/>
              <a:t>α</a:t>
            </a:r>
            <a:r>
              <a:rPr lang="it-IT" sz="1600" dirty="0"/>
              <a:t>=4,5 </a:t>
            </a:r>
            <a:r>
              <a:rPr lang="it-IT" sz="1600" dirty="0" err="1"/>
              <a:t>keV</a:t>
            </a:r>
            <a:endParaRPr lang="en-GB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102925" y="1900187"/>
            <a:ext cx="271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Thermal Neutrons</a:t>
            </a:r>
          </a:p>
          <a:p>
            <a:pPr algn="ctr"/>
            <a:r>
              <a:rPr lang="en-GB" sz="1600" dirty="0"/>
              <a:t>TRIGA </a:t>
            </a:r>
            <a:r>
              <a:rPr lang="en-GB" sz="1600" dirty="0" err="1"/>
              <a:t>MarkII</a:t>
            </a:r>
            <a:r>
              <a:rPr lang="en-GB" sz="1600" dirty="0"/>
              <a:t> reactor</a:t>
            </a:r>
          </a:p>
          <a:p>
            <a:pPr algn="ctr"/>
            <a:r>
              <a:rPr lang="en-GB" sz="1600" dirty="0" err="1"/>
              <a:t>En</a:t>
            </a:r>
            <a:r>
              <a:rPr lang="en-GB" sz="1600" dirty="0"/>
              <a:t> = 25 </a:t>
            </a:r>
            <a:r>
              <a:rPr lang="en-GB" sz="1600" dirty="0" err="1"/>
              <a:t>meV</a:t>
            </a:r>
            <a:endParaRPr lang="en-GB" sz="1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9332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231292" y="1905290"/>
            <a:ext cx="4460033" cy="4816183"/>
          </a:xfrm>
          <a:prstGeom prst="rect">
            <a:avLst/>
          </a:prstGeom>
          <a:noFill/>
          <a:ln w="76200">
            <a:solidFill>
              <a:srgbClr val="192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2"/>
          <p:cNvSpPr/>
          <p:nvPr/>
        </p:nvSpPr>
        <p:spPr>
          <a:xfrm>
            <a:off x="979713" y="1905291"/>
            <a:ext cx="4460033" cy="481618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N2GEM: tests with X-Rays and neutrons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183361" y="1900187"/>
            <a:ext cx="2052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X-Rays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102925" y="1900187"/>
            <a:ext cx="271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Thermal Neutrons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88" y="4114134"/>
            <a:ext cx="4207481" cy="24247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517" y="4139502"/>
            <a:ext cx="3705579" cy="23994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493" y="2511340"/>
            <a:ext cx="2031575" cy="154017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941" y="2505557"/>
            <a:ext cx="2110508" cy="154595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684" y="2505557"/>
            <a:ext cx="892898" cy="34379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681" y="2515381"/>
            <a:ext cx="892898" cy="343798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16782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Future developments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6265" y="1520042"/>
            <a:ext cx="11075013" cy="484784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MBGEM detector:</a:t>
            </a:r>
          </a:p>
          <a:p>
            <a:pPr lvl="1"/>
            <a:r>
              <a:rPr lang="en-GB" dirty="0"/>
              <a:t>New measurements at ISIS Neutron and Muon Source in order to test the detector response with the use of Time Of Flight technique.</a:t>
            </a:r>
          </a:p>
          <a:p>
            <a:pPr lvl="1"/>
            <a:r>
              <a:rPr lang="en-GB" dirty="0"/>
              <a:t>TOF measurements also at GELINA (invited)</a:t>
            </a:r>
          </a:p>
          <a:p>
            <a:pPr lvl="1"/>
            <a:r>
              <a:rPr lang="en-GB" dirty="0"/>
              <a:t>Upgrade to six BGEM foils.</a:t>
            </a:r>
          </a:p>
          <a:p>
            <a:pPr lvl="1"/>
            <a:r>
              <a:rPr lang="en-GB" dirty="0"/>
              <a:t>Study of detector configuration for VESPA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N2-GEM detector:</a:t>
            </a:r>
          </a:p>
          <a:p>
            <a:pPr lvl="1"/>
            <a:r>
              <a:rPr lang="en-GB" dirty="0"/>
              <a:t>Study the new gas mixture at ISIS.</a:t>
            </a:r>
          </a:p>
          <a:p>
            <a:pPr lvl="1"/>
            <a:r>
              <a:rPr lang="en-GB" dirty="0"/>
              <a:t>Build a new detector to study the single or double GEM configuration.</a:t>
            </a:r>
          </a:p>
          <a:p>
            <a:pPr lvl="1"/>
            <a:r>
              <a:rPr lang="en-GB" dirty="0"/>
              <a:t>Sealed detector</a:t>
            </a:r>
          </a:p>
          <a:p>
            <a:pPr lvl="1"/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97439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192954"/>
                </a:solidFill>
                <a:latin typeface="Kall"/>
                <a:ea typeface="Cambria" panose="02040503050406030204" pitchFamily="18" charset="0"/>
              </a:rPr>
              <a:t>Outline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A21942"/>
                </a:solidFill>
              </a:rPr>
              <a:t>1 – </a:t>
            </a:r>
            <a:r>
              <a:rPr lang="en-GB" dirty="0">
                <a:solidFill>
                  <a:srgbClr val="192954"/>
                </a:solidFill>
              </a:rPr>
              <a:t>Introduction and Our involvement in ESS</a:t>
            </a:r>
          </a:p>
          <a:p>
            <a:pPr marL="0" indent="0">
              <a:buNone/>
            </a:pPr>
            <a:r>
              <a:rPr lang="en-GB" dirty="0">
                <a:solidFill>
                  <a:srgbClr val="A21942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2 - </a:t>
            </a:r>
            <a:r>
              <a:rPr lang="en-GB" dirty="0">
                <a:solidFill>
                  <a:srgbClr val="192954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GEM detectors</a:t>
            </a:r>
          </a:p>
          <a:p>
            <a:pPr marL="0" indent="0">
              <a:buNone/>
            </a:pPr>
            <a:r>
              <a:rPr lang="en-GB" dirty="0">
                <a:solidFill>
                  <a:srgbClr val="A21942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3 - </a:t>
            </a:r>
            <a:r>
              <a:rPr lang="en-GB" dirty="0">
                <a:solidFill>
                  <a:srgbClr val="192954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The MBGEM detector</a:t>
            </a:r>
          </a:p>
          <a:p>
            <a:pPr marL="0" indent="0">
              <a:buNone/>
            </a:pPr>
            <a:r>
              <a:rPr lang="en-GB" dirty="0">
                <a:solidFill>
                  <a:srgbClr val="A21942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4 - </a:t>
            </a:r>
            <a:r>
              <a:rPr lang="en-GB" dirty="0">
                <a:solidFill>
                  <a:srgbClr val="192954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The N2-GEM detector</a:t>
            </a:r>
          </a:p>
          <a:p>
            <a:pPr marL="0" indent="0">
              <a:buNone/>
            </a:pPr>
            <a:r>
              <a:rPr lang="en-GB" dirty="0">
                <a:solidFill>
                  <a:srgbClr val="A21942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6 – </a:t>
            </a:r>
            <a:r>
              <a:rPr lang="en-GB" dirty="0">
                <a:solidFill>
                  <a:srgbClr val="192954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rPr>
              <a:t>Future Developments</a:t>
            </a:r>
          </a:p>
        </p:txBody>
      </p:sp>
      <p:sp>
        <p:nvSpPr>
          <p:cNvPr id="5" name="Rettangolo 4"/>
          <p:cNvSpPr/>
          <p:nvPr/>
        </p:nvSpPr>
        <p:spPr>
          <a:xfrm>
            <a:off x="838200" y="2305455"/>
            <a:ext cx="4161817" cy="2840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2582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0300.JPG">
            <a:extLst>
              <a:ext uri="{FF2B5EF4-FFF2-40B4-BE49-F238E27FC236}">
                <a16:creationId xmlns:a16="http://schemas.microsoft.com/office/drawing/2014/main" id="{2EFA5CC2-57AA-2540-5BD1-F08541725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0" b="21905"/>
          <a:stretch/>
        </p:blipFill>
        <p:spPr bwMode="auto">
          <a:xfrm>
            <a:off x="1524000" y="3429000"/>
            <a:ext cx="9144000" cy="328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C162E99C-3EF0-8D63-06A1-A6EF2949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139"/>
            <a:ext cx="121920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3200" dirty="0">
                <a:solidFill>
                  <a:srgbClr val="192954"/>
                </a:solidFill>
                <a:latin typeface="Kall"/>
              </a:rPr>
              <a:t>ESS collaboration: strict contact with detector group (Richard Hall-Wilton and Kalliopi Kanaki) and with </a:t>
            </a:r>
            <a:r>
              <a:rPr lang="en-GB" sz="3200" dirty="0" err="1">
                <a:solidFill>
                  <a:srgbClr val="192954"/>
                </a:solidFill>
                <a:latin typeface="Kall"/>
              </a:rPr>
              <a:t>Linkoeping</a:t>
            </a:r>
            <a:r>
              <a:rPr lang="en-GB" sz="3200" dirty="0">
                <a:solidFill>
                  <a:srgbClr val="192954"/>
                </a:solidFill>
                <a:latin typeface="Kall"/>
              </a:rPr>
              <a:t> University (Chung </a:t>
            </a:r>
            <a:r>
              <a:rPr lang="en-GB" sz="3200" dirty="0" err="1">
                <a:solidFill>
                  <a:srgbClr val="192954"/>
                </a:solidFill>
                <a:latin typeface="Kall"/>
              </a:rPr>
              <a:t>Chuan</a:t>
            </a:r>
            <a:r>
              <a:rPr lang="en-GB" sz="3200" dirty="0">
                <a:solidFill>
                  <a:srgbClr val="192954"/>
                </a:solidFill>
                <a:latin typeface="Kall"/>
              </a:rPr>
              <a:t> Lai)</a:t>
            </a:r>
            <a:br>
              <a:rPr lang="en-GB" sz="3200" dirty="0">
                <a:solidFill>
                  <a:srgbClr val="192954"/>
                </a:solidFill>
                <a:latin typeface="Kall"/>
              </a:rPr>
            </a:br>
            <a:br>
              <a:rPr lang="en-GB" sz="3200" dirty="0">
                <a:solidFill>
                  <a:srgbClr val="192954"/>
                </a:solidFill>
                <a:latin typeface="Kall"/>
              </a:rPr>
            </a:br>
            <a:endParaRPr lang="en-GB" sz="3200" dirty="0">
              <a:solidFill>
                <a:srgbClr val="192954"/>
              </a:solidFill>
              <a:latin typeface="Kal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6287EF-CD00-EFDE-E079-3519AD8742FE}"/>
              </a:ext>
            </a:extLst>
          </p:cNvPr>
          <p:cNvSpPr txBox="1"/>
          <p:nvPr/>
        </p:nvSpPr>
        <p:spPr>
          <a:xfrm>
            <a:off x="106878" y="1165807"/>
            <a:ext cx="113528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192954"/>
                </a:solidFill>
                <a:latin typeface="Kall"/>
              </a:rPr>
              <a:t>2013-2018: Development of BAND-GEM detector for LOKI</a:t>
            </a:r>
            <a:br>
              <a:rPr lang="en-GB" sz="2200" dirty="0">
                <a:solidFill>
                  <a:srgbClr val="192954"/>
                </a:solidFill>
                <a:latin typeface="Kall"/>
              </a:rPr>
            </a:br>
            <a:r>
              <a:rPr lang="en-GB" sz="2200" dirty="0">
                <a:solidFill>
                  <a:srgbClr val="192954"/>
                </a:solidFill>
                <a:latin typeface="Kall"/>
              </a:rPr>
              <a:t>2015-On going: development of borated GEM foils (collaboration between Lai and CERN)</a:t>
            </a:r>
          </a:p>
          <a:p>
            <a:r>
              <a:rPr lang="en-GB" sz="2200" dirty="0">
                <a:solidFill>
                  <a:srgbClr val="192954"/>
                </a:solidFill>
                <a:latin typeface="Kall"/>
              </a:rPr>
              <a:t>2020 – On going and being evaluated: realization of N2 GEM based beam monitors for FREIA</a:t>
            </a:r>
          </a:p>
          <a:p>
            <a:r>
              <a:rPr lang="en-GB" sz="2200" dirty="0">
                <a:solidFill>
                  <a:srgbClr val="192954"/>
                </a:solidFill>
                <a:latin typeface="Kall"/>
              </a:rPr>
              <a:t>2021 – On going Evaluation: possibility to use MB-GEM detectors on VESPA</a:t>
            </a:r>
          </a:p>
          <a:p>
            <a:endParaRPr lang="en-GB" sz="2200" dirty="0">
              <a:solidFill>
                <a:srgbClr val="192954"/>
              </a:solidFill>
              <a:latin typeface="Kall"/>
            </a:endParaRPr>
          </a:p>
          <a:p>
            <a:r>
              <a:rPr lang="en-GB" sz="2200" dirty="0">
                <a:solidFill>
                  <a:srgbClr val="192954"/>
                </a:solidFill>
                <a:latin typeface="Kall"/>
              </a:rPr>
              <a:t>Now we are in contact with </a:t>
            </a:r>
            <a:r>
              <a:rPr lang="en-GB" sz="2200" dirty="0" err="1">
                <a:solidFill>
                  <a:srgbClr val="192954"/>
                </a:solidFill>
                <a:latin typeface="Kall"/>
              </a:rPr>
              <a:t>Dr.</a:t>
            </a:r>
            <a:r>
              <a:rPr lang="en-GB" sz="2200" dirty="0">
                <a:solidFill>
                  <a:srgbClr val="192954"/>
                </a:solidFill>
                <a:latin typeface="Kall"/>
              </a:rPr>
              <a:t> </a:t>
            </a:r>
            <a:r>
              <a:rPr lang="en-GB" sz="2200" dirty="0" err="1">
                <a:solidFill>
                  <a:srgbClr val="192954"/>
                </a:solidFill>
                <a:latin typeface="Kall"/>
              </a:rPr>
              <a:t>Zivile</a:t>
            </a:r>
            <a:r>
              <a:rPr lang="en-GB" sz="2200" dirty="0">
                <a:solidFill>
                  <a:srgbClr val="192954"/>
                </a:solidFill>
                <a:latin typeface="Kall"/>
              </a:rPr>
              <a:t> </a:t>
            </a:r>
            <a:r>
              <a:rPr lang="en-GB" sz="2200" dirty="0" err="1">
                <a:solidFill>
                  <a:srgbClr val="192954"/>
                </a:solidFill>
                <a:latin typeface="Kall"/>
              </a:rPr>
              <a:t>Kraujalyte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95259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840" y="1932242"/>
            <a:ext cx="2844007" cy="213699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831">
            <a:off x="-140530" y="1770345"/>
            <a:ext cx="6064913" cy="27591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8926" y="199230"/>
            <a:ext cx="11495315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192954"/>
                </a:solidFill>
                <a:latin typeface="Kall"/>
              </a:rPr>
              <a:t>Detectors for Transmission and diffraction measurements</a:t>
            </a:r>
            <a:endParaRPr lang="en-GB" sz="3600" b="1" dirty="0">
              <a:solidFill>
                <a:srgbClr val="192954"/>
              </a:solidFill>
              <a:latin typeface="Kall"/>
              <a:ea typeface="Cambria" panose="020405030504060302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00" y="3308518"/>
            <a:ext cx="4930024" cy="1333574"/>
          </a:xfrm>
        </p:spPr>
      </p:pic>
      <p:sp>
        <p:nvSpPr>
          <p:cNvPr id="5" name="Rettangolo 4"/>
          <p:cNvSpPr/>
          <p:nvPr/>
        </p:nvSpPr>
        <p:spPr>
          <a:xfrm>
            <a:off x="838200" y="2305455"/>
            <a:ext cx="4161817" cy="2840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 rot="8550832">
            <a:off x="667215" y="3346336"/>
            <a:ext cx="380692" cy="2691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2 8"/>
          <p:cNvCxnSpPr/>
          <p:nvPr/>
        </p:nvCxnSpPr>
        <p:spPr>
          <a:xfrm>
            <a:off x="1490941" y="3491165"/>
            <a:ext cx="579803" cy="39037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0701557" y="2072348"/>
            <a:ext cx="14817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Romanelli</a:t>
            </a:r>
            <a:r>
              <a:rPr lang="en-US" sz="1000" dirty="0"/>
              <a:t>, Giovanni et al. “</a:t>
            </a:r>
            <a:r>
              <a:rPr lang="en-US" sz="1000" i="1" dirty="0"/>
              <a:t>Thermal neutron cross sections of amino acids from average contributions of functional groups”</a:t>
            </a:r>
            <a:r>
              <a:rPr lang="en-US" sz="1000" dirty="0"/>
              <a:t>. Journal of physics. Condensed matter : an Institute of Physics journal 33(28) (2021)</a:t>
            </a:r>
            <a:endParaRPr lang="en-GB" sz="1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453951" y="1951808"/>
            <a:ext cx="2897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The European Spallation Source (ESS)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705437" y="1582476"/>
            <a:ext cx="261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Transmission experiments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40" y="4540772"/>
            <a:ext cx="2901149" cy="207155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99" y="4968922"/>
            <a:ext cx="3148264" cy="1813063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 rot="4977087">
            <a:off x="1298626" y="3223577"/>
            <a:ext cx="380692" cy="2691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Connettore 2 17"/>
          <p:cNvCxnSpPr/>
          <p:nvPr/>
        </p:nvCxnSpPr>
        <p:spPr>
          <a:xfrm>
            <a:off x="818090" y="3675572"/>
            <a:ext cx="1270137" cy="222936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endCxn id="11" idx="1"/>
          </p:cNvCxnSpPr>
          <p:nvPr/>
        </p:nvCxnSpPr>
        <p:spPr>
          <a:xfrm flipV="1">
            <a:off x="6570794" y="3000741"/>
            <a:ext cx="1082046" cy="49151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7904881" y="4249725"/>
            <a:ext cx="239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Diffraction experiments</a:t>
            </a:r>
          </a:p>
        </p:txBody>
      </p:sp>
      <p:cxnSp>
        <p:nvCxnSpPr>
          <p:cNvPr id="25" name="Connettore 2 24"/>
          <p:cNvCxnSpPr>
            <a:endCxn id="15" idx="1"/>
          </p:cNvCxnSpPr>
          <p:nvPr/>
        </p:nvCxnSpPr>
        <p:spPr>
          <a:xfrm flipV="1">
            <a:off x="5533053" y="5576551"/>
            <a:ext cx="2119787" cy="8590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0701556" y="5045745"/>
            <a:ext cx="1481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R. </a:t>
            </a:r>
            <a:r>
              <a:rPr lang="en-GB" sz="1000" dirty="0" err="1"/>
              <a:t>Cattaneo</a:t>
            </a:r>
            <a:r>
              <a:rPr lang="en-GB" sz="1000" dirty="0"/>
              <a:t> </a:t>
            </a:r>
            <a:r>
              <a:rPr lang="it-IT" sz="1000" dirty="0"/>
              <a:t>J. </a:t>
            </a:r>
            <a:r>
              <a:rPr lang="it-IT" sz="1000" dirty="0" err="1"/>
              <a:t>Anal</a:t>
            </a:r>
            <a:r>
              <a:rPr lang="it-IT" sz="1000" dirty="0"/>
              <a:t>. At. </a:t>
            </a:r>
            <a:r>
              <a:rPr lang="it-IT" sz="1000" dirty="0" err="1"/>
              <a:t>Spectrom</a:t>
            </a:r>
            <a:r>
              <a:rPr lang="it-IT" sz="1000" dirty="0"/>
              <a:t>., 2011, 26, 1024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391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79" y="1630750"/>
            <a:ext cx="7621787" cy="497321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745825" y="5933442"/>
            <a:ext cx="5155579" cy="803260"/>
          </a:xfrm>
          <a:prstGeom prst="rect">
            <a:avLst/>
          </a:prstGeom>
          <a:solidFill>
            <a:srgbClr val="F1EFE1"/>
          </a:solidFill>
          <a:ln>
            <a:solidFill>
              <a:srgbClr val="F1E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Spallation Sources where we work</a:t>
            </a:r>
            <a:endParaRPr lang="en-GB" b="1" dirty="0">
              <a:solidFill>
                <a:srgbClr val="192954"/>
              </a:solidFill>
              <a:latin typeface="Kall"/>
              <a:ea typeface="Cambria" panose="020405030504060302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38200" y="2305455"/>
            <a:ext cx="4161817" cy="2840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61" y="1440426"/>
            <a:ext cx="3122029" cy="1660127"/>
          </a:xfrm>
          <a:prstGeom prst="rect">
            <a:avLst/>
          </a:prstGeom>
        </p:spPr>
      </p:pic>
      <p:sp>
        <p:nvSpPr>
          <p:cNvPr id="16" name="Stella a 5 punte 15"/>
          <p:cNvSpPr/>
          <p:nvPr/>
        </p:nvSpPr>
        <p:spPr>
          <a:xfrm>
            <a:off x="5821656" y="2637312"/>
            <a:ext cx="305153" cy="282102"/>
          </a:xfrm>
          <a:prstGeom prst="star5">
            <a:avLst/>
          </a:prstGeom>
          <a:solidFill>
            <a:srgbClr val="A21942"/>
          </a:solidFill>
          <a:ln>
            <a:solidFill>
              <a:srgbClr val="A21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ella a 5 punte 16"/>
          <p:cNvSpPr/>
          <p:nvPr/>
        </p:nvSpPr>
        <p:spPr>
          <a:xfrm>
            <a:off x="8030452" y="3582146"/>
            <a:ext cx="305153" cy="282102"/>
          </a:xfrm>
          <a:prstGeom prst="star5">
            <a:avLst/>
          </a:prstGeom>
          <a:solidFill>
            <a:srgbClr val="A21942"/>
          </a:solidFill>
          <a:ln>
            <a:solidFill>
              <a:srgbClr val="A21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diritto 23"/>
          <p:cNvCxnSpPr/>
          <p:nvPr/>
        </p:nvCxnSpPr>
        <p:spPr>
          <a:xfrm flipH="1">
            <a:off x="5995659" y="2478198"/>
            <a:ext cx="705643" cy="367639"/>
          </a:xfrm>
          <a:prstGeom prst="line">
            <a:avLst/>
          </a:prstGeom>
          <a:ln w="28575">
            <a:solidFill>
              <a:srgbClr val="A2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9838098" y="1620654"/>
            <a:ext cx="2161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21942"/>
                </a:solidFill>
              </a:rPr>
              <a:t>ESS (Lund)</a:t>
            </a:r>
          </a:p>
          <a:p>
            <a:r>
              <a:rPr lang="en-US" dirty="0"/>
              <a:t>Start in 2024 </a:t>
            </a:r>
          </a:p>
          <a:p>
            <a:r>
              <a:rPr lang="en-US" dirty="0"/>
              <a:t>22 instruments to be built </a:t>
            </a:r>
            <a:endParaRPr lang="en-GB" dirty="0"/>
          </a:p>
        </p:txBody>
      </p:sp>
      <p:sp>
        <p:nvSpPr>
          <p:cNvPr id="25" name="Stella a 5 punte 24"/>
          <p:cNvSpPr/>
          <p:nvPr/>
        </p:nvSpPr>
        <p:spPr>
          <a:xfrm>
            <a:off x="5483846" y="2808335"/>
            <a:ext cx="305153" cy="282102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tella a 5 punte 18"/>
          <p:cNvSpPr/>
          <p:nvPr/>
        </p:nvSpPr>
        <p:spPr>
          <a:xfrm>
            <a:off x="399469" y="5145931"/>
            <a:ext cx="305153" cy="282102"/>
          </a:xfrm>
          <a:prstGeom prst="star5">
            <a:avLst/>
          </a:prstGeom>
          <a:solidFill>
            <a:srgbClr val="A21942"/>
          </a:solidFill>
          <a:ln>
            <a:solidFill>
              <a:srgbClr val="A21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Stella a 5 punte 19"/>
          <p:cNvSpPr/>
          <p:nvPr/>
        </p:nvSpPr>
        <p:spPr>
          <a:xfrm>
            <a:off x="3755152" y="3224979"/>
            <a:ext cx="305153" cy="282102"/>
          </a:xfrm>
          <a:prstGeom prst="star5">
            <a:avLst/>
          </a:prstGeom>
          <a:solidFill>
            <a:srgbClr val="A21942"/>
          </a:solidFill>
          <a:ln>
            <a:solidFill>
              <a:srgbClr val="A21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704622" y="5139640"/>
            <a:ext cx="225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A21942"/>
                </a:solidFill>
              </a:rPr>
              <a:t>New spallation source</a:t>
            </a:r>
          </a:p>
        </p:txBody>
      </p:sp>
      <p:sp>
        <p:nvSpPr>
          <p:cNvPr id="22" name="Stella a 5 punte 21"/>
          <p:cNvSpPr/>
          <p:nvPr/>
        </p:nvSpPr>
        <p:spPr>
          <a:xfrm>
            <a:off x="399469" y="5693893"/>
            <a:ext cx="305153" cy="282102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sellaDiTesto 26"/>
          <p:cNvSpPr txBox="1"/>
          <p:nvPr/>
        </p:nvSpPr>
        <p:spPr>
          <a:xfrm>
            <a:off x="704621" y="5650278"/>
            <a:ext cx="274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92954"/>
                </a:solidFill>
              </a:rPr>
              <a:t>Operative spallation source</a:t>
            </a:r>
          </a:p>
        </p:txBody>
      </p:sp>
      <p:sp>
        <p:nvSpPr>
          <p:cNvPr id="31" name="Stella a 5 punte 30"/>
          <p:cNvSpPr/>
          <p:nvPr/>
        </p:nvSpPr>
        <p:spPr>
          <a:xfrm>
            <a:off x="8492220" y="3133293"/>
            <a:ext cx="305153" cy="282102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19" y="4541235"/>
            <a:ext cx="3140994" cy="208604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296545" y="5885230"/>
            <a:ext cx="320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21942"/>
                </a:solidFill>
              </a:rPr>
              <a:t>ISIS (UK)</a:t>
            </a:r>
          </a:p>
          <a:p>
            <a:r>
              <a:rPr lang="en-US" dirty="0"/>
              <a:t>19 instruments at TS1</a:t>
            </a:r>
          </a:p>
          <a:p>
            <a:r>
              <a:rPr lang="en-US" dirty="0"/>
              <a:t>12 instruments at TS2</a:t>
            </a:r>
            <a:endParaRPr lang="en-GB" dirty="0"/>
          </a:p>
          <a:p>
            <a:endParaRPr lang="en-GB" dirty="0"/>
          </a:p>
        </p:txBody>
      </p:sp>
      <p:sp>
        <p:nvSpPr>
          <p:cNvPr id="32" name="Stella a 5 punte 31"/>
          <p:cNvSpPr/>
          <p:nvPr/>
        </p:nvSpPr>
        <p:spPr>
          <a:xfrm>
            <a:off x="3678864" y="3224979"/>
            <a:ext cx="305153" cy="282102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ttore diritto 22"/>
          <p:cNvCxnSpPr/>
          <p:nvPr/>
        </p:nvCxnSpPr>
        <p:spPr>
          <a:xfrm flipH="1" flipV="1">
            <a:off x="5636422" y="3001228"/>
            <a:ext cx="36590" cy="168273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079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Gas Electron Multiplier (GEM) Detectors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66099"/>
            <a:ext cx="2964895" cy="19780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Developed in 1997 by </a:t>
            </a:r>
            <a:r>
              <a:rPr lang="en-GB" sz="1600" dirty="0" err="1"/>
              <a:t>F.Sauli</a:t>
            </a:r>
            <a:r>
              <a:rPr lang="en-GB" sz="1600" dirty="0"/>
              <a:t> at CERN.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Belong to Micro-pattern Gas Detector.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Gas used: ArCO2(70%-30%).</a:t>
            </a: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512" y="1999453"/>
            <a:ext cx="2400652" cy="23891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48" y="4945162"/>
            <a:ext cx="2060965" cy="15421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-1246" r="13900"/>
          <a:stretch/>
        </p:blipFill>
        <p:spPr>
          <a:xfrm>
            <a:off x="4663207" y="1999453"/>
            <a:ext cx="3397849" cy="23772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3276" r="18079" b="61569"/>
          <a:stretch/>
        </p:blipFill>
        <p:spPr>
          <a:xfrm>
            <a:off x="8772836" y="5002860"/>
            <a:ext cx="2012593" cy="1542122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80091"/>
              </p:ext>
            </p:extLst>
          </p:nvPr>
        </p:nvGraphicFramePr>
        <p:xfrm>
          <a:off x="838200" y="4023318"/>
          <a:ext cx="3113225" cy="184368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113225">
                  <a:extLst>
                    <a:ext uri="{9D8B030D-6E8A-4147-A177-3AD203B41FA5}">
                      <a16:colId xmlns:a16="http://schemas.microsoft.com/office/drawing/2014/main" val="2975939087"/>
                    </a:ext>
                  </a:extLst>
                </a:gridCol>
              </a:tblGrid>
              <a:tr h="359270">
                <a:tc>
                  <a:txBody>
                    <a:bodyPr/>
                    <a:lstStyle/>
                    <a:p>
                      <a:r>
                        <a:rPr lang="en-GB" dirty="0"/>
                        <a:t>Standard GEM foil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solidFill>
                      <a:srgbClr val="A219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967399"/>
                  </a:ext>
                </a:extLst>
              </a:tr>
              <a:tr h="309238">
                <a:tc>
                  <a:txBody>
                    <a:bodyPr/>
                    <a:lstStyle/>
                    <a:p>
                      <a:r>
                        <a:rPr lang="en-GB" sz="1200" u="none" strike="noStrike" kern="1200" baseline="0" dirty="0"/>
                        <a:t>Thickness of insulating layer: 50 </a:t>
                      </a:r>
                      <a:r>
                        <a:rPr lang="el-GR" sz="1200" u="none" strike="noStrike" kern="1200" baseline="0" dirty="0"/>
                        <a:t>μ</a:t>
                      </a:r>
                      <a:r>
                        <a:rPr lang="en-GB" sz="1200" u="none" strike="noStrike" kern="1200" baseline="0" dirty="0"/>
                        <a:t>m</a:t>
                      </a:r>
                      <a:endParaRPr lang="en-GB" sz="1200" b="0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481498"/>
                  </a:ext>
                </a:extLst>
              </a:tr>
              <a:tr h="309238">
                <a:tc>
                  <a:txBody>
                    <a:bodyPr/>
                    <a:lstStyle/>
                    <a:p>
                      <a:r>
                        <a:rPr lang="en-GB" sz="1200" u="none" strike="noStrike" kern="1200" baseline="0" dirty="0"/>
                        <a:t>Thickness of conductive layer: 5 </a:t>
                      </a:r>
                      <a:r>
                        <a:rPr lang="el-GR" sz="1200" u="none" strike="noStrike" kern="1200" baseline="0" dirty="0"/>
                        <a:t>μ</a:t>
                      </a:r>
                      <a:r>
                        <a:rPr lang="en-GB" sz="1200" u="none" strike="noStrike" kern="1200" baseline="0" dirty="0"/>
                        <a:t>m</a:t>
                      </a:r>
                      <a:endParaRPr lang="en-GB" sz="1200" b="0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267830"/>
                  </a:ext>
                </a:extLst>
              </a:tr>
              <a:tr h="265923">
                <a:tc>
                  <a:txBody>
                    <a:bodyPr/>
                    <a:lstStyle/>
                    <a:p>
                      <a:r>
                        <a:rPr lang="en-GB" sz="1200" u="none" strike="noStrike" kern="1200" baseline="0" dirty="0"/>
                        <a:t>Inner diameter of holes: 50 </a:t>
                      </a:r>
                      <a:r>
                        <a:rPr lang="el-GR" sz="1200" u="none" strike="noStrike" kern="1200" baseline="0" dirty="0"/>
                        <a:t>μ</a:t>
                      </a:r>
                      <a:r>
                        <a:rPr lang="en-GB" sz="1200" u="none" strike="noStrike" kern="1200" baseline="0" dirty="0"/>
                        <a:t>m	</a:t>
                      </a:r>
                      <a:endParaRPr lang="en-GB" sz="1200" b="0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543004"/>
                  </a:ext>
                </a:extLst>
              </a:tr>
              <a:tr h="275895">
                <a:tc>
                  <a:txBody>
                    <a:bodyPr/>
                    <a:lstStyle/>
                    <a:p>
                      <a:r>
                        <a:rPr lang="en-GB" sz="1200" u="none" strike="noStrike" kern="1200" baseline="0" dirty="0"/>
                        <a:t>External diameter of holes: 70</a:t>
                      </a:r>
                      <a:r>
                        <a:rPr lang="el-GR" sz="1200" u="none" strike="noStrike" kern="1200" baseline="0" dirty="0"/>
                        <a:t>μ</a:t>
                      </a:r>
                      <a:r>
                        <a:rPr lang="en-GB" sz="1200" u="none" strike="noStrike" kern="1200" baseline="0" dirty="0"/>
                        <a:t>	</a:t>
                      </a:r>
                      <a:endParaRPr lang="en-GB" sz="1200" b="0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402012"/>
                  </a:ext>
                </a:extLst>
              </a:tr>
              <a:tr h="309238">
                <a:tc>
                  <a:txBody>
                    <a:bodyPr/>
                    <a:lstStyle/>
                    <a:p>
                      <a:r>
                        <a:rPr lang="en-GB" sz="1200" u="none" strike="noStrike" kern="1200" baseline="0" dirty="0"/>
                        <a:t>Pitch:140 </a:t>
                      </a:r>
                      <a:r>
                        <a:rPr lang="el-GR" sz="1200" u="none" strike="noStrike" kern="1200" baseline="0" dirty="0"/>
                        <a:t>μ</a:t>
                      </a:r>
                      <a:r>
                        <a:rPr lang="en-GB" sz="1200" u="none" strike="noStrike" kern="1200" baseline="0" dirty="0"/>
                        <a:t>m</a:t>
                      </a:r>
                      <a:endParaRPr lang="en-GB" sz="1200" b="0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289540"/>
                  </a:ext>
                </a:extLst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362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410547" y="2218012"/>
            <a:ext cx="903514" cy="13369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Boron based Neutron-GEM 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77189" y="4366434"/>
                <a:ext cx="6427144" cy="891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0" smtClean="0">
                          <a:latin typeface="Cambria Math" panose="02040503050406030204" pitchFamily="18" charset="0"/>
                        </a:rPr>
                        <m:t>𝐧</m:t>
                      </m:r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sup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p>
                      <m:r>
                        <a:rPr lang="it-IT" sz="2000" b="1" i="0" smtClean="0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it-IT" sz="2000" b="1" i="0" smtClean="0">
                          <a:latin typeface="Cambria Math" panose="02040503050406030204" pitchFamily="18" charset="0"/>
                        </a:rPr>
                        <m:t> →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000" b="1">
                                  <a:latin typeface="Cambria Math" panose="02040503050406030204" pitchFamily="18" charset="0"/>
                                </a:rPr>
                                <m:t>𝛂</m:t>
                              </m:r>
                              <m:sSup>
                                <m:sSupPr>
                                  <m:ctrlPr>
                                    <a:rPr lang="it-IT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  <m:sup>
                                  <m:r>
                                    <a:rPr lang="it-IT" sz="2000" b="1"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sup>
                              </m:sSup>
                              <m:r>
                                <a:rPr lang="it-IT" sz="2000" b="1">
                                  <a:latin typeface="Cambria Math" panose="02040503050406030204" pitchFamily="18" charset="0"/>
                                </a:rPr>
                                <m:t>𝐋𝐢</m:t>
                              </m:r>
                              <m:r>
                                <m:rPr>
                                  <m:nor/>
                                </m:rPr>
                                <a:rPr lang="en-GB" sz="2000" b="1" dirty="0"/>
                                <m:t> 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sSub>
                                <m:sSubPr>
                                  <m:ctrlPr>
                                    <a:rPr lang="it-IT" sz="20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 dirty="0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it-IT" sz="2000" b="1" i="1" dirty="0" smtClean="0">
                                      <a:latin typeface="Cambria Math" panose="02040503050406030204" pitchFamily="18" charset="0"/>
                                    </a:rPr>
                                    <m:t>𝒗𝒂𝒍</m:t>
                                  </m:r>
                                </m:sub>
                              </m:sSub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𝟕𝟗𝟐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𝑴𝒆𝑽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  <m:e>
                              <m:r>
                                <a:rPr lang="it-IT" sz="2000" b="1">
                                  <a:latin typeface="Cambria Math" panose="02040503050406030204" pitchFamily="18" charset="0"/>
                                </a:rPr>
                                <m:t>𝛂</m:t>
                              </m:r>
                              <m:r>
                                <a:rPr lang="it-IT" sz="2000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it-IT" sz="2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b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  <m:sup>
                                      <m:r>
                                        <a:rPr lang="it-IT" sz="2000" b="1" i="0" smtClean="0">
                                          <a:latin typeface="Cambria Math" panose="02040503050406030204" pitchFamily="18" charset="0"/>
                                        </a:rPr>
                                        <m:t>𝟕</m:t>
                                      </m:r>
                                    </m:sup>
                                  </m:sSup>
                                  <m:r>
                                    <a:rPr lang="it-IT" sz="2000" b="1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2000" b="1">
                                      <a:latin typeface="Cambria Math" panose="02040503050406030204" pitchFamily="18" charset="0"/>
                                    </a:rPr>
                                    <m:t>𝐋𝐢</m:t>
                                  </m:r>
                                </m:e>
                                <m:sup>
                                  <m:r>
                                    <a:rPr lang="it-IT" sz="2000" b="1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sz="20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 dirty="0" smtClean="0">
                                      <a:latin typeface="Cambria Math" panose="02040503050406030204" pitchFamily="18" charset="0"/>
                                    </a:rPr>
                                    <m:t>      </m:t>
                                  </m:r>
                                  <m:r>
                                    <a:rPr lang="it-IT" sz="2000" b="1" i="1" dirty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it-IT" sz="2000" b="1" i="1" dirty="0">
                                      <a:latin typeface="Cambria Math" panose="02040503050406030204" pitchFamily="18" charset="0"/>
                                    </a:rPr>
                                    <m:t>𝒗𝒂𝒍</m:t>
                                  </m:r>
                                </m:sub>
                              </m:sSub>
                              <m:r>
                                <a:rPr lang="it-IT" sz="2000" b="1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𝟑𝟏𝟎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1" i="1" dirty="0">
                                  <a:latin typeface="Cambria Math" panose="02040503050406030204" pitchFamily="18" charset="0"/>
                                </a:rPr>
                                <m:t>𝑴𝒆𝑽</m:t>
                              </m:r>
                              <m:r>
                                <a:rPr lang="it-IT" sz="2000" b="1" i="1" dirty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𝒆𝒙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it-IT" sz="2000" b="1" i="1" dirty="0" smtClean="0">
                                  <a:latin typeface="Cambria Math" panose="02040503050406030204" pitchFamily="18" charset="0"/>
                                </a:rPr>
                                <m:t>𝒔𝒕𝒂𝒕𝒆</m:t>
                              </m:r>
                              <m:r>
                                <a:rPr lang="it-IT" sz="2000" b="1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89" y="4366434"/>
                <a:ext cx="6427144" cy="8917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8" y="2078523"/>
            <a:ext cx="5458178" cy="1476440"/>
          </a:xfrm>
        </p:spPr>
      </p:pic>
      <p:sp>
        <p:nvSpPr>
          <p:cNvPr id="8" name="CasellaDiTesto 7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003255" y="5366547"/>
            <a:ext cx="3590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S. Cancelli </a:t>
            </a:r>
            <a:r>
              <a:rPr lang="en-GB" sz="1400" i="1" dirty="0"/>
              <a:t>et al </a:t>
            </a:r>
            <a:r>
              <a:rPr lang="en-GB" sz="1400" dirty="0"/>
              <a:t>2021 </a:t>
            </a:r>
            <a:r>
              <a:rPr lang="en-GB" sz="1400" i="1" dirty="0"/>
              <a:t>JINST </a:t>
            </a:r>
            <a:r>
              <a:rPr lang="en-GB" sz="1400" b="1" dirty="0"/>
              <a:t>16 </a:t>
            </a:r>
            <a:r>
              <a:rPr lang="en-GB" sz="1400" dirty="0"/>
              <a:t>P06003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43" y="2740996"/>
            <a:ext cx="4593196" cy="262555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003255" y="2006690"/>
            <a:ext cx="321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Boron coated cathode converter</a:t>
            </a:r>
          </a:p>
        </p:txBody>
      </p:sp>
      <p:cxnSp>
        <p:nvCxnSpPr>
          <p:cNvPr id="17" name="Connettore 2 16"/>
          <p:cNvCxnSpPr>
            <a:stCxn id="11" idx="2"/>
          </p:cNvCxnSpPr>
          <p:nvPr/>
        </p:nvCxnSpPr>
        <p:spPr>
          <a:xfrm>
            <a:off x="9610041" y="2351314"/>
            <a:ext cx="0" cy="535173"/>
          </a:xfrm>
          <a:prstGeom prst="straightConnector1">
            <a:avLst/>
          </a:prstGeom>
          <a:ln w="38100">
            <a:solidFill>
              <a:srgbClr val="A219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7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7696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4000" dirty="0">
                <a:solidFill>
                  <a:srgbClr val="192954"/>
                </a:solidFill>
                <a:latin typeface="Kall"/>
              </a:rPr>
              <a:t>Boron based Neutron-GEM detectors time line in UNIMIB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0" y="1996752"/>
            <a:ext cx="12192000" cy="63448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ccia in giù 5"/>
          <p:cNvSpPr/>
          <p:nvPr/>
        </p:nvSpPr>
        <p:spPr>
          <a:xfrm>
            <a:off x="1166319" y="2155369"/>
            <a:ext cx="130629" cy="503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905261" y="263123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2013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" y="3000566"/>
            <a:ext cx="2390878" cy="179779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33543" t="308" r="38275" b="13914"/>
          <a:stretch/>
        </p:blipFill>
        <p:spPr>
          <a:xfrm>
            <a:off x="3114441" y="2972572"/>
            <a:ext cx="1705704" cy="1839828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>
            <a:off x="3923785" y="2155369"/>
            <a:ext cx="130629" cy="503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3662727" y="262190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2019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58727" t="22419" r="6126" b="19159"/>
          <a:stretch/>
        </p:blipFill>
        <p:spPr>
          <a:xfrm>
            <a:off x="5447042" y="3000565"/>
            <a:ext cx="2910243" cy="1813629"/>
          </a:xfrm>
          <a:prstGeom prst="rect">
            <a:avLst/>
          </a:prstGeom>
        </p:spPr>
      </p:pic>
      <p:sp>
        <p:nvSpPr>
          <p:cNvPr id="13" name="Freccia in giù 12"/>
          <p:cNvSpPr/>
          <p:nvPr/>
        </p:nvSpPr>
        <p:spPr>
          <a:xfrm>
            <a:off x="6701138" y="2158474"/>
            <a:ext cx="130629" cy="503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6440080" y="262500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2021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10234322" y="2164697"/>
            <a:ext cx="130629" cy="503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/>
          <p:cNvSpPr txBox="1"/>
          <p:nvPr/>
        </p:nvSpPr>
        <p:spPr>
          <a:xfrm>
            <a:off x="10005187" y="264989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2022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60" y="3000564"/>
            <a:ext cx="2454921" cy="1841191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796257" y="477036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bGEM</a:t>
            </a:r>
            <a:endParaRPr lang="en-GB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275766" y="4830383"/>
            <a:ext cx="141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I-BAND-GEM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396913" y="4830383"/>
            <a:ext cx="299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Multi Boron </a:t>
            </a:r>
            <a:r>
              <a:rPr lang="en-GB" b="1" dirty="0" err="1"/>
              <a:t>GEMPix</a:t>
            </a:r>
            <a:r>
              <a:rPr lang="en-GB" b="1" dirty="0"/>
              <a:t> detector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9472135" y="4830383"/>
            <a:ext cx="184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MBGEM detector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0" y="5204753"/>
            <a:ext cx="2478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1 </a:t>
            </a:r>
            <a:r>
              <a:rPr lang="en-GB" sz="1200" dirty="0" err="1"/>
              <a:t>μm</a:t>
            </a:r>
            <a:r>
              <a:rPr lang="en-GB" sz="1200" dirty="0"/>
              <a:t> thick </a:t>
            </a:r>
            <a:r>
              <a:rPr lang="en-GB" sz="1200" baseline="30000" dirty="0"/>
              <a:t>10</a:t>
            </a:r>
            <a:r>
              <a:rPr lang="en-GB" sz="1200" dirty="0"/>
              <a:t>B</a:t>
            </a:r>
            <a:r>
              <a:rPr lang="en-GB" sz="1200" baseline="-25000" dirty="0"/>
              <a:t>4</a:t>
            </a:r>
            <a:r>
              <a:rPr lang="en-GB" sz="1200" dirty="0"/>
              <a:t>C layer on the 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Padded anode -&gt; Imaging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CARIOCA-GEM digital chips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Detection efficiency at thermal neutrons: (9,57±0.76)*10</a:t>
            </a:r>
            <a:r>
              <a:rPr lang="en-GB" sz="1200" baseline="30000" dirty="0"/>
              <a:t>−3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999215" y="5199715"/>
            <a:ext cx="1932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11 Al grid coated with 0,65 </a:t>
            </a:r>
            <a:r>
              <a:rPr lang="el-GR" sz="1200" dirty="0"/>
              <a:t>μ</a:t>
            </a:r>
            <a:r>
              <a:rPr lang="it-IT" sz="1200" dirty="0"/>
              <a:t>m of </a:t>
            </a:r>
            <a:r>
              <a:rPr lang="en-GB" sz="1200" baseline="30000" dirty="0"/>
              <a:t>10</a:t>
            </a:r>
            <a:r>
              <a:rPr lang="en-GB" sz="1200" dirty="0"/>
              <a:t>B</a:t>
            </a:r>
            <a:r>
              <a:rPr lang="en-GB" sz="1200" baseline="-25000" dirty="0"/>
              <a:t>4</a:t>
            </a:r>
            <a:r>
              <a:rPr lang="en-GB" sz="1200" dirty="0"/>
              <a:t>C</a:t>
            </a: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/>
              <a:t>Padded</a:t>
            </a:r>
            <a:r>
              <a:rPr lang="it-IT" sz="1200" dirty="0"/>
              <a:t> </a:t>
            </a:r>
            <a:r>
              <a:rPr lang="it-IT" sz="1200" dirty="0" err="1"/>
              <a:t>anode</a:t>
            </a: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CARIOCA-GEM digital chips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Detection efficiency at 25 </a:t>
            </a:r>
            <a:r>
              <a:rPr lang="en-GB" sz="1200" dirty="0" err="1"/>
              <a:t>meV</a:t>
            </a:r>
            <a:r>
              <a:rPr lang="en-GB" sz="1200" dirty="0"/>
              <a:t>: 30%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352157" y="5224267"/>
            <a:ext cx="3073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1 </a:t>
            </a:r>
            <a:r>
              <a:rPr lang="en-GB" sz="1200" dirty="0" err="1"/>
              <a:t>μm</a:t>
            </a:r>
            <a:r>
              <a:rPr lang="en-GB" sz="1200" dirty="0"/>
              <a:t> thick </a:t>
            </a:r>
            <a:r>
              <a:rPr lang="en-GB" sz="1200" baseline="30000" dirty="0"/>
              <a:t>10</a:t>
            </a:r>
            <a:r>
              <a:rPr lang="en-GB" sz="1200" dirty="0"/>
              <a:t>B</a:t>
            </a:r>
            <a:r>
              <a:rPr lang="en-GB" sz="1200" baseline="-25000" dirty="0"/>
              <a:t>4</a:t>
            </a:r>
            <a:r>
              <a:rPr lang="en-GB" sz="1200" dirty="0"/>
              <a:t>C layer on both GEM foil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3 Boron GEM foils of 3x3 cm</a:t>
            </a:r>
            <a:r>
              <a:rPr lang="en-GB" sz="12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Pixelated anode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/>
              <a:t>TimePix</a:t>
            </a:r>
            <a:r>
              <a:rPr lang="en-GB" sz="1200" dirty="0"/>
              <a:t> electronic readout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9067344" y="5224267"/>
            <a:ext cx="2649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3 GEM foils of 10x10 cm</a:t>
            </a:r>
            <a:r>
              <a:rPr lang="en-GB" sz="1200" baseline="30000" dirty="0"/>
              <a:t>2</a:t>
            </a:r>
            <a:r>
              <a:rPr lang="en-GB" sz="1200" dirty="0"/>
              <a:t>  covered with 1</a:t>
            </a:r>
            <a:r>
              <a:rPr lang="el-GR" sz="1200" dirty="0"/>
              <a:t>μ</a:t>
            </a:r>
            <a:r>
              <a:rPr lang="it-IT" sz="1200" dirty="0"/>
              <a:t>m of </a:t>
            </a:r>
            <a:r>
              <a:rPr lang="it-IT" sz="1200" baseline="30000" dirty="0"/>
              <a:t>10</a:t>
            </a:r>
            <a:r>
              <a:rPr lang="it-IT" sz="1200" dirty="0"/>
              <a:t>B</a:t>
            </a:r>
            <a:r>
              <a:rPr lang="it-IT" sz="1200" baseline="-25000" dirty="0"/>
              <a:t>4</a:t>
            </a:r>
            <a:r>
              <a:rPr lang="it-IT" sz="1200" dirty="0"/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/>
              <a:t>Padded</a:t>
            </a:r>
            <a:r>
              <a:rPr lang="it-IT" sz="1200" dirty="0"/>
              <a:t> </a:t>
            </a:r>
            <a:r>
              <a:rPr lang="it-IT" sz="1200" dirty="0" err="1"/>
              <a:t>anode</a:t>
            </a:r>
            <a:endParaRPr lang="it-I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GEMINI </a:t>
            </a:r>
            <a:r>
              <a:rPr lang="it-IT" sz="1200" dirty="0" err="1"/>
              <a:t>electronic</a:t>
            </a:r>
            <a:r>
              <a:rPr lang="it-IT" sz="1200" dirty="0"/>
              <a:t> </a:t>
            </a:r>
            <a:r>
              <a:rPr lang="it-IT" sz="1200" dirty="0" err="1"/>
              <a:t>readout</a:t>
            </a:r>
            <a:endParaRPr lang="it-I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5128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-2098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rgbClr val="192954"/>
                </a:solidFill>
                <a:latin typeface="Kall"/>
              </a:rPr>
              <a:t>MBGEM: Design of the detector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77064" y="1136966"/>
            <a:ext cx="4677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GEM foils of </a:t>
            </a:r>
            <a:r>
              <a:rPr lang="en-GB" sz="2400" b="1" dirty="0"/>
              <a:t>10x10 cm</a:t>
            </a:r>
            <a:r>
              <a:rPr lang="en-GB" sz="2400" b="1" baseline="30000" dirty="0"/>
              <a:t>2 </a:t>
            </a:r>
            <a:r>
              <a:rPr lang="en-GB" sz="2400" dirty="0"/>
              <a:t>covered with 1</a:t>
            </a:r>
            <a:r>
              <a:rPr lang="el-GR" sz="2400" dirty="0"/>
              <a:t>μ</a:t>
            </a:r>
            <a:r>
              <a:rPr lang="it-IT" sz="2400" dirty="0"/>
              <a:t>m of </a:t>
            </a:r>
            <a:r>
              <a:rPr lang="it-IT" sz="2400" baseline="30000" dirty="0"/>
              <a:t>10</a:t>
            </a:r>
            <a:r>
              <a:rPr lang="it-IT" sz="2400" dirty="0"/>
              <a:t>B</a:t>
            </a:r>
            <a:r>
              <a:rPr lang="it-IT" sz="2400" baseline="-25000" dirty="0"/>
              <a:t>4</a:t>
            </a:r>
            <a:r>
              <a:rPr lang="it-IT" sz="2400" dirty="0"/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Stacking of either </a:t>
            </a:r>
            <a:r>
              <a:rPr lang="it-IT" sz="2400" b="1" dirty="0"/>
              <a:t>3  or 6 </a:t>
            </a:r>
            <a:r>
              <a:rPr lang="it-IT" sz="2400" dirty="0"/>
              <a:t>Boron-coated (</a:t>
            </a:r>
            <a:r>
              <a:rPr lang="it-IT" sz="2400" b="1" dirty="0"/>
              <a:t>BGEM</a:t>
            </a:r>
            <a:r>
              <a:rPr lang="it-IT" sz="2400" dirty="0"/>
              <a:t>) foils coupled with three standard GEM foils.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Use of a </a:t>
            </a:r>
            <a:r>
              <a:rPr lang="it-IT" sz="2400" b="1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padded</a:t>
            </a:r>
            <a:r>
              <a:rPr lang="it-IT" sz="24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it-IT" sz="2400" b="1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anode</a:t>
            </a:r>
            <a:r>
              <a:rPr lang="it-IT" sz="24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it-IT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of 256 </a:t>
            </a:r>
            <a:r>
              <a:rPr lang="it-IT" sz="24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pads</a:t>
            </a:r>
            <a:r>
              <a:rPr lang="it-IT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(6x6 mm</a:t>
            </a:r>
            <a:r>
              <a:rPr lang="it-IT" sz="2400" baseline="300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lang="it-IT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) </a:t>
            </a:r>
            <a:r>
              <a:rPr lang="it-IT" sz="24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allowing</a:t>
            </a:r>
            <a:r>
              <a:rPr lang="it-IT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it-IT" sz="24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imaging</a:t>
            </a:r>
            <a:r>
              <a:rPr lang="it-IT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it-IT" sz="24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capabilities</a:t>
            </a:r>
            <a:r>
              <a:rPr lang="it-IT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Use of </a:t>
            </a:r>
            <a:r>
              <a:rPr lang="en-GB" sz="24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GEMINI</a:t>
            </a:r>
            <a:r>
              <a:rPr lang="en-GB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digital electronic readout.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Gas Mixture ArCO</a:t>
            </a:r>
            <a:r>
              <a:rPr lang="en-GB" sz="2400" baseline="-250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lang="en-GB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CF</a:t>
            </a:r>
            <a:r>
              <a:rPr lang="en-GB" sz="2400" baseline="-250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4</a:t>
            </a:r>
            <a:r>
              <a:rPr lang="en-GB" sz="2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(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45%-45%-10%)</a:t>
            </a:r>
            <a:endParaRPr lang="en-GB" sz="24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B13D8CF-16A9-E78D-38E6-A15E9404B332}"/>
              </a:ext>
            </a:extLst>
          </p:cNvPr>
          <p:cNvGrpSpPr/>
          <p:nvPr/>
        </p:nvGrpSpPr>
        <p:grpSpPr>
          <a:xfrm>
            <a:off x="5220911" y="997535"/>
            <a:ext cx="6670796" cy="3143372"/>
            <a:chOff x="8735291" y="172636"/>
            <a:chExt cx="6670796" cy="3143372"/>
          </a:xfrm>
        </p:grpSpPr>
        <p:sp>
          <p:nvSpPr>
            <p:cNvPr id="10" name="CasellaDiTesto 9"/>
            <p:cNvSpPr txBox="1"/>
            <p:nvPr/>
          </p:nvSpPr>
          <p:spPr>
            <a:xfrm rot="16200000">
              <a:off x="8308342" y="599585"/>
              <a:ext cx="1438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0000"/>
                  </a:solidFill>
                </a:rPr>
                <a:t>Multiplication region</a:t>
              </a: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98082" y="249801"/>
              <a:ext cx="6108005" cy="3066207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9381622" y="1602985"/>
              <a:ext cx="2970462" cy="1175657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13" name="CasellaDiTesto 12"/>
            <p:cNvSpPr txBox="1"/>
            <p:nvPr/>
          </p:nvSpPr>
          <p:spPr>
            <a:xfrm rot="16200000">
              <a:off x="8241542" y="2021535"/>
              <a:ext cx="19108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B050"/>
                  </a:solidFill>
                </a:rPr>
                <a:t>Conversion region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9366234" y="390305"/>
              <a:ext cx="2985850" cy="111005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1621278" y="6367884"/>
            <a:ext cx="57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3CB074-A3EE-8A79-D138-5C3B3DB84180}"/>
              </a:ext>
            </a:extLst>
          </p:cNvPr>
          <p:cNvSpPr txBox="1"/>
          <p:nvPr/>
        </p:nvSpPr>
        <p:spPr>
          <a:xfrm>
            <a:off x="439931" y="5988231"/>
            <a:ext cx="11181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>
                <a:solidFill>
                  <a:srgbClr val="FF0000"/>
                </a:solidFill>
              </a:rPr>
              <a:t>Similar</a:t>
            </a:r>
            <a:r>
              <a:rPr lang="it-IT" sz="2400" b="1" i="1" dirty="0">
                <a:solidFill>
                  <a:srgbClr val="FF0000"/>
                </a:solidFill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approach</a:t>
            </a:r>
            <a:r>
              <a:rPr lang="it-IT" sz="2400" b="1" i="1" dirty="0">
                <a:solidFill>
                  <a:srgbClr val="FF0000"/>
                </a:solidFill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as</a:t>
            </a:r>
            <a:r>
              <a:rPr lang="it-IT" sz="2400" b="1" i="1" dirty="0">
                <a:solidFill>
                  <a:srgbClr val="FF0000"/>
                </a:solidFill>
              </a:rPr>
              <a:t> CASCADE detectors. GEM </a:t>
            </a:r>
            <a:r>
              <a:rPr lang="it-IT" sz="2400" b="1" i="1" dirty="0" err="1">
                <a:solidFill>
                  <a:srgbClr val="FF0000"/>
                </a:solidFill>
              </a:rPr>
              <a:t>foils</a:t>
            </a:r>
            <a:r>
              <a:rPr lang="it-IT" sz="2400" b="1" i="1" dirty="0">
                <a:solidFill>
                  <a:srgbClr val="FF0000"/>
                </a:solidFill>
              </a:rPr>
              <a:t> are </a:t>
            </a:r>
            <a:r>
              <a:rPr lang="it-IT" sz="2400" b="1" i="1" dirty="0" err="1">
                <a:solidFill>
                  <a:srgbClr val="FF0000"/>
                </a:solidFill>
              </a:rPr>
              <a:t>borated</a:t>
            </a:r>
            <a:r>
              <a:rPr lang="it-IT" sz="2400" b="1" i="1" dirty="0">
                <a:solidFill>
                  <a:srgbClr val="FF0000"/>
                </a:solidFill>
              </a:rPr>
              <a:t> on </a:t>
            </a:r>
            <a:r>
              <a:rPr lang="it-IT" sz="2400" b="1" i="1" dirty="0" err="1">
                <a:solidFill>
                  <a:srgbClr val="FF0000"/>
                </a:solidFill>
              </a:rPr>
              <a:t>both</a:t>
            </a:r>
            <a:r>
              <a:rPr lang="it-IT" sz="2400" b="1" i="1" dirty="0">
                <a:solidFill>
                  <a:srgbClr val="FF0000"/>
                </a:solidFill>
              </a:rPr>
              <a:t> sides. </a:t>
            </a:r>
          </a:p>
          <a:p>
            <a:pPr algn="ctr"/>
            <a:r>
              <a:rPr lang="it-IT" sz="2400" b="1" i="1" dirty="0">
                <a:solidFill>
                  <a:srgbClr val="FF0000"/>
                </a:solidFill>
              </a:rPr>
              <a:t>The technique </a:t>
            </a:r>
            <a:r>
              <a:rPr lang="it-IT" sz="2400" b="1" i="1" dirty="0" err="1">
                <a:solidFill>
                  <a:srgbClr val="FF0000"/>
                </a:solidFill>
              </a:rPr>
              <a:t>was</a:t>
            </a:r>
            <a:r>
              <a:rPr lang="it-IT" sz="2400" b="1" i="1" dirty="0">
                <a:solidFill>
                  <a:srgbClr val="FF0000"/>
                </a:solidFill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developed</a:t>
            </a:r>
            <a:r>
              <a:rPr lang="it-IT" sz="2400" b="1" i="1" dirty="0">
                <a:solidFill>
                  <a:srgbClr val="FF0000"/>
                </a:solidFill>
              </a:rPr>
              <a:t> in </a:t>
            </a:r>
            <a:r>
              <a:rPr lang="it-IT" sz="2400" b="1" i="1" dirty="0" err="1">
                <a:solidFill>
                  <a:srgbClr val="FF0000"/>
                </a:solidFill>
              </a:rPr>
              <a:t>collaboration</a:t>
            </a:r>
            <a:r>
              <a:rPr lang="it-IT" sz="2400" b="1" i="1" dirty="0">
                <a:solidFill>
                  <a:srgbClr val="FF0000"/>
                </a:solidFill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between</a:t>
            </a:r>
            <a:r>
              <a:rPr lang="it-IT" sz="2400" b="1" i="1" dirty="0">
                <a:solidFill>
                  <a:srgbClr val="FF0000"/>
                </a:solidFill>
              </a:rPr>
              <a:t> UNIMIB-CNR, CERN and ESS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E033E61-67D9-6602-3DED-B9529FB1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674" y="4229863"/>
            <a:ext cx="1907262" cy="169890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A23DA5-5AB4-28EC-FC11-AA7122AC541E}"/>
              </a:ext>
            </a:extLst>
          </p:cNvPr>
          <p:cNvSpPr txBox="1"/>
          <p:nvPr/>
        </p:nvSpPr>
        <p:spPr>
          <a:xfrm>
            <a:off x="6196858" y="5051922"/>
            <a:ext cx="445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project of Fabrizio Murtas</a:t>
            </a:r>
          </a:p>
        </p:txBody>
      </p:sp>
    </p:spTree>
    <p:extLst>
      <p:ext uri="{BB962C8B-B14F-4D97-AF65-F5344CB8AC3E}">
        <p14:creationId xmlns:p14="http://schemas.microsoft.com/office/powerpoint/2010/main" val="3954066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930</Words>
  <Application>Microsoft Office PowerPoint</Application>
  <PresentationFormat>Widescreen</PresentationFormat>
  <Paragraphs>160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Bahnschrift SemiBold</vt:lpstr>
      <vt:lpstr>Calibri</vt:lpstr>
      <vt:lpstr>Calibri Light</vt:lpstr>
      <vt:lpstr>Cambria Math</vt:lpstr>
      <vt:lpstr>Kall</vt:lpstr>
      <vt:lpstr>Times New Roman</vt:lpstr>
      <vt:lpstr>Wingdings</vt:lpstr>
      <vt:lpstr>Tema di Office</vt:lpstr>
      <vt:lpstr>Presentazione standard di PowerPoint</vt:lpstr>
      <vt:lpstr>Outline</vt:lpstr>
      <vt:lpstr>ESS collaboration: strict contact with detector group (Richard Hall-Wilton and Kalliopi Kanaki) and with Linkoeping University (Chung Chuan Lai)  </vt:lpstr>
      <vt:lpstr>Detectors for Transmission and diffraction measurements</vt:lpstr>
      <vt:lpstr>Spallation Sources where we work</vt:lpstr>
      <vt:lpstr>Gas Electron Multiplier (GEM) Detectors</vt:lpstr>
      <vt:lpstr>Boron based Neutron-GEM Detectors</vt:lpstr>
      <vt:lpstr>Boron based Neutron-GEM detectors time line in UNIMIB</vt:lpstr>
      <vt:lpstr>MBGEM: Design of the detector</vt:lpstr>
      <vt:lpstr>Simulations with GEANT4</vt:lpstr>
      <vt:lpstr>Simulations with GEANT4</vt:lpstr>
      <vt:lpstr>MBGEM: the MBGEM-Pix detector</vt:lpstr>
      <vt:lpstr>MBGEM: the 3MBGEM detector</vt:lpstr>
      <vt:lpstr>Neutron beam monitors based on GEM Detectors</vt:lpstr>
      <vt:lpstr>N2GEM: tests with X-Rays and neutrons</vt:lpstr>
      <vt:lpstr>N2GEM: tests with X-Rays and neutrons</vt:lpstr>
      <vt:lpstr>Future developments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Stephanie Cancelli</dc:creator>
  <cp:lastModifiedBy>Gabriele Croci</cp:lastModifiedBy>
  <cp:revision>56</cp:revision>
  <dcterms:created xsi:type="dcterms:W3CDTF">2023-01-27T14:08:05Z</dcterms:created>
  <dcterms:modified xsi:type="dcterms:W3CDTF">2023-02-09T09:41:02Z</dcterms:modified>
</cp:coreProperties>
</file>