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0" r:id="rId6"/>
    <p:sldId id="261" r:id="rId7"/>
    <p:sldId id="267" r:id="rId8"/>
    <p:sldId id="263" r:id="rId9"/>
    <p:sldId id="268" r:id="rId10"/>
    <p:sldId id="258" r:id="rId11"/>
    <p:sldId id="274" r:id="rId12"/>
    <p:sldId id="269" r:id="rId13"/>
    <p:sldId id="272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99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233" y="6491288"/>
            <a:ext cx="12192000" cy="368300"/>
            <a:chOff x="0" y="4088"/>
            <a:chExt cx="5760" cy="232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4121"/>
              <a:ext cx="5760" cy="199"/>
            </a:xfrm>
            <a:prstGeom prst="rect">
              <a:avLst/>
            </a:prstGeom>
            <a:solidFill>
              <a:srgbClr val="0033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88"/>
              <a:ext cx="5760" cy="57"/>
            </a:xfrm>
            <a:prstGeom prst="rect">
              <a:avLst/>
            </a:prstGeom>
            <a:solidFill>
              <a:srgbClr val="000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35055" y="66198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2C6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 bwMode="auto">
          <a:xfrm>
            <a:off x="245641" y="6515830"/>
            <a:ext cx="19896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900">
                <a:solidFill>
                  <a:srgbClr val="C2C6F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40437-1F5C-453D-890F-92BED74A219A}" type="datetime1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07/02/2023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2C6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 bwMode="auto">
          <a:xfrm>
            <a:off x="2317855" y="6515830"/>
            <a:ext cx="753533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>
                <a:solidFill>
                  <a:srgbClr val="C2C6F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P.-A.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Loizeau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FAIR Darmstadt</a:t>
            </a:r>
          </a:p>
        </p:txBody>
      </p:sp>
      <p:pic>
        <p:nvPicPr>
          <p:cNvPr id="13" name="Picture 13" descr="CBM-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105376" cy="151399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6" y="-3"/>
            <a:ext cx="1828804" cy="1524003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 userDrawn="1"/>
        </p:nvSpPr>
        <p:spPr>
          <a:xfrm>
            <a:off x="1828800" y="54864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EURIZON Annual Meeting 2023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WP2 session</a:t>
            </a:r>
            <a:endParaRPr lang="en-US" sz="1600" i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35" y="5944609"/>
            <a:ext cx="1452491" cy="5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66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117" y="-1587"/>
            <a:ext cx="12194117" cy="325628"/>
            <a:chOff x="-1588" y="-1587"/>
            <a:chExt cx="9145588" cy="325628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-1588" y="-1587"/>
              <a:ext cx="9145588" cy="276226"/>
            </a:xfrm>
            <a:prstGeom prst="rect">
              <a:avLst/>
            </a:prstGeom>
            <a:solidFill>
              <a:srgbClr val="0033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-1588" y="260203"/>
              <a:ext cx="9145588" cy="63838"/>
            </a:xfrm>
            <a:prstGeom prst="rect">
              <a:avLst/>
            </a:prstGeom>
            <a:solidFill>
              <a:srgbClr val="000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32" descr="CBM-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88" y="-1587"/>
              <a:ext cx="144764" cy="265176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7643"/>
            <a:ext cx="10972800" cy="5177473"/>
          </a:xfrm>
        </p:spPr>
        <p:txBody>
          <a:bodyPr>
            <a:noAutofit/>
          </a:bodyPr>
          <a:lstStyle>
            <a:lvl1pPr marL="342900" indent="-342900">
              <a:buFont typeface="Arial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6615116"/>
            <a:ext cx="12194117" cy="244475"/>
            <a:chOff x="0" y="4088"/>
            <a:chExt cx="5760" cy="232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0" y="4121"/>
              <a:ext cx="5760" cy="199"/>
            </a:xfrm>
            <a:prstGeom prst="rect">
              <a:avLst/>
            </a:prstGeom>
            <a:solidFill>
              <a:srgbClr val="0033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0" y="4088"/>
              <a:ext cx="5760" cy="57"/>
            </a:xfrm>
            <a:prstGeom prst="rect">
              <a:avLst/>
            </a:prstGeom>
            <a:solidFill>
              <a:srgbClr val="000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0466919" y="6657975"/>
            <a:ext cx="1392767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fld id="{91FA4330-9728-4265-AE97-8DE6A6C2E6A4}" type="slidenum">
              <a:rPr lang="en-US" sz="900" smtClean="0">
                <a:solidFill>
                  <a:srgbClr val="C2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buFontTx/>
                <a:buNone/>
              </a:pPr>
              <a:t>‹#›</a:t>
            </a:fld>
            <a:r>
              <a:rPr lang="en-US" sz="900" dirty="0" smtClean="0">
                <a:solidFill>
                  <a:srgbClr val="C2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</a:t>
            </a:r>
          </a:p>
        </p:txBody>
      </p:sp>
      <p:sp>
        <p:nvSpPr>
          <p:cNvPr id="11" name="Rectangle 37"/>
          <p:cNvSpPr txBox="1">
            <a:spLocks noChangeArrowheads="1"/>
          </p:cNvSpPr>
          <p:nvPr/>
        </p:nvSpPr>
        <p:spPr bwMode="auto">
          <a:xfrm>
            <a:off x="2138975" y="6651628"/>
            <a:ext cx="788781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>
                <a:solidFill>
                  <a:srgbClr val="C2C6F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P.-A. </a:t>
            </a:r>
            <a:r>
              <a:rPr kumimoji="0" lang="en-US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Loizeau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FAIR Darmstadt – EURIZON Annual Meeting 2023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969307" y="-5696"/>
            <a:ext cx="822714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noProof="0" dirty="0" smtClean="0">
                <a:solidFill>
                  <a:srgbClr val="C2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components of the CBM readout</a:t>
            </a:r>
          </a:p>
        </p:txBody>
      </p:sp>
      <p:sp>
        <p:nvSpPr>
          <p:cNvPr id="18" name="Rectangle 36"/>
          <p:cNvSpPr txBox="1">
            <a:spLocks noChangeArrowheads="1"/>
          </p:cNvSpPr>
          <p:nvPr/>
        </p:nvSpPr>
        <p:spPr bwMode="auto">
          <a:xfrm>
            <a:off x="245641" y="6651625"/>
            <a:ext cx="19896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900">
                <a:solidFill>
                  <a:srgbClr val="C2C6F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A83B2-5FF4-4A72-97B1-290CC09854F6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07/02/2023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C2C6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789" y="-3"/>
            <a:ext cx="318211" cy="265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78" y="-1586"/>
            <a:ext cx="715765" cy="2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16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u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0" y="6615116"/>
            <a:ext cx="12194117" cy="244475"/>
            <a:chOff x="0" y="4088"/>
            <a:chExt cx="5760" cy="232"/>
          </a:xfrm>
        </p:grpSpPr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0" y="4121"/>
              <a:ext cx="5760" cy="199"/>
            </a:xfrm>
            <a:prstGeom prst="rect">
              <a:avLst/>
            </a:prstGeom>
            <a:solidFill>
              <a:srgbClr val="0033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0" y="4088"/>
              <a:ext cx="5760" cy="57"/>
            </a:xfrm>
            <a:prstGeom prst="rect">
              <a:avLst/>
            </a:prstGeom>
            <a:solidFill>
              <a:srgbClr val="000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37"/>
          <p:cNvSpPr txBox="1">
            <a:spLocks noChangeArrowheads="1"/>
          </p:cNvSpPr>
          <p:nvPr/>
        </p:nvSpPr>
        <p:spPr bwMode="auto">
          <a:xfrm>
            <a:off x="2138975" y="6651628"/>
            <a:ext cx="788781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>
                <a:solidFill>
                  <a:srgbClr val="C2C6F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P.-A. </a:t>
            </a:r>
            <a:r>
              <a:rPr kumimoji="0" lang="en-US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Loizeau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6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FAIR Darmstadt – EURIZON Annual Meeting 2023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-2117" y="-1587"/>
            <a:ext cx="12194117" cy="276226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-2117" y="260203"/>
            <a:ext cx="12194117" cy="6383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969307" y="-5696"/>
            <a:ext cx="822714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noProof="0" dirty="0" smtClean="0">
                <a:solidFill>
                  <a:srgbClr val="C2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components of the CBM readout</a:t>
            </a:r>
          </a:p>
        </p:txBody>
      </p:sp>
      <p:pic>
        <p:nvPicPr>
          <p:cNvPr id="22" name="Picture 32" descr="CBM-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6" y="-1587"/>
            <a:ext cx="193019" cy="265176"/>
          </a:xfrm>
          <a:prstGeom prst="rect">
            <a:avLst/>
          </a:prstGeom>
          <a:noFill/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09600" y="1437643"/>
            <a:ext cx="10972800" cy="5177473"/>
          </a:xfrm>
        </p:spPr>
        <p:txBody>
          <a:bodyPr>
            <a:noAutofit/>
          </a:bodyPr>
          <a:lstStyle>
            <a:lvl1pPr marL="342900" indent="-342900">
              <a:buFont typeface="Arial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789" y="-3"/>
            <a:ext cx="318211" cy="265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78" y="-1586"/>
            <a:ext cx="715765" cy="2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noProof="0" dirty="0" smtClean="0"/>
              <a:t>14/02/2018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D8F9-359F-7C45-95D0-7E40CF5F7F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301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gsi.de/record/220072" TargetMode="External"/><Relationship Id="rId2" Type="http://schemas.openxmlformats.org/officeDocument/2006/relationships/hyperlink" Target="https://repository.gsi.de/record/246663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components of the CBM </a:t>
            </a:r>
            <a:r>
              <a:rPr lang="en-US" dirty="0" smtClean="0"/>
              <a:t>readout:</a:t>
            </a:r>
            <a:br>
              <a:rPr lang="en-US" dirty="0" smtClean="0"/>
            </a:br>
            <a:r>
              <a:rPr lang="en-US" dirty="0" smtClean="0"/>
              <a:t>Hardware and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48770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US" dirty="0" smtClean="0"/>
              <a:t>(m)CBM data Acquisition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DAQ software components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Online processing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Controls</a:t>
            </a:r>
          </a:p>
          <a:p>
            <a:pPr marL="285750" indent="-285750" algn="l">
              <a:buFontTx/>
              <a:buChar char="-"/>
            </a:pPr>
            <a:endParaRPr lang="en-US" dirty="0"/>
          </a:p>
          <a:p>
            <a:r>
              <a:rPr lang="en-US" i="1" dirty="0"/>
              <a:t>WP 2.2: Developments for the data acquisition chain, for data preprocessing and computing for </a:t>
            </a:r>
            <a:r>
              <a:rPr lang="en-US" i="1" dirty="0" err="1"/>
              <a:t>mCBM</a:t>
            </a:r>
            <a:r>
              <a:rPr lang="en-US" i="1" dirty="0"/>
              <a:t> and CBM at FAIR</a:t>
            </a:r>
          </a:p>
        </p:txBody>
      </p:sp>
    </p:spTree>
    <p:extLst>
      <p:ext uri="{BB962C8B-B14F-4D97-AF65-F5344CB8AC3E}">
        <p14:creationId xmlns:p14="http://schemas.microsoft.com/office/powerpoint/2010/main" val="32152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46255"/>
            <a:ext cx="10972800" cy="1368861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 smtClean="0"/>
              <a:t>For more information:</a:t>
            </a:r>
          </a:p>
          <a:p>
            <a:pPr>
              <a:buFontTx/>
              <a:buChar char="-"/>
            </a:pPr>
            <a:r>
              <a:rPr lang="en-US" sz="1400" i="1" dirty="0" smtClean="0"/>
              <a:t>“Online </a:t>
            </a:r>
            <a:r>
              <a:rPr lang="en-US" sz="1400" i="1" dirty="0"/>
              <a:t>Systems – Part </a:t>
            </a:r>
            <a:r>
              <a:rPr lang="en-US" sz="1400" i="1" dirty="0" smtClean="0"/>
              <a:t>I: DAQ </a:t>
            </a:r>
            <a:r>
              <a:rPr lang="en-US" sz="1400" i="1" dirty="0"/>
              <a:t>and FLES Entry </a:t>
            </a:r>
            <a:r>
              <a:rPr lang="en-US" sz="1400" i="1" dirty="0" smtClean="0"/>
              <a:t>Stage”, CBM TDR, currently under review and should be public sometime in 2023</a:t>
            </a:r>
          </a:p>
          <a:p>
            <a:pPr>
              <a:buFontTx/>
              <a:buChar char="-"/>
            </a:pPr>
            <a:r>
              <a:rPr lang="en-US" sz="1400" i="1" dirty="0" smtClean="0"/>
              <a:t>“</a:t>
            </a:r>
            <a:r>
              <a:rPr lang="en-US" sz="1400" i="1" dirty="0"/>
              <a:t>CBM Progress Report 2021”, 2022, </a:t>
            </a:r>
            <a:r>
              <a:rPr lang="en-US" sz="1400" i="1" dirty="0">
                <a:hlinkClick r:id="rId2"/>
              </a:rPr>
              <a:t>https://</a:t>
            </a:r>
            <a:r>
              <a:rPr lang="en-US" sz="1400" i="1" dirty="0" smtClean="0">
                <a:hlinkClick r:id="rId2"/>
              </a:rPr>
              <a:t>repository.gsi.de/record/246663</a:t>
            </a:r>
            <a:endParaRPr lang="en-US" sz="1400" i="1" dirty="0" smtClean="0"/>
          </a:p>
          <a:p>
            <a:pPr>
              <a:buFontTx/>
              <a:buChar char="-"/>
            </a:pPr>
            <a:r>
              <a:rPr lang="en-US" sz="1400" i="1" dirty="0" smtClean="0"/>
              <a:t>“</a:t>
            </a:r>
            <a:r>
              <a:rPr lang="en-US" sz="1400" i="1" dirty="0" err="1" smtClean="0"/>
              <a:t>mCBM</a:t>
            </a:r>
            <a:r>
              <a:rPr lang="en-US" sz="1400" i="1" dirty="0" smtClean="0"/>
              <a:t> </a:t>
            </a:r>
            <a:r>
              <a:rPr lang="en-US" sz="1400" i="1" dirty="0"/>
              <a:t>proposal”, </a:t>
            </a:r>
            <a:r>
              <a:rPr lang="en-US" sz="1400" i="1" dirty="0" smtClean="0"/>
              <a:t>CBM proposal to GSI G-PAC, 2017, </a:t>
            </a:r>
            <a:r>
              <a:rPr lang="en-US" sz="1400" i="1" dirty="0">
                <a:hlinkClick r:id="rId3"/>
              </a:rPr>
              <a:t>https://</a:t>
            </a:r>
            <a:r>
              <a:rPr lang="en-US" sz="1400" i="1" dirty="0" smtClean="0">
                <a:hlinkClick r:id="rId3"/>
              </a:rPr>
              <a:t>repository.gsi.de/record/220072</a:t>
            </a:r>
            <a:endParaRPr lang="en-US" sz="14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25" y="691136"/>
            <a:ext cx="4597041" cy="1710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83" y="3806263"/>
            <a:ext cx="5934635" cy="14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28461" y="317804"/>
            <a:ext cx="10335079" cy="828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WP 2.2: Software for DAQ, Controls, Data analysis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48465" y="1776651"/>
            <a:ext cx="11695071" cy="4183232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 smtClean="0"/>
              <a:t>Assignee: P.-A. </a:t>
            </a:r>
            <a:r>
              <a:rPr lang="en-US" sz="1400" u="sng" dirty="0" err="1" smtClean="0"/>
              <a:t>Loizeau</a:t>
            </a:r>
            <a:endParaRPr lang="en-US" sz="1400" u="sng" dirty="0" smtClean="0"/>
          </a:p>
          <a:p>
            <a:r>
              <a:rPr lang="en-US" dirty="0" smtClean="0"/>
              <a:t>Activities linked to WP2 in 2020-2022 period:</a:t>
            </a:r>
          </a:p>
          <a:p>
            <a:pPr lvl="1"/>
            <a:r>
              <a:rPr lang="en-US" dirty="0" smtClean="0"/>
              <a:t>Finalization and support of the control SW for the AFCK based readout chain for the STS-XYTER (CBM STS laboratory, Kolkata CBM MUCH laboratory, </a:t>
            </a:r>
            <a:r>
              <a:rPr lang="en-US" dirty="0" err="1" smtClean="0"/>
              <a:t>mCBM</a:t>
            </a:r>
            <a:r>
              <a:rPr lang="en-US" dirty="0" smtClean="0"/>
              <a:t> 2020, BM@N tests)</a:t>
            </a:r>
          </a:p>
          <a:p>
            <a:pPr lvl="1"/>
            <a:r>
              <a:rPr lang="en-US" dirty="0" err="1" smtClean="0"/>
              <a:t>mCBM</a:t>
            </a:r>
            <a:endParaRPr lang="en-US" dirty="0" smtClean="0"/>
          </a:p>
          <a:p>
            <a:pPr lvl="2"/>
            <a:r>
              <a:rPr lang="en-US" dirty="0" smtClean="0"/>
              <a:t>On-site support in the operation of the CBM DAQ prototype for </a:t>
            </a:r>
            <a:r>
              <a:rPr lang="en-US" dirty="0" err="1" smtClean="0"/>
              <a:t>mCBM</a:t>
            </a:r>
            <a:r>
              <a:rPr lang="en-US" dirty="0" smtClean="0"/>
              <a:t> 2020-21-22 campaigns</a:t>
            </a:r>
          </a:p>
          <a:p>
            <a:pPr lvl="2"/>
            <a:r>
              <a:rPr lang="en-US" dirty="0" smtClean="0"/>
              <a:t>Development of a Python framework to control the CRI boards (High level part) and help for related detector-oriented developments, used for production in </a:t>
            </a:r>
            <a:r>
              <a:rPr lang="en-US" dirty="0" err="1" smtClean="0"/>
              <a:t>mCBM</a:t>
            </a:r>
            <a:r>
              <a:rPr lang="en-US" dirty="0" smtClean="0"/>
              <a:t> 2022 campaign</a:t>
            </a:r>
          </a:p>
          <a:p>
            <a:pPr lvl="2"/>
            <a:r>
              <a:rPr lang="en-US" dirty="0" smtClean="0"/>
              <a:t>Development and support of online data monitoring tools for various </a:t>
            </a:r>
            <a:r>
              <a:rPr lang="en-US" dirty="0" err="1" smtClean="0"/>
              <a:t>mCBM</a:t>
            </a:r>
            <a:r>
              <a:rPr lang="en-US" dirty="0" smtClean="0"/>
              <a:t> detectors</a:t>
            </a:r>
          </a:p>
          <a:p>
            <a:pPr lvl="2"/>
            <a:r>
              <a:rPr lang="en-US" dirty="0" smtClean="0"/>
              <a:t>Development and support of raw data unpackers and of event builders for </a:t>
            </a:r>
            <a:r>
              <a:rPr lang="en-US" dirty="0" err="1" smtClean="0"/>
              <a:t>mCBM</a:t>
            </a:r>
            <a:endParaRPr lang="en-US" dirty="0" smtClean="0"/>
          </a:p>
          <a:p>
            <a:pPr lvl="2"/>
            <a:r>
              <a:rPr lang="en-US" dirty="0" smtClean="0"/>
              <a:t>Test-deployment of these on the </a:t>
            </a:r>
            <a:r>
              <a:rPr lang="en-US" dirty="0" err="1" smtClean="0"/>
              <a:t>mFLES</a:t>
            </a:r>
            <a:r>
              <a:rPr lang="en-US" dirty="0" smtClean="0"/>
              <a:t> and Virgo clusters at GSI with </a:t>
            </a:r>
            <a:r>
              <a:rPr lang="en-US" dirty="0"/>
              <a:t>the </a:t>
            </a:r>
            <a:r>
              <a:rPr lang="en-US" dirty="0" err="1"/>
              <a:t>FairMQ</a:t>
            </a:r>
            <a:r>
              <a:rPr lang="en-US" dirty="0"/>
              <a:t> framework </a:t>
            </a:r>
            <a:r>
              <a:rPr lang="en-US" dirty="0" smtClean="0"/>
              <a:t>to validate online processing concepts and test physical connections</a:t>
            </a:r>
          </a:p>
          <a:p>
            <a:pPr lvl="1"/>
            <a:r>
              <a:rPr lang="en-US" dirty="0" smtClean="0"/>
              <a:t>Coordination of the “Experiment and Detector Controls” CBM computing project </a:t>
            </a:r>
          </a:p>
          <a:p>
            <a:pPr lvl="1"/>
            <a:r>
              <a:rPr lang="en-US" dirty="0" smtClean="0"/>
              <a:t>Development of an “Experiment Control System” prototype for </a:t>
            </a:r>
            <a:r>
              <a:rPr lang="en-US" dirty="0" err="1" smtClean="0"/>
              <a:t>mCBM</a:t>
            </a:r>
            <a:r>
              <a:rPr lang="en-US" dirty="0" smtClean="0"/>
              <a:t> and CBM</a:t>
            </a:r>
          </a:p>
          <a:p>
            <a:pPr lvl="1"/>
            <a:r>
              <a:rPr lang="en-US" dirty="0" smtClean="0"/>
              <a:t>General support and development with </a:t>
            </a:r>
            <a:r>
              <a:rPr lang="en-US" dirty="0" err="1" smtClean="0"/>
              <a:t>Cbmroot</a:t>
            </a:r>
            <a:r>
              <a:rPr lang="en-US" dirty="0" smtClean="0"/>
              <a:t> for CBM simulation and data analysis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6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rates in a </a:t>
            </a:r>
            <a:r>
              <a:rPr lang="en-US" dirty="0" err="1" smtClean="0"/>
              <a:t>mCBM</a:t>
            </a:r>
            <a:r>
              <a:rPr lang="en-US" dirty="0" smtClean="0"/>
              <a:t> DAQ high rate run (r2448)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3" y="1289491"/>
            <a:ext cx="10401835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mCBM</a:t>
            </a:r>
            <a:r>
              <a:rPr lang="en-US" dirty="0" smtClean="0"/>
              <a:t> MQ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598" y="2240941"/>
            <a:ext cx="99475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Flesnet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598" y="2844829"/>
            <a:ext cx="99475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Flesnet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5425" y="2532779"/>
            <a:ext cx="994756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</p:txBody>
      </p:sp>
      <p:cxnSp>
        <p:nvCxnSpPr>
          <p:cNvPr id="7" name="Elbow Connector 6"/>
          <p:cNvCxnSpPr>
            <a:stCxn id="4" idx="3"/>
            <a:endCxn id="6" idx="1"/>
          </p:cNvCxnSpPr>
          <p:nvPr/>
        </p:nvCxnSpPr>
        <p:spPr>
          <a:xfrm>
            <a:off x="1527354" y="2394830"/>
            <a:ext cx="1038071" cy="29183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5" idx="3"/>
            <a:endCxn id="6" idx="1"/>
          </p:cNvCxnSpPr>
          <p:nvPr/>
        </p:nvCxnSpPr>
        <p:spPr>
          <a:xfrm flipV="1">
            <a:off x="1527354" y="2686668"/>
            <a:ext cx="1038071" cy="31205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1" idx="1"/>
          </p:cNvCxnSpPr>
          <p:nvPr/>
        </p:nvCxnSpPr>
        <p:spPr>
          <a:xfrm flipV="1">
            <a:off x="3560181" y="2686667"/>
            <a:ext cx="4746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034845" y="2157939"/>
            <a:ext cx="3044571" cy="1057455"/>
            <a:chOff x="3991496" y="1897507"/>
            <a:chExt cx="3044571" cy="1057455"/>
          </a:xfrm>
        </p:grpSpPr>
        <p:sp>
          <p:nvSpPr>
            <p:cNvPr id="11" name="TextBox 10"/>
            <p:cNvSpPr txBox="1"/>
            <p:nvPr/>
          </p:nvSpPr>
          <p:spPr>
            <a:xfrm>
              <a:off x="3991496" y="1897507"/>
              <a:ext cx="3044571" cy="10574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Unpacking Device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STS  (=&gt; STS Monitor)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[…]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RICH (=&gt;RICH Monitor)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244739" y="2261502"/>
              <a:ext cx="0" cy="5185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625188" y="4211420"/>
            <a:ext cx="994756" cy="52619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33619" y="4214392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Browser</a:t>
            </a:r>
          </a:p>
        </p:txBody>
      </p:sp>
      <p:cxnSp>
        <p:nvCxnSpPr>
          <p:cNvPr id="15" name="Straight Arrow Connector 14"/>
          <p:cNvCxnSpPr>
            <a:stCxn id="14" idx="1"/>
            <a:endCxn id="13" idx="3"/>
          </p:cNvCxnSpPr>
          <p:nvPr/>
        </p:nvCxnSpPr>
        <p:spPr>
          <a:xfrm flipH="1" flipV="1">
            <a:off x="10619944" y="4474516"/>
            <a:ext cx="413675" cy="148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80323" y="2425056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 Builder</a:t>
            </a: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7079416" y="2686666"/>
            <a:ext cx="4009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034845" y="3744121"/>
            <a:ext cx="3044571" cy="1057455"/>
            <a:chOff x="3991496" y="1897507"/>
            <a:chExt cx="3044571" cy="1057455"/>
          </a:xfrm>
        </p:grpSpPr>
        <p:sp>
          <p:nvSpPr>
            <p:cNvPr id="19" name="TextBox 18"/>
            <p:cNvSpPr txBox="1"/>
            <p:nvPr/>
          </p:nvSpPr>
          <p:spPr>
            <a:xfrm>
              <a:off x="3991496" y="1897507"/>
              <a:ext cx="3044571" cy="10574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Unpacking Device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STS  (=&gt; STS Monitor)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[…]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RICH (=&gt;RICH Monitor)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244739" y="2261502"/>
              <a:ext cx="0" cy="5185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480323" y="4011238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 Builder</a:t>
            </a: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7079416" y="4272848"/>
            <a:ext cx="4009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98867" y="3388390"/>
            <a:ext cx="48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</a:p>
        </p:txBody>
      </p:sp>
      <p:cxnSp>
        <p:nvCxnSpPr>
          <p:cNvPr id="24" name="Elbow Connector 23"/>
          <p:cNvCxnSpPr>
            <a:stCxn id="6" idx="3"/>
            <a:endCxn id="19" idx="1"/>
          </p:cNvCxnSpPr>
          <p:nvPr/>
        </p:nvCxnSpPr>
        <p:spPr>
          <a:xfrm>
            <a:off x="3560181" y="2686668"/>
            <a:ext cx="474664" cy="158618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36395" y="3228605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 Sink</a:t>
            </a:r>
          </a:p>
        </p:txBody>
      </p:sp>
      <p:cxnSp>
        <p:nvCxnSpPr>
          <p:cNvPr id="26" name="Elbow Connector 25"/>
          <p:cNvCxnSpPr>
            <a:stCxn id="16" idx="3"/>
            <a:endCxn id="25" idx="1"/>
          </p:cNvCxnSpPr>
          <p:nvPr/>
        </p:nvCxnSpPr>
        <p:spPr>
          <a:xfrm>
            <a:off x="8475079" y="2686666"/>
            <a:ext cx="861316" cy="80354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25" idx="1"/>
          </p:cNvCxnSpPr>
          <p:nvPr/>
        </p:nvCxnSpPr>
        <p:spPr>
          <a:xfrm flipV="1">
            <a:off x="8475079" y="3490215"/>
            <a:ext cx="861316" cy="78263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95259" y="3228605"/>
            <a:ext cx="95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disk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(.root file)</a:t>
            </a:r>
          </a:p>
        </p:txBody>
      </p:sp>
      <p:cxnSp>
        <p:nvCxnSpPr>
          <p:cNvPr id="29" name="Straight Arrow Connector 28"/>
          <p:cNvCxnSpPr>
            <a:stCxn id="25" idx="3"/>
            <a:endCxn id="28" idx="1"/>
          </p:cNvCxnSpPr>
          <p:nvPr/>
        </p:nvCxnSpPr>
        <p:spPr>
          <a:xfrm>
            <a:off x="10331151" y="3490215"/>
            <a:ext cx="7641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54515" y="4197590"/>
            <a:ext cx="1085796" cy="52619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  <a:headEnd type="triangle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server</a:t>
            </a:r>
          </a:p>
        </p:txBody>
      </p:sp>
      <p:cxnSp>
        <p:nvCxnSpPr>
          <p:cNvPr id="31" name="Elbow Connector 30"/>
          <p:cNvCxnSpPr>
            <a:stCxn id="11" idx="2"/>
            <a:endCxn id="30" idx="0"/>
          </p:cNvCxnSpPr>
          <p:nvPr/>
        </p:nvCxnSpPr>
        <p:spPr>
          <a:xfrm rot="5400000">
            <a:off x="3786174" y="2426633"/>
            <a:ext cx="982196" cy="2559718"/>
          </a:xfrm>
          <a:prstGeom prst="bentConnector3">
            <a:avLst>
              <a:gd name="adj1" fmla="val 22561"/>
            </a:avLst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9" idx="0"/>
            <a:endCxn id="30" idx="0"/>
          </p:cNvCxnSpPr>
          <p:nvPr/>
        </p:nvCxnSpPr>
        <p:spPr>
          <a:xfrm rot="16200000" flipH="1" flipV="1">
            <a:off x="4050537" y="2690996"/>
            <a:ext cx="453469" cy="2559718"/>
          </a:xfrm>
          <a:prstGeom prst="bentConnector3">
            <a:avLst>
              <a:gd name="adj1" fmla="val -67370"/>
            </a:avLst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6" idx="2"/>
            <a:endCxn id="30" idx="0"/>
          </p:cNvCxnSpPr>
          <p:nvPr/>
        </p:nvCxnSpPr>
        <p:spPr>
          <a:xfrm rot="5400000">
            <a:off x="4862900" y="1082789"/>
            <a:ext cx="1249314" cy="4980288"/>
          </a:xfrm>
          <a:prstGeom prst="bentConnector3">
            <a:avLst>
              <a:gd name="adj1" fmla="val 39214"/>
            </a:avLst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6" idx="0"/>
            <a:endCxn id="13" idx="1"/>
          </p:cNvCxnSpPr>
          <p:nvPr/>
        </p:nvCxnSpPr>
        <p:spPr>
          <a:xfrm rot="16200000" flipH="1">
            <a:off x="7776714" y="2626043"/>
            <a:ext cx="2049460" cy="1647487"/>
          </a:xfrm>
          <a:prstGeom prst="bentConnector4">
            <a:avLst>
              <a:gd name="adj1" fmla="val -11154"/>
              <a:gd name="adj2" fmla="val 65095"/>
            </a:avLst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1" idx="0"/>
            <a:endCxn id="13" idx="1"/>
          </p:cNvCxnSpPr>
          <p:nvPr/>
        </p:nvCxnSpPr>
        <p:spPr>
          <a:xfrm rot="16200000" flipH="1">
            <a:off x="8569805" y="3419134"/>
            <a:ext cx="463278" cy="1647487"/>
          </a:xfrm>
          <a:prstGeom prst="bentConnector4">
            <a:avLst>
              <a:gd name="adj1" fmla="val -49344"/>
              <a:gd name="adj2" fmla="val 65095"/>
            </a:avLst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91462" y="2069436"/>
            <a:ext cx="8536959" cy="3024719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 anchor="b">
            <a:no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CBM MQ topology</a:t>
            </a:r>
          </a:p>
        </p:txBody>
      </p:sp>
    </p:spTree>
    <p:extLst>
      <p:ext uri="{BB962C8B-B14F-4D97-AF65-F5344CB8AC3E}">
        <p14:creationId xmlns:p14="http://schemas.microsoft.com/office/powerpoint/2010/main" val="120856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515582" y="1522586"/>
            <a:ext cx="8536959" cy="3024719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 anchor="b">
            <a:no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CBM MQ topology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638" y="694471"/>
            <a:ext cx="11527986" cy="5238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Virgo</a:t>
            </a:r>
          </a:p>
        </p:txBody>
      </p:sp>
      <p:sp>
        <p:nvSpPr>
          <p:cNvPr id="5" name="ZoneTexte 6"/>
          <p:cNvSpPr txBox="1"/>
          <p:nvPr/>
        </p:nvSpPr>
        <p:spPr>
          <a:xfrm>
            <a:off x="646811" y="1057834"/>
            <a:ext cx="10881801" cy="39536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Debian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CbmOnline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container</a:t>
            </a:r>
          </a:p>
        </p:txBody>
      </p:sp>
      <p:sp>
        <p:nvSpPr>
          <p:cNvPr id="6" name="ZoneTexte 7"/>
          <p:cNvSpPr txBox="1"/>
          <p:nvPr/>
        </p:nvSpPr>
        <p:spPr>
          <a:xfrm>
            <a:off x="646811" y="5087812"/>
            <a:ext cx="4689846" cy="71047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CbmOnline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Container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8"/>
          <p:cNvSpPr txBox="1"/>
          <p:nvPr/>
        </p:nvSpPr>
        <p:spPr>
          <a:xfrm>
            <a:off x="9722437" y="6032204"/>
            <a:ext cx="12484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Browser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38"/>
          <p:cNvSpPr txBox="1"/>
          <p:nvPr/>
        </p:nvSpPr>
        <p:spPr>
          <a:xfrm>
            <a:off x="3471527" y="4646604"/>
            <a:ext cx="8949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SLURM</a:t>
            </a:r>
          </a:p>
        </p:txBody>
      </p:sp>
      <p:cxnSp>
        <p:nvCxnSpPr>
          <p:cNvPr id="11" name="Connecteur droit avec flèche 43"/>
          <p:cNvCxnSpPr>
            <a:stCxn id="40" idx="2"/>
            <a:endCxn id="7" idx="0"/>
          </p:cNvCxnSpPr>
          <p:nvPr/>
        </p:nvCxnSpPr>
        <p:spPr>
          <a:xfrm>
            <a:off x="10346686" y="4190762"/>
            <a:ext cx="0" cy="18414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44"/>
          <p:cNvSpPr txBox="1"/>
          <p:nvPr/>
        </p:nvSpPr>
        <p:spPr>
          <a:xfrm>
            <a:off x="831107" y="4686548"/>
            <a:ext cx="12883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cbm_online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ZoneTexte 22"/>
          <p:cNvSpPr txBox="1"/>
          <p:nvPr/>
        </p:nvSpPr>
        <p:spPr>
          <a:xfrm>
            <a:off x="346301" y="6153403"/>
            <a:ext cx="2471019" cy="28082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Operator: ODC Client, …</a:t>
            </a:r>
          </a:p>
        </p:txBody>
      </p:sp>
      <p:cxnSp>
        <p:nvCxnSpPr>
          <p:cNvPr id="14" name="Connecteur droit avec flèche 23"/>
          <p:cNvCxnSpPr>
            <a:stCxn id="13" idx="0"/>
            <a:endCxn id="15" idx="2"/>
          </p:cNvCxnSpPr>
          <p:nvPr/>
        </p:nvCxnSpPr>
        <p:spPr>
          <a:xfrm flipV="1">
            <a:off x="1581811" y="5676421"/>
            <a:ext cx="1" cy="476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25"/>
          <p:cNvSpPr txBox="1"/>
          <p:nvPr/>
        </p:nvSpPr>
        <p:spPr>
          <a:xfrm>
            <a:off x="959140" y="5368644"/>
            <a:ext cx="1245343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ODC server</a:t>
            </a:r>
          </a:p>
        </p:txBody>
      </p:sp>
      <p:sp>
        <p:nvSpPr>
          <p:cNvPr id="16" name="ZoneTexte 20"/>
          <p:cNvSpPr txBox="1"/>
          <p:nvPr/>
        </p:nvSpPr>
        <p:spPr>
          <a:xfrm>
            <a:off x="2658359" y="5367155"/>
            <a:ext cx="1245343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DDS</a:t>
            </a:r>
          </a:p>
        </p:txBody>
      </p:sp>
      <p:cxnSp>
        <p:nvCxnSpPr>
          <p:cNvPr id="17" name="Connecteur droit avec flèche 4"/>
          <p:cNvCxnSpPr>
            <a:stCxn id="16" idx="0"/>
          </p:cNvCxnSpPr>
          <p:nvPr/>
        </p:nvCxnSpPr>
        <p:spPr>
          <a:xfrm flipV="1">
            <a:off x="3281031" y="4547305"/>
            <a:ext cx="9016" cy="81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24"/>
          <p:cNvCxnSpPr>
            <a:stCxn id="15" idx="3"/>
            <a:endCxn id="16" idx="1"/>
          </p:cNvCxnSpPr>
          <p:nvPr/>
        </p:nvCxnSpPr>
        <p:spPr>
          <a:xfrm flipV="1">
            <a:off x="2204483" y="5521044"/>
            <a:ext cx="453876" cy="14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9"/>
          <p:cNvCxnSpPr>
            <a:stCxn id="22" idx="2"/>
            <a:endCxn id="13" idx="3"/>
          </p:cNvCxnSpPr>
          <p:nvPr/>
        </p:nvCxnSpPr>
        <p:spPr>
          <a:xfrm rot="5400000">
            <a:off x="4639790" y="3853207"/>
            <a:ext cx="618138" cy="4263077"/>
          </a:xfrm>
          <a:prstGeom prst="bentConnector2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34"/>
          <p:cNvSpPr txBox="1"/>
          <p:nvPr/>
        </p:nvSpPr>
        <p:spPr>
          <a:xfrm>
            <a:off x="6265233" y="5060867"/>
            <a:ext cx="8949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</a:p>
        </p:txBody>
      </p:sp>
      <p:sp>
        <p:nvSpPr>
          <p:cNvPr id="22" name="ZoneTexte 35"/>
          <p:cNvSpPr txBox="1"/>
          <p:nvPr/>
        </p:nvSpPr>
        <p:spPr>
          <a:xfrm>
            <a:off x="6712688" y="5367899"/>
            <a:ext cx="7354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Lustre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en angle 39"/>
          <p:cNvCxnSpPr>
            <a:stCxn id="50" idx="3"/>
            <a:endCxn id="22" idx="0"/>
          </p:cNvCxnSpPr>
          <p:nvPr/>
        </p:nvCxnSpPr>
        <p:spPr>
          <a:xfrm flipH="1">
            <a:off x="7080397" y="2943365"/>
            <a:ext cx="3474874" cy="2424534"/>
          </a:xfrm>
          <a:prstGeom prst="bentConnector4">
            <a:avLst>
              <a:gd name="adj1" fmla="val -20768"/>
              <a:gd name="adj2" fmla="val 73882"/>
            </a:avLst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41"/>
          <p:cNvCxnSpPr>
            <a:stCxn id="16" idx="3"/>
            <a:endCxn id="22" idx="1"/>
          </p:cNvCxnSpPr>
          <p:nvPr/>
        </p:nvCxnSpPr>
        <p:spPr>
          <a:xfrm>
            <a:off x="3903702" y="5521044"/>
            <a:ext cx="2808986" cy="744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6718" y="1613406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Flesnet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replayer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6718" y="2217294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Flesnet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replayer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9545" y="1985929"/>
            <a:ext cx="994756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</p:txBody>
      </p:sp>
      <p:cxnSp>
        <p:nvCxnSpPr>
          <p:cNvPr id="34" name="Elbow Connector 33"/>
          <p:cNvCxnSpPr>
            <a:stCxn id="31" idx="3"/>
            <a:endCxn id="33" idx="1"/>
          </p:cNvCxnSpPr>
          <p:nvPr/>
        </p:nvCxnSpPr>
        <p:spPr>
          <a:xfrm>
            <a:off x="1751474" y="1875016"/>
            <a:ext cx="1038071" cy="26480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2" idx="3"/>
            <a:endCxn id="33" idx="1"/>
          </p:cNvCxnSpPr>
          <p:nvPr/>
        </p:nvCxnSpPr>
        <p:spPr>
          <a:xfrm flipV="1">
            <a:off x="1751474" y="2139818"/>
            <a:ext cx="1038071" cy="33908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3"/>
            <a:endCxn id="38" idx="1"/>
          </p:cNvCxnSpPr>
          <p:nvPr/>
        </p:nvCxnSpPr>
        <p:spPr>
          <a:xfrm flipV="1">
            <a:off x="3784301" y="2139817"/>
            <a:ext cx="4746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258965" y="1611089"/>
            <a:ext cx="3044571" cy="1057455"/>
            <a:chOff x="3991496" y="1897507"/>
            <a:chExt cx="3044571" cy="1057455"/>
          </a:xfrm>
        </p:grpSpPr>
        <p:sp>
          <p:nvSpPr>
            <p:cNvPr id="38" name="TextBox 37"/>
            <p:cNvSpPr txBox="1"/>
            <p:nvPr/>
          </p:nvSpPr>
          <p:spPr>
            <a:xfrm>
              <a:off x="3991496" y="1897507"/>
              <a:ext cx="3044571" cy="10574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Unpacking Device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STS  (=&gt; STS Monitor)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[…]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RICH (=&gt;RICH Monitor)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244739" y="2261502"/>
              <a:ext cx="0" cy="5185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9849308" y="3664570"/>
            <a:ext cx="994756" cy="52619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04443" y="1878206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 Builder</a:t>
            </a:r>
          </a:p>
        </p:txBody>
      </p:sp>
      <p:cxnSp>
        <p:nvCxnSpPr>
          <p:cNvPr id="42" name="Straight Arrow Connector 41"/>
          <p:cNvCxnSpPr>
            <a:stCxn id="38" idx="3"/>
            <a:endCxn id="41" idx="1"/>
          </p:cNvCxnSpPr>
          <p:nvPr/>
        </p:nvCxnSpPr>
        <p:spPr>
          <a:xfrm flipV="1">
            <a:off x="7303536" y="2139816"/>
            <a:ext cx="4009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258965" y="3197271"/>
            <a:ext cx="3044571" cy="1057455"/>
            <a:chOff x="3991496" y="1897507"/>
            <a:chExt cx="3044571" cy="1057455"/>
          </a:xfrm>
        </p:grpSpPr>
        <p:sp>
          <p:nvSpPr>
            <p:cNvPr id="44" name="TextBox 43"/>
            <p:cNvSpPr txBox="1"/>
            <p:nvPr/>
          </p:nvSpPr>
          <p:spPr>
            <a:xfrm>
              <a:off x="3991496" y="1897507"/>
              <a:ext cx="3044571" cy="10574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Unpacking Device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STS  (=&gt; STS Monitor)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[…]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Unpack RICH (=&gt;RICH Monitor)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244739" y="2261502"/>
              <a:ext cx="0" cy="5185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704443" y="3464388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 Builder</a:t>
            </a:r>
          </a:p>
        </p:txBody>
      </p:sp>
      <p:cxnSp>
        <p:nvCxnSpPr>
          <p:cNvPr id="47" name="Straight Arrow Connector 46"/>
          <p:cNvCxnSpPr>
            <a:stCxn id="44" idx="3"/>
            <a:endCxn id="46" idx="1"/>
          </p:cNvCxnSpPr>
          <p:nvPr/>
        </p:nvCxnSpPr>
        <p:spPr>
          <a:xfrm flipV="1">
            <a:off x="7303536" y="3725998"/>
            <a:ext cx="4009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22987" y="2841540"/>
            <a:ext cx="48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</a:p>
        </p:txBody>
      </p:sp>
      <p:cxnSp>
        <p:nvCxnSpPr>
          <p:cNvPr id="49" name="Elbow Connector 48"/>
          <p:cNvCxnSpPr>
            <a:stCxn id="33" idx="3"/>
            <a:endCxn id="44" idx="1"/>
          </p:cNvCxnSpPr>
          <p:nvPr/>
        </p:nvCxnSpPr>
        <p:spPr>
          <a:xfrm>
            <a:off x="3784301" y="2139818"/>
            <a:ext cx="474664" cy="158618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60515" y="2681755"/>
            <a:ext cx="994756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 Sink</a:t>
            </a:r>
          </a:p>
        </p:txBody>
      </p:sp>
      <p:cxnSp>
        <p:nvCxnSpPr>
          <p:cNvPr id="51" name="Elbow Connector 50"/>
          <p:cNvCxnSpPr>
            <a:stCxn id="41" idx="3"/>
            <a:endCxn id="50" idx="1"/>
          </p:cNvCxnSpPr>
          <p:nvPr/>
        </p:nvCxnSpPr>
        <p:spPr>
          <a:xfrm>
            <a:off x="8699199" y="2139816"/>
            <a:ext cx="861316" cy="80354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6" idx="3"/>
            <a:endCxn id="50" idx="1"/>
          </p:cNvCxnSpPr>
          <p:nvPr/>
        </p:nvCxnSpPr>
        <p:spPr>
          <a:xfrm flipV="1">
            <a:off x="8699199" y="2943365"/>
            <a:ext cx="861316" cy="78263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78635" y="3650740"/>
            <a:ext cx="1085796" cy="52619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  <a:headEnd type="triangle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server</a:t>
            </a:r>
          </a:p>
        </p:txBody>
      </p:sp>
      <p:cxnSp>
        <p:nvCxnSpPr>
          <p:cNvPr id="54" name="Elbow Connector 53"/>
          <p:cNvCxnSpPr>
            <a:stCxn id="38" idx="2"/>
            <a:endCxn id="53" idx="0"/>
          </p:cNvCxnSpPr>
          <p:nvPr/>
        </p:nvCxnSpPr>
        <p:spPr>
          <a:xfrm rot="5400000">
            <a:off x="4010294" y="1879783"/>
            <a:ext cx="982196" cy="2559718"/>
          </a:xfrm>
          <a:prstGeom prst="bentConnector3">
            <a:avLst>
              <a:gd name="adj1" fmla="val 22561"/>
            </a:avLst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4" idx="0"/>
            <a:endCxn id="53" idx="0"/>
          </p:cNvCxnSpPr>
          <p:nvPr/>
        </p:nvCxnSpPr>
        <p:spPr>
          <a:xfrm rot="16200000" flipH="1" flipV="1">
            <a:off x="4274657" y="2144146"/>
            <a:ext cx="453469" cy="2559718"/>
          </a:xfrm>
          <a:prstGeom prst="bentConnector3">
            <a:avLst>
              <a:gd name="adj1" fmla="val -67370"/>
            </a:avLst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1" idx="2"/>
            <a:endCxn id="53" idx="0"/>
          </p:cNvCxnSpPr>
          <p:nvPr/>
        </p:nvCxnSpPr>
        <p:spPr>
          <a:xfrm rot="5400000">
            <a:off x="5087020" y="535939"/>
            <a:ext cx="1249314" cy="4980288"/>
          </a:xfrm>
          <a:prstGeom prst="bentConnector3">
            <a:avLst>
              <a:gd name="adj1" fmla="val 39214"/>
            </a:avLst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1" idx="0"/>
            <a:endCxn id="40" idx="1"/>
          </p:cNvCxnSpPr>
          <p:nvPr/>
        </p:nvCxnSpPr>
        <p:spPr>
          <a:xfrm rot="16200000" flipH="1">
            <a:off x="8000834" y="2079193"/>
            <a:ext cx="2049460" cy="1647487"/>
          </a:xfrm>
          <a:prstGeom prst="bentConnector4">
            <a:avLst>
              <a:gd name="adj1" fmla="val -11154"/>
              <a:gd name="adj2" fmla="val 65095"/>
            </a:avLst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6" idx="0"/>
            <a:endCxn id="40" idx="1"/>
          </p:cNvCxnSpPr>
          <p:nvPr/>
        </p:nvCxnSpPr>
        <p:spPr>
          <a:xfrm rot="16200000" flipH="1">
            <a:off x="8793925" y="2872284"/>
            <a:ext cx="463278" cy="1647487"/>
          </a:xfrm>
          <a:prstGeom prst="bentConnector4">
            <a:avLst>
              <a:gd name="adj1" fmla="val -49344"/>
              <a:gd name="adj2" fmla="val 65095"/>
            </a:avLst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0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Simple </a:t>
            </a:r>
            <a:r>
              <a:rPr lang="en-US" dirty="0" smtClean="0"/>
              <a:t>CBM Process </a:t>
            </a:r>
            <a:r>
              <a:rPr lang="en-US" dirty="0"/>
              <a:t>Graph (STS + </a:t>
            </a:r>
            <a:r>
              <a:rPr lang="en-US" dirty="0" smtClean="0"/>
              <a:t>TOF)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37" y="1081099"/>
            <a:ext cx="7560326" cy="5505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52" y="5244353"/>
            <a:ext cx="254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Friese</a:t>
            </a:r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Theme Meeting on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CBM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Jatni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India</a:t>
            </a:r>
          </a:p>
        </p:txBody>
      </p:sp>
    </p:spTree>
    <p:extLst>
      <p:ext uri="{BB962C8B-B14F-4D97-AF65-F5344CB8AC3E}">
        <p14:creationId xmlns:p14="http://schemas.microsoft.com/office/powerpoint/2010/main" val="6644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CBM 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512718"/>
            <a:ext cx="6077957" cy="19876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main stages:</a:t>
            </a:r>
          </a:p>
          <a:p>
            <a:r>
              <a:rPr lang="en-US" u="sng" dirty="0" smtClean="0"/>
              <a:t>Readout chains:</a:t>
            </a:r>
            <a:r>
              <a:rPr lang="en-US" dirty="0" smtClean="0"/>
              <a:t> data generation and system specific transport</a:t>
            </a:r>
          </a:p>
          <a:p>
            <a:r>
              <a:rPr lang="en-US" u="sng" dirty="0" smtClean="0"/>
              <a:t>DAQ:</a:t>
            </a:r>
            <a:r>
              <a:rPr lang="en-US" dirty="0" smtClean="0"/>
              <a:t> data organization and generic transport</a:t>
            </a:r>
          </a:p>
          <a:p>
            <a:r>
              <a:rPr lang="en-US" u="sng" dirty="0" smtClean="0"/>
              <a:t>Online processing:</a:t>
            </a:r>
            <a:r>
              <a:rPr lang="en-US" dirty="0" smtClean="0"/>
              <a:t> data reconstruction and selection, archiving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7" y="1149645"/>
            <a:ext cx="5608515" cy="27432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1219516"/>
            <a:ext cx="5740901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 main detector systems</a:t>
            </a:r>
          </a:p>
          <a:p>
            <a:r>
              <a:rPr lang="en-US" dirty="0" smtClean="0"/>
              <a:t>Fully free-streaming acquisition (no HW trigger)</a:t>
            </a:r>
          </a:p>
          <a:p>
            <a:r>
              <a:rPr lang="en-US" dirty="0" smtClean="0"/>
              <a:t>Online processing computing farm in the GSI/Fair “Green IT Cube”: O(100 k) cores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12" y="4413186"/>
            <a:ext cx="10784429" cy="20646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58213" y="6169891"/>
            <a:ext cx="2800775" cy="217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58989" y="6169891"/>
            <a:ext cx="4276164" cy="0"/>
          </a:xfrm>
          <a:prstGeom prst="straightConnector1">
            <a:avLst/>
          </a:prstGeom>
          <a:ln>
            <a:solidFill>
              <a:srgbClr val="3333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835153" y="6169891"/>
            <a:ext cx="4001749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11325" y="6224652"/>
            <a:ext cx="16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5801" y="6224652"/>
            <a:ext cx="16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3914" y="6224652"/>
            <a:ext cx="16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proc.</a:t>
            </a:r>
          </a:p>
        </p:txBody>
      </p:sp>
    </p:spTree>
    <p:extLst>
      <p:ext uri="{BB962C8B-B14F-4D97-AF65-F5344CB8AC3E}">
        <p14:creationId xmlns:p14="http://schemas.microsoft.com/office/powerpoint/2010/main" val="37910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73" y="4302219"/>
            <a:ext cx="7352571" cy="1778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Prototype: </a:t>
            </a:r>
            <a:r>
              <a:rPr lang="en-US" dirty="0" err="1" smtClean="0"/>
              <a:t>mCBM</a:t>
            </a:r>
            <a:r>
              <a:rPr lang="en-US" dirty="0" smtClean="0"/>
              <a:t> (2</a:t>
            </a:r>
            <a:r>
              <a:rPr lang="en-US" baseline="30000" dirty="0" smtClean="0"/>
              <a:t>nd</a:t>
            </a:r>
            <a:r>
              <a:rPr lang="en-US" dirty="0" smtClean="0"/>
              <a:t> phase, 2021-2022+)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338193" y="1348561"/>
                <a:ext cx="5498708" cy="23637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Permanent setup at GSI in dedicated cave</a:t>
                </a:r>
              </a:p>
              <a:p>
                <a:r>
                  <a:rPr lang="en-US" dirty="0" smtClean="0"/>
                  <a:t>SIS18  beamline</a:t>
                </a:r>
              </a:p>
              <a:p>
                <a:r>
                  <a:rPr lang="en-US" dirty="0" smtClean="0"/>
                  <a:t>Prototypes of 7 out of 8 CBM detector systems</a:t>
                </a:r>
              </a:p>
              <a:p>
                <a:r>
                  <a:rPr lang="en-US" dirty="0" smtClean="0"/>
                  <a:t>Up to 5 used at a time for physics analysis</a:t>
                </a:r>
              </a:p>
              <a:p>
                <a:r>
                  <a:rPr lang="en-US" dirty="0" smtClean="0"/>
                  <a:t>Reference measurement: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decay</a:t>
                </a:r>
              </a:p>
              <a:p>
                <a:r>
                  <a:rPr lang="en-US" dirty="0" smtClean="0"/>
                  <a:t>Similar “HW/SW stress environment” as CBM</a:t>
                </a:r>
              </a:p>
              <a:p>
                <a:r>
                  <a:rPr lang="en-US" dirty="0" smtClean="0"/>
                  <a:t>O(100 TB) recorded in 2022 campaign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93" y="1348561"/>
                <a:ext cx="5498708" cy="2363724"/>
              </a:xfrm>
              <a:prstGeom prst="rect">
                <a:avLst/>
              </a:prstGeom>
              <a:blipFill>
                <a:blip r:embed="rId3"/>
                <a:stretch>
                  <a:fillRect l="-776" t="-1289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55428" y="3851559"/>
            <a:ext cx="5200063" cy="23883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 smtClean="0"/>
              <a:t>Main differences to CBM in acquisition:</a:t>
            </a:r>
          </a:p>
          <a:p>
            <a:r>
              <a:rPr lang="en-US" sz="1600" dirty="0" smtClean="0"/>
              <a:t>Reduced connectivity (3-10% CBM, detector dep.)</a:t>
            </a:r>
          </a:p>
          <a:p>
            <a:r>
              <a:rPr lang="en-US" sz="1600" dirty="0" smtClean="0"/>
              <a:t>Non final readout interface boards</a:t>
            </a:r>
          </a:p>
          <a:p>
            <a:r>
              <a:rPr lang="en-US" sz="1600" dirty="0" smtClean="0"/>
              <a:t>Evolving setup (each year closer to CBM detectors)</a:t>
            </a:r>
          </a:p>
          <a:p>
            <a:r>
              <a:rPr lang="en-US" sz="1600" dirty="0" smtClean="0"/>
              <a:t>In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and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phases, no online data selection</a:t>
            </a:r>
          </a:p>
          <a:p>
            <a:r>
              <a:rPr lang="en-US" sz="1600" dirty="0" smtClean="0"/>
              <a:t>In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and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phases, link from entry cluster to compute cluster not used in production</a:t>
            </a:r>
          </a:p>
          <a:p>
            <a:r>
              <a:rPr lang="en-US" sz="1600" dirty="0" smtClean="0"/>
              <a:t>Limited/prototype central coordination features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9" y="1180971"/>
            <a:ext cx="5246255" cy="26705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849102" y="6169891"/>
            <a:ext cx="159788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10047" y="6169891"/>
            <a:ext cx="3934680" cy="0"/>
          </a:xfrm>
          <a:prstGeom prst="straightConnector1">
            <a:avLst/>
          </a:prstGeom>
          <a:ln>
            <a:solidFill>
              <a:srgbClr val="3333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344727" y="6169891"/>
            <a:ext cx="1492175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6772" y="6186282"/>
            <a:ext cx="16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3094" y="6215124"/>
            <a:ext cx="16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4995" y="6214114"/>
            <a:ext cx="16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proc.</a:t>
            </a:r>
          </a:p>
        </p:txBody>
      </p:sp>
      <p:sp>
        <p:nvSpPr>
          <p:cNvPr id="22" name="Right Arrow 21"/>
          <p:cNvSpPr/>
          <p:nvPr/>
        </p:nvSpPr>
        <p:spPr>
          <a:xfrm rot="18418319">
            <a:off x="9240981" y="4812145"/>
            <a:ext cx="447967" cy="267854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05633" y="4196192"/>
            <a:ext cx="900549" cy="553998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storage (HDD, SSD)</a:t>
            </a:r>
          </a:p>
        </p:txBody>
      </p:sp>
    </p:spTree>
    <p:extLst>
      <p:ext uri="{BB962C8B-B14F-4D97-AF65-F5344CB8AC3E}">
        <p14:creationId xmlns:p14="http://schemas.microsoft.com/office/powerpoint/2010/main" val="24065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80" y="4356851"/>
            <a:ext cx="8012619" cy="1962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9" y="1437643"/>
            <a:ext cx="5061524" cy="5177473"/>
          </a:xfrm>
        </p:spPr>
        <p:txBody>
          <a:bodyPr/>
          <a:lstStyle/>
          <a:p>
            <a:r>
              <a:rPr lang="en-US" dirty="0" smtClean="0"/>
              <a:t>Data model: </a:t>
            </a:r>
          </a:p>
          <a:p>
            <a:pPr lvl="1"/>
            <a:r>
              <a:rPr lang="en-US" dirty="0" err="1" smtClean="0"/>
              <a:t>microslices</a:t>
            </a:r>
            <a:r>
              <a:rPr lang="en-US" dirty="0" smtClean="0"/>
              <a:t>: self-contained blocks of data from a single source for a given period of time</a:t>
            </a:r>
          </a:p>
          <a:p>
            <a:pPr lvl="1"/>
            <a:r>
              <a:rPr lang="en-US" dirty="0" err="1" smtClean="0"/>
              <a:t>timeslices</a:t>
            </a:r>
            <a:r>
              <a:rPr lang="en-US" dirty="0" smtClean="0"/>
              <a:t>: collections of </a:t>
            </a:r>
            <a:r>
              <a:rPr lang="en-US" dirty="0" err="1" smtClean="0"/>
              <a:t>microslices</a:t>
            </a:r>
            <a:r>
              <a:rPr lang="en-US" dirty="0" smtClean="0"/>
              <a:t> from multiple sources, </a:t>
            </a:r>
            <a:r>
              <a:rPr lang="en-US" dirty="0"/>
              <a:t>overlapping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FLES software (aka </a:t>
            </a:r>
            <a:r>
              <a:rPr lang="en-US" dirty="0" err="1" smtClean="0"/>
              <a:t>Flesnet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Driver reading from CRI though </a:t>
            </a:r>
            <a:r>
              <a:rPr lang="en-US" dirty="0" err="1" smtClean="0"/>
              <a:t>PCIe</a:t>
            </a:r>
            <a:endParaRPr lang="en-US" dirty="0" smtClean="0"/>
          </a:p>
          <a:p>
            <a:pPr lvl="1"/>
            <a:r>
              <a:rPr lang="en-US" dirty="0" err="1" smtClean="0"/>
              <a:t>Timeslice</a:t>
            </a:r>
            <a:r>
              <a:rPr lang="en-US" dirty="0" smtClean="0"/>
              <a:t> builder sender/receiver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Internal data transport &amp; flow control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err="1" smtClean="0"/>
              <a:t>Timeslice</a:t>
            </a:r>
            <a:r>
              <a:rPr lang="en-US" dirty="0" smtClean="0"/>
              <a:t> assembly</a:t>
            </a:r>
          </a:p>
          <a:p>
            <a:pPr lvl="2">
              <a:buFont typeface="Symbol" panose="05050102010706020507" pitchFamily="18" charset="2"/>
              <a:buChar char="Þ"/>
            </a:pPr>
            <a:endParaRPr lang="en-US" dirty="0" smtClean="0"/>
          </a:p>
          <a:p>
            <a:r>
              <a:rPr lang="en-US" dirty="0" err="1" smtClean="0"/>
              <a:t>mCBM</a:t>
            </a:r>
            <a:r>
              <a:rPr lang="en-US" dirty="0" smtClean="0"/>
              <a:t> specific FLES software:</a:t>
            </a:r>
          </a:p>
          <a:p>
            <a:pPr lvl="1"/>
            <a:r>
              <a:rPr lang="en-US" dirty="0" err="1" smtClean="0"/>
              <a:t>Timeslice</a:t>
            </a:r>
            <a:r>
              <a:rPr lang="en-US" dirty="0" smtClean="0"/>
              <a:t> client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Archiving of </a:t>
            </a:r>
            <a:r>
              <a:rPr lang="en-US" dirty="0" err="1" smtClean="0"/>
              <a:t>timeslices</a:t>
            </a:r>
            <a:endParaRPr lang="en-US" dirty="0" smtClean="0"/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Publishing for monitoring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Publishing for processing</a:t>
            </a:r>
            <a:endParaRPr lang="en-US" dirty="0"/>
          </a:p>
          <a:p>
            <a:pPr lvl="1"/>
            <a:r>
              <a:rPr lang="en-US" dirty="0" err="1" smtClean="0"/>
              <a:t>InfluxDB</a:t>
            </a:r>
            <a:r>
              <a:rPr lang="en-US" dirty="0" smtClean="0"/>
              <a:t> + </a:t>
            </a:r>
            <a:r>
              <a:rPr lang="en-US" dirty="0" err="1" smtClean="0"/>
              <a:t>Graphana</a:t>
            </a:r>
            <a:endParaRPr lang="en-US" dirty="0" smtClean="0"/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FLES monitoring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645" y="1283283"/>
            <a:ext cx="6553043" cy="25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Software: operating </a:t>
            </a:r>
            <a:r>
              <a:rPr lang="en-US" dirty="0" err="1" smtClean="0"/>
              <a:t>mCBM</a:t>
            </a:r>
            <a:r>
              <a:rPr lang="en-US" dirty="0" smtClean="0"/>
              <a:t> in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37643"/>
            <a:ext cx="11055927" cy="5177473"/>
          </a:xfrm>
        </p:spPr>
        <p:txBody>
          <a:bodyPr/>
          <a:lstStyle/>
          <a:p>
            <a:r>
              <a:rPr lang="en-US" dirty="0" smtClean="0"/>
              <a:t>No complete Experiment Control Software (ECS) available </a:t>
            </a:r>
          </a:p>
          <a:p>
            <a:r>
              <a:rPr lang="en-US" dirty="0" smtClean="0"/>
              <a:t>Additional layers added, with a CLI, to </a:t>
            </a:r>
          </a:p>
          <a:p>
            <a:pPr lvl="1"/>
            <a:r>
              <a:rPr lang="en-US" dirty="0" smtClean="0"/>
              <a:t>Keep track of runs and their configuration</a:t>
            </a:r>
          </a:p>
          <a:p>
            <a:pPr lvl="1"/>
            <a:r>
              <a:rPr lang="en-US" dirty="0" smtClean="0"/>
              <a:t>Start the cluster processes needed to perform the acquisition and archiving</a:t>
            </a:r>
          </a:p>
          <a:p>
            <a:pPr lvl="1"/>
            <a:r>
              <a:rPr lang="en-US" dirty="0" smtClean="0"/>
              <a:t>Synchronize all systems before starting the readout</a:t>
            </a:r>
          </a:p>
          <a:p>
            <a:pPr lvl="1"/>
            <a:r>
              <a:rPr lang="en-US" dirty="0" smtClean="0"/>
              <a:t>Enable/Disable data emission in a synchronized way for all systems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Typical run sequence:</a:t>
            </a:r>
          </a:p>
          <a:p>
            <a:pPr lvl="1"/>
            <a:r>
              <a:rPr lang="en-US" dirty="0" smtClean="0"/>
              <a:t>Ask detector shifts if they are ready and have their system configured</a:t>
            </a:r>
            <a:endParaRPr lang="en-US" dirty="0"/>
          </a:p>
          <a:p>
            <a:pPr lvl="1"/>
            <a:r>
              <a:rPr lang="en-US" dirty="0" smtClean="0"/>
              <a:t>If needed, created a “configuration tag” selecting or excluding detector systems</a:t>
            </a:r>
          </a:p>
          <a:p>
            <a:pPr lvl="1"/>
            <a:r>
              <a:rPr lang="en-US" dirty="0" smtClean="0"/>
              <a:t>Start the FLES run with a given recording/readout configuration tag</a:t>
            </a:r>
          </a:p>
          <a:p>
            <a:pPr lvl="1"/>
            <a:r>
              <a:rPr lang="en-US" dirty="0" smtClean="0"/>
              <a:t>Common-start: re-synchronize the time counters of all participating systems, then communicate to all a common start point for data emission in future (5-6 s), strict for all</a:t>
            </a:r>
          </a:p>
          <a:p>
            <a:pPr lvl="1"/>
            <a:r>
              <a:rPr lang="en-US" dirty="0" smtClean="0"/>
              <a:t>Monitoring of data rates in FLES, of data quality in data sample, …</a:t>
            </a:r>
          </a:p>
          <a:p>
            <a:pPr lvl="1"/>
            <a:r>
              <a:rPr lang="en-US" dirty="0" smtClean="0"/>
              <a:t>Common stop: communicate to all system a common stop point for data emission in future, can be loosely obeyed</a:t>
            </a:r>
          </a:p>
          <a:p>
            <a:pPr lvl="1"/>
            <a:r>
              <a:rPr lang="en-US" dirty="0" smtClean="0"/>
              <a:t>Stop the FLES run, which closes all processes in right sequence and archive some run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Processing: plans and </a:t>
            </a:r>
            <a:r>
              <a:rPr lang="en-US" dirty="0" err="1" smtClean="0"/>
              <a:t>mCBM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4557"/>
            <a:ext cx="5412509" cy="275152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/>
              <a:t>CBM plan</a:t>
            </a:r>
          </a:p>
          <a:p>
            <a:r>
              <a:rPr lang="en-US" sz="1600" dirty="0" smtClean="0"/>
              <a:t>Data unit for online processing = </a:t>
            </a:r>
            <a:r>
              <a:rPr lang="en-US" sz="1600" dirty="0" err="1"/>
              <a:t>T</a:t>
            </a:r>
            <a:r>
              <a:rPr lang="en-US" sz="1600" dirty="0" err="1" smtClean="0"/>
              <a:t>imeslice</a:t>
            </a:r>
            <a:endParaRPr lang="en-US" sz="1600" dirty="0" smtClean="0"/>
          </a:p>
          <a:p>
            <a:r>
              <a:rPr lang="en-US" sz="1600" dirty="0" smtClean="0"/>
              <a:t>Depending on physic cases</a:t>
            </a:r>
          </a:p>
          <a:p>
            <a:pPr lvl="1"/>
            <a:r>
              <a:rPr lang="en-US" sz="1400" dirty="0" smtClean="0"/>
              <a:t>reconstruction from single detector to full setup tracking</a:t>
            </a:r>
          </a:p>
          <a:p>
            <a:pPr lvl="1"/>
            <a:r>
              <a:rPr lang="en-US" sz="1400" dirty="0" smtClean="0"/>
              <a:t>event definitions may vary, ground for decision may not cover all signals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“Event seeds” more than events</a:t>
            </a:r>
          </a:p>
          <a:p>
            <a:r>
              <a:rPr lang="en-US" sz="1600" dirty="0" smtClean="0"/>
              <a:t>Selection of data from looser time region around these event seeds for archiving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1400" dirty="0" smtClean="0"/>
              <a:t>allow more involved offline calibration if needed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91" y="6146926"/>
            <a:ext cx="690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FF0000"/>
                </a:solidFill>
              </a:rPr>
              <a:t>Disclaimer</a:t>
            </a:r>
            <a:r>
              <a:rPr lang="en-US" dirty="0">
                <a:solidFill>
                  <a:srgbClr val="FF0000"/>
                </a:solidFill>
              </a:rPr>
              <a:t>: “these solution are </a:t>
            </a:r>
            <a:r>
              <a:rPr lang="en-US" dirty="0" smtClean="0">
                <a:solidFill>
                  <a:srgbClr val="FF0000"/>
                </a:solidFill>
              </a:rPr>
              <a:t>maybe/probably </a:t>
            </a:r>
            <a:r>
              <a:rPr lang="en-US" dirty="0">
                <a:solidFill>
                  <a:srgbClr val="FF0000"/>
                </a:solidFill>
              </a:rPr>
              <a:t>not our final choice!”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87372" y="1373608"/>
            <a:ext cx="6304627" cy="2967481"/>
            <a:chOff x="5887372" y="1373608"/>
            <a:chExt cx="6304627" cy="29674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7372" y="2223816"/>
              <a:ext cx="6304627" cy="21172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1098" y="1373608"/>
              <a:ext cx="4313382" cy="857294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212530" y="2516608"/>
              <a:ext cx="1776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coincidences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T0</a:t>
              </a:r>
              <a:endPara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505757"/>
            <a:ext cx="5412509" cy="155119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err="1" smtClean="0"/>
              <a:t>mCBM</a:t>
            </a:r>
            <a:r>
              <a:rPr lang="en-US" dirty="0" smtClean="0"/>
              <a:t> usage</a:t>
            </a:r>
          </a:p>
          <a:p>
            <a:r>
              <a:rPr lang="en-US" sz="1600" dirty="0" smtClean="0"/>
              <a:t>Bring stages of offline selection in </a:t>
            </a:r>
            <a:r>
              <a:rPr lang="en-US" sz="1600" dirty="0" err="1" smtClean="0"/>
              <a:t>FairMQ</a:t>
            </a:r>
            <a:r>
              <a:rPr lang="en-US" sz="1600" dirty="0" smtClean="0"/>
              <a:t> devices</a:t>
            </a:r>
          </a:p>
          <a:p>
            <a:r>
              <a:rPr lang="en-US" sz="1600" dirty="0" smtClean="0"/>
              <a:t>Online testing with coarse controls</a:t>
            </a:r>
          </a:p>
          <a:p>
            <a:r>
              <a:rPr lang="en-US" sz="1600" dirty="0" smtClean="0"/>
              <a:t>Used for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stage of mass offline analysis</a:t>
            </a:r>
          </a:p>
          <a:p>
            <a:r>
              <a:rPr lang="en-US" sz="1600" dirty="0" smtClean="0"/>
              <a:t>Now testing “replay” Online controls with ODC/DDS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209" y="4639209"/>
            <a:ext cx="6182952" cy="1660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7372" y="1283633"/>
            <a:ext cx="6304628" cy="305745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main Worksite: Controls</a:t>
            </a:r>
            <a:r>
              <a:rPr lang="en-US" dirty="0"/>
              <a:t>? EDC</a:t>
            </a:r>
            <a:r>
              <a:rPr lang="en-US" dirty="0" smtClean="0"/>
              <a:t>? ECS?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84095" y="1315322"/>
            <a:ext cx="11480723" cy="5268125"/>
            <a:chOff x="484095" y="1315322"/>
            <a:chExt cx="11480723" cy="5268125"/>
          </a:xfrm>
        </p:grpSpPr>
        <p:cxnSp>
          <p:nvCxnSpPr>
            <p:cNvPr id="4" name="Elbow Connector 3"/>
            <p:cNvCxnSpPr>
              <a:stCxn id="17" idx="2"/>
              <a:endCxn id="6" idx="3"/>
            </p:cNvCxnSpPr>
            <p:nvPr/>
          </p:nvCxnSpPr>
          <p:spPr>
            <a:xfrm rot="5400000">
              <a:off x="5294022" y="1609559"/>
              <a:ext cx="1306329" cy="2565309"/>
            </a:xfrm>
            <a:prstGeom prst="bentConnector2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4"/>
            <p:cNvCxnSpPr>
              <a:stCxn id="16" idx="2"/>
              <a:endCxn id="6" idx="3"/>
            </p:cNvCxnSpPr>
            <p:nvPr/>
          </p:nvCxnSpPr>
          <p:spPr>
            <a:xfrm rot="5400000">
              <a:off x="4433724" y="2331755"/>
              <a:ext cx="1444431" cy="982815"/>
            </a:xfrm>
            <a:prstGeom prst="bentConnector2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384371" y="3360712"/>
              <a:ext cx="1280160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ECS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4372" y="4870510"/>
              <a:ext cx="1280160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Readout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Controls</a:t>
              </a:r>
            </a:p>
          </p:txBody>
        </p:sp>
        <p:cxnSp>
          <p:nvCxnSpPr>
            <p:cNvPr id="8" name="Straight Arrow Connector 7"/>
            <p:cNvCxnSpPr>
              <a:stCxn id="6" idx="2"/>
              <a:endCxn id="7" idx="0"/>
            </p:cNvCxnSpPr>
            <p:nvPr/>
          </p:nvCxnSpPr>
          <p:spPr>
            <a:xfrm>
              <a:off x="4024451" y="3730044"/>
              <a:ext cx="1" cy="1140466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31039" y="1453822"/>
              <a:ext cx="1329687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FLES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70830" y="5009009"/>
              <a:ext cx="1329687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DCS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07832" y="4172652"/>
              <a:ext cx="1329687" cy="92333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 Software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cxnSp>
          <p:nvCxnSpPr>
            <p:cNvPr id="12" name="Elbow Connector 11"/>
            <p:cNvCxnSpPr>
              <a:stCxn id="9" idx="2"/>
              <a:endCxn id="6" idx="3"/>
            </p:cNvCxnSpPr>
            <p:nvPr/>
          </p:nvCxnSpPr>
          <p:spPr>
            <a:xfrm rot="5400000">
              <a:off x="6007595" y="757089"/>
              <a:ext cx="1445225" cy="4131352"/>
            </a:xfrm>
            <a:prstGeom prst="bentConnector2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10" idx="0"/>
              <a:endCxn id="6" idx="3"/>
            </p:cNvCxnSpPr>
            <p:nvPr/>
          </p:nvCxnSpPr>
          <p:spPr>
            <a:xfrm rot="16200000" flipV="1">
              <a:off x="4918288" y="3291622"/>
              <a:ext cx="1463631" cy="1971143"/>
            </a:xfrm>
            <a:prstGeom prst="bentConnector2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1" idx="0"/>
              <a:endCxn id="6" idx="3"/>
            </p:cNvCxnSpPr>
            <p:nvPr/>
          </p:nvCxnSpPr>
          <p:spPr>
            <a:xfrm rot="16200000" flipV="1">
              <a:off x="6054967" y="2154942"/>
              <a:ext cx="627274" cy="3408145"/>
            </a:xfrm>
            <a:prstGeom prst="bentConnector2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334466" y="1454616"/>
              <a:ext cx="1379971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Parameter Manager(s)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82328" y="1454616"/>
              <a:ext cx="1330036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Logging service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4822" y="1315719"/>
              <a:ext cx="1330036" cy="92333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Monitoring service &amp; 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39376" y="5786662"/>
              <a:ext cx="1233903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TFC</a:t>
              </a:r>
            </a:p>
          </p:txBody>
        </p:sp>
        <p:cxnSp>
          <p:nvCxnSpPr>
            <p:cNvPr id="19" name="Elbow Connector 18"/>
            <p:cNvCxnSpPr>
              <a:stCxn id="18" idx="0"/>
              <a:endCxn id="6" idx="3"/>
            </p:cNvCxnSpPr>
            <p:nvPr/>
          </p:nvCxnSpPr>
          <p:spPr>
            <a:xfrm rot="16200000" flipV="1">
              <a:off x="3889788" y="4320121"/>
              <a:ext cx="2241284" cy="691797"/>
            </a:xfrm>
            <a:prstGeom prst="bentConnector2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96127" y="2519954"/>
              <a:ext cx="1379971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User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Interface(s)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80221" y="2552860"/>
              <a:ext cx="1329687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 Processing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80222" y="5255349"/>
              <a:ext cx="1329687" cy="92333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 Monitoring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&amp; QA</a:t>
              </a:r>
            </a:p>
          </p:txBody>
        </p:sp>
        <p:cxnSp>
          <p:nvCxnSpPr>
            <p:cNvPr id="23" name="Elbow Connector 22"/>
            <p:cNvCxnSpPr>
              <a:stCxn id="21" idx="2"/>
              <a:endCxn id="11" idx="3"/>
            </p:cNvCxnSpPr>
            <p:nvPr/>
          </p:nvCxnSpPr>
          <p:spPr>
            <a:xfrm rot="5400000">
              <a:off x="8523729" y="3412981"/>
              <a:ext cx="1435126" cy="1007546"/>
            </a:xfrm>
            <a:prstGeom prst="bentConnector2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1" idx="3"/>
              <a:endCxn id="22" idx="0"/>
            </p:cNvCxnSpPr>
            <p:nvPr/>
          </p:nvCxnSpPr>
          <p:spPr>
            <a:xfrm>
              <a:off x="8737519" y="4634317"/>
              <a:ext cx="1007547" cy="621032"/>
            </a:xfrm>
            <a:prstGeom prst="bentConnector2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0" idx="2"/>
              <a:endCxn id="6" idx="1"/>
            </p:cNvCxnSpPr>
            <p:nvPr/>
          </p:nvCxnSpPr>
          <p:spPr>
            <a:xfrm rot="16200000" flipH="1">
              <a:off x="2795696" y="2956702"/>
              <a:ext cx="379093" cy="798258"/>
            </a:xfrm>
            <a:prstGeom prst="bentConnector2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5" idx="2"/>
              <a:endCxn id="6" idx="0"/>
            </p:cNvCxnSpPr>
            <p:nvPr/>
          </p:nvCxnSpPr>
          <p:spPr>
            <a:xfrm rot="5400000">
              <a:off x="3394570" y="2730829"/>
              <a:ext cx="1259765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4095" y="2377150"/>
              <a:ext cx="8422004" cy="3266035"/>
            </a:xfrm>
            <a:prstGeom prst="rect">
              <a:avLst/>
            </a:prstGeom>
            <a:noFill/>
            <a:ln w="22225">
              <a:solidFill>
                <a:srgbClr val="FFC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EDC </a:t>
              </a:r>
            </a:p>
            <a:p>
              <a:r>
                <a:rPr lang="en-US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=&gt; CBM computing project</a:t>
              </a:r>
              <a:endPara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84371" y="6214115"/>
              <a:ext cx="1280160" cy="369332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Read. HW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30478" y="6214115"/>
              <a:ext cx="1210390" cy="369332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Env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HW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656168" y="4311151"/>
              <a:ext cx="1308650" cy="646331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Computing Farm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56168" y="1315322"/>
              <a:ext cx="1308650" cy="92333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Input and computing Farm</a:t>
              </a:r>
            </a:p>
          </p:txBody>
        </p:sp>
        <p:cxnSp>
          <p:nvCxnSpPr>
            <p:cNvPr id="36" name="Straight Arrow Connector 35"/>
            <p:cNvCxnSpPr>
              <a:stCxn id="7" idx="2"/>
              <a:endCxn id="31" idx="0"/>
            </p:cNvCxnSpPr>
            <p:nvPr/>
          </p:nvCxnSpPr>
          <p:spPr>
            <a:xfrm flipH="1">
              <a:off x="4024451" y="5516841"/>
              <a:ext cx="1" cy="697274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2"/>
              <a:endCxn id="33" idx="0"/>
            </p:cNvCxnSpPr>
            <p:nvPr/>
          </p:nvCxnSpPr>
          <p:spPr>
            <a:xfrm flipH="1">
              <a:off x="6635673" y="5378341"/>
              <a:ext cx="1" cy="835774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5" idx="1"/>
              <a:endCxn id="9" idx="3"/>
            </p:cNvCxnSpPr>
            <p:nvPr/>
          </p:nvCxnSpPr>
          <p:spPr>
            <a:xfrm flipH="1">
              <a:off x="9460726" y="1776987"/>
              <a:ext cx="1195442" cy="1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1"/>
            </p:cNvCxnSpPr>
            <p:nvPr/>
          </p:nvCxnSpPr>
          <p:spPr>
            <a:xfrm flipH="1" flipV="1">
              <a:off x="9745064" y="4633939"/>
              <a:ext cx="911104" cy="378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31" idx="3"/>
              <a:endCxn id="18" idx="2"/>
            </p:cNvCxnSpPr>
            <p:nvPr/>
          </p:nvCxnSpPr>
          <p:spPr>
            <a:xfrm flipV="1">
              <a:off x="4664531" y="6155994"/>
              <a:ext cx="691797" cy="242787"/>
            </a:xfrm>
            <a:prstGeom prst="bentConnector2">
              <a:avLst/>
            </a:prstGeom>
            <a:ln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39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7643"/>
            <a:ext cx="11176000" cy="5177473"/>
          </a:xfrm>
        </p:spPr>
        <p:txBody>
          <a:bodyPr/>
          <a:lstStyle/>
          <a:p>
            <a:r>
              <a:rPr lang="en-US" dirty="0" smtClean="0"/>
              <a:t>C++ driver and low level management interfacing to the controls of the CRI FW and the full readout chain</a:t>
            </a:r>
          </a:p>
          <a:p>
            <a:pPr lvl="1"/>
            <a:r>
              <a:rPr lang="en-US" dirty="0" smtClean="0"/>
              <a:t>“Device Control Agent” or DCA</a:t>
            </a:r>
          </a:p>
          <a:p>
            <a:pPr lvl="1"/>
            <a:r>
              <a:rPr lang="en-US" dirty="0" smtClean="0"/>
              <a:t>At least one instance per entry node, at most one per CRI</a:t>
            </a:r>
          </a:p>
          <a:p>
            <a:pPr lvl="1"/>
            <a:r>
              <a:rPr lang="en-US" dirty="0" smtClean="0"/>
              <a:t>Completely event (action) driven, from RPC calls by the controlling Python layer</a:t>
            </a:r>
          </a:p>
          <a:p>
            <a:pPr lvl="1"/>
            <a:r>
              <a:rPr lang="en-US" dirty="0" smtClean="0"/>
              <a:t>Allows for atomic requests, queued requests and timed actions (e.g. periodic read for monitoring)</a:t>
            </a:r>
          </a:p>
          <a:p>
            <a:pPr lvl="1"/>
            <a:r>
              <a:rPr lang="en-US" dirty="0" smtClean="0"/>
              <a:t>For now mostly providing low level register access </a:t>
            </a:r>
          </a:p>
          <a:p>
            <a:pPr lvl="1"/>
            <a:r>
              <a:rPr lang="en-US" dirty="0" smtClean="0"/>
              <a:t>but later planned to hold most of the control logic to provide “atomic commands” and avoid access conflict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Framework by FAIR colleague and system specific code by FPGA experts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Python control libraries implementing the user interface</a:t>
            </a:r>
          </a:p>
          <a:p>
            <a:pPr lvl="1"/>
            <a:r>
              <a:rPr lang="en-US" dirty="0" smtClean="0"/>
              <a:t>For now (2021-2022) also including most of the control logic and sending single register R/W requests</a:t>
            </a:r>
          </a:p>
          <a:p>
            <a:pPr lvl="1"/>
            <a:r>
              <a:rPr lang="en-US" dirty="0" smtClean="0"/>
              <a:t>Later planned to mostly send “Atomic Command + parameters” , leaving register access to DCA</a:t>
            </a:r>
          </a:p>
          <a:p>
            <a:pPr lvl="1"/>
            <a:r>
              <a:rPr lang="en-US" dirty="0" smtClean="0"/>
              <a:t>Based on client-server architecture to allow “common commands”, </a:t>
            </a:r>
          </a:p>
          <a:p>
            <a:pPr lvl="2"/>
            <a:r>
              <a:rPr lang="en-US" dirty="0" smtClean="0"/>
              <a:t>e.g. asking all detector systems to (re-)synchronize</a:t>
            </a:r>
          </a:p>
          <a:p>
            <a:pPr lvl="1"/>
            <a:r>
              <a:rPr lang="en-US" dirty="0" smtClean="0"/>
              <a:t>Currently stand-alone with </a:t>
            </a:r>
            <a:r>
              <a:rPr lang="en-US" dirty="0"/>
              <a:t>either </a:t>
            </a:r>
            <a:r>
              <a:rPr lang="en-US" dirty="0" smtClean="0"/>
              <a:t>CLI interface or central scripts sending command to all systems</a:t>
            </a:r>
          </a:p>
          <a:p>
            <a:pPr lvl="1"/>
            <a:r>
              <a:rPr lang="en-US" dirty="0" smtClean="0"/>
              <a:t>Will be the main interlocutor of the ECS agents controlling detector systems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Framework by myself and system specific code either by me or detector experts</a:t>
            </a:r>
          </a:p>
        </p:txBody>
      </p:sp>
    </p:spTree>
    <p:extLst>
      <p:ext uri="{BB962C8B-B14F-4D97-AF65-F5344CB8AC3E}">
        <p14:creationId xmlns:p14="http://schemas.microsoft.com/office/powerpoint/2010/main" val="3087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ECS: Modular concept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3981" y="1420850"/>
            <a:ext cx="189090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Core Agent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0019" y="1425951"/>
            <a:ext cx="1941345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Core Agent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5388" y="3255615"/>
            <a:ext cx="1908094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2735" y="4632849"/>
            <a:ext cx="186653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ECS Core Agent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5062" y="5843626"/>
            <a:ext cx="137997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8395" y="5843626"/>
            <a:ext cx="137997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966" y="5843626"/>
            <a:ext cx="137997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</a:t>
            </a:r>
          </a:p>
        </p:txBody>
      </p:sp>
      <p:cxnSp>
        <p:nvCxnSpPr>
          <p:cNvPr id="12" name="Elbow Connector 11"/>
          <p:cNvCxnSpPr>
            <a:stCxn id="6" idx="0"/>
            <a:endCxn id="4" idx="2"/>
          </p:cNvCxnSpPr>
          <p:nvPr/>
        </p:nvCxnSpPr>
        <p:spPr>
          <a:xfrm rot="5400000" flipH="1" flipV="1">
            <a:off x="2286719" y="2522899"/>
            <a:ext cx="1465433" cy="1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0"/>
            <a:endCxn id="5" idx="2"/>
          </p:cNvCxnSpPr>
          <p:nvPr/>
        </p:nvCxnSpPr>
        <p:spPr>
          <a:xfrm rot="5400000" flipH="1" flipV="1">
            <a:off x="8172013" y="2523962"/>
            <a:ext cx="1457357" cy="1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22" idx="0"/>
            <a:endCxn id="4" idx="2"/>
          </p:cNvCxnSpPr>
          <p:nvPr/>
        </p:nvCxnSpPr>
        <p:spPr>
          <a:xfrm rot="16200000" flipV="1">
            <a:off x="5087853" y="-278235"/>
            <a:ext cx="1463156" cy="5599989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925862" y="3252640"/>
            <a:ext cx="1949658" cy="404959"/>
            <a:chOff x="7925862" y="3252640"/>
            <a:chExt cx="1949658" cy="404959"/>
          </a:xfrm>
        </p:grpSpPr>
        <p:sp>
          <p:nvSpPr>
            <p:cNvPr id="7" name="TextBox 6"/>
            <p:cNvSpPr txBox="1"/>
            <p:nvPr/>
          </p:nvSpPr>
          <p:spPr>
            <a:xfrm>
              <a:off x="7925862" y="3252640"/>
              <a:ext cx="1949658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State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Cmd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Agent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22107" y="3253338"/>
              <a:ext cx="394635" cy="4042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Elbow Connector 30"/>
          <p:cNvCxnSpPr>
            <a:stCxn id="6" idx="2"/>
            <a:endCxn id="8" idx="0"/>
          </p:cNvCxnSpPr>
          <p:nvPr/>
        </p:nvCxnSpPr>
        <p:spPr>
          <a:xfrm rot="16200000" flipH="1">
            <a:off x="4053766" y="2590615"/>
            <a:ext cx="1007902" cy="30765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8" idx="0"/>
          </p:cNvCxnSpPr>
          <p:nvPr/>
        </p:nvCxnSpPr>
        <p:spPr>
          <a:xfrm rot="5400000">
            <a:off x="6992908" y="2725065"/>
            <a:ext cx="1010877" cy="280469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8" idx="2"/>
            <a:endCxn id="9" idx="0"/>
          </p:cNvCxnSpPr>
          <p:nvPr/>
        </p:nvCxnSpPr>
        <p:spPr>
          <a:xfrm rot="5400000">
            <a:off x="3734802" y="3482427"/>
            <a:ext cx="841445" cy="388095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8" idx="2"/>
            <a:endCxn id="11" idx="0"/>
          </p:cNvCxnSpPr>
          <p:nvPr/>
        </p:nvCxnSpPr>
        <p:spPr>
          <a:xfrm rot="16200000" flipH="1">
            <a:off x="7615754" y="3482427"/>
            <a:ext cx="841445" cy="388095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  <a:endCxn id="10" idx="0"/>
          </p:cNvCxnSpPr>
          <p:nvPr/>
        </p:nvCxnSpPr>
        <p:spPr>
          <a:xfrm rot="16200000" flipH="1">
            <a:off x="5676468" y="5421712"/>
            <a:ext cx="841445" cy="238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02000" y="1425951"/>
            <a:ext cx="189090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Logger Client</a:t>
            </a:r>
          </a:p>
        </p:txBody>
      </p:sp>
      <p:cxnSp>
        <p:nvCxnSpPr>
          <p:cNvPr id="43" name="Straight Arrow Connector 42"/>
          <p:cNvCxnSpPr>
            <a:stCxn id="41" idx="1"/>
            <a:endCxn id="4" idx="3"/>
          </p:cNvCxnSpPr>
          <p:nvPr/>
        </p:nvCxnSpPr>
        <p:spPr>
          <a:xfrm flipH="1" flipV="1">
            <a:off x="3964890" y="1605516"/>
            <a:ext cx="1037110" cy="510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  <a:endCxn id="5" idx="1"/>
          </p:cNvCxnSpPr>
          <p:nvPr/>
        </p:nvCxnSpPr>
        <p:spPr>
          <a:xfrm>
            <a:off x="6892909" y="1610617"/>
            <a:ext cx="103711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1282350"/>
            <a:ext cx="174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Core functions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fields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3132302"/>
            <a:ext cx="17421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 functions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fields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Testing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01990" y="1425951"/>
            <a:ext cx="159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601990" y="3114140"/>
            <a:ext cx="159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Generic but focused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01990" y="4632847"/>
            <a:ext cx="159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66937" y="5843626"/>
            <a:ext cx="152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4148" y="4494347"/>
            <a:ext cx="17421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fields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-6528" y="5844713"/>
            <a:ext cx="174217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</a:p>
        </p:txBody>
      </p:sp>
    </p:spTree>
    <p:extLst>
      <p:ext uri="{BB962C8B-B14F-4D97-AF65-F5344CB8AC3E}">
        <p14:creationId xmlns:p14="http://schemas.microsoft.com/office/powerpoint/2010/main" val="5228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M_LoizeauPA_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0D1AEC4-C93F-4423-9AB5-686E3289F740}" vid="{7032D683-ED96-4AA9-A832-C8B59FB832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Template_2022</Template>
  <TotalTime>0</TotalTime>
  <Words>1360</Words>
  <Application>Microsoft Office PowerPoint</Application>
  <PresentationFormat>Widescreen</PresentationFormat>
  <Paragraphs>231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CBM_LoizeauPA_2020</vt:lpstr>
      <vt:lpstr>Central components of the CBM readout: Hardware and Software</vt:lpstr>
      <vt:lpstr>CBM data Acquisition</vt:lpstr>
      <vt:lpstr>Prototype: mCBM (2nd phase, 2021-2022+)</vt:lpstr>
      <vt:lpstr>DAQ Software</vt:lpstr>
      <vt:lpstr>DAQ Software: operating mCBM in 2022</vt:lpstr>
      <vt:lpstr>Online Processing: plans and mCBM</vt:lpstr>
      <vt:lpstr>My main Worksite: Controls? EDC? ECS?</vt:lpstr>
      <vt:lpstr>Readout controls</vt:lpstr>
      <vt:lpstr>ECS: Modular concept</vt:lpstr>
      <vt:lpstr>Thank you for your attention</vt:lpstr>
      <vt:lpstr>WP 2.2: Software for DAQ, Controls, Data analysis</vt:lpstr>
      <vt:lpstr>Data rates in a mCBM DAQ high rate run (r2448)</vt:lpstr>
      <vt:lpstr>mCBM MQ test</vt:lpstr>
      <vt:lpstr>PowerPoint Presentation</vt:lpstr>
      <vt:lpstr>Example: Simple CBM Process Graph (STS + TOF)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components of the CBM readout: Hardware and Software</dc:title>
  <dc:creator>Loizeau, Pierre-Alain Dr.</dc:creator>
  <cp:lastModifiedBy>Loizeau, Pierre-Alain Dr.</cp:lastModifiedBy>
  <cp:revision>56</cp:revision>
  <dcterms:created xsi:type="dcterms:W3CDTF">2023-02-01T10:27:25Z</dcterms:created>
  <dcterms:modified xsi:type="dcterms:W3CDTF">2023-02-07T13:59:22Z</dcterms:modified>
</cp:coreProperties>
</file>