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3" r:id="rId2"/>
  </p:sldMasterIdLst>
  <p:notesMasterIdLst>
    <p:notesMasterId r:id="rId24"/>
  </p:notesMasterIdLst>
  <p:sldIdLst>
    <p:sldId id="256" r:id="rId3"/>
    <p:sldId id="1703" r:id="rId4"/>
    <p:sldId id="1739" r:id="rId5"/>
    <p:sldId id="1715" r:id="rId6"/>
    <p:sldId id="1738" r:id="rId7"/>
    <p:sldId id="1717" r:id="rId8"/>
    <p:sldId id="1683" r:id="rId9"/>
    <p:sldId id="1696" r:id="rId10"/>
    <p:sldId id="1718" r:id="rId11"/>
    <p:sldId id="1727" r:id="rId12"/>
    <p:sldId id="1681" r:id="rId13"/>
    <p:sldId id="1740" r:id="rId14"/>
    <p:sldId id="1666" r:id="rId15"/>
    <p:sldId id="1720" r:id="rId16"/>
    <p:sldId id="1737" r:id="rId17"/>
    <p:sldId id="1707" r:id="rId18"/>
    <p:sldId id="392" r:id="rId19"/>
    <p:sldId id="1672" r:id="rId20"/>
    <p:sldId id="1649" r:id="rId21"/>
    <p:sldId id="1735" r:id="rId22"/>
    <p:sldId id="1711" r:id="rId2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229023"/>
    <a:srgbClr val="CC0066"/>
    <a:srgbClr val="E05314"/>
    <a:srgbClr val="6600CC"/>
    <a:srgbClr val="7A286A"/>
    <a:srgbClr val="511F74"/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291" autoAdjust="0"/>
  </p:normalViewPr>
  <p:slideViewPr>
    <p:cSldViewPr>
      <p:cViewPr varScale="1">
        <p:scale>
          <a:sx n="149" d="100"/>
          <a:sy n="149" d="100"/>
        </p:scale>
        <p:origin x="376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6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1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1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EURIZON Annual Meeting 2023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8" y="5714821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1" y="797497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360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February 09,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February 09,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EURIZON Annual Meeting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8.png"/><Relationship Id="rId7" Type="http://schemas.openxmlformats.org/officeDocument/2006/relationships/image" Target="../media/image6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ftp/arxiv/papers/2201/2201.07895.pd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20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0.png"/><Relationship Id="rId11" Type="http://schemas.openxmlformats.org/officeDocument/2006/relationships/image" Target="../media/image11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51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3C8A8624-B6BC-4CDB-B6BA-56A8EA4F98B6}"/>
              </a:ext>
            </a:extLst>
          </p:cNvPr>
          <p:cNvSpPr txBox="1">
            <a:spLocks/>
          </p:cNvSpPr>
          <p:nvPr/>
        </p:nvSpPr>
        <p:spPr>
          <a:xfrm>
            <a:off x="417835" y="1661592"/>
            <a:ext cx="10009112" cy="2880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EURIZON Annual Meeting 2023 </a:t>
            </a:r>
            <a:endParaRPr lang="en-GB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r>
              <a:rPr lang="en-GB" sz="3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Aft>
                <a:spcPts val="0"/>
              </a:spcAft>
            </a:pPr>
            <a:r>
              <a:rPr lang="en-GB" sz="2800" dirty="0">
                <a:solidFill>
                  <a:srgbClr val="FF6700"/>
                </a:solidFill>
                <a:latin typeface="+mn-lt"/>
              </a:rPr>
              <a:t>Task 5-2: Accelerator Technologies for ERL and their use for Colliders </a:t>
            </a: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Darmstadt, February 09</a:t>
            </a:r>
            <a:r>
              <a:rPr lang="en-GB" sz="180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2023</a:t>
            </a:r>
          </a:p>
          <a:p>
            <a:pPr algn="ctr" fontAlgn="auto">
              <a:spcAft>
                <a:spcPts val="0"/>
              </a:spcAft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Walid KAABI </a:t>
            </a:r>
          </a:p>
          <a:p>
            <a:pPr algn="ctr" fontAlgn="auto">
              <a:spcAft>
                <a:spcPts val="0"/>
              </a:spcAft>
            </a:pPr>
            <a:br>
              <a:rPr lang="en-GB" sz="4000" i="1" dirty="0">
                <a:solidFill>
                  <a:schemeClr val="accent5">
                    <a:lumMod val="75000"/>
                  </a:schemeClr>
                </a:solidFill>
              </a:rPr>
            </a:br>
            <a:endParaRPr lang="en-GB" sz="4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99BE65-DD4B-B160-AFB0-C85B33F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8E9587C-A18B-7CF5-DA57-18086522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BA0A16-87B2-6E47-B829-A9F0FAF4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15245A-50BC-958B-1E24-B2A6C53E3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62" y="869504"/>
            <a:ext cx="1811169" cy="7586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802940-CFFE-CB6C-957A-90B771F0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017" y="4793010"/>
            <a:ext cx="5578698" cy="7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A6C-293D-4938-8C94-867BBF78D389}" type="slidenum">
              <a:rPr lang="en-US" smtClean="0"/>
              <a:t>10</a:t>
            </a:fld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095DE-FF6D-6836-5438-EC741D1E09C6}"/>
              </a:ext>
            </a:extLst>
          </p:cNvPr>
          <p:cNvSpPr txBox="1"/>
          <p:nvPr/>
        </p:nvSpPr>
        <p:spPr>
          <a:xfrm>
            <a:off x="427047" y="1118463"/>
            <a:ext cx="97118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6700"/>
                </a:solidFill>
                <a:latin typeface="+mn-lt"/>
              </a:rPr>
              <a:t>Prototype of B-COM magnet: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Pursue the work toward B-COM magnet complete specification.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Proceed to a thermal study and mechanical complete design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Ordering a B-COM magnet prototype to be measured and qualified, </a:t>
            </a:r>
            <a:r>
              <a:rPr lang="en-US" sz="1600" b="1" u="sng" dirty="0">
                <a:latin typeface="+mn-lt"/>
              </a:rPr>
              <a:t>is still under discussion</a:t>
            </a:r>
            <a:r>
              <a:rPr lang="en-US" sz="1600" dirty="0">
                <a:latin typeface="+mn-lt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dirty="0">
              <a:latin typeface="+mn-lt"/>
            </a:endParaRPr>
          </a:p>
          <a:p>
            <a:r>
              <a:rPr lang="en-US" sz="1800" b="1" dirty="0">
                <a:solidFill>
                  <a:srgbClr val="FF6700"/>
                </a:solidFill>
                <a:latin typeface="+mn-lt"/>
              </a:rPr>
              <a:t>Challenges:</a:t>
            </a:r>
          </a:p>
          <a:p>
            <a:endParaRPr lang="en-US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Prototype would now be made with an industrial partner (fabrication initially foreseen at BINP):</a:t>
            </a:r>
          </a:p>
          <a:p>
            <a:pPr marL="787400" lvl="1" indent="-285750">
              <a:buSzPct val="75000"/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Risk of over-cost regarding the budget foreseen.</a:t>
            </a:r>
          </a:p>
          <a:p>
            <a:pPr marL="787400" lvl="1" indent="-285750">
              <a:buSzPct val="75000"/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Long administrative process before purchase regarding the period left for the project (January 24).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We are looking for a magnetic measurement bench to made measurements and characterize the prototype (measurements initially foreseen at BINP).  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F5F689-F331-4317-29F9-936F1C4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Plan of magnet activities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A5926F-DC42-D6F4-7072-A5079AC0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2023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115B48-14B9-D303-764B-00AF439F8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11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SRF cavity for ERL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99B88665-DA97-F47B-7E7A-AD3919767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05607"/>
              </p:ext>
            </p:extLst>
          </p:nvPr>
        </p:nvGraphicFramePr>
        <p:xfrm>
          <a:off x="345827" y="1085528"/>
          <a:ext cx="10081120" cy="2631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28164341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08847413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35848889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457124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Challenges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Possible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7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CW operation (RF)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dynamic losses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 highest cavity Q</a:t>
                      </a:r>
                      <a:r>
                        <a:rPr lang="en-GB" sz="1400" baseline="-25000" dirty="0"/>
                        <a:t>0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Cavity post-treatment (Doping, infusion…)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70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High current operation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HOMs excitation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Efficient HOMs extraction &amp; damping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Act on cavity design: low frequency cavity choice (&lt; 1GHz), larger cavity aperture, fewer cells for the a given gradient, optimisation of end-cell design.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76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Muti-bunches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Increase beam instabilities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 highest BBU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Regular spacing of bunches: optimisation of the bunch filling pattern during Lattice design + BBU study after HOM optimisation (including collective effects).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769473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9E43E200-541D-84B1-B09E-64F023B22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24" y="3813307"/>
            <a:ext cx="3172035" cy="176756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95C1AB7-4431-8302-FE0D-4E463317D42A}"/>
              </a:ext>
            </a:extLst>
          </p:cNvPr>
          <p:cNvSpPr txBox="1"/>
          <p:nvPr/>
        </p:nvSpPr>
        <p:spPr>
          <a:xfrm>
            <a:off x="1425947" y="5117976"/>
            <a:ext cx="29523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Arial" panose="020B0604020202020204" pitchFamily="34" charset="0"/>
                <a:sym typeface="News Gothic MT"/>
              </a:rPr>
              <a:t>First Nb </a:t>
            </a:r>
            <a:r>
              <a:rPr kumimoji="0" lang="en-GB" sz="1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Arial" panose="020B0604020202020204" pitchFamily="34" charset="0"/>
                <a:sym typeface="News Gothic MT"/>
              </a:rPr>
              <a:t>802 MHz </a:t>
            </a:r>
            <a:r>
              <a:rPr lang="en-GB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Arial" panose="020B0604020202020204" pitchFamily="34" charset="0"/>
                <a:sym typeface="News Gothic MT"/>
              </a:rPr>
              <a:t>-Cell</a:t>
            </a:r>
            <a:r>
              <a:rPr kumimoji="0" lang="en-GB" sz="1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Arial" panose="020B0604020202020204" pitchFamily="34" charset="0"/>
                <a:sym typeface="News Gothic MT"/>
              </a:rPr>
              <a:t> cavity fabricated at JLAB </a:t>
            </a:r>
            <a:r>
              <a:rPr kumimoji="0" lang="en-GB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Arial" panose="020B0604020202020204" pitchFamily="34" charset="0"/>
                <a:sym typeface="News Gothic MT"/>
              </a:rPr>
              <a:t>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3BF8E5B-A45B-5771-20C2-5D6437A9DF5E}"/>
              </a:ext>
            </a:extLst>
          </p:cNvPr>
          <p:cNvGrpSpPr/>
          <p:nvPr/>
        </p:nvGrpSpPr>
        <p:grpSpPr>
          <a:xfrm>
            <a:off x="5170363" y="3749824"/>
            <a:ext cx="4392488" cy="1926493"/>
            <a:chOff x="5170363" y="3677816"/>
            <a:chExt cx="4392488" cy="192649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2B4AC3A-555A-228A-9FE2-1A2CA1074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0363" y="3677816"/>
              <a:ext cx="3528392" cy="1926493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BD9679-E263-0DB2-18C3-EE3625752145}"/>
                </a:ext>
              </a:extLst>
            </p:cNvPr>
            <p:cNvSpPr/>
            <p:nvPr/>
          </p:nvSpPr>
          <p:spPr>
            <a:xfrm>
              <a:off x="7122920" y="4355434"/>
              <a:ext cx="288000" cy="100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AE4F29B-37A9-C4EE-D4D0-D40CAE14DE08}"/>
                </a:ext>
              </a:extLst>
            </p:cNvPr>
            <p:cNvSpPr/>
            <p:nvPr/>
          </p:nvSpPr>
          <p:spPr>
            <a:xfrm rot="16200000">
              <a:off x="6643640" y="4720133"/>
              <a:ext cx="1237163" cy="278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900" dirty="0">
                  <a:solidFill>
                    <a:schemeClr val="accent6">
                      <a:lumMod val="50000"/>
                    </a:schemeClr>
                  </a:solidFill>
                  <a:latin typeface="+mn-lt"/>
                  <a:cs typeface="Arial" panose="020B0604020202020204" pitchFamily="34" charset="0"/>
                </a:rPr>
                <a:t>PERLE requirements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6F875A3-DFEB-493D-4AFC-9F0656A4328F}"/>
                </a:ext>
              </a:extLst>
            </p:cNvPr>
            <p:cNvSpPr txBox="1"/>
            <p:nvPr/>
          </p:nvSpPr>
          <p:spPr>
            <a:xfrm>
              <a:off x="7690643" y="3821832"/>
              <a:ext cx="1872208" cy="29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Q</a:t>
              </a:r>
              <a:r>
                <a:rPr lang="en-GB" sz="1000" u="sng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0</a:t>
              </a:r>
              <a:r>
                <a:rPr lang="en-GB" sz="1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Arial" charset="0"/>
                  <a:cs typeface="Arial" panose="020B0604020202020204" pitchFamily="34" charset="0"/>
                </a:rPr>
                <a:t> (2k)</a:t>
              </a:r>
              <a:r>
                <a:rPr lang="en-US" sz="1000" u="sng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anose="020B0604020202020204" pitchFamily="34" charset="0"/>
                </a:rPr>
                <a:t> = 3 e10 @ ~27 MV/m</a:t>
              </a:r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93955471-7C62-CC19-32AE-4F213F3F7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6667" y="4109864"/>
              <a:ext cx="72009" cy="1309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F5A9029-A363-1DBB-0EA3-8F9A96768740}"/>
                </a:ext>
              </a:extLst>
            </p:cNvPr>
            <p:cNvSpPr txBox="1"/>
            <p:nvPr/>
          </p:nvSpPr>
          <p:spPr>
            <a:xfrm>
              <a:off x="7546627" y="4469904"/>
              <a:ext cx="1708027" cy="29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000" u="sng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Quench @ </a:t>
              </a:r>
              <a:r>
                <a:rPr lang="en-GB" sz="1000" u="sng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E</a:t>
              </a:r>
              <a:r>
                <a:rPr lang="en-GB" sz="1000" u="sng" baseline="-25000" dirty="0" err="1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acc</a:t>
              </a:r>
              <a:r>
                <a:rPr lang="en-GB" sz="1000" u="sng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 </a:t>
              </a:r>
              <a:r>
                <a:rPr lang="en-US" sz="1000" u="sng" dirty="0">
                  <a:solidFill>
                    <a:srgbClr val="C00000"/>
                  </a:solidFill>
                  <a:latin typeface="+mn-lt"/>
                </a:rPr>
                <a:t>~</a:t>
              </a:r>
              <a:r>
                <a:rPr lang="en-GB" sz="1000" u="sng" dirty="0">
                  <a:solidFill>
                    <a:srgbClr val="C00000"/>
                  </a:solidFill>
                  <a:latin typeface="+mn-lt"/>
                  <a:ea typeface="Arial" charset="0"/>
                  <a:cs typeface="Arial" charset="0"/>
                </a:rPr>
                <a:t> 30 MV/m</a:t>
              </a:r>
              <a:endParaRPr lang="en-US" sz="1000" u="sng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3C3B7857-AB56-05F6-917B-AB524D5FD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32200" y="4397896"/>
              <a:ext cx="126170" cy="1440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CD4D41B1-9BC2-8BB4-33E6-76CE3BB7C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12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PERLE SRF cavity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6302E33-C4E7-6FAF-B411-8F1551072EB5}"/>
              </a:ext>
            </a:extLst>
          </p:cNvPr>
          <p:cNvGrpSpPr/>
          <p:nvPr/>
        </p:nvGrpSpPr>
        <p:grpSpPr>
          <a:xfrm>
            <a:off x="1692182" y="2381672"/>
            <a:ext cx="2686093" cy="1667840"/>
            <a:chOff x="972102" y="1229544"/>
            <a:chExt cx="2686093" cy="166784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28C54EC5-65E3-637E-0114-220F29512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2102" y="1229544"/>
              <a:ext cx="1533966" cy="166784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1BE6E6-0ECA-3229-F67F-4B183B562576}"/>
                </a:ext>
              </a:extLst>
            </p:cNvPr>
            <p:cNvSpPr/>
            <p:nvPr/>
          </p:nvSpPr>
          <p:spPr>
            <a:xfrm>
              <a:off x="2362051" y="1384593"/>
              <a:ext cx="12961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TM011 mode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46F8173-9144-3831-F685-1B42A4BCFC28}"/>
              </a:ext>
            </a:extLst>
          </p:cNvPr>
          <p:cNvGrpSpPr/>
          <p:nvPr/>
        </p:nvGrpSpPr>
        <p:grpSpPr>
          <a:xfrm>
            <a:off x="6122272" y="2381672"/>
            <a:ext cx="2720499" cy="1620735"/>
            <a:chOff x="972102" y="3396878"/>
            <a:chExt cx="2720499" cy="162073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E933F0E-04A7-CA3A-720D-94AA0E25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102" y="3396878"/>
              <a:ext cx="1592492" cy="162073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CCFF13-682F-96C9-8C7A-EC6E3E4F06CA}"/>
                </a:ext>
              </a:extLst>
            </p:cNvPr>
            <p:cNvSpPr/>
            <p:nvPr/>
          </p:nvSpPr>
          <p:spPr>
            <a:xfrm>
              <a:off x="2362051" y="3544833"/>
              <a:ext cx="133055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TE111 mode</a:t>
              </a:r>
              <a:r>
                <a:rPr lang="en-US" sz="1200" b="1" dirty="0">
                  <a:latin typeface="+mn-lt"/>
                </a:rPr>
                <a:t> 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A54E532-FBD4-FA7D-EE0B-BAA2C4B5E640}"/>
              </a:ext>
            </a:extLst>
          </p:cNvPr>
          <p:cNvSpPr txBox="1"/>
          <p:nvPr/>
        </p:nvSpPr>
        <p:spPr>
          <a:xfrm>
            <a:off x="777875" y="4163288"/>
            <a:ext cx="4392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Monopole HOMs:</a:t>
            </a:r>
          </a:p>
          <a:p>
            <a:r>
              <a:rPr lang="en-GB" sz="1400" dirty="0">
                <a:latin typeface="+mn-lt"/>
              </a:rPr>
              <a:t>Can lead to </a:t>
            </a:r>
            <a:r>
              <a:rPr lang="en-GB" sz="1400" b="1" dirty="0">
                <a:latin typeface="+mn-lt"/>
              </a:rPr>
              <a:t>timing/phase errors </a:t>
            </a:r>
            <a:r>
              <a:rPr lang="en-GB" sz="1400" dirty="0">
                <a:latin typeface="+mn-lt"/>
              </a:rPr>
              <a:t>and </a:t>
            </a:r>
            <a:r>
              <a:rPr lang="en-GB" sz="1400" b="1" dirty="0">
                <a:latin typeface="+mn-lt"/>
              </a:rPr>
              <a:t>energy spread.</a:t>
            </a:r>
          </a:p>
          <a:p>
            <a:r>
              <a:rPr lang="en-GB" sz="1400" dirty="0">
                <a:latin typeface="+mn-lt"/>
              </a:rPr>
              <a:t>Contribute to extra </a:t>
            </a:r>
            <a:r>
              <a:rPr lang="en-GB" sz="1400" b="1" dirty="0">
                <a:latin typeface="+mn-lt"/>
              </a:rPr>
              <a:t>dynamic heat losses </a:t>
            </a:r>
            <a:r>
              <a:rPr lang="en-GB" sz="1400" dirty="0">
                <a:latin typeface="+mn-lt"/>
              </a:rPr>
              <a:t>in cavity walls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6CCD506-06B0-9D7D-2A21-2F17CA1F0277}"/>
              </a:ext>
            </a:extLst>
          </p:cNvPr>
          <p:cNvSpPr txBox="1"/>
          <p:nvPr/>
        </p:nvSpPr>
        <p:spPr>
          <a:xfrm>
            <a:off x="5530403" y="4163288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+mn-lt"/>
              </a:rPr>
              <a:t>Dipole HOMs:</a:t>
            </a:r>
          </a:p>
          <a:p>
            <a:r>
              <a:rPr lang="en-GB" sz="1400" dirty="0">
                <a:latin typeface="+mn-lt"/>
              </a:rPr>
              <a:t>Can </a:t>
            </a:r>
            <a:r>
              <a:rPr lang="en-GB" sz="1400" b="1" dirty="0">
                <a:latin typeface="+mn-lt"/>
              </a:rPr>
              <a:t>deflect the beam</a:t>
            </a:r>
            <a:r>
              <a:rPr lang="en-GB" sz="1400" dirty="0">
                <a:latin typeface="+mn-lt"/>
              </a:rPr>
              <a:t> from its reference orbit: </a:t>
            </a:r>
            <a:r>
              <a:rPr lang="en-GB" sz="1400" b="1" dirty="0">
                <a:latin typeface="+mn-lt"/>
              </a:rPr>
              <a:t>Unstable beam motion, transverse emittance growth, beam loss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A099EC-4F88-26CC-28CE-A363A1216D5C}"/>
              </a:ext>
            </a:extLst>
          </p:cNvPr>
          <p:cNvSpPr txBox="1"/>
          <p:nvPr/>
        </p:nvSpPr>
        <p:spPr>
          <a:xfrm>
            <a:off x="345827" y="943834"/>
            <a:ext cx="103549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u="sng" dirty="0">
                <a:solidFill>
                  <a:srgbClr val="FF6700"/>
                </a:solidFill>
                <a:latin typeface="+mn-lt"/>
              </a:rPr>
              <a:t>HOMs</a:t>
            </a:r>
            <a:r>
              <a:rPr lang="en-GB" sz="1800" u="sng" dirty="0">
                <a:solidFill>
                  <a:srgbClr val="FF6700"/>
                </a:solidFill>
                <a:latin typeface="+mn-lt"/>
              </a:rPr>
              <a:t> </a:t>
            </a:r>
            <a:r>
              <a:rPr lang="en-GB" sz="1800" b="1" u="sng" dirty="0">
                <a:solidFill>
                  <a:srgbClr val="FF6700"/>
                </a:solidFill>
                <a:latin typeface="+mn-lt"/>
              </a:rPr>
              <a:t>(High Order Modes)</a:t>
            </a:r>
            <a:r>
              <a:rPr lang="en-GB" sz="1800" b="1" dirty="0">
                <a:solidFill>
                  <a:srgbClr val="FF6700"/>
                </a:solidFill>
                <a:latin typeface="+mn-lt"/>
              </a:rPr>
              <a:t>: </a:t>
            </a:r>
          </a:p>
          <a:p>
            <a:endParaRPr lang="en-GB" sz="1800" b="1" dirty="0">
              <a:solidFill>
                <a:srgbClr val="F39200"/>
              </a:solidFill>
              <a:latin typeface="+mn-lt"/>
            </a:endParaRPr>
          </a:p>
          <a:p>
            <a:r>
              <a:rPr lang="en-GB" sz="1600" dirty="0">
                <a:latin typeface="+mn-lt"/>
              </a:rPr>
              <a:t>Are parasitic </a:t>
            </a:r>
            <a:r>
              <a:rPr lang="en-US" sz="1600" dirty="0">
                <a:latin typeface="+mn-lt"/>
              </a:rPr>
              <a:t>excited modes in a resonant accelerating RF cavity, other than and with frequency greater than the operational mode (</a:t>
            </a:r>
            <a:r>
              <a:rPr lang="en-US" sz="1600" b="1" dirty="0">
                <a:latin typeface="+mn-lt"/>
              </a:rPr>
              <a:t>FM</a:t>
            </a:r>
            <a:r>
              <a:rPr lang="en-US" sz="1600" dirty="0">
                <a:latin typeface="+mn-lt"/>
              </a:rPr>
              <a:t> = Fundamental Mode).</a:t>
            </a:r>
            <a:endParaRPr lang="en-GB" sz="1600" dirty="0"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29869D-244C-016B-9F84-D43532CFC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13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HOM design studies: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C8CD3FB0-73EE-1F0B-C7A7-303110B7E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373" y="1085528"/>
            <a:ext cx="3524190" cy="18377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8E018E-9CBD-F5F8-416A-2ECA05E5761E}"/>
              </a:ext>
            </a:extLst>
          </p:cNvPr>
          <p:cNvSpPr txBox="1"/>
          <p:nvPr/>
        </p:nvSpPr>
        <p:spPr>
          <a:xfrm>
            <a:off x="417835" y="725488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6700"/>
                </a:solidFill>
                <a:latin typeface="+mn-lt"/>
              </a:rPr>
              <a:t>3D- Eigenmode simulation: HOMs Identification in PERLE cavity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B08DBA8-0321-98F7-7C09-32A50D159D97}"/>
              </a:ext>
            </a:extLst>
          </p:cNvPr>
          <p:cNvGrpSpPr/>
          <p:nvPr/>
        </p:nvGrpSpPr>
        <p:grpSpPr>
          <a:xfrm>
            <a:off x="345827" y="3196866"/>
            <a:ext cx="9721080" cy="2497174"/>
            <a:chOff x="201809" y="2927174"/>
            <a:chExt cx="10380122" cy="2766866"/>
          </a:xfrm>
        </p:grpSpPr>
        <p:pic>
          <p:nvPicPr>
            <p:cNvPr id="30" name="Picture 159">
              <a:extLst>
                <a:ext uri="{FF2B5EF4-FFF2-40B4-BE49-F238E27FC236}">
                  <a16:creationId xmlns:a16="http://schemas.microsoft.com/office/drawing/2014/main" id="{1FBD49D9-50D4-2D02-1D8C-88DE53430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809" y="2927174"/>
              <a:ext cx="3672409" cy="2754307"/>
            </a:xfrm>
            <a:prstGeom prst="rect">
              <a:avLst/>
            </a:prstGeom>
          </p:spPr>
        </p:pic>
        <p:pic>
          <p:nvPicPr>
            <p:cNvPr id="27" name="Picture 160">
              <a:extLst>
                <a:ext uri="{FF2B5EF4-FFF2-40B4-BE49-F238E27FC236}">
                  <a16:creationId xmlns:a16="http://schemas.microsoft.com/office/drawing/2014/main" id="{497FD39E-9E4E-49CE-3E81-A1D01923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6187" y="2939733"/>
              <a:ext cx="3672408" cy="2754307"/>
            </a:xfrm>
            <a:prstGeom prst="rect">
              <a:avLst/>
            </a:prstGeom>
          </p:spPr>
        </p:pic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F24CFF61-4AFE-7B2A-73E7-FDE9CF24E2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41655" y="3000587"/>
              <a:ext cx="3540276" cy="2685561"/>
              <a:chOff x="8063856" y="3627426"/>
              <a:chExt cx="3736802" cy="2834640"/>
            </a:xfrm>
          </p:grpSpPr>
          <p:pic>
            <p:nvPicPr>
              <p:cNvPr id="17" name="Picture 161">
                <a:extLst>
                  <a:ext uri="{FF2B5EF4-FFF2-40B4-BE49-F238E27FC236}">
                    <a16:creationId xmlns:a16="http://schemas.microsoft.com/office/drawing/2014/main" id="{3F064A09-14E1-CB97-4578-92BAE24C1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63856" y="3627426"/>
                <a:ext cx="3736802" cy="2834640"/>
              </a:xfrm>
              <a:prstGeom prst="rect">
                <a:avLst/>
              </a:prstGeom>
            </p:spPr>
          </p:pic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DB5DABBA-238B-CA6D-FC67-13A123F879C1}"/>
                  </a:ext>
                </a:extLst>
              </p:cNvPr>
              <p:cNvSpPr txBox="1"/>
              <p:nvPr/>
            </p:nvSpPr>
            <p:spPr>
              <a:xfrm>
                <a:off x="8832150" y="4052576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TE111</a:t>
                </a:r>
              </a:p>
            </p:txBody>
          </p:sp>
          <p:sp>
            <p:nvSpPr>
              <p:cNvPr id="19" name="TextBox 164">
                <a:extLst>
                  <a:ext uri="{FF2B5EF4-FFF2-40B4-BE49-F238E27FC236}">
                    <a16:creationId xmlns:a16="http://schemas.microsoft.com/office/drawing/2014/main" id="{3B475D82-F00B-6B9C-98E7-998B35BD27FD}"/>
                  </a:ext>
                </a:extLst>
              </p:cNvPr>
              <p:cNvSpPr txBox="1"/>
              <p:nvPr/>
            </p:nvSpPr>
            <p:spPr>
              <a:xfrm>
                <a:off x="9236265" y="4047765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TM110</a:t>
                </a:r>
              </a:p>
            </p:txBody>
          </p:sp>
          <p:sp>
            <p:nvSpPr>
              <p:cNvPr id="20" name="TextBox 165">
                <a:extLst>
                  <a:ext uri="{FF2B5EF4-FFF2-40B4-BE49-F238E27FC236}">
                    <a16:creationId xmlns:a16="http://schemas.microsoft.com/office/drawing/2014/main" id="{F866A9EE-3322-24DF-C0AC-6CCF073CE227}"/>
                  </a:ext>
                </a:extLst>
              </p:cNvPr>
              <p:cNvSpPr txBox="1"/>
              <p:nvPr/>
            </p:nvSpPr>
            <p:spPr>
              <a:xfrm>
                <a:off x="9626097" y="4184639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TM111</a:t>
                </a:r>
              </a:p>
            </p:txBody>
          </p:sp>
          <p:sp>
            <p:nvSpPr>
              <p:cNvPr id="21" name="TextBox 166">
                <a:extLst>
                  <a:ext uri="{FF2B5EF4-FFF2-40B4-BE49-F238E27FC236}">
                    <a16:creationId xmlns:a16="http://schemas.microsoft.com/office/drawing/2014/main" id="{D0644828-A8BB-1ABC-63E9-E6A3770010D4}"/>
                  </a:ext>
                </a:extLst>
              </p:cNvPr>
              <p:cNvSpPr txBox="1"/>
              <p:nvPr/>
            </p:nvSpPr>
            <p:spPr>
              <a:xfrm>
                <a:off x="10120696" y="4564430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TE112</a:t>
                </a:r>
              </a:p>
            </p:txBody>
          </p:sp>
          <p:sp>
            <p:nvSpPr>
              <p:cNvPr id="22" name="TextBox 167">
                <a:extLst>
                  <a:ext uri="{FF2B5EF4-FFF2-40B4-BE49-F238E27FC236}">
                    <a16:creationId xmlns:a16="http://schemas.microsoft.com/office/drawing/2014/main" id="{64185338-F0B9-9D1E-A43C-DA9C0167059B}"/>
                  </a:ext>
                </a:extLst>
              </p:cNvPr>
              <p:cNvSpPr txBox="1"/>
              <p:nvPr/>
            </p:nvSpPr>
            <p:spPr>
              <a:xfrm>
                <a:off x="10369141" y="4854831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TM120</a:t>
                </a:r>
              </a:p>
            </p:txBody>
          </p:sp>
          <p:sp>
            <p:nvSpPr>
              <p:cNvPr id="23" name="TextBox 168">
                <a:extLst>
                  <a:ext uri="{FF2B5EF4-FFF2-40B4-BE49-F238E27FC236}">
                    <a16:creationId xmlns:a16="http://schemas.microsoft.com/office/drawing/2014/main" id="{63272207-538D-38BA-092B-164A1C655374}"/>
                  </a:ext>
                </a:extLst>
              </p:cNvPr>
              <p:cNvSpPr txBox="1"/>
              <p:nvPr/>
            </p:nvSpPr>
            <p:spPr>
              <a:xfrm>
                <a:off x="10924289" y="4549561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TM121</a:t>
                </a:r>
              </a:p>
            </p:txBody>
          </p:sp>
          <p:sp>
            <p:nvSpPr>
              <p:cNvPr id="24" name="TextBox 169">
                <a:extLst>
                  <a:ext uri="{FF2B5EF4-FFF2-40B4-BE49-F238E27FC236}">
                    <a16:creationId xmlns:a16="http://schemas.microsoft.com/office/drawing/2014/main" id="{3485BB96-58B5-F731-186A-F26999E57487}"/>
                  </a:ext>
                </a:extLst>
              </p:cNvPr>
              <p:cNvSpPr txBox="1"/>
              <p:nvPr/>
            </p:nvSpPr>
            <p:spPr>
              <a:xfrm>
                <a:off x="11114137" y="4916853"/>
                <a:ext cx="58528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TE121</a:t>
                </a: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0F94141-9574-41CB-F057-3EF732877E6A}"/>
              </a:ext>
            </a:extLst>
          </p:cNvPr>
          <p:cNvSpPr/>
          <p:nvPr/>
        </p:nvSpPr>
        <p:spPr>
          <a:xfrm>
            <a:off x="417835" y="2957736"/>
            <a:ext cx="6768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Wakefield simulations for multi-beam excitation scheme (CST Studio)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74">
                <a:extLst>
                  <a:ext uri="{FF2B5EF4-FFF2-40B4-BE49-F238E27FC236}">
                    <a16:creationId xmlns:a16="http://schemas.microsoft.com/office/drawing/2014/main" id="{649B8BA1-D0CA-855A-9500-DF6C2A70C2CB}"/>
                  </a:ext>
                </a:extLst>
              </p:cNvPr>
              <p:cNvSpPr txBox="1"/>
              <p:nvPr/>
            </p:nvSpPr>
            <p:spPr>
              <a:xfrm>
                <a:off x="1805884" y="5045968"/>
                <a:ext cx="2068335" cy="390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fr-FR"/>
                </a:defPPr>
                <a:lvl1pPr>
                  <a:defRPr sz="12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90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9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sz="9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9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sup>
                      </m:sSup>
                      <m:r>
                        <a:rPr lang="en-US" sz="900">
                          <a:latin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900" dirty="0">
                  <a:latin typeface="+mn-lt"/>
                </a:endParaRPr>
              </a:p>
            </p:txBody>
          </p:sp>
        </mc:Choice>
        <mc:Fallback xmlns="">
          <p:sp>
            <p:nvSpPr>
              <p:cNvPr id="32" name="TextBox 174">
                <a:extLst>
                  <a:ext uri="{FF2B5EF4-FFF2-40B4-BE49-F238E27FC236}">
                    <a16:creationId xmlns:a16="http://schemas.microsoft.com/office/drawing/2014/main" id="{649B8BA1-D0CA-855A-9500-DF6C2A70C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84" y="5045968"/>
                <a:ext cx="2068335" cy="390556"/>
              </a:xfrm>
              <a:prstGeom prst="rect">
                <a:avLst/>
              </a:prstGeom>
              <a:blipFill>
                <a:blip r:embed="rId6"/>
                <a:stretch>
                  <a:fillRect t="-128125" b="-19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3B983A2E-AA5A-8B15-810D-658299907F84}"/>
              </a:ext>
            </a:extLst>
          </p:cNvPr>
          <p:cNvSpPr/>
          <p:nvPr/>
        </p:nvSpPr>
        <p:spPr>
          <a:xfrm>
            <a:off x="315204" y="5117976"/>
            <a:ext cx="17892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n-lt"/>
              </a:rPr>
              <a:t>Longitudinal wake impedance [</a:t>
            </a:r>
            <a:r>
              <a:rPr lang="el-GR" sz="900" dirty="0">
                <a:latin typeface="+mn-lt"/>
              </a:rPr>
              <a:t>Ω</a:t>
            </a:r>
            <a:r>
              <a:rPr lang="en-US" sz="900" dirty="0">
                <a:latin typeface="+mn-lt"/>
              </a:rPr>
              <a:t>]: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84B2DF-5201-45EB-241E-019C6DD6493F}"/>
              </a:ext>
            </a:extLst>
          </p:cNvPr>
          <p:cNvSpPr/>
          <p:nvPr/>
        </p:nvSpPr>
        <p:spPr>
          <a:xfrm>
            <a:off x="4445820" y="5175176"/>
            <a:ext cx="3193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n-lt"/>
              </a:rPr>
              <a:t>Transverse wake impedance [</a:t>
            </a:r>
            <a:r>
              <a:rPr lang="el-GR" sz="900" dirty="0">
                <a:latin typeface="+mn-lt"/>
              </a:rPr>
              <a:t>Ω</a:t>
            </a:r>
            <a:r>
              <a:rPr lang="en-US" sz="900" dirty="0">
                <a:latin typeface="+mn-lt"/>
              </a:rPr>
              <a:t>/m] – Panofsky-Wenzel Theorem: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176">
                <a:extLst>
                  <a:ext uri="{FF2B5EF4-FFF2-40B4-BE49-F238E27FC236}">
                    <a16:creationId xmlns:a16="http://schemas.microsoft.com/office/drawing/2014/main" id="{477FE759-BACC-E309-C9B0-73FB903B966F}"/>
                  </a:ext>
                </a:extLst>
              </p:cNvPr>
              <p:cNvSpPr txBox="1"/>
              <p:nvPr/>
            </p:nvSpPr>
            <p:spPr>
              <a:xfrm>
                <a:off x="7542164" y="5099323"/>
                <a:ext cx="1660647" cy="378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fr-FR"/>
                </a:defPPr>
                <a:lvl1pPr>
                  <a:defRPr sz="1200" b="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en-US" sz="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9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9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sz="9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9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fr-FR" sz="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9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9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900" i="1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9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d>
                        <m:dPr>
                          <m:ctrlPr>
                            <a:rPr lang="en-US" sz="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90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9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176">
                <a:extLst>
                  <a:ext uri="{FF2B5EF4-FFF2-40B4-BE49-F238E27FC236}">
                    <a16:creationId xmlns:a16="http://schemas.microsoft.com/office/drawing/2014/main" id="{477FE759-BACC-E309-C9B0-73FB903B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164" y="5099323"/>
                <a:ext cx="1660647" cy="378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D7D5357E-78EA-0269-E59A-290D7A7545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14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HOM design studies: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674AB-B0DE-89DC-6FC0-DFC83BC013A0}"/>
              </a:ext>
            </a:extLst>
          </p:cNvPr>
          <p:cNvSpPr/>
          <p:nvPr/>
        </p:nvSpPr>
        <p:spPr>
          <a:xfrm>
            <a:off x="201811" y="725488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HOM coupler optimization of 3 different designs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1458B6D-5A8F-7F03-EAA0-BEFE3D899724}"/>
              </a:ext>
            </a:extLst>
          </p:cNvPr>
          <p:cNvGrpSpPr/>
          <p:nvPr/>
        </p:nvGrpSpPr>
        <p:grpSpPr>
          <a:xfrm>
            <a:off x="993899" y="1077733"/>
            <a:ext cx="9001000" cy="1591971"/>
            <a:chOff x="345827" y="1095342"/>
            <a:chExt cx="10157310" cy="214061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A706BE4-EFB0-9ED0-A0AA-828BADBDB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27" y="1201299"/>
              <a:ext cx="2891994" cy="1900453"/>
            </a:xfrm>
            <a:prstGeom prst="rect">
              <a:avLst/>
            </a:prstGeom>
          </p:spPr>
        </p:pic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DB760CA-BFBB-5A07-9112-0A11BC923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0563" y="1095342"/>
              <a:ext cx="3532574" cy="2130689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5E581C1-E5E3-E28E-1F86-3D924254A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0163" y="1105265"/>
              <a:ext cx="3489992" cy="2130689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326EA71-EE73-ED62-F77C-93FC3DD1A706}"/>
              </a:ext>
            </a:extLst>
          </p:cNvPr>
          <p:cNvSpPr/>
          <p:nvPr/>
        </p:nvSpPr>
        <p:spPr>
          <a:xfrm>
            <a:off x="417835" y="2669704"/>
            <a:ext cx="100091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Couplers geometrically optimized according to the HOM spectrum &amp; S-parameters btw port 1 (beam pipe) &amp; port 2 (coupler output) studied.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 hook coupler provides higher damping of the first two dipole passbands (TE111 and TM110)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The DQW coupler exhibits a better monopole coupling for TM010 mode than the probe design.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27A9F-2E3E-50F0-B21A-C7934E854282}"/>
              </a:ext>
            </a:extLst>
          </p:cNvPr>
          <p:cNvSpPr/>
          <p:nvPr/>
        </p:nvSpPr>
        <p:spPr>
          <a:xfrm>
            <a:off x="273819" y="3317776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>
                <a:solidFill>
                  <a:srgbClr val="FF6700"/>
                </a:solidFill>
                <a:latin typeface="+mn-lt"/>
              </a:rPr>
              <a:t>Study of 2 damping schemes </a:t>
            </a:r>
            <a:r>
              <a:rPr lang="en-GB" sz="1600" b="1" u="sng" dirty="0">
                <a:solidFill>
                  <a:srgbClr val="FF6700"/>
                </a:solidFill>
                <a:latin typeface="+mn-lt"/>
              </a:rPr>
              <a:t>with 4 HOM couplers </a:t>
            </a:r>
            <a:r>
              <a:rPr lang="en-GB" sz="1600" b="1" dirty="0">
                <a:solidFill>
                  <a:srgbClr val="FF6700"/>
                </a:solidFill>
                <a:latin typeface="+mn-lt"/>
              </a:rPr>
              <a:t>(Especially for dipole HOM extraction)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C627253-2118-481E-6B9A-9E6786AFB0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3" y="3749824"/>
            <a:ext cx="2634041" cy="1692203"/>
          </a:xfrm>
          <a:prstGeom prst="rect">
            <a:avLst/>
          </a:prstGeom>
        </p:spPr>
      </p:pic>
      <p:pic>
        <p:nvPicPr>
          <p:cNvPr id="28" name="Picture 43">
            <a:extLst>
              <a:ext uri="{FF2B5EF4-FFF2-40B4-BE49-F238E27FC236}">
                <a16:creationId xmlns:a16="http://schemas.microsoft.com/office/drawing/2014/main" id="{D5398621-C2AA-4EBE-57EE-BB54CE0A1F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4797" y="3757729"/>
            <a:ext cx="2897614" cy="1772389"/>
          </a:xfrm>
          <a:prstGeom prst="rect">
            <a:avLst/>
          </a:prstGeom>
        </p:spPr>
      </p:pic>
      <p:pic>
        <p:nvPicPr>
          <p:cNvPr id="29" name="Picture 44">
            <a:extLst>
              <a:ext uri="{FF2B5EF4-FFF2-40B4-BE49-F238E27FC236}">
                <a16:creationId xmlns:a16="http://schemas.microsoft.com/office/drawing/2014/main" id="{339CBE3C-0BB4-91C6-C8F5-85F5FE89F5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583" y="3764151"/>
            <a:ext cx="2998164" cy="177238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FA510BE5-278F-56BB-492B-E35310858E10}"/>
              </a:ext>
            </a:extLst>
          </p:cNvPr>
          <p:cNvSpPr txBox="1"/>
          <p:nvPr/>
        </p:nvSpPr>
        <p:spPr>
          <a:xfrm>
            <a:off x="8698754" y="4102894"/>
            <a:ext cx="19442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+mn-lt"/>
              </a:rPr>
              <a:t>Promising </a:t>
            </a:r>
            <a:r>
              <a:rPr lang="en-US" sz="1300" dirty="0">
                <a:latin typeface="+mn-lt"/>
                <a:cs typeface="Arial" panose="020B0604020202020204" pitchFamily="34" charset="0"/>
              </a:rPr>
              <a:t>results of DQW configuration: It allow </a:t>
            </a:r>
            <a:r>
              <a:rPr lang="en-US" sz="1200" dirty="0">
                <a:latin typeface="+mn-lt"/>
                <a:cs typeface="Arial" panose="020B0604020202020204" pitchFamily="34" charset="0"/>
              </a:rPr>
              <a:t>damping both monopole and dipole HOMs below the analytically-computed beam-stability limits</a:t>
            </a:r>
            <a:endParaRPr lang="en-GB" sz="1300" dirty="0"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C5CE4E-0659-9D75-A38C-04D33B0FE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15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Plans on HOMs and cavity activities :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6674AB-B0DE-89DC-6FC0-DFC83BC013A0}"/>
              </a:ext>
            </a:extLst>
          </p:cNvPr>
          <p:cNvSpPr/>
          <p:nvPr/>
        </p:nvSpPr>
        <p:spPr>
          <a:xfrm>
            <a:off x="201810" y="797496"/>
            <a:ext cx="468070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solidFill>
                  <a:srgbClr val="FF6700"/>
                </a:solidFill>
                <a:latin typeface="+mn-lt"/>
              </a:rPr>
              <a:t>HOM couplers prototypes:</a:t>
            </a:r>
            <a:endParaRPr lang="en-GB" sz="16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§"/>
            </a:pPr>
            <a:endParaRPr lang="en-GB" sz="1600" dirty="0">
              <a:latin typeface="+mn-lt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GB" sz="1500" dirty="0">
                <a:latin typeface="+mn-lt"/>
              </a:rPr>
              <a:t>1 </a:t>
            </a:r>
            <a:r>
              <a:rPr lang="en-GB" sz="1500" b="1" dirty="0">
                <a:latin typeface="+mn-lt"/>
              </a:rPr>
              <a:t>hook HOM coupler </a:t>
            </a:r>
            <a:r>
              <a:rPr lang="en-GB" sz="1500" dirty="0">
                <a:latin typeface="+mn-lt"/>
              </a:rPr>
              <a:t>was 3D printed in polymer then Copper coated.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500" dirty="0">
                <a:latin typeface="+mn-lt"/>
              </a:rPr>
              <a:t>Now installed</a:t>
            </a:r>
            <a:r>
              <a:rPr lang="fr-FR" sz="1500" dirty="0">
                <a:latin typeface="+mn-lt"/>
              </a:rPr>
              <a:t> on a 2-cell 801.58 MHz </a:t>
            </a:r>
            <a:r>
              <a:rPr lang="en-US" sz="1500" dirty="0">
                <a:latin typeface="+mn-lt"/>
              </a:rPr>
              <a:t>copper</a:t>
            </a:r>
            <a:r>
              <a:rPr lang="fr-FR" sz="1500" dirty="0">
                <a:latin typeface="+mn-lt"/>
              </a:rPr>
              <a:t> </a:t>
            </a:r>
            <a:r>
              <a:rPr lang="en-US" sz="1500" dirty="0">
                <a:latin typeface="+mn-lt"/>
              </a:rPr>
              <a:t>cavity</a:t>
            </a:r>
            <a:r>
              <a:rPr lang="fr-FR" sz="1500" dirty="0">
                <a:latin typeface="+mn-lt"/>
              </a:rPr>
              <a:t> to test HOM coupler performance</a:t>
            </a:r>
            <a:endParaRPr lang="en-GB" sz="1500" dirty="0">
              <a:latin typeface="+mn-lt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E4C3D22-BE21-AD77-F63D-0FBE9303D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31" y="813482"/>
            <a:ext cx="1301439" cy="2032245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2C0937F9-D69F-6B08-63F6-F795F1567B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491" y="797496"/>
            <a:ext cx="1380718" cy="20429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FEDC35-3CF8-578C-F11C-082749352D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63" y="2506743"/>
            <a:ext cx="1991496" cy="311528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2FF32A4-BDF5-4E41-F540-86B2886D3D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39" y="797496"/>
            <a:ext cx="2723924" cy="20429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C8DFB4-7CE8-4F43-D0AE-C5F6A885B121}"/>
              </a:ext>
            </a:extLst>
          </p:cNvPr>
          <p:cNvSpPr txBox="1"/>
          <p:nvPr/>
        </p:nvSpPr>
        <p:spPr>
          <a:xfrm>
            <a:off x="2506067" y="3784664"/>
            <a:ext cx="8136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GB" sz="1500" dirty="0">
                <a:latin typeface="+mn-lt"/>
              </a:rPr>
              <a:t>Test will be performed also on </a:t>
            </a:r>
            <a:r>
              <a:rPr lang="en-GB" sz="1500" b="1" dirty="0">
                <a:latin typeface="+mn-lt"/>
              </a:rPr>
              <a:t>Probe-type </a:t>
            </a:r>
            <a:r>
              <a:rPr lang="en-GB" sz="1500" dirty="0">
                <a:latin typeface="+mn-lt"/>
              </a:rPr>
              <a:t>and</a:t>
            </a:r>
            <a:r>
              <a:rPr lang="en-GB" sz="1500" b="1" dirty="0">
                <a:latin typeface="+mn-lt"/>
              </a:rPr>
              <a:t> DQW-type coupler</a:t>
            </a:r>
            <a:r>
              <a:rPr lang="en-GB" sz="1500" dirty="0">
                <a:latin typeface="+mn-lt"/>
              </a:rPr>
              <a:t> currently under fabrication.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1500" dirty="0">
                <a:latin typeface="+mn-lt"/>
              </a:rPr>
              <a:t>A 5-Cell copper cavity will be fabricated soon @</a:t>
            </a:r>
            <a:r>
              <a:rPr lang="en-GB" sz="1500" dirty="0" err="1">
                <a:latin typeface="+mn-lt"/>
              </a:rPr>
              <a:t>Jlab</a:t>
            </a:r>
            <a:r>
              <a:rPr lang="en-GB" sz="1500" dirty="0">
                <a:latin typeface="+mn-lt"/>
              </a:rPr>
              <a:t> (same design as the 1</a:t>
            </a:r>
            <a:r>
              <a:rPr lang="en-GB" sz="1500" baseline="30000" dirty="0">
                <a:latin typeface="+mn-lt"/>
              </a:rPr>
              <a:t>st</a:t>
            </a:r>
            <a:r>
              <a:rPr lang="en-GB" sz="1500" dirty="0">
                <a:latin typeface="+mn-lt"/>
              </a:rPr>
              <a:t> Nb 5-cell cavity fabricated in 2017) to allow end group design optimisation and to test several HOM couplers combinations to assess the best HOM damping scheme.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GB" sz="1500" dirty="0">
                <a:latin typeface="+mn-lt"/>
              </a:rPr>
              <a:t>Ultimately, we aim to fabricate </a:t>
            </a:r>
            <a:r>
              <a:rPr lang="en-GB" sz="1500" b="1" dirty="0">
                <a:latin typeface="+mn-lt"/>
              </a:rPr>
              <a:t>Nb HOM couplers with optimised design </a:t>
            </a:r>
            <a:r>
              <a:rPr lang="en-GB" sz="1500" dirty="0">
                <a:latin typeface="+mn-lt"/>
              </a:rPr>
              <a:t>and and install them on a new </a:t>
            </a:r>
            <a:r>
              <a:rPr lang="en-GB" sz="1500" b="1" dirty="0">
                <a:latin typeface="+mn-lt"/>
              </a:rPr>
              <a:t>Nb 5-cell PERLE cavity with optimised end groups</a:t>
            </a:r>
            <a:r>
              <a:rPr lang="en-GB" sz="1500" dirty="0">
                <a:latin typeface="+mn-lt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998F53-88D4-4C6F-1364-72FDCBCDDD8A}"/>
              </a:ext>
            </a:extLst>
          </p:cNvPr>
          <p:cNvSpPr txBox="1"/>
          <p:nvPr/>
        </p:nvSpPr>
        <p:spPr>
          <a:xfrm>
            <a:off x="921891" y="2453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4"/>
                </a:solidFill>
                <a:latin typeface="+mn-lt"/>
              </a:rPr>
              <a:t>DQW-type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C19EC7-EA14-3186-2B84-F76CAEC347D9}"/>
              </a:ext>
            </a:extLst>
          </p:cNvPr>
          <p:cNvSpPr txBox="1"/>
          <p:nvPr/>
        </p:nvSpPr>
        <p:spPr>
          <a:xfrm>
            <a:off x="1065907" y="38938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bg1"/>
                </a:solidFill>
                <a:latin typeface="+mn-lt"/>
              </a:rPr>
              <a:t>Probe-type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A7503A2-CA57-667F-EA41-297D84E92D5B}"/>
              </a:ext>
            </a:extLst>
          </p:cNvPr>
          <p:cNvSpPr txBox="1"/>
          <p:nvPr/>
        </p:nvSpPr>
        <p:spPr>
          <a:xfrm>
            <a:off x="5026347" y="294902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+mn-lt"/>
              </a:rPr>
              <a:t>First Hook type polymer coupler 3D printed then copper coated, now installed in a double-cell Cu cavity for test</a:t>
            </a:r>
            <a:endParaRPr lang="en-GB" sz="1400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9C273D-B3E7-7BAB-8F2A-0585EBA1F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16</a:t>
            </a:fld>
            <a:endParaRPr lang="en-ZA" dirty="0"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4EA8F9C-9FBE-40EF-A024-83919B350420}"/>
              </a:ext>
            </a:extLst>
          </p:cNvPr>
          <p:cNvSpPr txBox="1">
            <a:spLocks/>
          </p:cNvSpPr>
          <p:nvPr/>
        </p:nvSpPr>
        <p:spPr>
          <a:xfrm>
            <a:off x="1023998" y="134157"/>
            <a:ext cx="875487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Summary:</a:t>
            </a:r>
          </a:p>
        </p:txBody>
      </p:sp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15C4322D-68D2-24B6-F876-13616554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16" name="Espace réservé du pied de page 25">
            <a:extLst>
              <a:ext uri="{FF2B5EF4-FFF2-40B4-BE49-F238E27FC236}">
                <a16:creationId xmlns:a16="http://schemas.microsoft.com/office/drawing/2014/main" id="{6637AD5F-770E-AC61-63BB-04CFB82D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04E180-E68E-C3C7-4917-B082B1654079}"/>
              </a:ext>
            </a:extLst>
          </p:cNvPr>
          <p:cNvSpPr txBox="1"/>
          <p:nvPr/>
        </p:nvSpPr>
        <p:spPr>
          <a:xfrm>
            <a:off x="633859" y="1121614"/>
            <a:ext cx="972108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+mn-lt"/>
              </a:rPr>
              <a:t>Design studies are progressing well, both for magnet and HOM technologies for ERL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+mn-lt"/>
              </a:rPr>
              <a:t>Magnet prototyping is under discussion due to new challenges related to cost and timeline (loss of the expertise and capacity of fabrication &amp; test at BINP)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+mn-lt"/>
              </a:rPr>
              <a:t>HOM couplers prototyping will be made in the project timeline.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</a:rPr>
              <a:t>Special request addressed to project coordinator: </a:t>
            </a:r>
            <a:r>
              <a:rPr lang="en-GB" sz="2000" dirty="0">
                <a:latin typeface="Calibri" panose="020F0502020204030204" pitchFamily="34" charset="0"/>
              </a:rPr>
              <a:t>Use the money initially allocated to Post-doc hiring (104 k€) to prototypes funding. Need to know how to formalize it.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dirty="0"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1E847B-DEA0-26C3-BA4D-E5FDD09AF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89578E-FE5A-E34D-B13D-EB1D9148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9F2367-E8DA-5147-BD1C-73521E0BAE8D}"/>
              </a:ext>
            </a:extLst>
          </p:cNvPr>
          <p:cNvSpPr txBox="1"/>
          <p:nvPr/>
        </p:nvSpPr>
        <p:spPr>
          <a:xfrm>
            <a:off x="2146027" y="2671445"/>
            <a:ext cx="639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700"/>
                </a:solidFill>
                <a:latin typeface="+mn-lt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94785F-0809-5B98-3744-9A3125F8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D7EDB-6417-B623-6275-E681FCBB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EURIZON Annual Meeting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F2C516-3C4C-19A7-6284-0985D56A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18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Introduction- ERL Concept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88733DF1-B2C3-58E4-A443-CC8C68C16D62}"/>
              </a:ext>
            </a:extLst>
          </p:cNvPr>
          <p:cNvSpPr/>
          <p:nvPr/>
        </p:nvSpPr>
        <p:spPr>
          <a:xfrm>
            <a:off x="3382050" y="1739065"/>
            <a:ext cx="1125439" cy="467060"/>
          </a:xfrm>
          <a:custGeom>
            <a:avLst/>
            <a:gdLst>
              <a:gd name="connsiteX0" fmla="*/ 0 w 1125439"/>
              <a:gd name="connsiteY0" fmla="*/ 0 h 467060"/>
              <a:gd name="connsiteX1" fmla="*/ 1125439 w 1125439"/>
              <a:gd name="connsiteY1" fmla="*/ 0 h 467060"/>
              <a:gd name="connsiteX2" fmla="*/ 1125439 w 1125439"/>
              <a:gd name="connsiteY2" fmla="*/ 467060 h 467060"/>
              <a:gd name="connsiteX3" fmla="*/ 0 w 1125439"/>
              <a:gd name="connsiteY3" fmla="*/ 467060 h 467060"/>
              <a:gd name="connsiteX4" fmla="*/ 0 w 1125439"/>
              <a:gd name="connsiteY4" fmla="*/ 0 h 46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439" h="467060">
                <a:moveTo>
                  <a:pt x="0" y="0"/>
                </a:moveTo>
                <a:lnTo>
                  <a:pt x="1125439" y="0"/>
                </a:lnTo>
                <a:lnTo>
                  <a:pt x="1125439" y="467060"/>
                </a:lnTo>
                <a:lnTo>
                  <a:pt x="0" y="4670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Acceleration to the top energy</a:t>
            </a:r>
            <a:endParaRPr lang="fr-FR" sz="1200" kern="1200" dirty="0"/>
          </a:p>
        </p:txBody>
      </p:sp>
      <p:sp>
        <p:nvSpPr>
          <p:cNvPr id="15" name="Flèche en arc 14">
            <a:extLst>
              <a:ext uri="{FF2B5EF4-FFF2-40B4-BE49-F238E27FC236}">
                <a16:creationId xmlns:a16="http://schemas.microsoft.com/office/drawing/2014/main" id="{AE58EE2B-9F8C-359E-20AF-15191ADB0152}"/>
              </a:ext>
            </a:extLst>
          </p:cNvPr>
          <p:cNvSpPr/>
          <p:nvPr/>
        </p:nvSpPr>
        <p:spPr>
          <a:xfrm>
            <a:off x="1879168" y="1478092"/>
            <a:ext cx="2593164" cy="2593164"/>
          </a:xfrm>
          <a:prstGeom prst="circularArrow">
            <a:avLst>
              <a:gd name="adj1" fmla="val 6907"/>
              <a:gd name="adj2" fmla="val 465751"/>
              <a:gd name="adj3" fmla="val 1163592"/>
              <a:gd name="adj4" fmla="val 19737464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2BD0BB2B-6D11-B687-A8DD-6CE46AE066BE}"/>
              </a:ext>
            </a:extLst>
          </p:cNvPr>
          <p:cNvSpPr/>
          <p:nvPr/>
        </p:nvSpPr>
        <p:spPr>
          <a:xfrm>
            <a:off x="3520119" y="3277887"/>
            <a:ext cx="918523" cy="486881"/>
          </a:xfrm>
          <a:custGeom>
            <a:avLst/>
            <a:gdLst>
              <a:gd name="connsiteX0" fmla="*/ 0 w 918523"/>
              <a:gd name="connsiteY0" fmla="*/ 0 h 486881"/>
              <a:gd name="connsiteX1" fmla="*/ 918523 w 918523"/>
              <a:gd name="connsiteY1" fmla="*/ 0 h 486881"/>
              <a:gd name="connsiteX2" fmla="*/ 918523 w 918523"/>
              <a:gd name="connsiteY2" fmla="*/ 486881 h 486881"/>
              <a:gd name="connsiteX3" fmla="*/ 0 w 918523"/>
              <a:gd name="connsiteY3" fmla="*/ 486881 h 486881"/>
              <a:gd name="connsiteX4" fmla="*/ 0 w 918523"/>
              <a:gd name="connsiteY4" fmla="*/ 0 h 48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523" h="486881">
                <a:moveTo>
                  <a:pt x="0" y="0"/>
                </a:moveTo>
                <a:lnTo>
                  <a:pt x="918523" y="0"/>
                </a:lnTo>
                <a:lnTo>
                  <a:pt x="918523" y="486881"/>
                </a:lnTo>
                <a:lnTo>
                  <a:pt x="0" y="4868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noProof="0" dirty="0"/>
              <a:t>Beam used in IP</a:t>
            </a:r>
          </a:p>
        </p:txBody>
      </p:sp>
      <p:sp>
        <p:nvSpPr>
          <p:cNvPr id="18" name="Flèche en arc 17">
            <a:extLst>
              <a:ext uri="{FF2B5EF4-FFF2-40B4-BE49-F238E27FC236}">
                <a16:creationId xmlns:a16="http://schemas.microsoft.com/office/drawing/2014/main" id="{5A6BF7D6-BD67-B5DB-BF9E-3B0BA01955BD}"/>
              </a:ext>
            </a:extLst>
          </p:cNvPr>
          <p:cNvSpPr/>
          <p:nvPr/>
        </p:nvSpPr>
        <p:spPr>
          <a:xfrm>
            <a:off x="1822703" y="1495588"/>
            <a:ext cx="2593164" cy="2593164"/>
          </a:xfrm>
          <a:prstGeom prst="circularArrow">
            <a:avLst>
              <a:gd name="adj1" fmla="val 6907"/>
              <a:gd name="adj2" fmla="val 465751"/>
              <a:gd name="adj3" fmla="val 6080714"/>
              <a:gd name="adj4" fmla="val 3714094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554C8A9-C4CE-CBD6-9FE3-8AE97F65B4A9}"/>
              </a:ext>
            </a:extLst>
          </p:cNvPr>
          <p:cNvSpPr/>
          <p:nvPr/>
        </p:nvSpPr>
        <p:spPr>
          <a:xfrm>
            <a:off x="1569963" y="3208685"/>
            <a:ext cx="1457522" cy="625285"/>
          </a:xfrm>
          <a:custGeom>
            <a:avLst/>
            <a:gdLst>
              <a:gd name="connsiteX0" fmla="*/ 0 w 1457522"/>
              <a:gd name="connsiteY0" fmla="*/ 0 h 625285"/>
              <a:gd name="connsiteX1" fmla="*/ 1457522 w 1457522"/>
              <a:gd name="connsiteY1" fmla="*/ 0 h 625285"/>
              <a:gd name="connsiteX2" fmla="*/ 1457522 w 1457522"/>
              <a:gd name="connsiteY2" fmla="*/ 625285 h 625285"/>
              <a:gd name="connsiteX3" fmla="*/ 0 w 1457522"/>
              <a:gd name="connsiteY3" fmla="*/ 625285 h 625285"/>
              <a:gd name="connsiteX4" fmla="*/ 0 w 1457522"/>
              <a:gd name="connsiteY4" fmla="*/ 0 h 6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522" h="625285">
                <a:moveTo>
                  <a:pt x="0" y="0"/>
                </a:moveTo>
                <a:lnTo>
                  <a:pt x="1457522" y="0"/>
                </a:lnTo>
                <a:lnTo>
                  <a:pt x="1457522" y="625285"/>
                </a:lnTo>
                <a:lnTo>
                  <a:pt x="0" y="6252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kern="1200" dirty="0"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  <a:sym typeface="Wingdings" pitchFamily="2" charset="2"/>
              </a:rPr>
              <a:t>Kinetic energy of used beam recycled to </a:t>
            </a:r>
            <a:r>
              <a:rPr lang="en-GB" sz="1200" kern="1200" dirty="0">
                <a:latin typeface="+mn-lt"/>
                <a:ea typeface="Brush Script MT" panose="03060802040406070304" pitchFamily="66" charset="-122"/>
                <a:cs typeface="Brush Script MT" panose="03060802040406070304" pitchFamily="66" charset="-122"/>
              </a:rPr>
              <a:t>re-excite cavities</a:t>
            </a:r>
            <a:endParaRPr lang="fr-FR" sz="1200" kern="1200" dirty="0"/>
          </a:p>
        </p:txBody>
      </p:sp>
      <p:sp>
        <p:nvSpPr>
          <p:cNvPr id="21" name="Flèche en arc 20">
            <a:extLst>
              <a:ext uri="{FF2B5EF4-FFF2-40B4-BE49-F238E27FC236}">
                <a16:creationId xmlns:a16="http://schemas.microsoft.com/office/drawing/2014/main" id="{A3531886-9BEA-84DA-5870-FDC196700FE9}"/>
              </a:ext>
            </a:extLst>
          </p:cNvPr>
          <p:cNvSpPr/>
          <p:nvPr/>
        </p:nvSpPr>
        <p:spPr>
          <a:xfrm>
            <a:off x="1774550" y="1395248"/>
            <a:ext cx="2593164" cy="2593164"/>
          </a:xfrm>
          <a:prstGeom prst="circularArrow">
            <a:avLst>
              <a:gd name="adj1" fmla="val 6907"/>
              <a:gd name="adj2" fmla="val 465751"/>
              <a:gd name="adj3" fmla="val 11730507"/>
              <a:gd name="adj4" fmla="val 9122676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994CD564-2537-009F-6544-6B241F54B658}"/>
              </a:ext>
            </a:extLst>
          </p:cNvPr>
          <p:cNvSpPr/>
          <p:nvPr/>
        </p:nvSpPr>
        <p:spPr>
          <a:xfrm>
            <a:off x="1639711" y="1652638"/>
            <a:ext cx="1216713" cy="603598"/>
          </a:xfrm>
          <a:custGeom>
            <a:avLst/>
            <a:gdLst>
              <a:gd name="connsiteX0" fmla="*/ 0 w 1216713"/>
              <a:gd name="connsiteY0" fmla="*/ 0 h 603598"/>
              <a:gd name="connsiteX1" fmla="*/ 1216713 w 1216713"/>
              <a:gd name="connsiteY1" fmla="*/ 0 h 603598"/>
              <a:gd name="connsiteX2" fmla="*/ 1216713 w 1216713"/>
              <a:gd name="connsiteY2" fmla="*/ 603598 h 603598"/>
              <a:gd name="connsiteX3" fmla="*/ 0 w 1216713"/>
              <a:gd name="connsiteY3" fmla="*/ 603598 h 603598"/>
              <a:gd name="connsiteX4" fmla="*/ 0 w 1216713"/>
              <a:gd name="connsiteY4" fmla="*/ 0 h 60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713" h="603598">
                <a:moveTo>
                  <a:pt x="0" y="0"/>
                </a:moveTo>
                <a:lnTo>
                  <a:pt x="1216713" y="0"/>
                </a:lnTo>
                <a:lnTo>
                  <a:pt x="1216713" y="603598"/>
                </a:lnTo>
                <a:lnTo>
                  <a:pt x="0" y="6035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200" b="0" kern="1200" dirty="0"/>
              <a:t>New beam </a:t>
            </a:r>
            <a:r>
              <a:rPr lang="en-GB" sz="1200" b="0" kern="1200" noProof="0" dirty="0"/>
              <a:t>injected</a:t>
            </a:r>
            <a:r>
              <a:rPr lang="en-GB" sz="1200" b="0" kern="1200" dirty="0"/>
              <a:t> in ERL loop</a:t>
            </a:r>
          </a:p>
        </p:txBody>
      </p:sp>
      <p:sp>
        <p:nvSpPr>
          <p:cNvPr id="23" name="Flèche en arc 22">
            <a:extLst>
              <a:ext uri="{FF2B5EF4-FFF2-40B4-BE49-F238E27FC236}">
                <a16:creationId xmlns:a16="http://schemas.microsoft.com/office/drawing/2014/main" id="{2CDFAC26-ED13-7E69-1A92-C5EE96873909}"/>
              </a:ext>
            </a:extLst>
          </p:cNvPr>
          <p:cNvSpPr/>
          <p:nvPr/>
        </p:nvSpPr>
        <p:spPr>
          <a:xfrm>
            <a:off x="1430592" y="1385815"/>
            <a:ext cx="3208678" cy="2593164"/>
          </a:xfrm>
          <a:prstGeom prst="circularArrow">
            <a:avLst>
              <a:gd name="adj1" fmla="val 6907"/>
              <a:gd name="adj2" fmla="val 465751"/>
              <a:gd name="adj3" fmla="val 17604713"/>
              <a:gd name="adj4" fmla="val 14943880"/>
              <a:gd name="adj5" fmla="val 8058"/>
            </a:avLst>
          </a:prstGeom>
          <a:solidFill>
            <a:srgbClr val="22902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A49D28-D7C3-B398-7A19-4E6521FF7D50}"/>
              </a:ext>
            </a:extLst>
          </p:cNvPr>
          <p:cNvSpPr txBox="1"/>
          <p:nvPr/>
        </p:nvSpPr>
        <p:spPr>
          <a:xfrm>
            <a:off x="190843" y="4309045"/>
            <a:ext cx="10581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700"/>
                </a:solidFill>
                <a:latin typeface="+mn-lt"/>
              </a:rPr>
              <a:t>More advantages: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en-GB" sz="1600" dirty="0">
                <a:latin typeface="+mn-lt"/>
              </a:rPr>
              <a:t>Linac-like beam quality with extremely flexible time structure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fr-FR" sz="1600" dirty="0">
                <a:latin typeface="+mn-lt"/>
              </a:rPr>
              <a:t>High operating efficiency </a:t>
            </a:r>
            <a:r>
              <a:rPr lang="en-GB" sz="1600" dirty="0">
                <a:latin typeface="+mn-lt"/>
                <a:sym typeface="Wingdings" pitchFamily="2" charset="2"/>
              </a:rPr>
              <a:t> 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en-GB" sz="1600" dirty="0">
                <a:latin typeface="+mn-lt"/>
              </a:rPr>
              <a:t>Multi-pass configuration: High average current carrying capability (no more RF power limit) + High average beam power in a compact machine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D49ADC-E4E1-734D-97A0-5B98A44B9CF7}"/>
              </a:ext>
            </a:extLst>
          </p:cNvPr>
          <p:cNvSpPr txBox="1"/>
          <p:nvPr/>
        </p:nvSpPr>
        <p:spPr>
          <a:xfrm>
            <a:off x="5146495" y="1805608"/>
            <a:ext cx="53524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700"/>
                </a:solidFill>
                <a:latin typeface="+mn-lt"/>
              </a:rPr>
              <a:t>The benefits: 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en-GB" sz="1600" dirty="0">
                <a:latin typeface="+mn-lt"/>
              </a:rPr>
              <a:t>Reduce accelerator power consumption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en-GB" sz="1600" dirty="0">
                <a:latin typeface="+mn-lt"/>
              </a:rPr>
              <a:t>Dumping the beam at injection power</a:t>
            </a:r>
          </a:p>
          <a:p>
            <a:pPr marL="285750" indent="-285750">
              <a:buSzPct val="80000"/>
              <a:buFont typeface="Wingdings" pitchFamily="2" charset="2"/>
              <a:buChar char="Ø"/>
            </a:pPr>
            <a:r>
              <a:rPr lang="en-GB" sz="1600" dirty="0">
                <a:latin typeface="+mn-lt"/>
              </a:rPr>
              <a:t>Fresh beam in IP with the same characteristics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7D8702-3A67-CD5E-DCAD-AEF0D70F5813}"/>
              </a:ext>
            </a:extLst>
          </p:cNvPr>
          <p:cNvSpPr txBox="1"/>
          <p:nvPr/>
        </p:nvSpPr>
        <p:spPr>
          <a:xfrm>
            <a:off x="2294742" y="797496"/>
            <a:ext cx="1584176" cy="6924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Acceleration:</a:t>
            </a:r>
          </a:p>
          <a:p>
            <a:pPr algn="ctr"/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RF power provided to cavities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FC5CA74-2BBA-6BB5-6581-A1CC9BEE759B}"/>
              </a:ext>
            </a:extLst>
          </p:cNvPr>
          <p:cNvGrpSpPr/>
          <p:nvPr/>
        </p:nvGrpSpPr>
        <p:grpSpPr>
          <a:xfrm>
            <a:off x="2290043" y="869504"/>
            <a:ext cx="1584176" cy="504056"/>
            <a:chOff x="2506067" y="869504"/>
            <a:chExt cx="1584176" cy="504056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0C4FB745-9C27-1B57-6A77-A6111D2F5115}"/>
                </a:ext>
              </a:extLst>
            </p:cNvPr>
            <p:cNvCxnSpPr/>
            <p:nvPr/>
          </p:nvCxnSpPr>
          <p:spPr>
            <a:xfrm>
              <a:off x="2506067" y="869504"/>
              <a:ext cx="1584176" cy="50405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C759666A-584E-003E-04C3-0735829C7135}"/>
                </a:ext>
              </a:extLst>
            </p:cNvPr>
            <p:cNvCxnSpPr/>
            <p:nvPr/>
          </p:nvCxnSpPr>
          <p:spPr>
            <a:xfrm flipH="1">
              <a:off x="2506067" y="869504"/>
              <a:ext cx="1584176" cy="504056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EB34253-603D-69E5-4269-DB50E36A2B18}"/>
              </a:ext>
            </a:extLst>
          </p:cNvPr>
          <p:cNvSpPr txBox="1"/>
          <p:nvPr/>
        </p:nvSpPr>
        <p:spPr>
          <a:xfrm>
            <a:off x="201812" y="941512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700"/>
                </a:solidFill>
              </a:rPr>
              <a:t>The idea: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8D82E6-B802-C3EA-2B62-5F4FD979A982}"/>
              </a:ext>
            </a:extLst>
          </p:cNvPr>
          <p:cNvSpPr txBox="1"/>
          <p:nvPr/>
        </p:nvSpPr>
        <p:spPr>
          <a:xfrm>
            <a:off x="1353939" y="17336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(1)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5ADB48E4-C165-9EA7-C51F-C4CD9DB97F21}"/>
              </a:ext>
            </a:extLst>
          </p:cNvPr>
          <p:cNvSpPr txBox="1"/>
          <p:nvPr/>
        </p:nvSpPr>
        <p:spPr>
          <a:xfrm>
            <a:off x="4450283" y="178586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(2)</a:t>
            </a: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85E3FD80-4208-C7F5-B440-820FE413FC93}"/>
              </a:ext>
            </a:extLst>
          </p:cNvPr>
          <p:cNvSpPr txBox="1"/>
          <p:nvPr/>
        </p:nvSpPr>
        <p:spPr>
          <a:xfrm>
            <a:off x="4378275" y="3370039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(3)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21A5D8CE-20D9-8EB3-2BBD-0EB64AAA2361}"/>
              </a:ext>
            </a:extLst>
          </p:cNvPr>
          <p:cNvSpPr txBox="1"/>
          <p:nvPr/>
        </p:nvSpPr>
        <p:spPr>
          <a:xfrm>
            <a:off x="1209923" y="331777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(4)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7EBE192F-2B46-5955-04D2-0D722C51179E}"/>
              </a:ext>
            </a:extLst>
          </p:cNvPr>
          <p:cNvSpPr txBox="1"/>
          <p:nvPr/>
        </p:nvSpPr>
        <p:spPr>
          <a:xfrm>
            <a:off x="1497955" y="158958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(1’)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948E59-D5AC-7369-F38C-D0FE25EC99AE}"/>
              </a:ext>
            </a:extLst>
          </p:cNvPr>
          <p:cNvSpPr txBox="1"/>
          <p:nvPr/>
        </p:nvSpPr>
        <p:spPr>
          <a:xfrm>
            <a:off x="2506067" y="249258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29023"/>
                </a:solidFill>
                <a:latin typeface="+mn-lt"/>
              </a:rPr>
              <a:t>ERL Loop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F2BA91F-D979-E256-275F-FF7A8505D04B}"/>
              </a:ext>
            </a:extLst>
          </p:cNvPr>
          <p:cNvSpPr txBox="1"/>
          <p:nvPr/>
        </p:nvSpPr>
        <p:spPr>
          <a:xfrm>
            <a:off x="4602683" y="1733600"/>
            <a:ext cx="63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6700"/>
                </a:solidFill>
                <a:latin typeface="+mn-lt"/>
              </a:rPr>
              <a:t>(2’)…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D69398-45E8-79A1-1214-05DE2707A69B}"/>
              </a:ext>
            </a:extLst>
          </p:cNvPr>
          <p:cNvSpPr txBox="1"/>
          <p:nvPr/>
        </p:nvSpPr>
        <p:spPr>
          <a:xfrm>
            <a:off x="2290043" y="4049469"/>
            <a:ext cx="1800200" cy="4924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b="1" u="sng" dirty="0">
                <a:solidFill>
                  <a:srgbClr val="C00000"/>
                </a:solidFill>
                <a:latin typeface="+mn-lt"/>
              </a:rPr>
              <a:t>Deceleration</a:t>
            </a:r>
            <a:r>
              <a:rPr lang="en-GB" sz="1300" dirty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ctr"/>
            <a:r>
              <a:rPr lang="en-GB" sz="1300" dirty="0">
                <a:solidFill>
                  <a:srgbClr val="C00000"/>
                </a:solidFill>
                <a:latin typeface="+mn-lt"/>
              </a:rPr>
              <a:t>180° RF Phase shift</a:t>
            </a:r>
          </a:p>
        </p:txBody>
      </p:sp>
    </p:spTree>
    <p:extLst>
      <p:ext uri="{BB962C8B-B14F-4D97-AF65-F5344CB8AC3E}">
        <p14:creationId xmlns:p14="http://schemas.microsoft.com/office/powerpoint/2010/main" val="23874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2" grpId="0"/>
      <p:bldP spid="5" grpId="0"/>
      <p:bldP spid="10" grpId="0"/>
      <p:bldP spid="6" grpId="0" animBg="1"/>
      <p:bldP spid="6" grpId="1" animBg="1"/>
      <p:bldP spid="4" grpId="0"/>
      <p:bldP spid="4" grpId="1"/>
      <p:bldP spid="241" grpId="0"/>
      <p:bldP spid="241" grpId="1"/>
      <p:bldP spid="242" grpId="0"/>
      <p:bldP spid="243" grpId="0"/>
      <p:bldP spid="244" grpId="0"/>
      <p:bldP spid="2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19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Introduction-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Recovery in RF Fields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68" name="Groupe 267">
            <a:extLst>
              <a:ext uri="{FF2B5EF4-FFF2-40B4-BE49-F238E27FC236}">
                <a16:creationId xmlns:a16="http://schemas.microsoft.com/office/drawing/2014/main" id="{AB2B21A1-BF6F-3D59-1C92-F86933994C30}"/>
              </a:ext>
            </a:extLst>
          </p:cNvPr>
          <p:cNvGrpSpPr/>
          <p:nvPr/>
        </p:nvGrpSpPr>
        <p:grpSpPr>
          <a:xfrm>
            <a:off x="3961035" y="2139944"/>
            <a:ext cx="877031" cy="1472383"/>
            <a:chOff x="2507670" y="2465855"/>
            <a:chExt cx="877031" cy="1472383"/>
          </a:xfrm>
        </p:grpSpPr>
        <p:sp>
          <p:nvSpPr>
            <p:cNvPr id="269" name="Freeform 101">
              <a:extLst>
                <a:ext uri="{FF2B5EF4-FFF2-40B4-BE49-F238E27FC236}">
                  <a16:creationId xmlns:a16="http://schemas.microsoft.com/office/drawing/2014/main" id="{BB679055-116E-635C-9F11-F5163BE451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07670" y="3357124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70" name="Freeform 102">
              <a:extLst>
                <a:ext uri="{FF2B5EF4-FFF2-40B4-BE49-F238E27FC236}">
                  <a16:creationId xmlns:a16="http://schemas.microsoft.com/office/drawing/2014/main" id="{5E3BC681-B5CC-42E5-1536-02C98ACAA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670" y="2465855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1" name="Rectangle 103">
              <a:extLst>
                <a:ext uri="{FF2B5EF4-FFF2-40B4-BE49-F238E27FC236}">
                  <a16:creationId xmlns:a16="http://schemas.microsoft.com/office/drawing/2014/main" id="{681DF875-AF8E-D62A-4D16-0B5D8ECC4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800" y="3046969"/>
              <a:ext cx="828060" cy="310155"/>
            </a:xfrm>
            <a:prstGeom prst="rect">
              <a:avLst/>
            </a:prstGeom>
            <a:solidFill>
              <a:srgbClr val="F36A71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272" name="Freeform 104">
              <a:extLst>
                <a:ext uri="{FF2B5EF4-FFF2-40B4-BE49-F238E27FC236}">
                  <a16:creationId xmlns:a16="http://schemas.microsoft.com/office/drawing/2014/main" id="{FCD2A776-22E1-517B-F2B9-87F940332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199" y="3433810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3" name="Freeform 109">
              <a:extLst>
                <a:ext uri="{FF2B5EF4-FFF2-40B4-BE49-F238E27FC236}">
                  <a16:creationId xmlns:a16="http://schemas.microsoft.com/office/drawing/2014/main" id="{73DF5987-7CFD-2359-E0FB-31396F5F27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0199" y="2891892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74" name="Freeform 110">
              <a:extLst>
                <a:ext uri="{FF2B5EF4-FFF2-40B4-BE49-F238E27FC236}">
                  <a16:creationId xmlns:a16="http://schemas.microsoft.com/office/drawing/2014/main" id="{AA1D0496-9D75-7F25-C5C3-9D8F4342F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471" y="3278733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5" name="Freeform 111">
              <a:extLst>
                <a:ext uri="{FF2B5EF4-FFF2-40B4-BE49-F238E27FC236}">
                  <a16:creationId xmlns:a16="http://schemas.microsoft.com/office/drawing/2014/main" id="{6D212D48-FBB7-BDDC-BBAF-26CB3A0E78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53471" y="2970283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76" name="Freeform 112">
              <a:extLst>
                <a:ext uri="{FF2B5EF4-FFF2-40B4-BE49-F238E27FC236}">
                  <a16:creationId xmlns:a16="http://schemas.microsoft.com/office/drawing/2014/main" id="{21372FB1-8618-C4FB-B033-7D037FD95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26928" y="2793051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77" name="Freeform 113">
              <a:extLst>
                <a:ext uri="{FF2B5EF4-FFF2-40B4-BE49-F238E27FC236}">
                  <a16:creationId xmlns:a16="http://schemas.microsoft.com/office/drawing/2014/main" id="{A184D178-BA67-695B-78E9-EFD8D10D9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928" y="3551397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" name="Line 114">
              <a:extLst>
                <a:ext uri="{FF2B5EF4-FFF2-40B4-BE49-F238E27FC236}">
                  <a16:creationId xmlns:a16="http://schemas.microsoft.com/office/drawing/2014/main" id="{E661434C-E0A5-34FD-AE68-0913A9D32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6928" y="3208863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9" name="Groupe 278">
            <a:extLst>
              <a:ext uri="{FF2B5EF4-FFF2-40B4-BE49-F238E27FC236}">
                <a16:creationId xmlns:a16="http://schemas.microsoft.com/office/drawing/2014/main" id="{C421E465-AEF6-DF16-6F72-9A3E826CB91B}"/>
              </a:ext>
            </a:extLst>
          </p:cNvPr>
          <p:cNvGrpSpPr/>
          <p:nvPr/>
        </p:nvGrpSpPr>
        <p:grpSpPr>
          <a:xfrm>
            <a:off x="4763496" y="2141648"/>
            <a:ext cx="877031" cy="1472383"/>
            <a:chOff x="3310131" y="2467559"/>
            <a:chExt cx="877031" cy="1472383"/>
          </a:xfrm>
        </p:grpSpPr>
        <p:sp>
          <p:nvSpPr>
            <p:cNvPr id="280" name="Freeform 101">
              <a:extLst>
                <a:ext uri="{FF2B5EF4-FFF2-40B4-BE49-F238E27FC236}">
                  <a16:creationId xmlns:a16="http://schemas.microsoft.com/office/drawing/2014/main" id="{EA772C9A-AA38-B415-559A-16A9C11CA56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310131" y="3358828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81" name="Freeform 102">
              <a:extLst>
                <a:ext uri="{FF2B5EF4-FFF2-40B4-BE49-F238E27FC236}">
                  <a16:creationId xmlns:a16="http://schemas.microsoft.com/office/drawing/2014/main" id="{3BC024F8-88BF-1C01-63FE-2B9A0509D1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10131" y="2467559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2" name="Rectangle 103">
              <a:extLst>
                <a:ext uri="{FF2B5EF4-FFF2-40B4-BE49-F238E27FC236}">
                  <a16:creationId xmlns:a16="http://schemas.microsoft.com/office/drawing/2014/main" id="{8FEBF7EC-3331-B50B-9851-4B3255245D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47972" y="3048673"/>
              <a:ext cx="828060" cy="3101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283" name="Freeform 104">
              <a:extLst>
                <a:ext uri="{FF2B5EF4-FFF2-40B4-BE49-F238E27FC236}">
                  <a16:creationId xmlns:a16="http://schemas.microsoft.com/office/drawing/2014/main" id="{04CE2FA0-BA7E-2B05-BDDD-F7B77CA39B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92660" y="3435514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4" name="Freeform 109">
              <a:extLst>
                <a:ext uri="{FF2B5EF4-FFF2-40B4-BE49-F238E27FC236}">
                  <a16:creationId xmlns:a16="http://schemas.microsoft.com/office/drawing/2014/main" id="{B74BDBD9-7150-DCB1-B845-4B56CCE28D3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492660" y="2893596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85" name="Freeform 110">
              <a:extLst>
                <a:ext uri="{FF2B5EF4-FFF2-40B4-BE49-F238E27FC236}">
                  <a16:creationId xmlns:a16="http://schemas.microsoft.com/office/drawing/2014/main" id="{178919DD-01A3-CCB6-9BB2-BCBC813C8B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55932" y="3280437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" name="Freeform 111">
              <a:extLst>
                <a:ext uri="{FF2B5EF4-FFF2-40B4-BE49-F238E27FC236}">
                  <a16:creationId xmlns:a16="http://schemas.microsoft.com/office/drawing/2014/main" id="{06EA5127-30D5-E5A1-2EA7-0054247C5E2D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455932" y="2971987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87" name="Freeform 112">
              <a:extLst>
                <a:ext uri="{FF2B5EF4-FFF2-40B4-BE49-F238E27FC236}">
                  <a16:creationId xmlns:a16="http://schemas.microsoft.com/office/drawing/2014/main" id="{C65337AE-E033-D626-1A08-7B5BF9BC263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529389" y="2794755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88" name="Freeform 113">
              <a:extLst>
                <a:ext uri="{FF2B5EF4-FFF2-40B4-BE49-F238E27FC236}">
                  <a16:creationId xmlns:a16="http://schemas.microsoft.com/office/drawing/2014/main" id="{2FDE50F3-BFED-D28C-BE60-214E618EB2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29389" y="3553101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9" name="Line 114">
              <a:extLst>
                <a:ext uri="{FF2B5EF4-FFF2-40B4-BE49-F238E27FC236}">
                  <a16:creationId xmlns:a16="http://schemas.microsoft.com/office/drawing/2014/main" id="{8B0CFA33-9FA7-3793-D47B-A9705D351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9389" y="3210567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0" name="Groupe 289">
            <a:extLst>
              <a:ext uri="{FF2B5EF4-FFF2-40B4-BE49-F238E27FC236}">
                <a16:creationId xmlns:a16="http://schemas.microsoft.com/office/drawing/2014/main" id="{42E2AA4C-EED1-64E6-75F9-0EEF33DB9BF6}"/>
              </a:ext>
            </a:extLst>
          </p:cNvPr>
          <p:cNvGrpSpPr/>
          <p:nvPr/>
        </p:nvGrpSpPr>
        <p:grpSpPr>
          <a:xfrm>
            <a:off x="5600460" y="2141648"/>
            <a:ext cx="877031" cy="1472383"/>
            <a:chOff x="4147095" y="2467559"/>
            <a:chExt cx="877031" cy="1472383"/>
          </a:xfrm>
        </p:grpSpPr>
        <p:sp>
          <p:nvSpPr>
            <p:cNvPr id="291" name="Freeform 101">
              <a:extLst>
                <a:ext uri="{FF2B5EF4-FFF2-40B4-BE49-F238E27FC236}">
                  <a16:creationId xmlns:a16="http://schemas.microsoft.com/office/drawing/2014/main" id="{193F9439-A06C-5714-D3A0-36E8EC853A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47095" y="3358828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92" name="Freeform 102">
              <a:extLst>
                <a:ext uri="{FF2B5EF4-FFF2-40B4-BE49-F238E27FC236}">
                  <a16:creationId xmlns:a16="http://schemas.microsoft.com/office/drawing/2014/main" id="{F67521AF-F961-42E0-22C1-C93498A47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095" y="2467559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3" name="Rectangle 103">
              <a:extLst>
                <a:ext uri="{FF2B5EF4-FFF2-40B4-BE49-F238E27FC236}">
                  <a16:creationId xmlns:a16="http://schemas.microsoft.com/office/drawing/2014/main" id="{28C614B1-DA56-C908-1385-7042ED6DD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225" y="3048673"/>
              <a:ext cx="828060" cy="310155"/>
            </a:xfrm>
            <a:prstGeom prst="rect">
              <a:avLst/>
            </a:prstGeom>
            <a:solidFill>
              <a:srgbClr val="F36A71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294" name="Freeform 104">
              <a:extLst>
                <a:ext uri="{FF2B5EF4-FFF2-40B4-BE49-F238E27FC236}">
                  <a16:creationId xmlns:a16="http://schemas.microsoft.com/office/drawing/2014/main" id="{EF7B8BEC-57A8-284E-FC0B-FDE55EBA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624" y="3435514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5" name="Freeform 109">
              <a:extLst>
                <a:ext uri="{FF2B5EF4-FFF2-40B4-BE49-F238E27FC236}">
                  <a16:creationId xmlns:a16="http://schemas.microsoft.com/office/drawing/2014/main" id="{7DFFEBC7-2F45-185F-C628-A4D8191E66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29624" y="2893596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96" name="Freeform 110">
              <a:extLst>
                <a:ext uri="{FF2B5EF4-FFF2-40B4-BE49-F238E27FC236}">
                  <a16:creationId xmlns:a16="http://schemas.microsoft.com/office/drawing/2014/main" id="{251229F3-0DA7-3A0D-77AA-74B95B7F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896" y="3280437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" name="Freeform 111">
              <a:extLst>
                <a:ext uri="{FF2B5EF4-FFF2-40B4-BE49-F238E27FC236}">
                  <a16:creationId xmlns:a16="http://schemas.microsoft.com/office/drawing/2014/main" id="{67F309D1-312D-0B72-F00F-A95A50D495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292896" y="2971987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98" name="Freeform 112">
              <a:extLst>
                <a:ext uri="{FF2B5EF4-FFF2-40B4-BE49-F238E27FC236}">
                  <a16:creationId xmlns:a16="http://schemas.microsoft.com/office/drawing/2014/main" id="{BA7D4440-618A-FB97-455B-2E7F2F6C69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66353" y="2794755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299" name="Freeform 113">
              <a:extLst>
                <a:ext uri="{FF2B5EF4-FFF2-40B4-BE49-F238E27FC236}">
                  <a16:creationId xmlns:a16="http://schemas.microsoft.com/office/drawing/2014/main" id="{9AEA020C-07DF-0777-6069-3ACAA16D4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353" y="3553101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0" name="Line 114">
              <a:extLst>
                <a:ext uri="{FF2B5EF4-FFF2-40B4-BE49-F238E27FC236}">
                  <a16:creationId xmlns:a16="http://schemas.microsoft.com/office/drawing/2014/main" id="{F693EA8C-576D-966E-08F7-A06F2C91F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353" y="3210567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8634F220-0E54-2D16-1A6E-7F8B6BAECFE4}"/>
              </a:ext>
            </a:extLst>
          </p:cNvPr>
          <p:cNvGrpSpPr/>
          <p:nvPr/>
        </p:nvGrpSpPr>
        <p:grpSpPr>
          <a:xfrm>
            <a:off x="6402921" y="2143352"/>
            <a:ext cx="877031" cy="1472383"/>
            <a:chOff x="4949556" y="2469263"/>
            <a:chExt cx="877031" cy="1472383"/>
          </a:xfrm>
        </p:grpSpPr>
        <p:sp>
          <p:nvSpPr>
            <p:cNvPr id="302" name="Freeform 101">
              <a:extLst>
                <a:ext uri="{FF2B5EF4-FFF2-40B4-BE49-F238E27FC236}">
                  <a16:creationId xmlns:a16="http://schemas.microsoft.com/office/drawing/2014/main" id="{8450E2D3-3AE3-52FA-68DB-C234251AC0BB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4949556" y="3360532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03" name="Freeform 102">
              <a:extLst>
                <a:ext uri="{FF2B5EF4-FFF2-40B4-BE49-F238E27FC236}">
                  <a16:creationId xmlns:a16="http://schemas.microsoft.com/office/drawing/2014/main" id="{6D0CF9D1-85C8-3F1B-D627-11D6E598F3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49556" y="2469263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4" name="Rectangle 103">
              <a:extLst>
                <a:ext uri="{FF2B5EF4-FFF2-40B4-BE49-F238E27FC236}">
                  <a16:creationId xmlns:a16="http://schemas.microsoft.com/office/drawing/2014/main" id="{A08101F1-E031-AC67-162F-D5CAC3D56C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987397" y="3050377"/>
              <a:ext cx="828060" cy="3101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305" name="Freeform 104">
              <a:extLst>
                <a:ext uri="{FF2B5EF4-FFF2-40B4-BE49-F238E27FC236}">
                  <a16:creationId xmlns:a16="http://schemas.microsoft.com/office/drawing/2014/main" id="{DBE84AE6-A1F0-E33C-636F-37F1DC1D7A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32085" y="3437218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6" name="Freeform 109">
              <a:extLst>
                <a:ext uri="{FF2B5EF4-FFF2-40B4-BE49-F238E27FC236}">
                  <a16:creationId xmlns:a16="http://schemas.microsoft.com/office/drawing/2014/main" id="{B9A33D2F-0DE3-32C2-5E32-C466A88E0E7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132085" y="2895300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07" name="Freeform 110">
              <a:extLst>
                <a:ext uri="{FF2B5EF4-FFF2-40B4-BE49-F238E27FC236}">
                  <a16:creationId xmlns:a16="http://schemas.microsoft.com/office/drawing/2014/main" id="{711C2562-D5D9-B618-070E-67DCDE63D2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95357" y="3282141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" name="Freeform 111">
              <a:extLst>
                <a:ext uri="{FF2B5EF4-FFF2-40B4-BE49-F238E27FC236}">
                  <a16:creationId xmlns:a16="http://schemas.microsoft.com/office/drawing/2014/main" id="{159BA465-1957-539E-4563-4F198740867B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095357" y="2973691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09" name="Freeform 112">
              <a:extLst>
                <a:ext uri="{FF2B5EF4-FFF2-40B4-BE49-F238E27FC236}">
                  <a16:creationId xmlns:a16="http://schemas.microsoft.com/office/drawing/2014/main" id="{8DF9C272-FCD6-99B0-CA7F-079CD09FBCE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168814" y="2796459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10" name="Freeform 113">
              <a:extLst>
                <a:ext uri="{FF2B5EF4-FFF2-40B4-BE49-F238E27FC236}">
                  <a16:creationId xmlns:a16="http://schemas.microsoft.com/office/drawing/2014/main" id="{5626CCA2-5DBF-54FE-1BBF-ED38E9F39C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8814" y="3554805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1" name="Line 114">
              <a:extLst>
                <a:ext uri="{FF2B5EF4-FFF2-40B4-BE49-F238E27FC236}">
                  <a16:creationId xmlns:a16="http://schemas.microsoft.com/office/drawing/2014/main" id="{3569E565-8D0B-C252-33AF-FC37CF7FC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8814" y="3212271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3BD5A348-54D6-8C9A-79A8-AFB5A6F3A6A3}"/>
              </a:ext>
            </a:extLst>
          </p:cNvPr>
          <p:cNvGrpSpPr/>
          <p:nvPr/>
        </p:nvGrpSpPr>
        <p:grpSpPr>
          <a:xfrm>
            <a:off x="7239885" y="2143352"/>
            <a:ext cx="877031" cy="1472383"/>
            <a:chOff x="5786520" y="2469263"/>
            <a:chExt cx="877031" cy="1472383"/>
          </a:xfrm>
        </p:grpSpPr>
        <p:sp>
          <p:nvSpPr>
            <p:cNvPr id="313" name="Freeform 101">
              <a:extLst>
                <a:ext uri="{FF2B5EF4-FFF2-40B4-BE49-F238E27FC236}">
                  <a16:creationId xmlns:a16="http://schemas.microsoft.com/office/drawing/2014/main" id="{C0B069C4-C9FA-8F53-56CD-EB556A0468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86520" y="3360532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14" name="Freeform 102">
              <a:extLst>
                <a:ext uri="{FF2B5EF4-FFF2-40B4-BE49-F238E27FC236}">
                  <a16:creationId xmlns:a16="http://schemas.microsoft.com/office/drawing/2014/main" id="{0FA096D7-77F2-30CF-BB6D-8A5C7863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520" y="2469263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F36A71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5" name="Rectangle 103">
              <a:extLst>
                <a:ext uri="{FF2B5EF4-FFF2-40B4-BE49-F238E27FC236}">
                  <a16:creationId xmlns:a16="http://schemas.microsoft.com/office/drawing/2014/main" id="{FF424D3C-1703-2C5A-CD49-7563E6199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650" y="3050377"/>
              <a:ext cx="828060" cy="310155"/>
            </a:xfrm>
            <a:prstGeom prst="rect">
              <a:avLst/>
            </a:prstGeom>
            <a:solidFill>
              <a:srgbClr val="F36A71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316" name="Freeform 104">
              <a:extLst>
                <a:ext uri="{FF2B5EF4-FFF2-40B4-BE49-F238E27FC236}">
                  <a16:creationId xmlns:a16="http://schemas.microsoft.com/office/drawing/2014/main" id="{3739188E-656E-602C-8701-371A2FCD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049" y="3437218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7" name="Freeform 109">
              <a:extLst>
                <a:ext uri="{FF2B5EF4-FFF2-40B4-BE49-F238E27FC236}">
                  <a16:creationId xmlns:a16="http://schemas.microsoft.com/office/drawing/2014/main" id="{39A21477-B3B1-7DED-D7E4-DDCC7627AC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69049" y="2895300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18" name="Freeform 110">
              <a:extLst>
                <a:ext uri="{FF2B5EF4-FFF2-40B4-BE49-F238E27FC236}">
                  <a16:creationId xmlns:a16="http://schemas.microsoft.com/office/drawing/2014/main" id="{BCDB84DB-67AA-369C-DD0B-5F0DF81A1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321" y="3282141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9" name="Freeform 111">
              <a:extLst>
                <a:ext uri="{FF2B5EF4-FFF2-40B4-BE49-F238E27FC236}">
                  <a16:creationId xmlns:a16="http://schemas.microsoft.com/office/drawing/2014/main" id="{83B1152C-50ED-E18A-854D-62FA80376C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32321" y="2973691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20" name="Freeform 112">
              <a:extLst>
                <a:ext uri="{FF2B5EF4-FFF2-40B4-BE49-F238E27FC236}">
                  <a16:creationId xmlns:a16="http://schemas.microsoft.com/office/drawing/2014/main" id="{4D24E595-F0C8-E51C-5CAF-1B56AAC0B4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05778" y="2796459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21" name="Freeform 113">
              <a:extLst>
                <a:ext uri="{FF2B5EF4-FFF2-40B4-BE49-F238E27FC236}">
                  <a16:creationId xmlns:a16="http://schemas.microsoft.com/office/drawing/2014/main" id="{A4E7768B-EC37-1470-05AA-13B15E856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778" y="3554805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2" name="Line 114">
              <a:extLst>
                <a:ext uri="{FF2B5EF4-FFF2-40B4-BE49-F238E27FC236}">
                  <a16:creationId xmlns:a16="http://schemas.microsoft.com/office/drawing/2014/main" id="{64E5BDF0-A54F-A8E5-2572-5C313A2D2B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5778" y="3212271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23" name="Groupe 322">
            <a:extLst>
              <a:ext uri="{FF2B5EF4-FFF2-40B4-BE49-F238E27FC236}">
                <a16:creationId xmlns:a16="http://schemas.microsoft.com/office/drawing/2014/main" id="{8FCF0263-8DB9-DD58-AD2F-2DD43EB4275B}"/>
              </a:ext>
            </a:extLst>
          </p:cNvPr>
          <p:cNvGrpSpPr/>
          <p:nvPr/>
        </p:nvGrpSpPr>
        <p:grpSpPr>
          <a:xfrm>
            <a:off x="8042347" y="2145056"/>
            <a:ext cx="877031" cy="1472383"/>
            <a:chOff x="6588982" y="2470967"/>
            <a:chExt cx="877031" cy="1472383"/>
          </a:xfrm>
        </p:grpSpPr>
        <p:sp>
          <p:nvSpPr>
            <p:cNvPr id="324" name="Freeform 101">
              <a:extLst>
                <a:ext uri="{FF2B5EF4-FFF2-40B4-BE49-F238E27FC236}">
                  <a16:creationId xmlns:a16="http://schemas.microsoft.com/office/drawing/2014/main" id="{065240B3-6F57-FE7F-3467-D5FF4C83C08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588982" y="3362236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25" name="Freeform 102">
              <a:extLst>
                <a:ext uri="{FF2B5EF4-FFF2-40B4-BE49-F238E27FC236}">
                  <a16:creationId xmlns:a16="http://schemas.microsoft.com/office/drawing/2014/main" id="{C5B2E556-8728-0E13-CA02-18E3679D8E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88982" y="2470967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6" name="Rectangle 103">
              <a:extLst>
                <a:ext uri="{FF2B5EF4-FFF2-40B4-BE49-F238E27FC236}">
                  <a16:creationId xmlns:a16="http://schemas.microsoft.com/office/drawing/2014/main" id="{DFC08E74-DFBA-7EC1-34ED-61D8F22B8C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26823" y="3052081"/>
              <a:ext cx="828060" cy="3101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327" name="Freeform 104">
              <a:extLst>
                <a:ext uri="{FF2B5EF4-FFF2-40B4-BE49-F238E27FC236}">
                  <a16:creationId xmlns:a16="http://schemas.microsoft.com/office/drawing/2014/main" id="{207B1B66-5EF0-5D04-AB47-039898FC54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71511" y="3438922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8" name="Freeform 109">
              <a:extLst>
                <a:ext uri="{FF2B5EF4-FFF2-40B4-BE49-F238E27FC236}">
                  <a16:creationId xmlns:a16="http://schemas.microsoft.com/office/drawing/2014/main" id="{0EBDED12-02B4-7BFF-8240-8B9B88F8C976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771511" y="2897004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29" name="Freeform 110">
              <a:extLst>
                <a:ext uri="{FF2B5EF4-FFF2-40B4-BE49-F238E27FC236}">
                  <a16:creationId xmlns:a16="http://schemas.microsoft.com/office/drawing/2014/main" id="{A39FE026-9CD3-100D-2034-537AF098DD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34783" y="3283845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0" name="Freeform 111">
              <a:extLst>
                <a:ext uri="{FF2B5EF4-FFF2-40B4-BE49-F238E27FC236}">
                  <a16:creationId xmlns:a16="http://schemas.microsoft.com/office/drawing/2014/main" id="{680B69FF-D03C-5781-E3B1-59B185BA21DD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734783" y="2975395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31" name="Freeform 112">
              <a:extLst>
                <a:ext uri="{FF2B5EF4-FFF2-40B4-BE49-F238E27FC236}">
                  <a16:creationId xmlns:a16="http://schemas.microsoft.com/office/drawing/2014/main" id="{81998487-5180-E90F-8A61-3417ABC8C2F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6808240" y="2798163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32" name="Freeform 113">
              <a:extLst>
                <a:ext uri="{FF2B5EF4-FFF2-40B4-BE49-F238E27FC236}">
                  <a16:creationId xmlns:a16="http://schemas.microsoft.com/office/drawing/2014/main" id="{10694BEB-F86F-AC41-86CF-3E5E7182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08240" y="3556509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3" name="Line 114">
              <a:extLst>
                <a:ext uri="{FF2B5EF4-FFF2-40B4-BE49-F238E27FC236}">
                  <a16:creationId xmlns:a16="http://schemas.microsoft.com/office/drawing/2014/main" id="{96A9491A-828C-726C-8B3E-21CFC62BB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8240" y="3213975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A5CD5552-CCCE-0865-424D-2E85C1E3B0FC}"/>
              </a:ext>
            </a:extLst>
          </p:cNvPr>
          <p:cNvGrpSpPr/>
          <p:nvPr/>
        </p:nvGrpSpPr>
        <p:grpSpPr>
          <a:xfrm>
            <a:off x="3110715" y="2133127"/>
            <a:ext cx="877031" cy="1472383"/>
            <a:chOff x="1657350" y="2459038"/>
            <a:chExt cx="877031" cy="1472383"/>
          </a:xfrm>
        </p:grpSpPr>
        <p:sp>
          <p:nvSpPr>
            <p:cNvPr id="335" name="Freeform 101">
              <a:extLst>
                <a:ext uri="{FF2B5EF4-FFF2-40B4-BE49-F238E27FC236}">
                  <a16:creationId xmlns:a16="http://schemas.microsoft.com/office/drawing/2014/main" id="{65C6F47F-876D-9690-3027-74898156247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657350" y="3350307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36" name="Freeform 102">
              <a:extLst>
                <a:ext uri="{FF2B5EF4-FFF2-40B4-BE49-F238E27FC236}">
                  <a16:creationId xmlns:a16="http://schemas.microsoft.com/office/drawing/2014/main" id="{D736796A-979A-740C-824F-B1FEB43D68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7350" y="2459038"/>
              <a:ext cx="877031" cy="581114"/>
            </a:xfrm>
            <a:custGeom>
              <a:avLst/>
              <a:gdLst>
                <a:gd name="T0" fmla="*/ 0 w 1152"/>
                <a:gd name="T1" fmla="*/ 27237 h 720"/>
                <a:gd name="T2" fmla="*/ 45644 w 1152"/>
                <a:gd name="T3" fmla="*/ 23605 h 720"/>
                <a:gd name="T4" fmla="*/ 91288 w 1152"/>
                <a:gd name="T5" fmla="*/ 5447 h 720"/>
                <a:gd name="T6" fmla="*/ 136932 w 1152"/>
                <a:gd name="T7" fmla="*/ 0 h 720"/>
                <a:gd name="T8" fmla="*/ 182576 w 1152"/>
                <a:gd name="T9" fmla="*/ 5447 h 720"/>
                <a:gd name="T10" fmla="*/ 228220 w 1152"/>
                <a:gd name="T11" fmla="*/ 23605 h 720"/>
                <a:gd name="T12" fmla="*/ 273864 w 1152"/>
                <a:gd name="T13" fmla="*/ 27237 h 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720"/>
                <a:gd name="T23" fmla="*/ 1152 w 1152"/>
                <a:gd name="T24" fmla="*/ 720 h 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720">
                  <a:moveTo>
                    <a:pt x="0" y="720"/>
                  </a:moveTo>
                  <a:cubicBezTo>
                    <a:pt x="64" y="720"/>
                    <a:pt x="128" y="720"/>
                    <a:pt x="192" y="624"/>
                  </a:cubicBezTo>
                  <a:cubicBezTo>
                    <a:pt x="256" y="528"/>
                    <a:pt x="320" y="248"/>
                    <a:pt x="384" y="144"/>
                  </a:cubicBezTo>
                  <a:cubicBezTo>
                    <a:pt x="448" y="40"/>
                    <a:pt x="512" y="0"/>
                    <a:pt x="576" y="0"/>
                  </a:cubicBezTo>
                  <a:cubicBezTo>
                    <a:pt x="640" y="0"/>
                    <a:pt x="704" y="40"/>
                    <a:pt x="768" y="144"/>
                  </a:cubicBezTo>
                  <a:cubicBezTo>
                    <a:pt x="832" y="248"/>
                    <a:pt x="896" y="528"/>
                    <a:pt x="960" y="624"/>
                  </a:cubicBezTo>
                  <a:cubicBezTo>
                    <a:pt x="1024" y="720"/>
                    <a:pt x="1120" y="704"/>
                    <a:pt x="1152" y="720"/>
                  </a:cubicBezTo>
                </a:path>
              </a:pathLst>
            </a:custGeom>
            <a:solidFill>
              <a:srgbClr val="0070C0">
                <a:alpha val="2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" name="Rectangle 103">
              <a:extLst>
                <a:ext uri="{FF2B5EF4-FFF2-40B4-BE49-F238E27FC236}">
                  <a16:creationId xmlns:a16="http://schemas.microsoft.com/office/drawing/2014/main" id="{2EA723E3-28BB-BC2F-D23D-7620870118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95191" y="3040152"/>
              <a:ext cx="828060" cy="310155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338" name="Freeform 104">
              <a:extLst>
                <a:ext uri="{FF2B5EF4-FFF2-40B4-BE49-F238E27FC236}">
                  <a16:creationId xmlns:a16="http://schemas.microsoft.com/office/drawing/2014/main" id="{A29BE96D-04F2-411C-B84B-B8EBE395F4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9879" y="3426993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9" name="Freeform 109">
              <a:extLst>
                <a:ext uri="{FF2B5EF4-FFF2-40B4-BE49-F238E27FC236}">
                  <a16:creationId xmlns:a16="http://schemas.microsoft.com/office/drawing/2014/main" id="{E0288FAB-96B8-8CF4-1307-3018124461B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839879" y="2885075"/>
              <a:ext cx="511972" cy="78391"/>
            </a:xfrm>
            <a:custGeom>
              <a:avLst/>
              <a:gdLst>
                <a:gd name="T0" fmla="*/ 0 w 672"/>
                <a:gd name="T1" fmla="*/ 3850 h 96"/>
                <a:gd name="T2" fmla="*/ 80167 w 672"/>
                <a:gd name="T3" fmla="*/ 0 h 96"/>
                <a:gd name="T4" fmla="*/ 160335 w 672"/>
                <a:gd name="T5" fmla="*/ 3850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40" name="Freeform 110">
              <a:extLst>
                <a:ext uri="{FF2B5EF4-FFF2-40B4-BE49-F238E27FC236}">
                  <a16:creationId xmlns:a16="http://schemas.microsoft.com/office/drawing/2014/main" id="{3C94F2F1-C6A1-7F29-2853-D395ACB45B1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03151" y="3271916"/>
              <a:ext cx="585429" cy="155077"/>
            </a:xfrm>
            <a:custGeom>
              <a:avLst/>
              <a:gdLst>
                <a:gd name="T0" fmla="*/ 0 w 672"/>
                <a:gd name="T1" fmla="*/ 116636 h 96"/>
                <a:gd name="T2" fmla="*/ 156724 w 672"/>
                <a:gd name="T3" fmla="*/ 0 h 96"/>
                <a:gd name="T4" fmla="*/ 313447 w 672"/>
                <a:gd name="T5" fmla="*/ 116636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1" name="Freeform 111">
              <a:extLst>
                <a:ext uri="{FF2B5EF4-FFF2-40B4-BE49-F238E27FC236}">
                  <a16:creationId xmlns:a16="http://schemas.microsoft.com/office/drawing/2014/main" id="{3979AEF8-9465-9CAC-A91A-99B1BBE70564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803151" y="2963466"/>
              <a:ext cx="585429" cy="155077"/>
            </a:xfrm>
            <a:custGeom>
              <a:avLst/>
              <a:gdLst>
                <a:gd name="T0" fmla="*/ 0 w 672"/>
                <a:gd name="T1" fmla="*/ 116637 h 96"/>
                <a:gd name="T2" fmla="*/ 156724 w 672"/>
                <a:gd name="T3" fmla="*/ 0 h 96"/>
                <a:gd name="T4" fmla="*/ 313447 w 672"/>
                <a:gd name="T5" fmla="*/ 116637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42" name="Freeform 112">
              <a:extLst>
                <a:ext uri="{FF2B5EF4-FFF2-40B4-BE49-F238E27FC236}">
                  <a16:creationId xmlns:a16="http://schemas.microsoft.com/office/drawing/2014/main" id="{E4FFE9C9-BF33-D3CB-A88C-4E66F170691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876608" y="2786234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GB"/>
            </a:p>
          </p:txBody>
        </p:sp>
        <p:sp>
          <p:nvSpPr>
            <p:cNvPr id="343" name="Freeform 113">
              <a:extLst>
                <a:ext uri="{FF2B5EF4-FFF2-40B4-BE49-F238E27FC236}">
                  <a16:creationId xmlns:a16="http://schemas.microsoft.com/office/drawing/2014/main" id="{11DB90A2-78D6-2705-EF80-6CFEF5194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6608" y="3544580"/>
              <a:ext cx="438515" cy="59645"/>
            </a:xfrm>
            <a:custGeom>
              <a:avLst/>
              <a:gdLst>
                <a:gd name="T0" fmla="*/ 0 w 672"/>
                <a:gd name="T1" fmla="*/ 981 h 96"/>
                <a:gd name="T2" fmla="*/ 36956 w 672"/>
                <a:gd name="T3" fmla="*/ 0 h 96"/>
                <a:gd name="T4" fmla="*/ 73913 w 672"/>
                <a:gd name="T5" fmla="*/ 981 h 96"/>
                <a:gd name="T6" fmla="*/ 0 60000 65536"/>
                <a:gd name="T7" fmla="*/ 0 60000 65536"/>
                <a:gd name="T8" fmla="*/ 0 60000 65536"/>
                <a:gd name="T9" fmla="*/ 0 w 672"/>
                <a:gd name="T10" fmla="*/ 0 h 96"/>
                <a:gd name="T11" fmla="*/ 672 w 672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96">
                  <a:moveTo>
                    <a:pt x="0" y="96"/>
                  </a:moveTo>
                  <a:cubicBezTo>
                    <a:pt x="112" y="48"/>
                    <a:pt x="224" y="0"/>
                    <a:pt x="336" y="0"/>
                  </a:cubicBezTo>
                  <a:cubicBezTo>
                    <a:pt x="448" y="0"/>
                    <a:pt x="616" y="80"/>
                    <a:pt x="672" y="9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4" name="Line 114">
              <a:extLst>
                <a:ext uri="{FF2B5EF4-FFF2-40B4-BE49-F238E27FC236}">
                  <a16:creationId xmlns:a16="http://schemas.microsoft.com/office/drawing/2014/main" id="{82FD2EEE-5F8A-C073-F690-AB5E61A96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6608" y="3202046"/>
              <a:ext cx="4385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5" name="Line 88">
            <a:extLst>
              <a:ext uri="{FF2B5EF4-FFF2-40B4-BE49-F238E27FC236}">
                <a16:creationId xmlns:a16="http://schemas.microsoft.com/office/drawing/2014/main" id="{EBA67659-F3A7-0DC3-95FB-64CBBB2EF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064" y="999651"/>
            <a:ext cx="1739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6" name="Text Box 89">
            <a:extLst>
              <a:ext uri="{FF2B5EF4-FFF2-40B4-BE49-F238E27FC236}">
                <a16:creationId xmlns:a16="http://schemas.microsoft.com/office/drawing/2014/main" id="{6F8C2246-2973-D68D-643E-3F557E07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833" y="975828"/>
            <a:ext cx="461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1800" dirty="0" err="1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de-DE" sz="1800" baseline="-25000" dirty="0" err="1">
                <a:solidFill>
                  <a:schemeClr val="tx1"/>
                </a:solidFill>
              </a:rPr>
              <a:t>Rf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47" name="Text Box 106">
            <a:extLst>
              <a:ext uri="{FF2B5EF4-FFF2-40B4-BE49-F238E27FC236}">
                <a16:creationId xmlns:a16="http://schemas.microsoft.com/office/drawing/2014/main" id="{36622803-40F5-7B6D-C8FF-6E8F0A5F3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172" y="4782772"/>
            <a:ext cx="8839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Energy supply </a:t>
            </a:r>
            <a:r>
              <a:rPr lang="en-US" sz="1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acceleration</a:t>
            </a:r>
          </a:p>
        </p:txBody>
      </p:sp>
      <p:grpSp>
        <p:nvGrpSpPr>
          <p:cNvPr id="348" name="Groupe 347">
            <a:extLst>
              <a:ext uri="{FF2B5EF4-FFF2-40B4-BE49-F238E27FC236}">
                <a16:creationId xmlns:a16="http://schemas.microsoft.com/office/drawing/2014/main" id="{E68DC23D-889B-8F79-95F3-E693AA2737F9}"/>
              </a:ext>
            </a:extLst>
          </p:cNvPr>
          <p:cNvGrpSpPr/>
          <p:nvPr/>
        </p:nvGrpSpPr>
        <p:grpSpPr>
          <a:xfrm>
            <a:off x="3156753" y="1121889"/>
            <a:ext cx="5768975" cy="962025"/>
            <a:chOff x="1703388" y="1447800"/>
            <a:chExt cx="5768975" cy="962025"/>
          </a:xfrm>
        </p:grpSpPr>
        <p:sp>
          <p:nvSpPr>
            <p:cNvPr id="349" name="Freeform 108">
              <a:extLst>
                <a:ext uri="{FF2B5EF4-FFF2-40B4-BE49-F238E27FC236}">
                  <a16:creationId xmlns:a16="http://schemas.microsoft.com/office/drawing/2014/main" id="{A6C0168E-BB9A-223A-7418-452F842E088B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 flipV="1">
              <a:off x="1703388" y="1460500"/>
              <a:ext cx="828675" cy="488950"/>
            </a:xfrm>
            <a:custGeom>
              <a:avLst/>
              <a:gdLst>
                <a:gd name="T0" fmla="*/ 0 w 477"/>
                <a:gd name="T1" fmla="*/ 233 h 239"/>
                <a:gd name="T2" fmla="*/ 114 w 477"/>
                <a:gd name="T3" fmla="*/ 62 h 239"/>
                <a:gd name="T4" fmla="*/ 243 w 477"/>
                <a:gd name="T5" fmla="*/ 5 h 239"/>
                <a:gd name="T6" fmla="*/ 390 w 477"/>
                <a:gd name="T7" fmla="*/ 92 h 239"/>
                <a:gd name="T8" fmla="*/ 477 w 477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239">
                  <a:moveTo>
                    <a:pt x="0" y="233"/>
                  </a:moveTo>
                  <a:cubicBezTo>
                    <a:pt x="37" y="166"/>
                    <a:pt x="74" y="100"/>
                    <a:pt x="114" y="62"/>
                  </a:cubicBezTo>
                  <a:cubicBezTo>
                    <a:pt x="154" y="24"/>
                    <a:pt x="197" y="0"/>
                    <a:pt x="243" y="5"/>
                  </a:cubicBezTo>
                  <a:cubicBezTo>
                    <a:pt x="289" y="10"/>
                    <a:pt x="351" y="53"/>
                    <a:pt x="390" y="92"/>
                  </a:cubicBezTo>
                  <a:cubicBezTo>
                    <a:pt x="429" y="131"/>
                    <a:pt x="453" y="185"/>
                    <a:pt x="477" y="239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50" name="Groupe 349">
              <a:extLst>
                <a:ext uri="{FF2B5EF4-FFF2-40B4-BE49-F238E27FC236}">
                  <a16:creationId xmlns:a16="http://schemas.microsoft.com/office/drawing/2014/main" id="{D0D17B06-93FC-05D4-C496-FE1620DBC330}"/>
                </a:ext>
              </a:extLst>
            </p:cNvPr>
            <p:cNvGrpSpPr/>
            <p:nvPr/>
          </p:nvGrpSpPr>
          <p:grpSpPr>
            <a:xfrm>
              <a:off x="2525713" y="1473200"/>
              <a:ext cx="1657350" cy="936625"/>
              <a:chOff x="2525713" y="1473200"/>
              <a:chExt cx="1657350" cy="936625"/>
            </a:xfrm>
          </p:grpSpPr>
          <p:sp>
            <p:nvSpPr>
              <p:cNvPr id="357" name="Freeform 110">
                <a:extLst>
                  <a:ext uri="{FF2B5EF4-FFF2-40B4-BE49-F238E27FC236}">
                    <a16:creationId xmlns:a16="http://schemas.microsoft.com/office/drawing/2014/main" id="{514BDF8D-3879-274B-C51F-C6EBF395C3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2525713" y="19221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8" name="Freeform 111">
                <a:extLst>
                  <a:ext uri="{FF2B5EF4-FFF2-40B4-BE49-F238E27FC236}">
                    <a16:creationId xmlns:a16="http://schemas.microsoft.com/office/drawing/2014/main" id="{A8024F40-D0D4-D94A-FE29-37CDC02CE57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3354388" y="14732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51" name="Groupe 350">
              <a:extLst>
                <a:ext uri="{FF2B5EF4-FFF2-40B4-BE49-F238E27FC236}">
                  <a16:creationId xmlns:a16="http://schemas.microsoft.com/office/drawing/2014/main" id="{32965A55-7AE9-2323-DEDB-1B9533EBAC4E}"/>
                </a:ext>
              </a:extLst>
            </p:cNvPr>
            <p:cNvGrpSpPr/>
            <p:nvPr/>
          </p:nvGrpSpPr>
          <p:grpSpPr>
            <a:xfrm>
              <a:off x="4164013" y="1447800"/>
              <a:ext cx="1657350" cy="936625"/>
              <a:chOff x="4164013" y="1447800"/>
              <a:chExt cx="1657350" cy="936625"/>
            </a:xfrm>
          </p:grpSpPr>
          <p:sp>
            <p:nvSpPr>
              <p:cNvPr id="355" name="Freeform 113">
                <a:extLst>
                  <a:ext uri="{FF2B5EF4-FFF2-40B4-BE49-F238E27FC236}">
                    <a16:creationId xmlns:a16="http://schemas.microsoft.com/office/drawing/2014/main" id="{00DD0CA9-A4F7-7A3F-3C9D-FF21348AC3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4164013" y="18967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6" name="Freeform 114">
                <a:extLst>
                  <a:ext uri="{FF2B5EF4-FFF2-40B4-BE49-F238E27FC236}">
                    <a16:creationId xmlns:a16="http://schemas.microsoft.com/office/drawing/2014/main" id="{BC9B8D57-6B05-1509-073D-3EC020FA8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4992688" y="14478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52" name="Groupe 351">
              <a:extLst>
                <a:ext uri="{FF2B5EF4-FFF2-40B4-BE49-F238E27FC236}">
                  <a16:creationId xmlns:a16="http://schemas.microsoft.com/office/drawing/2014/main" id="{BB78143B-F018-E31B-99E6-41704AB9FA91}"/>
                </a:ext>
              </a:extLst>
            </p:cNvPr>
            <p:cNvGrpSpPr/>
            <p:nvPr/>
          </p:nvGrpSpPr>
          <p:grpSpPr>
            <a:xfrm>
              <a:off x="5815013" y="1473200"/>
              <a:ext cx="1657350" cy="936625"/>
              <a:chOff x="5815013" y="1473200"/>
              <a:chExt cx="1657350" cy="936625"/>
            </a:xfrm>
          </p:grpSpPr>
          <p:sp>
            <p:nvSpPr>
              <p:cNvPr id="353" name="Freeform 116">
                <a:extLst>
                  <a:ext uri="{FF2B5EF4-FFF2-40B4-BE49-F238E27FC236}">
                    <a16:creationId xmlns:a16="http://schemas.microsoft.com/office/drawing/2014/main" id="{3E7F4DBD-B1D3-4807-2176-8750FC51C1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5815013" y="19221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4" name="Freeform 117">
                <a:extLst>
                  <a:ext uri="{FF2B5EF4-FFF2-40B4-BE49-F238E27FC236}">
                    <a16:creationId xmlns:a16="http://schemas.microsoft.com/office/drawing/2014/main" id="{6EE0AEA0-55F6-D8B1-B6E4-E6A8EDD583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6643688" y="14732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74F02036-FD43-A57A-4C80-73B895AE7777}"/>
              </a:ext>
            </a:extLst>
          </p:cNvPr>
          <p:cNvGrpSpPr/>
          <p:nvPr/>
        </p:nvGrpSpPr>
        <p:grpSpPr>
          <a:xfrm>
            <a:off x="9365465" y="2479201"/>
            <a:ext cx="900113" cy="393700"/>
            <a:chOff x="7912100" y="2805113"/>
            <a:chExt cx="900113" cy="393700"/>
          </a:xfrm>
        </p:grpSpPr>
        <p:sp>
          <p:nvSpPr>
            <p:cNvPr id="360" name="Line 100">
              <a:extLst>
                <a:ext uri="{FF2B5EF4-FFF2-40B4-BE49-F238E27FC236}">
                  <a16:creationId xmlns:a16="http://schemas.microsoft.com/office/drawing/2014/main" id="{5C2E8D8D-1BEC-00A7-03EA-9560474A6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12100" y="3198813"/>
              <a:ext cx="900113" cy="0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361" name="Text Box 101">
              <a:extLst>
                <a:ext uri="{FF2B5EF4-FFF2-40B4-BE49-F238E27FC236}">
                  <a16:creationId xmlns:a16="http://schemas.microsoft.com/office/drawing/2014/main" id="{86045152-CC42-FDEA-3A80-E3C65A4E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1338" y="2805113"/>
              <a:ext cx="496888" cy="3698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dirty="0" err="1">
                  <a:solidFill>
                    <a:schemeClr val="accent1"/>
                  </a:solidFill>
                </a:rPr>
                <a:t>E</a:t>
              </a:r>
              <a:r>
                <a:rPr lang="de-DE" baseline="-25000" dirty="0" err="1">
                  <a:solidFill>
                    <a:schemeClr val="accent1"/>
                  </a:solidFill>
                </a:rPr>
                <a:t>Inj</a:t>
              </a:r>
              <a:endParaRPr lang="de-DE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2" name="Groupe 361">
            <a:extLst>
              <a:ext uri="{FF2B5EF4-FFF2-40B4-BE49-F238E27FC236}">
                <a16:creationId xmlns:a16="http://schemas.microsoft.com/office/drawing/2014/main" id="{C481C646-DA90-05A8-0E5B-496C2B7B5613}"/>
              </a:ext>
            </a:extLst>
          </p:cNvPr>
          <p:cNvGrpSpPr/>
          <p:nvPr/>
        </p:nvGrpSpPr>
        <p:grpSpPr>
          <a:xfrm>
            <a:off x="3490127" y="1074264"/>
            <a:ext cx="5054600" cy="1865313"/>
            <a:chOff x="2036763" y="1400175"/>
            <a:chExt cx="5054600" cy="1865313"/>
          </a:xfrm>
        </p:grpSpPr>
        <p:grpSp>
          <p:nvGrpSpPr>
            <p:cNvPr id="363" name="Groupe 362">
              <a:extLst>
                <a:ext uri="{FF2B5EF4-FFF2-40B4-BE49-F238E27FC236}">
                  <a16:creationId xmlns:a16="http://schemas.microsoft.com/office/drawing/2014/main" id="{66ABD057-63E2-3F90-8533-2836A2CC8F8B}"/>
                </a:ext>
              </a:extLst>
            </p:cNvPr>
            <p:cNvGrpSpPr/>
            <p:nvPr/>
          </p:nvGrpSpPr>
          <p:grpSpPr>
            <a:xfrm>
              <a:off x="2036763" y="3152775"/>
              <a:ext cx="5038726" cy="112713"/>
              <a:chOff x="2036763" y="3152775"/>
              <a:chExt cx="5038726" cy="112713"/>
            </a:xfrm>
          </p:grpSpPr>
          <p:sp>
            <p:nvSpPr>
              <p:cNvPr id="369" name="Oval 84">
                <a:extLst>
                  <a:ext uri="{FF2B5EF4-FFF2-40B4-BE49-F238E27FC236}">
                    <a16:creationId xmlns:a16="http://schemas.microsoft.com/office/drawing/2014/main" id="{339EDC63-32C4-1109-E21D-2D65D5097E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85001" y="3175000"/>
                <a:ext cx="90488" cy="9048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0" name="Oval 85">
                <a:extLst>
                  <a:ext uri="{FF2B5EF4-FFF2-40B4-BE49-F238E27FC236}">
                    <a16:creationId xmlns:a16="http://schemas.microsoft.com/office/drawing/2014/main" id="{132A7203-6CB1-9E56-A68C-F86ABB9DB7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48288" y="3163888"/>
                <a:ext cx="90488" cy="9048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1" name="Oval 86">
                <a:extLst>
                  <a:ext uri="{FF2B5EF4-FFF2-40B4-BE49-F238E27FC236}">
                    <a16:creationId xmlns:a16="http://schemas.microsoft.com/office/drawing/2014/main" id="{79A6F9D4-1DD1-324C-6AD4-DE007DB02B7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86176" y="3152775"/>
                <a:ext cx="90488" cy="9048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2" name="Oval 87">
                <a:extLst>
                  <a:ext uri="{FF2B5EF4-FFF2-40B4-BE49-F238E27FC236}">
                    <a16:creationId xmlns:a16="http://schemas.microsoft.com/office/drawing/2014/main" id="{7E44C425-1B97-12C1-2E24-A63356CBEE3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36763" y="3154363"/>
                <a:ext cx="90488" cy="9048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64" name="Group 119">
              <a:extLst>
                <a:ext uri="{FF2B5EF4-FFF2-40B4-BE49-F238E27FC236}">
                  <a16:creationId xmlns:a16="http://schemas.microsoft.com/office/drawing/2014/main" id="{AED4A59E-6D1E-2026-E1FB-63BEDD59E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638" y="1400175"/>
              <a:ext cx="5038725" cy="112713"/>
              <a:chOff x="1075" y="1626"/>
              <a:chExt cx="3174" cy="71"/>
            </a:xfrm>
            <a:solidFill>
              <a:srgbClr val="0070C0"/>
            </a:solidFill>
          </p:grpSpPr>
          <p:sp>
            <p:nvSpPr>
              <p:cNvPr id="365" name="Oval 120">
                <a:extLst>
                  <a:ext uri="{FF2B5EF4-FFF2-40B4-BE49-F238E27FC236}">
                    <a16:creationId xmlns:a16="http://schemas.microsoft.com/office/drawing/2014/main" id="{057109D0-4265-5C79-8D9F-E4B69D73FD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92" y="1640"/>
                <a:ext cx="57" cy="5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6" name="Oval 121">
                <a:extLst>
                  <a:ext uri="{FF2B5EF4-FFF2-40B4-BE49-F238E27FC236}">
                    <a16:creationId xmlns:a16="http://schemas.microsoft.com/office/drawing/2014/main" id="{B0D554B7-1789-18C3-364E-0B8E34C54BA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161" y="1633"/>
                <a:ext cx="57" cy="5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7" name="Oval 122">
                <a:extLst>
                  <a:ext uri="{FF2B5EF4-FFF2-40B4-BE49-F238E27FC236}">
                    <a16:creationId xmlns:a16="http://schemas.microsoft.com/office/drawing/2014/main" id="{994EA3E3-6A29-58F9-AF11-8AD0266E5B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4" y="1626"/>
                <a:ext cx="57" cy="5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68" name="Oval 123">
                <a:extLst>
                  <a:ext uri="{FF2B5EF4-FFF2-40B4-BE49-F238E27FC236}">
                    <a16:creationId xmlns:a16="http://schemas.microsoft.com/office/drawing/2014/main" id="{84C5F33A-42CE-1E7B-0290-AE428DCFCE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75" y="1627"/>
                <a:ext cx="57" cy="5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73" name="Groupe 372">
            <a:extLst>
              <a:ext uri="{FF2B5EF4-FFF2-40B4-BE49-F238E27FC236}">
                <a16:creationId xmlns:a16="http://schemas.microsoft.com/office/drawing/2014/main" id="{B1D5D4DD-A294-0D1A-9279-FA63426594AE}"/>
              </a:ext>
            </a:extLst>
          </p:cNvPr>
          <p:cNvGrpSpPr/>
          <p:nvPr/>
        </p:nvGrpSpPr>
        <p:grpSpPr>
          <a:xfrm>
            <a:off x="1667677" y="2472852"/>
            <a:ext cx="1163638" cy="395287"/>
            <a:chOff x="214313" y="2798763"/>
            <a:chExt cx="1163638" cy="395287"/>
          </a:xfrm>
        </p:grpSpPr>
        <p:sp>
          <p:nvSpPr>
            <p:cNvPr id="374" name="Line 103">
              <a:extLst>
                <a:ext uri="{FF2B5EF4-FFF2-40B4-BE49-F238E27FC236}">
                  <a16:creationId xmlns:a16="http://schemas.microsoft.com/office/drawing/2014/main" id="{014FA556-3381-76D6-C71B-5BCEAB4B0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213" y="3194050"/>
              <a:ext cx="900113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800">
                <a:solidFill>
                  <a:srgbClr val="FF0000"/>
                </a:solidFill>
              </a:endParaRPr>
            </a:p>
          </p:txBody>
        </p:sp>
        <p:sp>
          <p:nvSpPr>
            <p:cNvPr id="375" name="Text Box 104">
              <a:extLst>
                <a:ext uri="{FF2B5EF4-FFF2-40B4-BE49-F238E27FC236}">
                  <a16:creationId xmlns:a16="http://schemas.microsoft.com/office/drawing/2014/main" id="{2AB1718E-EF18-479E-DDED-EA126B471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2798763"/>
              <a:ext cx="1163638" cy="3698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1800" dirty="0" err="1">
                  <a:solidFill>
                    <a:srgbClr val="C00000"/>
                  </a:solidFill>
                </a:rPr>
                <a:t>E</a:t>
              </a:r>
              <a:r>
                <a:rPr lang="de-DE" sz="1800" baseline="-25000" dirty="0" err="1">
                  <a:solidFill>
                    <a:srgbClr val="C00000"/>
                  </a:solidFill>
                </a:rPr>
                <a:t>Out</a:t>
              </a:r>
              <a:r>
                <a:rPr lang="de-DE" sz="1800" baseline="-25000" dirty="0">
                  <a:solidFill>
                    <a:srgbClr val="C00000"/>
                  </a:solidFill>
                </a:rPr>
                <a:t> </a:t>
              </a:r>
              <a:r>
                <a:rPr lang="de-DE" sz="1800" dirty="0">
                  <a:solidFill>
                    <a:srgbClr val="C00000"/>
                  </a:solidFill>
                </a:rPr>
                <a:t>= </a:t>
              </a:r>
              <a:r>
                <a:rPr lang="de-DE" sz="1800" dirty="0" err="1">
                  <a:solidFill>
                    <a:srgbClr val="C00000"/>
                  </a:solidFill>
                </a:rPr>
                <a:t>E</a:t>
              </a:r>
              <a:r>
                <a:rPr lang="de-DE" sz="1800" baseline="-25000" dirty="0" err="1">
                  <a:solidFill>
                    <a:srgbClr val="C00000"/>
                  </a:solidFill>
                </a:rPr>
                <a:t>Inj</a:t>
              </a:r>
              <a:endParaRPr lang="de-DE" sz="1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6" name="Groupe 375">
            <a:extLst>
              <a:ext uri="{FF2B5EF4-FFF2-40B4-BE49-F238E27FC236}">
                <a16:creationId xmlns:a16="http://schemas.microsoft.com/office/drawing/2014/main" id="{1E4DEF3D-896B-A57B-9631-17E06B3F20C3}"/>
              </a:ext>
            </a:extLst>
          </p:cNvPr>
          <p:cNvGrpSpPr/>
          <p:nvPr/>
        </p:nvGrpSpPr>
        <p:grpSpPr>
          <a:xfrm>
            <a:off x="3112385" y="2205147"/>
            <a:ext cx="5817331" cy="1476562"/>
            <a:chOff x="1659020" y="3635959"/>
            <a:chExt cx="5817331" cy="1476562"/>
          </a:xfrm>
        </p:grpSpPr>
        <p:grpSp>
          <p:nvGrpSpPr>
            <p:cNvPr id="377" name="Groupe 376">
              <a:extLst>
                <a:ext uri="{FF2B5EF4-FFF2-40B4-BE49-F238E27FC236}">
                  <a16:creationId xmlns:a16="http://schemas.microsoft.com/office/drawing/2014/main" id="{8673A636-E0F3-9F40-AD0B-9184BFE023A6}"/>
                </a:ext>
              </a:extLst>
            </p:cNvPr>
            <p:cNvGrpSpPr/>
            <p:nvPr/>
          </p:nvGrpSpPr>
          <p:grpSpPr>
            <a:xfrm>
              <a:off x="1659020" y="3637663"/>
              <a:ext cx="877031" cy="1472383"/>
              <a:chOff x="5786520" y="2469263"/>
              <a:chExt cx="877031" cy="1472383"/>
            </a:xfrm>
          </p:grpSpPr>
          <p:sp>
            <p:nvSpPr>
              <p:cNvPr id="444" name="Freeform 101">
                <a:extLst>
                  <a:ext uri="{FF2B5EF4-FFF2-40B4-BE49-F238E27FC236}">
                    <a16:creationId xmlns:a16="http://schemas.microsoft.com/office/drawing/2014/main" id="{ACABFD83-D3BD-9D36-B519-870D1712DE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786520" y="3360532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45" name="Freeform 102">
                <a:extLst>
                  <a:ext uri="{FF2B5EF4-FFF2-40B4-BE49-F238E27FC236}">
                    <a16:creationId xmlns:a16="http://schemas.microsoft.com/office/drawing/2014/main" id="{B319E511-A561-957F-7158-8136AE200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20" y="2469263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Rectangle 103">
                <a:extLst>
                  <a:ext uri="{FF2B5EF4-FFF2-40B4-BE49-F238E27FC236}">
                    <a16:creationId xmlns:a16="http://schemas.microsoft.com/office/drawing/2014/main" id="{BCB3E5F0-2580-525F-61EE-F638BE9A7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650" y="3050377"/>
                <a:ext cx="828060" cy="310155"/>
              </a:xfrm>
              <a:prstGeom prst="rect">
                <a:avLst/>
              </a:prstGeom>
              <a:solidFill>
                <a:srgbClr val="F36A71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447" name="Freeform 104">
                <a:extLst>
                  <a:ext uri="{FF2B5EF4-FFF2-40B4-BE49-F238E27FC236}">
                    <a16:creationId xmlns:a16="http://schemas.microsoft.com/office/drawing/2014/main" id="{988A57F4-B7B2-0FC1-69E7-1CF155F4A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49" y="3437218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Freeform 109">
                <a:extLst>
                  <a:ext uri="{FF2B5EF4-FFF2-40B4-BE49-F238E27FC236}">
                    <a16:creationId xmlns:a16="http://schemas.microsoft.com/office/drawing/2014/main" id="{195E82B7-676E-E753-A9B6-B930E28377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69049" y="2895300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49" name="Freeform 110">
                <a:extLst>
                  <a:ext uri="{FF2B5EF4-FFF2-40B4-BE49-F238E27FC236}">
                    <a16:creationId xmlns:a16="http://schemas.microsoft.com/office/drawing/2014/main" id="{29CBE57D-7E87-3ED9-4487-5E1D3CD2D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321" y="3282141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111">
                <a:extLst>
                  <a:ext uri="{FF2B5EF4-FFF2-40B4-BE49-F238E27FC236}">
                    <a16:creationId xmlns:a16="http://schemas.microsoft.com/office/drawing/2014/main" id="{342D4A3A-1BA0-907D-4C4F-78787F12EBE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32321" y="2973691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51" name="Freeform 112">
                <a:extLst>
                  <a:ext uri="{FF2B5EF4-FFF2-40B4-BE49-F238E27FC236}">
                    <a16:creationId xmlns:a16="http://schemas.microsoft.com/office/drawing/2014/main" id="{10246FB5-5547-9F22-E6A5-241127DCC74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05778" y="2796459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52" name="Freeform 113">
                <a:extLst>
                  <a:ext uri="{FF2B5EF4-FFF2-40B4-BE49-F238E27FC236}">
                    <a16:creationId xmlns:a16="http://schemas.microsoft.com/office/drawing/2014/main" id="{438368FD-557E-BE93-AC53-553F31B51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778" y="355480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Line 114">
                <a:extLst>
                  <a:ext uri="{FF2B5EF4-FFF2-40B4-BE49-F238E27FC236}">
                    <a16:creationId xmlns:a16="http://schemas.microsoft.com/office/drawing/2014/main" id="{F7E837CF-0EC5-28D3-F590-33112BAE7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5778" y="3212271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78" name="Groupe 377">
              <a:extLst>
                <a:ext uri="{FF2B5EF4-FFF2-40B4-BE49-F238E27FC236}">
                  <a16:creationId xmlns:a16="http://schemas.microsoft.com/office/drawing/2014/main" id="{4D03AF41-010F-7BBD-5B95-D6D60DFED85C}"/>
                </a:ext>
              </a:extLst>
            </p:cNvPr>
            <p:cNvGrpSpPr/>
            <p:nvPr/>
          </p:nvGrpSpPr>
          <p:grpSpPr>
            <a:xfrm>
              <a:off x="3322720" y="3637663"/>
              <a:ext cx="877031" cy="1472383"/>
              <a:chOff x="5786520" y="2469263"/>
              <a:chExt cx="877031" cy="1472383"/>
            </a:xfrm>
          </p:grpSpPr>
          <p:sp>
            <p:nvSpPr>
              <p:cNvPr id="434" name="Freeform 101">
                <a:extLst>
                  <a:ext uri="{FF2B5EF4-FFF2-40B4-BE49-F238E27FC236}">
                    <a16:creationId xmlns:a16="http://schemas.microsoft.com/office/drawing/2014/main" id="{BA5A7F51-D121-0B97-A99B-FDA85B0F392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786520" y="3360532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 b="1"/>
              </a:p>
            </p:txBody>
          </p:sp>
          <p:sp>
            <p:nvSpPr>
              <p:cNvPr id="435" name="Freeform 102">
                <a:extLst>
                  <a:ext uri="{FF2B5EF4-FFF2-40B4-BE49-F238E27FC236}">
                    <a16:creationId xmlns:a16="http://schemas.microsoft.com/office/drawing/2014/main" id="{F3294346-7C72-3772-8A32-A9CDFB6FF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20" y="2469263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436" name="Rectangle 103">
                <a:extLst>
                  <a:ext uri="{FF2B5EF4-FFF2-40B4-BE49-F238E27FC236}">
                    <a16:creationId xmlns:a16="http://schemas.microsoft.com/office/drawing/2014/main" id="{2E2986C8-449F-9CCE-25F5-8E57A4B06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650" y="3050377"/>
                <a:ext cx="828060" cy="310155"/>
              </a:xfrm>
              <a:prstGeom prst="rect">
                <a:avLst/>
              </a:prstGeom>
              <a:solidFill>
                <a:srgbClr val="F36A71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7" name="Freeform 104">
                <a:extLst>
                  <a:ext uri="{FF2B5EF4-FFF2-40B4-BE49-F238E27FC236}">
                    <a16:creationId xmlns:a16="http://schemas.microsoft.com/office/drawing/2014/main" id="{68250585-A274-377F-E333-5D9DAF1A1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49" y="3437218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438" name="Freeform 109">
                <a:extLst>
                  <a:ext uri="{FF2B5EF4-FFF2-40B4-BE49-F238E27FC236}">
                    <a16:creationId xmlns:a16="http://schemas.microsoft.com/office/drawing/2014/main" id="{7B3FA374-A10D-D274-D58B-7247AB8C15B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69049" y="2895300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 b="1"/>
              </a:p>
            </p:txBody>
          </p:sp>
          <p:sp>
            <p:nvSpPr>
              <p:cNvPr id="439" name="Freeform 110">
                <a:extLst>
                  <a:ext uri="{FF2B5EF4-FFF2-40B4-BE49-F238E27FC236}">
                    <a16:creationId xmlns:a16="http://schemas.microsoft.com/office/drawing/2014/main" id="{6968B87D-6852-1DFF-6A95-BE81B6354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321" y="3282141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440" name="Freeform 111">
                <a:extLst>
                  <a:ext uri="{FF2B5EF4-FFF2-40B4-BE49-F238E27FC236}">
                    <a16:creationId xmlns:a16="http://schemas.microsoft.com/office/drawing/2014/main" id="{8698260A-A4EF-8AC1-EA87-8E9FD09D2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32321" y="2973691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 b="1"/>
              </a:p>
            </p:txBody>
          </p:sp>
          <p:sp>
            <p:nvSpPr>
              <p:cNvPr id="441" name="Freeform 112">
                <a:extLst>
                  <a:ext uri="{FF2B5EF4-FFF2-40B4-BE49-F238E27FC236}">
                    <a16:creationId xmlns:a16="http://schemas.microsoft.com/office/drawing/2014/main" id="{B9B56636-1F31-5030-9994-D0D192D231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05778" y="2796459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 b="1"/>
              </a:p>
            </p:txBody>
          </p:sp>
          <p:sp>
            <p:nvSpPr>
              <p:cNvPr id="442" name="Freeform 113">
                <a:extLst>
                  <a:ext uri="{FF2B5EF4-FFF2-40B4-BE49-F238E27FC236}">
                    <a16:creationId xmlns:a16="http://schemas.microsoft.com/office/drawing/2014/main" id="{5F0D5D58-7A2C-496F-BE40-5CDE15D7B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778" y="355480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b="1"/>
              </a:p>
            </p:txBody>
          </p:sp>
          <p:sp>
            <p:nvSpPr>
              <p:cNvPr id="443" name="Line 114">
                <a:extLst>
                  <a:ext uri="{FF2B5EF4-FFF2-40B4-BE49-F238E27FC236}">
                    <a16:creationId xmlns:a16="http://schemas.microsoft.com/office/drawing/2014/main" id="{F3C98154-6B83-7CB7-2CE3-167D264D3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5778" y="3212271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b="1"/>
              </a:p>
            </p:txBody>
          </p:sp>
        </p:grpSp>
        <p:grpSp>
          <p:nvGrpSpPr>
            <p:cNvPr id="379" name="Groupe 378">
              <a:extLst>
                <a:ext uri="{FF2B5EF4-FFF2-40B4-BE49-F238E27FC236}">
                  <a16:creationId xmlns:a16="http://schemas.microsoft.com/office/drawing/2014/main" id="{738D3290-1742-A921-802C-7B149A60CA80}"/>
                </a:ext>
              </a:extLst>
            </p:cNvPr>
            <p:cNvGrpSpPr/>
            <p:nvPr/>
          </p:nvGrpSpPr>
          <p:grpSpPr>
            <a:xfrm>
              <a:off x="4961020" y="3637663"/>
              <a:ext cx="877031" cy="1472383"/>
              <a:chOff x="5786520" y="2469263"/>
              <a:chExt cx="877031" cy="1472383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FF5E7A21-1DFA-DBB1-B238-5193AA27BC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786520" y="3360532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25" name="Freeform 102">
                <a:extLst>
                  <a:ext uri="{FF2B5EF4-FFF2-40B4-BE49-F238E27FC236}">
                    <a16:creationId xmlns:a16="http://schemas.microsoft.com/office/drawing/2014/main" id="{A3D30444-E9CF-0549-11CA-41878C4CC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20" y="2469263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Rectangle 103">
                <a:extLst>
                  <a:ext uri="{FF2B5EF4-FFF2-40B4-BE49-F238E27FC236}">
                    <a16:creationId xmlns:a16="http://schemas.microsoft.com/office/drawing/2014/main" id="{0177C83A-792B-A5DD-455C-E1D871819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650" y="3050377"/>
                <a:ext cx="828060" cy="310155"/>
              </a:xfrm>
              <a:prstGeom prst="rect">
                <a:avLst/>
              </a:prstGeom>
              <a:solidFill>
                <a:srgbClr val="F36A71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Freeform 104">
                <a:extLst>
                  <a:ext uri="{FF2B5EF4-FFF2-40B4-BE49-F238E27FC236}">
                    <a16:creationId xmlns:a16="http://schemas.microsoft.com/office/drawing/2014/main" id="{2A0B2026-1658-B095-E8DF-5ECB653E8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49" y="3437218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109">
                <a:extLst>
                  <a:ext uri="{FF2B5EF4-FFF2-40B4-BE49-F238E27FC236}">
                    <a16:creationId xmlns:a16="http://schemas.microsoft.com/office/drawing/2014/main" id="{45DF4157-DBB2-3E90-A4A5-5587D6261C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69049" y="2895300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29" name="Freeform 110">
                <a:extLst>
                  <a:ext uri="{FF2B5EF4-FFF2-40B4-BE49-F238E27FC236}">
                    <a16:creationId xmlns:a16="http://schemas.microsoft.com/office/drawing/2014/main" id="{AF10EF43-9761-2AED-EE80-B7B9ABF2F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321" y="3282141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Freeform 111">
                <a:extLst>
                  <a:ext uri="{FF2B5EF4-FFF2-40B4-BE49-F238E27FC236}">
                    <a16:creationId xmlns:a16="http://schemas.microsoft.com/office/drawing/2014/main" id="{67CA830C-8323-24CF-5938-1CFA26CB60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32321" y="2973691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31" name="Freeform 112">
                <a:extLst>
                  <a:ext uri="{FF2B5EF4-FFF2-40B4-BE49-F238E27FC236}">
                    <a16:creationId xmlns:a16="http://schemas.microsoft.com/office/drawing/2014/main" id="{70C8813B-C6CB-3AC0-1083-A42D755F42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05778" y="2796459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32" name="Freeform 113">
                <a:extLst>
                  <a:ext uri="{FF2B5EF4-FFF2-40B4-BE49-F238E27FC236}">
                    <a16:creationId xmlns:a16="http://schemas.microsoft.com/office/drawing/2014/main" id="{02C2CAA5-8F7F-6213-4978-D72F23FFA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778" y="355480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Line 114">
                <a:extLst>
                  <a:ext uri="{FF2B5EF4-FFF2-40B4-BE49-F238E27FC236}">
                    <a16:creationId xmlns:a16="http://schemas.microsoft.com/office/drawing/2014/main" id="{EFDA227A-7DD4-977D-AAED-7E41C41826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5778" y="3212271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0" name="Groupe 379">
              <a:extLst>
                <a:ext uri="{FF2B5EF4-FFF2-40B4-BE49-F238E27FC236}">
                  <a16:creationId xmlns:a16="http://schemas.microsoft.com/office/drawing/2014/main" id="{AE7C202B-3FF6-4C15-E37F-99D8D2BC2814}"/>
                </a:ext>
              </a:extLst>
            </p:cNvPr>
            <p:cNvGrpSpPr/>
            <p:nvPr/>
          </p:nvGrpSpPr>
          <p:grpSpPr>
            <a:xfrm>
              <a:off x="6599320" y="3637663"/>
              <a:ext cx="877031" cy="1472383"/>
              <a:chOff x="5786520" y="2469263"/>
              <a:chExt cx="877031" cy="1472383"/>
            </a:xfrm>
          </p:grpSpPr>
          <p:sp>
            <p:nvSpPr>
              <p:cNvPr id="414" name="Freeform 101">
                <a:extLst>
                  <a:ext uri="{FF2B5EF4-FFF2-40B4-BE49-F238E27FC236}">
                    <a16:creationId xmlns:a16="http://schemas.microsoft.com/office/drawing/2014/main" id="{14BF2632-4244-1166-6BEA-7B9098C04C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786520" y="3360532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15" name="Freeform 102">
                <a:extLst>
                  <a:ext uri="{FF2B5EF4-FFF2-40B4-BE49-F238E27FC236}">
                    <a16:creationId xmlns:a16="http://schemas.microsoft.com/office/drawing/2014/main" id="{A29FA347-4AE3-BF36-405A-5C9B6941A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520" y="2469263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F36A71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Rectangle 103">
                <a:extLst>
                  <a:ext uri="{FF2B5EF4-FFF2-40B4-BE49-F238E27FC236}">
                    <a16:creationId xmlns:a16="http://schemas.microsoft.com/office/drawing/2014/main" id="{E3953654-AEE0-7020-3DD7-B2B44D194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7650" y="3050377"/>
                <a:ext cx="828060" cy="310155"/>
              </a:xfrm>
              <a:prstGeom prst="rect">
                <a:avLst/>
              </a:prstGeom>
              <a:solidFill>
                <a:srgbClr val="F36A71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7" name="Freeform 104">
                <a:extLst>
                  <a:ext uri="{FF2B5EF4-FFF2-40B4-BE49-F238E27FC236}">
                    <a16:creationId xmlns:a16="http://schemas.microsoft.com/office/drawing/2014/main" id="{B5F6ADAE-04F7-E33D-1859-C05F5D4EC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9049" y="3437218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109">
                <a:extLst>
                  <a:ext uri="{FF2B5EF4-FFF2-40B4-BE49-F238E27FC236}">
                    <a16:creationId xmlns:a16="http://schemas.microsoft.com/office/drawing/2014/main" id="{EB174025-9530-D9F7-20E6-B8E689E401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69049" y="2895300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19" name="Freeform 110">
                <a:extLst>
                  <a:ext uri="{FF2B5EF4-FFF2-40B4-BE49-F238E27FC236}">
                    <a16:creationId xmlns:a16="http://schemas.microsoft.com/office/drawing/2014/main" id="{113D926D-E1D0-6543-A8D0-80638957B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2321" y="3282141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111">
                <a:extLst>
                  <a:ext uri="{FF2B5EF4-FFF2-40B4-BE49-F238E27FC236}">
                    <a16:creationId xmlns:a16="http://schemas.microsoft.com/office/drawing/2014/main" id="{3248E23D-78C1-B392-DB88-53CD2B6D34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932321" y="2973691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21" name="Freeform 112">
                <a:extLst>
                  <a:ext uri="{FF2B5EF4-FFF2-40B4-BE49-F238E27FC236}">
                    <a16:creationId xmlns:a16="http://schemas.microsoft.com/office/drawing/2014/main" id="{7DB2720D-2310-B91E-61C2-9C7FB9E6D9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05778" y="2796459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22" name="Freeform 113">
                <a:extLst>
                  <a:ext uri="{FF2B5EF4-FFF2-40B4-BE49-F238E27FC236}">
                    <a16:creationId xmlns:a16="http://schemas.microsoft.com/office/drawing/2014/main" id="{A8EA1313-DFC8-0640-D86C-DB4EEB23A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778" y="355480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Line 114">
                <a:extLst>
                  <a:ext uri="{FF2B5EF4-FFF2-40B4-BE49-F238E27FC236}">
                    <a16:creationId xmlns:a16="http://schemas.microsoft.com/office/drawing/2014/main" id="{8A76E52C-3862-FD5D-F0ED-AA385EDF1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5778" y="3212271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1" name="Groupe 380">
              <a:extLst>
                <a:ext uri="{FF2B5EF4-FFF2-40B4-BE49-F238E27FC236}">
                  <a16:creationId xmlns:a16="http://schemas.microsoft.com/office/drawing/2014/main" id="{036F22CE-0EBE-A360-9DF9-56810993B162}"/>
                </a:ext>
              </a:extLst>
            </p:cNvPr>
            <p:cNvGrpSpPr/>
            <p:nvPr/>
          </p:nvGrpSpPr>
          <p:grpSpPr>
            <a:xfrm>
              <a:off x="2470150" y="3640138"/>
              <a:ext cx="877031" cy="1472383"/>
              <a:chOff x="1657350" y="2459038"/>
              <a:chExt cx="877031" cy="1472383"/>
            </a:xfrm>
          </p:grpSpPr>
          <p:sp>
            <p:nvSpPr>
              <p:cNvPr id="404" name="Freeform 101">
                <a:extLst>
                  <a:ext uri="{FF2B5EF4-FFF2-40B4-BE49-F238E27FC236}">
                    <a16:creationId xmlns:a16="http://schemas.microsoft.com/office/drawing/2014/main" id="{21D9D9FD-79BB-25E3-7150-A3D18994E1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657350" y="3350307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05" name="Freeform 102">
                <a:extLst>
                  <a:ext uri="{FF2B5EF4-FFF2-40B4-BE49-F238E27FC236}">
                    <a16:creationId xmlns:a16="http://schemas.microsoft.com/office/drawing/2014/main" id="{F9A37675-E5CA-0129-59E3-A94C8366DA0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657350" y="2459038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Rectangle 103">
                <a:extLst>
                  <a:ext uri="{FF2B5EF4-FFF2-40B4-BE49-F238E27FC236}">
                    <a16:creationId xmlns:a16="http://schemas.microsoft.com/office/drawing/2014/main" id="{0DF24A3B-9450-1562-492B-961631D7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95191" y="3040152"/>
                <a:ext cx="828060" cy="310155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Freeform 104">
                <a:extLst>
                  <a:ext uri="{FF2B5EF4-FFF2-40B4-BE49-F238E27FC236}">
                    <a16:creationId xmlns:a16="http://schemas.microsoft.com/office/drawing/2014/main" id="{F95BA1F3-4881-4A5B-48F8-C583EEEECFB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39879" y="3426993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109">
                <a:extLst>
                  <a:ext uri="{FF2B5EF4-FFF2-40B4-BE49-F238E27FC236}">
                    <a16:creationId xmlns:a16="http://schemas.microsoft.com/office/drawing/2014/main" id="{7AF131C8-2425-6F7F-0359-B5E386A7EE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839879" y="2885075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09" name="Freeform 110">
                <a:extLst>
                  <a:ext uri="{FF2B5EF4-FFF2-40B4-BE49-F238E27FC236}">
                    <a16:creationId xmlns:a16="http://schemas.microsoft.com/office/drawing/2014/main" id="{09AFABDC-57CC-B65D-9E25-64646E760A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03151" y="3271916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111">
                <a:extLst>
                  <a:ext uri="{FF2B5EF4-FFF2-40B4-BE49-F238E27FC236}">
                    <a16:creationId xmlns:a16="http://schemas.microsoft.com/office/drawing/2014/main" id="{6E4E4387-82BE-F3CE-5E46-10CDDC1AF2D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803151" y="2963466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11" name="Freeform 112">
                <a:extLst>
                  <a:ext uri="{FF2B5EF4-FFF2-40B4-BE49-F238E27FC236}">
                    <a16:creationId xmlns:a16="http://schemas.microsoft.com/office/drawing/2014/main" id="{7ABA7169-64CA-00B0-1CE9-A75E182106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1876608" y="2786234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12" name="Freeform 113">
                <a:extLst>
                  <a:ext uri="{FF2B5EF4-FFF2-40B4-BE49-F238E27FC236}">
                    <a16:creationId xmlns:a16="http://schemas.microsoft.com/office/drawing/2014/main" id="{947580ED-9F5A-AEB9-DC5F-51BABAB2909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876608" y="3544580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Line 114">
                <a:extLst>
                  <a:ext uri="{FF2B5EF4-FFF2-40B4-BE49-F238E27FC236}">
                    <a16:creationId xmlns:a16="http://schemas.microsoft.com/office/drawing/2014/main" id="{36035074-E05A-26E2-3FA3-DF02B0D2C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6608" y="3202046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9172F492-9C35-DBDB-A430-13DC0FF02B53}"/>
                </a:ext>
              </a:extLst>
            </p:cNvPr>
            <p:cNvGrpSpPr/>
            <p:nvPr/>
          </p:nvGrpSpPr>
          <p:grpSpPr>
            <a:xfrm>
              <a:off x="4122931" y="3635959"/>
              <a:ext cx="877031" cy="1472383"/>
              <a:chOff x="3310131" y="2467559"/>
              <a:chExt cx="877031" cy="1472383"/>
            </a:xfrm>
          </p:grpSpPr>
          <p:sp>
            <p:nvSpPr>
              <p:cNvPr id="394" name="Freeform 101">
                <a:extLst>
                  <a:ext uri="{FF2B5EF4-FFF2-40B4-BE49-F238E27FC236}">
                    <a16:creationId xmlns:a16="http://schemas.microsoft.com/office/drawing/2014/main" id="{47BDEC37-0F0A-BDE0-10E3-FEC233F0D3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310131" y="3358828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95" name="Freeform 102">
                <a:extLst>
                  <a:ext uri="{FF2B5EF4-FFF2-40B4-BE49-F238E27FC236}">
                    <a16:creationId xmlns:a16="http://schemas.microsoft.com/office/drawing/2014/main" id="{834BB5FE-3853-A851-7B81-9EB65936D6C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310131" y="2467559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Rectangle 103">
                <a:extLst>
                  <a:ext uri="{FF2B5EF4-FFF2-40B4-BE49-F238E27FC236}">
                    <a16:creationId xmlns:a16="http://schemas.microsoft.com/office/drawing/2014/main" id="{7E2038C0-AB8C-E192-1EAC-288F83633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347972" y="3048673"/>
                <a:ext cx="828060" cy="310155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Freeform 104">
                <a:extLst>
                  <a:ext uri="{FF2B5EF4-FFF2-40B4-BE49-F238E27FC236}">
                    <a16:creationId xmlns:a16="http://schemas.microsoft.com/office/drawing/2014/main" id="{2C7B63DE-6A93-4751-072D-467E991704D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92660" y="3435514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Freeform 109">
                <a:extLst>
                  <a:ext uri="{FF2B5EF4-FFF2-40B4-BE49-F238E27FC236}">
                    <a16:creationId xmlns:a16="http://schemas.microsoft.com/office/drawing/2014/main" id="{CC880760-F1D5-1450-0E05-AF86509A3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492660" y="2893596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99" name="Freeform 110">
                <a:extLst>
                  <a:ext uri="{FF2B5EF4-FFF2-40B4-BE49-F238E27FC236}">
                    <a16:creationId xmlns:a16="http://schemas.microsoft.com/office/drawing/2014/main" id="{C4587893-82B1-552B-3B0D-23EF8093B01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55932" y="3280437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Freeform 111">
                <a:extLst>
                  <a:ext uri="{FF2B5EF4-FFF2-40B4-BE49-F238E27FC236}">
                    <a16:creationId xmlns:a16="http://schemas.microsoft.com/office/drawing/2014/main" id="{66A1A76A-1A16-1EA9-A6E6-ACA9DA33743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455932" y="2971987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01" name="Freeform 112">
                <a:extLst>
                  <a:ext uri="{FF2B5EF4-FFF2-40B4-BE49-F238E27FC236}">
                    <a16:creationId xmlns:a16="http://schemas.microsoft.com/office/drawing/2014/main" id="{95C73808-E5E1-7CD2-BCD0-12313573351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529389" y="279475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402" name="Freeform 113">
                <a:extLst>
                  <a:ext uri="{FF2B5EF4-FFF2-40B4-BE49-F238E27FC236}">
                    <a16:creationId xmlns:a16="http://schemas.microsoft.com/office/drawing/2014/main" id="{2C64E350-D7C7-0615-5501-CC877D2DB6B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29389" y="3553101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Line 114">
                <a:extLst>
                  <a:ext uri="{FF2B5EF4-FFF2-40B4-BE49-F238E27FC236}">
                    <a16:creationId xmlns:a16="http://schemas.microsoft.com/office/drawing/2014/main" id="{65D36600-1A05-EBF2-9DD0-9EA21C759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9389" y="3210567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3" name="Groupe 382">
              <a:extLst>
                <a:ext uri="{FF2B5EF4-FFF2-40B4-BE49-F238E27FC236}">
                  <a16:creationId xmlns:a16="http://schemas.microsoft.com/office/drawing/2014/main" id="{0EA5884A-6619-B34A-E62D-DCC67BFB750C}"/>
                </a:ext>
              </a:extLst>
            </p:cNvPr>
            <p:cNvGrpSpPr/>
            <p:nvPr/>
          </p:nvGrpSpPr>
          <p:grpSpPr>
            <a:xfrm>
              <a:off x="5762356" y="3637663"/>
              <a:ext cx="877031" cy="1472383"/>
              <a:chOff x="4949556" y="2469263"/>
              <a:chExt cx="877031" cy="1472383"/>
            </a:xfrm>
          </p:grpSpPr>
          <p:sp>
            <p:nvSpPr>
              <p:cNvPr id="384" name="Freeform 101">
                <a:extLst>
                  <a:ext uri="{FF2B5EF4-FFF2-40B4-BE49-F238E27FC236}">
                    <a16:creationId xmlns:a16="http://schemas.microsoft.com/office/drawing/2014/main" id="{F31A7D7F-0796-D24E-9C43-2A2A07FF6C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4949556" y="3360532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85" name="Freeform 102">
                <a:extLst>
                  <a:ext uri="{FF2B5EF4-FFF2-40B4-BE49-F238E27FC236}">
                    <a16:creationId xmlns:a16="http://schemas.microsoft.com/office/drawing/2014/main" id="{49A44821-0962-699E-0087-AECF1ABE093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949556" y="2469263"/>
                <a:ext cx="877031" cy="581114"/>
              </a:xfrm>
              <a:custGeom>
                <a:avLst/>
                <a:gdLst>
                  <a:gd name="T0" fmla="*/ 0 w 1152"/>
                  <a:gd name="T1" fmla="*/ 27237 h 720"/>
                  <a:gd name="T2" fmla="*/ 45644 w 1152"/>
                  <a:gd name="T3" fmla="*/ 23605 h 720"/>
                  <a:gd name="T4" fmla="*/ 91288 w 1152"/>
                  <a:gd name="T5" fmla="*/ 5447 h 720"/>
                  <a:gd name="T6" fmla="*/ 136932 w 1152"/>
                  <a:gd name="T7" fmla="*/ 0 h 720"/>
                  <a:gd name="T8" fmla="*/ 182576 w 1152"/>
                  <a:gd name="T9" fmla="*/ 5447 h 720"/>
                  <a:gd name="T10" fmla="*/ 228220 w 1152"/>
                  <a:gd name="T11" fmla="*/ 23605 h 720"/>
                  <a:gd name="T12" fmla="*/ 273864 w 1152"/>
                  <a:gd name="T13" fmla="*/ 27237 h 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2"/>
                  <a:gd name="T22" fmla="*/ 0 h 720"/>
                  <a:gd name="T23" fmla="*/ 1152 w 1152"/>
                  <a:gd name="T24" fmla="*/ 720 h 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2" h="720">
                    <a:moveTo>
                      <a:pt x="0" y="720"/>
                    </a:moveTo>
                    <a:cubicBezTo>
                      <a:pt x="64" y="720"/>
                      <a:pt x="128" y="720"/>
                      <a:pt x="192" y="624"/>
                    </a:cubicBezTo>
                    <a:cubicBezTo>
                      <a:pt x="256" y="528"/>
                      <a:pt x="320" y="248"/>
                      <a:pt x="384" y="144"/>
                    </a:cubicBezTo>
                    <a:cubicBezTo>
                      <a:pt x="448" y="40"/>
                      <a:pt x="512" y="0"/>
                      <a:pt x="576" y="0"/>
                    </a:cubicBezTo>
                    <a:cubicBezTo>
                      <a:pt x="640" y="0"/>
                      <a:pt x="704" y="40"/>
                      <a:pt x="768" y="144"/>
                    </a:cubicBezTo>
                    <a:cubicBezTo>
                      <a:pt x="832" y="248"/>
                      <a:pt x="896" y="528"/>
                      <a:pt x="960" y="624"/>
                    </a:cubicBezTo>
                    <a:cubicBezTo>
                      <a:pt x="1024" y="720"/>
                      <a:pt x="1120" y="704"/>
                      <a:pt x="1152" y="720"/>
                    </a:cubicBezTo>
                  </a:path>
                </a:pathLst>
              </a:custGeom>
              <a:solidFill>
                <a:srgbClr val="0070C0">
                  <a:alpha val="2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Rectangle 103">
                <a:extLst>
                  <a:ext uri="{FF2B5EF4-FFF2-40B4-BE49-F238E27FC236}">
                    <a16:creationId xmlns:a16="http://schemas.microsoft.com/office/drawing/2014/main" id="{2230B8BA-5A18-3C7E-2CFD-E2A43D2D5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87397" y="3050377"/>
                <a:ext cx="828060" cy="310155"/>
              </a:xfrm>
              <a:prstGeom prst="rect">
                <a:avLst/>
              </a:pr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endParaRPr lang="en-US" sz="3600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Freeform 104">
                <a:extLst>
                  <a:ext uri="{FF2B5EF4-FFF2-40B4-BE49-F238E27FC236}">
                    <a16:creationId xmlns:a16="http://schemas.microsoft.com/office/drawing/2014/main" id="{85706AB7-004A-A56D-7530-E28FE96EEC4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32085" y="3437218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Freeform 109">
                <a:extLst>
                  <a:ext uri="{FF2B5EF4-FFF2-40B4-BE49-F238E27FC236}">
                    <a16:creationId xmlns:a16="http://schemas.microsoft.com/office/drawing/2014/main" id="{39031427-7A93-DBC6-5F11-4D8E59A693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5132085" y="2895300"/>
                <a:ext cx="511972" cy="78391"/>
              </a:xfrm>
              <a:custGeom>
                <a:avLst/>
                <a:gdLst>
                  <a:gd name="T0" fmla="*/ 0 w 672"/>
                  <a:gd name="T1" fmla="*/ 3850 h 96"/>
                  <a:gd name="T2" fmla="*/ 80167 w 672"/>
                  <a:gd name="T3" fmla="*/ 0 h 96"/>
                  <a:gd name="T4" fmla="*/ 160335 w 672"/>
                  <a:gd name="T5" fmla="*/ 3850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89" name="Freeform 110">
                <a:extLst>
                  <a:ext uri="{FF2B5EF4-FFF2-40B4-BE49-F238E27FC236}">
                    <a16:creationId xmlns:a16="http://schemas.microsoft.com/office/drawing/2014/main" id="{9AC1D90F-32AA-024B-C733-6A9B7EDA19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095357" y="3282141"/>
                <a:ext cx="585429" cy="155077"/>
              </a:xfrm>
              <a:custGeom>
                <a:avLst/>
                <a:gdLst>
                  <a:gd name="T0" fmla="*/ 0 w 672"/>
                  <a:gd name="T1" fmla="*/ 116636 h 96"/>
                  <a:gd name="T2" fmla="*/ 156724 w 672"/>
                  <a:gd name="T3" fmla="*/ 0 h 96"/>
                  <a:gd name="T4" fmla="*/ 313447 w 672"/>
                  <a:gd name="T5" fmla="*/ 116636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Freeform 111">
                <a:extLst>
                  <a:ext uri="{FF2B5EF4-FFF2-40B4-BE49-F238E27FC236}">
                    <a16:creationId xmlns:a16="http://schemas.microsoft.com/office/drawing/2014/main" id="{561B9726-AA68-3F84-627D-4B71380EA0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5095357" y="2973691"/>
                <a:ext cx="585429" cy="155077"/>
              </a:xfrm>
              <a:custGeom>
                <a:avLst/>
                <a:gdLst>
                  <a:gd name="T0" fmla="*/ 0 w 672"/>
                  <a:gd name="T1" fmla="*/ 116637 h 96"/>
                  <a:gd name="T2" fmla="*/ 156724 w 672"/>
                  <a:gd name="T3" fmla="*/ 0 h 96"/>
                  <a:gd name="T4" fmla="*/ 313447 w 672"/>
                  <a:gd name="T5" fmla="*/ 116637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91" name="Freeform 112">
                <a:extLst>
                  <a:ext uri="{FF2B5EF4-FFF2-40B4-BE49-F238E27FC236}">
                    <a16:creationId xmlns:a16="http://schemas.microsoft.com/office/drawing/2014/main" id="{2E96B455-77C9-2B94-D3DD-0BB7CB246D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5168814" y="2796459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GB"/>
              </a:p>
            </p:txBody>
          </p:sp>
          <p:sp>
            <p:nvSpPr>
              <p:cNvPr id="392" name="Freeform 113">
                <a:extLst>
                  <a:ext uri="{FF2B5EF4-FFF2-40B4-BE49-F238E27FC236}">
                    <a16:creationId xmlns:a16="http://schemas.microsoft.com/office/drawing/2014/main" id="{BC095592-C8A3-3D5A-D125-9D062ABC25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168814" y="3554805"/>
                <a:ext cx="438515" cy="59645"/>
              </a:xfrm>
              <a:custGeom>
                <a:avLst/>
                <a:gdLst>
                  <a:gd name="T0" fmla="*/ 0 w 672"/>
                  <a:gd name="T1" fmla="*/ 981 h 96"/>
                  <a:gd name="T2" fmla="*/ 36956 w 672"/>
                  <a:gd name="T3" fmla="*/ 0 h 96"/>
                  <a:gd name="T4" fmla="*/ 73913 w 672"/>
                  <a:gd name="T5" fmla="*/ 981 h 96"/>
                  <a:gd name="T6" fmla="*/ 0 60000 65536"/>
                  <a:gd name="T7" fmla="*/ 0 60000 65536"/>
                  <a:gd name="T8" fmla="*/ 0 60000 65536"/>
                  <a:gd name="T9" fmla="*/ 0 w 672"/>
                  <a:gd name="T10" fmla="*/ 0 h 96"/>
                  <a:gd name="T11" fmla="*/ 672 w 672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72" h="96">
                    <a:moveTo>
                      <a:pt x="0" y="96"/>
                    </a:moveTo>
                    <a:cubicBezTo>
                      <a:pt x="112" y="48"/>
                      <a:pt x="224" y="0"/>
                      <a:pt x="336" y="0"/>
                    </a:cubicBezTo>
                    <a:cubicBezTo>
                      <a:pt x="448" y="0"/>
                      <a:pt x="616" y="80"/>
                      <a:pt x="672" y="96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Line 114">
                <a:extLst>
                  <a:ext uri="{FF2B5EF4-FFF2-40B4-BE49-F238E27FC236}">
                    <a16:creationId xmlns:a16="http://schemas.microsoft.com/office/drawing/2014/main" id="{06830045-EE2F-557F-88B8-6D3ECA513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68814" y="3212271"/>
                <a:ext cx="438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4" name="Groupe 453">
            <a:extLst>
              <a:ext uri="{FF2B5EF4-FFF2-40B4-BE49-F238E27FC236}">
                <a16:creationId xmlns:a16="http://schemas.microsoft.com/office/drawing/2014/main" id="{684500C2-32C9-BD53-D7B1-73970E3A6AD1}"/>
              </a:ext>
            </a:extLst>
          </p:cNvPr>
          <p:cNvGrpSpPr/>
          <p:nvPr/>
        </p:nvGrpSpPr>
        <p:grpSpPr>
          <a:xfrm>
            <a:off x="3178978" y="1096489"/>
            <a:ext cx="5743575" cy="974725"/>
            <a:chOff x="1725613" y="1422400"/>
            <a:chExt cx="5743575" cy="974725"/>
          </a:xfrm>
        </p:grpSpPr>
        <p:sp>
          <p:nvSpPr>
            <p:cNvPr id="455" name="Freeform 116">
              <a:extLst>
                <a:ext uri="{FF2B5EF4-FFF2-40B4-BE49-F238E27FC236}">
                  <a16:creationId xmlns:a16="http://schemas.microsoft.com/office/drawing/2014/main" id="{6514360D-B36F-DCD1-5B9B-A098A304617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640513" y="1896746"/>
              <a:ext cx="828675" cy="487679"/>
            </a:xfrm>
            <a:custGeom>
              <a:avLst/>
              <a:gdLst>
                <a:gd name="T0" fmla="*/ 0 w 477"/>
                <a:gd name="T1" fmla="*/ 233 h 239"/>
                <a:gd name="T2" fmla="*/ 114 w 477"/>
                <a:gd name="T3" fmla="*/ 62 h 239"/>
                <a:gd name="T4" fmla="*/ 243 w 477"/>
                <a:gd name="T5" fmla="*/ 5 h 239"/>
                <a:gd name="T6" fmla="*/ 390 w 477"/>
                <a:gd name="T7" fmla="*/ 92 h 239"/>
                <a:gd name="T8" fmla="*/ 477 w 477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7" h="239">
                  <a:moveTo>
                    <a:pt x="0" y="233"/>
                  </a:moveTo>
                  <a:cubicBezTo>
                    <a:pt x="37" y="166"/>
                    <a:pt x="74" y="100"/>
                    <a:pt x="114" y="62"/>
                  </a:cubicBezTo>
                  <a:cubicBezTo>
                    <a:pt x="154" y="24"/>
                    <a:pt x="197" y="0"/>
                    <a:pt x="243" y="5"/>
                  </a:cubicBezTo>
                  <a:cubicBezTo>
                    <a:pt x="289" y="10"/>
                    <a:pt x="351" y="53"/>
                    <a:pt x="390" y="92"/>
                  </a:cubicBezTo>
                  <a:cubicBezTo>
                    <a:pt x="429" y="131"/>
                    <a:pt x="453" y="185"/>
                    <a:pt x="477" y="23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6" name="Groupe 455">
              <a:extLst>
                <a:ext uri="{FF2B5EF4-FFF2-40B4-BE49-F238E27FC236}">
                  <a16:creationId xmlns:a16="http://schemas.microsoft.com/office/drawing/2014/main" id="{8DA387E9-CBDA-9B61-1A63-912B0BBC8817}"/>
                </a:ext>
              </a:extLst>
            </p:cNvPr>
            <p:cNvGrpSpPr/>
            <p:nvPr/>
          </p:nvGrpSpPr>
          <p:grpSpPr>
            <a:xfrm>
              <a:off x="5002213" y="1447800"/>
              <a:ext cx="1657350" cy="936625"/>
              <a:chOff x="5815013" y="1473200"/>
              <a:chExt cx="1657350" cy="936625"/>
            </a:xfrm>
          </p:grpSpPr>
          <p:sp>
            <p:nvSpPr>
              <p:cNvPr id="463" name="Freeform 116">
                <a:extLst>
                  <a:ext uri="{FF2B5EF4-FFF2-40B4-BE49-F238E27FC236}">
                    <a16:creationId xmlns:a16="http://schemas.microsoft.com/office/drawing/2014/main" id="{918706E4-F79F-C431-FF5A-195FBD0B8B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5815013" y="19221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4" name="Freeform 117">
                <a:extLst>
                  <a:ext uri="{FF2B5EF4-FFF2-40B4-BE49-F238E27FC236}">
                    <a16:creationId xmlns:a16="http://schemas.microsoft.com/office/drawing/2014/main" id="{287D699B-E916-4AC3-FD7F-0CB1F9A5A3C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6643688" y="14732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7" name="Groupe 456">
              <a:extLst>
                <a:ext uri="{FF2B5EF4-FFF2-40B4-BE49-F238E27FC236}">
                  <a16:creationId xmlns:a16="http://schemas.microsoft.com/office/drawing/2014/main" id="{51D61F09-54BE-E155-208E-4DDD73124671}"/>
                </a:ext>
              </a:extLst>
            </p:cNvPr>
            <p:cNvGrpSpPr/>
            <p:nvPr/>
          </p:nvGrpSpPr>
          <p:grpSpPr>
            <a:xfrm>
              <a:off x="3351213" y="1422400"/>
              <a:ext cx="1657350" cy="936625"/>
              <a:chOff x="5815013" y="1473200"/>
              <a:chExt cx="1657350" cy="936625"/>
            </a:xfrm>
          </p:grpSpPr>
          <p:sp>
            <p:nvSpPr>
              <p:cNvPr id="461" name="Freeform 116">
                <a:extLst>
                  <a:ext uri="{FF2B5EF4-FFF2-40B4-BE49-F238E27FC236}">
                    <a16:creationId xmlns:a16="http://schemas.microsoft.com/office/drawing/2014/main" id="{9612E81C-3022-B523-D936-316487B3B5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5815013" y="19221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2" name="Freeform 117">
                <a:extLst>
                  <a:ext uri="{FF2B5EF4-FFF2-40B4-BE49-F238E27FC236}">
                    <a16:creationId xmlns:a16="http://schemas.microsoft.com/office/drawing/2014/main" id="{C1A82CDE-25C0-B87D-2969-696E9FE29D4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6643688" y="14732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8" name="Groupe 457">
              <a:extLst>
                <a:ext uri="{FF2B5EF4-FFF2-40B4-BE49-F238E27FC236}">
                  <a16:creationId xmlns:a16="http://schemas.microsoft.com/office/drawing/2014/main" id="{58BCA169-798F-D4CC-42A0-6AFFC540760B}"/>
                </a:ext>
              </a:extLst>
            </p:cNvPr>
            <p:cNvGrpSpPr/>
            <p:nvPr/>
          </p:nvGrpSpPr>
          <p:grpSpPr>
            <a:xfrm>
              <a:off x="1725613" y="1460500"/>
              <a:ext cx="1657350" cy="936625"/>
              <a:chOff x="5815013" y="1473200"/>
              <a:chExt cx="1657350" cy="936625"/>
            </a:xfrm>
          </p:grpSpPr>
          <p:sp>
            <p:nvSpPr>
              <p:cNvPr id="459" name="Freeform 116">
                <a:extLst>
                  <a:ext uri="{FF2B5EF4-FFF2-40B4-BE49-F238E27FC236}">
                    <a16:creationId xmlns:a16="http://schemas.microsoft.com/office/drawing/2014/main" id="{C0739136-D405-3AE0-5055-1BA70CCF323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flipV="1">
                <a:off x="5815013" y="1922146"/>
                <a:ext cx="828675" cy="48767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60" name="Freeform 117">
                <a:extLst>
                  <a:ext uri="{FF2B5EF4-FFF2-40B4-BE49-F238E27FC236}">
                    <a16:creationId xmlns:a16="http://schemas.microsoft.com/office/drawing/2014/main" id="{FE97895F-D250-8610-227F-17C20B5D6F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 flipV="1">
                <a:off x="6643688" y="1473200"/>
                <a:ext cx="828675" cy="489439"/>
              </a:xfrm>
              <a:custGeom>
                <a:avLst/>
                <a:gdLst>
                  <a:gd name="T0" fmla="*/ 0 w 477"/>
                  <a:gd name="T1" fmla="*/ 233 h 239"/>
                  <a:gd name="T2" fmla="*/ 114 w 477"/>
                  <a:gd name="T3" fmla="*/ 62 h 239"/>
                  <a:gd name="T4" fmla="*/ 243 w 477"/>
                  <a:gd name="T5" fmla="*/ 5 h 239"/>
                  <a:gd name="T6" fmla="*/ 390 w 477"/>
                  <a:gd name="T7" fmla="*/ 92 h 239"/>
                  <a:gd name="T8" fmla="*/ 477 w 477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239">
                    <a:moveTo>
                      <a:pt x="0" y="233"/>
                    </a:moveTo>
                    <a:cubicBezTo>
                      <a:pt x="37" y="166"/>
                      <a:pt x="74" y="100"/>
                      <a:pt x="114" y="62"/>
                    </a:cubicBezTo>
                    <a:cubicBezTo>
                      <a:pt x="154" y="24"/>
                      <a:pt x="197" y="0"/>
                      <a:pt x="243" y="5"/>
                    </a:cubicBezTo>
                    <a:cubicBezTo>
                      <a:pt x="289" y="10"/>
                      <a:pt x="351" y="53"/>
                      <a:pt x="390" y="92"/>
                    </a:cubicBezTo>
                    <a:cubicBezTo>
                      <a:pt x="429" y="131"/>
                      <a:pt x="453" y="185"/>
                      <a:pt x="477" y="239"/>
                    </a:cubicBezTo>
                  </a:path>
                </a:pathLst>
              </a:cu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65" name="Groupe 464">
            <a:extLst>
              <a:ext uri="{FF2B5EF4-FFF2-40B4-BE49-F238E27FC236}">
                <a16:creationId xmlns:a16="http://schemas.microsoft.com/office/drawing/2014/main" id="{12A1138B-1D0A-55AE-6697-F2B06496B592}"/>
              </a:ext>
            </a:extLst>
          </p:cNvPr>
          <p:cNvGrpSpPr/>
          <p:nvPr/>
        </p:nvGrpSpPr>
        <p:grpSpPr>
          <a:xfrm>
            <a:off x="3502827" y="1991838"/>
            <a:ext cx="5053012" cy="1014414"/>
            <a:chOff x="2049463" y="2317750"/>
            <a:chExt cx="5053012" cy="1014414"/>
          </a:xfrm>
        </p:grpSpPr>
        <p:grpSp>
          <p:nvGrpSpPr>
            <p:cNvPr id="466" name="Groupe 465">
              <a:extLst>
                <a:ext uri="{FF2B5EF4-FFF2-40B4-BE49-F238E27FC236}">
                  <a16:creationId xmlns:a16="http://schemas.microsoft.com/office/drawing/2014/main" id="{9148F6B6-BC1E-63A5-0779-A27F4D80B952}"/>
                </a:ext>
              </a:extLst>
            </p:cNvPr>
            <p:cNvGrpSpPr/>
            <p:nvPr/>
          </p:nvGrpSpPr>
          <p:grpSpPr>
            <a:xfrm>
              <a:off x="2049463" y="3230563"/>
              <a:ext cx="5027612" cy="101601"/>
              <a:chOff x="2049463" y="4335463"/>
              <a:chExt cx="5027612" cy="101601"/>
            </a:xfrm>
          </p:grpSpPr>
          <p:sp>
            <p:nvSpPr>
              <p:cNvPr id="473" name="Oval 94">
                <a:extLst>
                  <a:ext uri="{FF2B5EF4-FFF2-40B4-BE49-F238E27FC236}">
                    <a16:creationId xmlns:a16="http://schemas.microsoft.com/office/drawing/2014/main" id="{20EE7004-47BF-661B-EF31-2345D3AB9D2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86588" y="4344988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4" name="Oval 95">
                <a:extLst>
                  <a:ext uri="{FF2B5EF4-FFF2-40B4-BE49-F238E27FC236}">
                    <a16:creationId xmlns:a16="http://schemas.microsoft.com/office/drawing/2014/main" id="{ED0158C4-C2BE-B1AB-4221-5F2B713396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49875" y="4346576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5" name="Oval 96">
                <a:extLst>
                  <a:ext uri="{FF2B5EF4-FFF2-40B4-BE49-F238E27FC236}">
                    <a16:creationId xmlns:a16="http://schemas.microsoft.com/office/drawing/2014/main" id="{C5334C7D-73BC-C07D-5897-479BE60B1A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00463" y="4335463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6" name="Oval 96">
                <a:extLst>
                  <a:ext uri="{FF2B5EF4-FFF2-40B4-BE49-F238E27FC236}">
                    <a16:creationId xmlns:a16="http://schemas.microsoft.com/office/drawing/2014/main" id="{FDA5BA9D-F54A-0D7C-04A6-A28A11F608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9463" y="4335463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67" name="Groupe 466">
              <a:extLst>
                <a:ext uri="{FF2B5EF4-FFF2-40B4-BE49-F238E27FC236}">
                  <a16:creationId xmlns:a16="http://schemas.microsoft.com/office/drawing/2014/main" id="{2F4E2FC6-5E10-F064-ADFD-F6FD35470CFE}"/>
                </a:ext>
              </a:extLst>
            </p:cNvPr>
            <p:cNvGrpSpPr/>
            <p:nvPr/>
          </p:nvGrpSpPr>
          <p:grpSpPr>
            <a:xfrm>
              <a:off x="2087563" y="2317750"/>
              <a:ext cx="5014912" cy="114301"/>
              <a:chOff x="2087563" y="2317750"/>
              <a:chExt cx="5014912" cy="114301"/>
            </a:xfrm>
          </p:grpSpPr>
          <p:grpSp>
            <p:nvGrpSpPr>
              <p:cNvPr id="468" name="Group 124">
                <a:extLst>
                  <a:ext uri="{FF2B5EF4-FFF2-40B4-BE49-F238E27FC236}">
                    <a16:creationId xmlns:a16="http://schemas.microsoft.com/office/drawing/2014/main" id="{8F17A1F0-BC49-BBD4-A28E-6EBD879F7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5863" y="2317750"/>
                <a:ext cx="3376612" cy="101600"/>
                <a:chOff x="1603" y="1627"/>
                <a:chExt cx="2127" cy="64"/>
              </a:xfrm>
              <a:solidFill>
                <a:srgbClr val="FF0000"/>
              </a:solidFill>
            </p:grpSpPr>
            <p:sp>
              <p:nvSpPr>
                <p:cNvPr id="470" name="Oval 125">
                  <a:extLst>
                    <a:ext uri="{FF2B5EF4-FFF2-40B4-BE49-F238E27FC236}">
                      <a16:creationId xmlns:a16="http://schemas.microsoft.com/office/drawing/2014/main" id="{A2694A78-2B4F-E616-2AE2-4AE09C7038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73" y="1633"/>
                  <a:ext cx="57" cy="5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1" name="Oval 126">
                  <a:extLst>
                    <a:ext uri="{FF2B5EF4-FFF2-40B4-BE49-F238E27FC236}">
                      <a16:creationId xmlns:a16="http://schemas.microsoft.com/office/drawing/2014/main" id="{783B7BDB-56AC-36BF-608E-FC0390BD6A6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42" y="1634"/>
                  <a:ext cx="57" cy="5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72" name="Oval 127">
                  <a:extLst>
                    <a:ext uri="{FF2B5EF4-FFF2-40B4-BE49-F238E27FC236}">
                      <a16:creationId xmlns:a16="http://schemas.microsoft.com/office/drawing/2014/main" id="{563F8A3B-D09D-59C8-FE68-46C7481201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03" y="1627"/>
                  <a:ext cx="57" cy="57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69" name="Oval 96">
                <a:extLst>
                  <a:ext uri="{FF2B5EF4-FFF2-40B4-BE49-F238E27FC236}">
                    <a16:creationId xmlns:a16="http://schemas.microsoft.com/office/drawing/2014/main" id="{C320CD39-DBE3-817F-38D6-6A824AB676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87563" y="2341563"/>
                <a:ext cx="90487" cy="904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77" name="Groupe 476">
            <a:extLst>
              <a:ext uri="{FF2B5EF4-FFF2-40B4-BE49-F238E27FC236}">
                <a16:creationId xmlns:a16="http://schemas.microsoft.com/office/drawing/2014/main" id="{E17683BB-D7C7-6098-4974-F981A1BE1804}"/>
              </a:ext>
            </a:extLst>
          </p:cNvPr>
          <p:cNvGrpSpPr/>
          <p:nvPr/>
        </p:nvGrpSpPr>
        <p:grpSpPr>
          <a:xfrm>
            <a:off x="1582218" y="2977572"/>
            <a:ext cx="1407758" cy="748013"/>
            <a:chOff x="128854" y="3303483"/>
            <a:chExt cx="1407758" cy="748013"/>
          </a:xfrm>
        </p:grpSpPr>
        <p:sp>
          <p:nvSpPr>
            <p:cNvPr id="478" name="Text Box 105">
              <a:extLst>
                <a:ext uri="{FF2B5EF4-FFF2-40B4-BE49-F238E27FC236}">
                  <a16:creationId xmlns:a16="http://schemas.microsoft.com/office/drawing/2014/main" id="{A3D60FDF-702A-F9B0-D63B-2F5975377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54" y="3360633"/>
              <a:ext cx="140775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1800" dirty="0">
                  <a:solidFill>
                    <a:srgbClr val="0070C0"/>
                  </a:solidFill>
                </a:rPr>
                <a:t>E = </a:t>
              </a:r>
              <a:r>
                <a:rPr lang="de-DE" sz="1800" dirty="0" err="1">
                  <a:solidFill>
                    <a:srgbClr val="0070C0"/>
                  </a:solidFill>
                </a:rPr>
                <a:t>E</a:t>
              </a:r>
              <a:r>
                <a:rPr lang="de-DE" sz="1800" baseline="-25000" dirty="0" err="1">
                  <a:solidFill>
                    <a:srgbClr val="0070C0"/>
                  </a:solidFill>
                </a:rPr>
                <a:t>inj</a:t>
              </a:r>
              <a:r>
                <a:rPr lang="de-DE" sz="1800" baseline="-25000" dirty="0">
                  <a:solidFill>
                    <a:srgbClr val="0070C0"/>
                  </a:solidFill>
                </a:rPr>
                <a:t> </a:t>
              </a:r>
              <a:r>
                <a:rPr lang="de-DE" sz="1800" dirty="0">
                  <a:solidFill>
                    <a:srgbClr val="0070C0"/>
                  </a:solidFill>
                </a:rPr>
                <a:t>+</a:t>
              </a:r>
              <a:r>
                <a:rPr lang="de-DE" sz="180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de-DE" sz="1800" dirty="0">
                  <a:solidFill>
                    <a:srgbClr val="0070C0"/>
                  </a:solidFill>
                </a:rPr>
                <a:t>E</a:t>
              </a:r>
            </a:p>
          </p:txBody>
        </p:sp>
        <p:sp>
          <p:nvSpPr>
            <p:cNvPr id="479" name="Textfeld 1">
              <a:extLst>
                <a:ext uri="{FF2B5EF4-FFF2-40B4-BE49-F238E27FC236}">
                  <a16:creationId xmlns:a16="http://schemas.microsoft.com/office/drawing/2014/main" id="{4D005884-C714-F63C-362B-2940D3A55533}"/>
                </a:ext>
              </a:extLst>
            </p:cNvPr>
            <p:cNvSpPr txBox="1"/>
            <p:nvPr/>
          </p:nvSpPr>
          <p:spPr>
            <a:xfrm>
              <a:off x="601977" y="3743719"/>
              <a:ext cx="895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  <a:latin typeface="Symbol" panose="05050102010706020507" pitchFamily="18" charset="2"/>
                </a:rPr>
                <a:t>(b </a:t>
              </a:r>
              <a:r>
                <a:rPr lang="en-GB" sz="140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~ 1)</a:t>
              </a:r>
              <a:endParaRPr lang="en-GB" sz="1400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80" name="Connecteur droit avec flèche 479">
              <a:extLst>
                <a:ext uri="{FF2B5EF4-FFF2-40B4-BE49-F238E27FC236}">
                  <a16:creationId xmlns:a16="http://schemas.microsoft.com/office/drawing/2014/main" id="{3B9DA346-7FF3-47D8-80BC-D381CB104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708" y="3303483"/>
              <a:ext cx="900112" cy="0"/>
            </a:xfrm>
            <a:prstGeom prst="straightConnector1">
              <a:avLst/>
            </a:prstGeom>
            <a:ln w="38100"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e 480">
            <a:extLst>
              <a:ext uri="{FF2B5EF4-FFF2-40B4-BE49-F238E27FC236}">
                <a16:creationId xmlns:a16="http://schemas.microsoft.com/office/drawing/2014/main" id="{4C52094C-EA45-07E1-8BA5-574DDB7AAC50}"/>
              </a:ext>
            </a:extLst>
          </p:cNvPr>
          <p:cNvGrpSpPr/>
          <p:nvPr/>
        </p:nvGrpSpPr>
        <p:grpSpPr>
          <a:xfrm>
            <a:off x="2069315" y="2857026"/>
            <a:ext cx="8340770" cy="1833562"/>
            <a:chOff x="615950" y="3182938"/>
            <a:chExt cx="8340770" cy="1833562"/>
          </a:xfrm>
        </p:grpSpPr>
        <p:grpSp>
          <p:nvGrpSpPr>
            <p:cNvPr id="482" name="Groupe 481">
              <a:extLst>
                <a:ext uri="{FF2B5EF4-FFF2-40B4-BE49-F238E27FC236}">
                  <a16:creationId xmlns:a16="http://schemas.microsoft.com/office/drawing/2014/main" id="{40F598B9-9C7E-A1ED-19B4-50C99AB180BD}"/>
                </a:ext>
              </a:extLst>
            </p:cNvPr>
            <p:cNvGrpSpPr/>
            <p:nvPr/>
          </p:nvGrpSpPr>
          <p:grpSpPr>
            <a:xfrm>
              <a:off x="615950" y="3182938"/>
              <a:ext cx="8340770" cy="1833562"/>
              <a:chOff x="615950" y="3182938"/>
              <a:chExt cx="8340770" cy="1833562"/>
            </a:xfrm>
          </p:grpSpPr>
          <p:sp>
            <p:nvSpPr>
              <p:cNvPr id="484" name="Arc 90">
                <a:extLst>
                  <a:ext uri="{FF2B5EF4-FFF2-40B4-BE49-F238E27FC236}">
                    <a16:creationId xmlns:a16="http://schemas.microsoft.com/office/drawing/2014/main" id="{A70F4489-29B4-3BB1-FB31-348EB8853D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02407" y="3596481"/>
                <a:ext cx="1828800" cy="100171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00 w 43200"/>
                  <a:gd name="T1" fmla="*/ 23681 h 23681"/>
                  <a:gd name="T2" fmla="*/ 43200 w 43200"/>
                  <a:gd name="T3" fmla="*/ 21600 h 23681"/>
                  <a:gd name="T4" fmla="*/ 21600 w 43200"/>
                  <a:gd name="T5" fmla="*/ 21600 h 2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681" fill="none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681" stroke="0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C00000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5" name="Arc 91">
                <a:extLst>
                  <a:ext uri="{FF2B5EF4-FFF2-40B4-BE49-F238E27FC236}">
                    <a16:creationId xmlns:a16="http://schemas.microsoft.com/office/drawing/2014/main" id="{54D1CCB1-467E-6EC2-598F-9CBE9B700FB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7023894" y="3598069"/>
                <a:ext cx="1828800" cy="10017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00 w 43200"/>
                  <a:gd name="T1" fmla="*/ 23681 h 23681"/>
                  <a:gd name="T2" fmla="*/ 43200 w 43200"/>
                  <a:gd name="T3" fmla="*/ 21600 h 23681"/>
                  <a:gd name="T4" fmla="*/ 21600 w 43200"/>
                  <a:gd name="T5" fmla="*/ 21600 h 2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681" fill="none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681" stroke="0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C0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6" name="Line 92">
                <a:extLst>
                  <a:ext uri="{FF2B5EF4-FFF2-40B4-BE49-F238E27FC236}">
                    <a16:creationId xmlns:a16="http://schemas.microsoft.com/office/drawing/2014/main" id="{2A52EA50-1F22-D123-1A08-64D9979D8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5016500"/>
                <a:ext cx="5842000" cy="0"/>
              </a:xfrm>
              <a:prstGeom prst="line">
                <a:avLst/>
              </a:prstGeom>
              <a:noFill/>
              <a:ln w="31750">
                <a:solidFill>
                  <a:srgbClr val="C0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Text Box 97">
                <a:extLst>
                  <a:ext uri="{FF2B5EF4-FFF2-40B4-BE49-F238E27FC236}">
                    <a16:creationId xmlns:a16="http://schemas.microsoft.com/office/drawing/2014/main" id="{09FA3F70-2588-0822-D77F-E99DF783F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424" y="4605338"/>
                <a:ext cx="2080789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2000" b="1" dirty="0">
                    <a:solidFill>
                      <a:srgbClr val="C00000"/>
                    </a:solidFill>
                  </a:rPr>
                  <a:t>L = n 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US" sz="2000" b="1" dirty="0">
                    <a:solidFill>
                      <a:srgbClr val="C00000"/>
                    </a:solidFill>
                    <a:latin typeface="Symbol" pitchFamily="18" charset="2"/>
                    <a:cs typeface="Times New Roman" pitchFamily="18" charset="0"/>
                  </a:rPr>
                  <a:t>l</a:t>
                </a:r>
                <a:r>
                  <a:rPr lang="en-US" sz="2000" b="1" dirty="0">
                    <a:solidFill>
                      <a:srgbClr val="C00000"/>
                    </a:solidFill>
                    <a:cs typeface="Times New Roman" pitchFamily="18" charset="0"/>
                  </a:rPr>
                  <a:t> + </a:t>
                </a:r>
                <a:r>
                  <a:rPr lang="en-US" sz="2000" b="1" dirty="0">
                    <a:solidFill>
                      <a:srgbClr val="C00000"/>
                    </a:solidFill>
                    <a:latin typeface="Symbol" pitchFamily="18" charset="2"/>
                    <a:cs typeface="Times New Roman" pitchFamily="18" charset="0"/>
                  </a:rPr>
                  <a:t>l </a:t>
                </a:r>
                <a:r>
                  <a:rPr lang="en-US" sz="2000" b="1" dirty="0">
                    <a:solidFill>
                      <a:srgbClr val="C00000"/>
                    </a:solidFill>
                    <a:cs typeface="Times New Roman" pitchFamily="18" charset="0"/>
                  </a:rPr>
                  <a:t>/ 2</a:t>
                </a:r>
                <a:endPara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8" name="Text Box 105">
                <a:extLst>
                  <a:ext uri="{FF2B5EF4-FFF2-40B4-BE49-F238E27FC236}">
                    <a16:creationId xmlns:a16="http://schemas.microsoft.com/office/drawing/2014/main" id="{EFB262B5-E0A0-C935-6CA1-EA1C8C352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8962" y="3276384"/>
                <a:ext cx="140775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rgbClr val="C00000"/>
                    </a:solidFill>
                  </a:rPr>
                  <a:t>E = </a:t>
                </a:r>
                <a:r>
                  <a:rPr lang="de-DE" sz="1800" dirty="0" err="1">
                    <a:solidFill>
                      <a:srgbClr val="C00000"/>
                    </a:solidFill>
                  </a:rPr>
                  <a:t>E</a:t>
                </a:r>
                <a:r>
                  <a:rPr lang="de-DE" sz="1800" baseline="-25000" dirty="0" err="1">
                    <a:solidFill>
                      <a:srgbClr val="C00000"/>
                    </a:solidFill>
                  </a:rPr>
                  <a:t>inj</a:t>
                </a:r>
                <a:r>
                  <a:rPr lang="de-DE" sz="1800" baseline="-25000" dirty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>
                    <a:solidFill>
                      <a:srgbClr val="C00000"/>
                    </a:solidFill>
                  </a:rPr>
                  <a:t>+</a:t>
                </a:r>
                <a:r>
                  <a:rPr lang="de-DE" sz="1800" dirty="0">
                    <a:solidFill>
                      <a:srgbClr val="C00000"/>
                    </a:solidFill>
                    <a:latin typeface="Symbol" pitchFamily="18" charset="2"/>
                  </a:rPr>
                  <a:t>D</a:t>
                </a:r>
                <a:r>
                  <a:rPr lang="de-DE" sz="1800" dirty="0">
                    <a:solidFill>
                      <a:srgbClr val="C00000"/>
                    </a:solidFill>
                  </a:rPr>
                  <a:t>E</a:t>
                </a:r>
              </a:p>
            </p:txBody>
          </p:sp>
        </p:grpSp>
        <p:cxnSp>
          <p:nvCxnSpPr>
            <p:cNvPr id="483" name="Connecteur droit avec flèche 482">
              <a:extLst>
                <a:ext uri="{FF2B5EF4-FFF2-40B4-BE49-F238E27FC236}">
                  <a16:creationId xmlns:a16="http://schemas.microsoft.com/office/drawing/2014/main" id="{DB15B7EC-B6D7-2DB4-D27E-C1B2972E2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9797" y="3210639"/>
              <a:ext cx="921780" cy="1001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9" name="ZoneTexte 488">
            <a:extLst>
              <a:ext uri="{FF2B5EF4-FFF2-40B4-BE49-F238E27FC236}">
                <a16:creationId xmlns:a16="http://schemas.microsoft.com/office/drawing/2014/main" id="{45B172FD-2181-1221-DE1A-EFC4163760FF}"/>
              </a:ext>
            </a:extLst>
          </p:cNvPr>
          <p:cNvSpPr txBox="1"/>
          <p:nvPr/>
        </p:nvSpPr>
        <p:spPr>
          <a:xfrm>
            <a:off x="1710084" y="5070804"/>
            <a:ext cx="855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Symbol" pitchFamily="18" charset="2"/>
              </a:rPr>
              <a:t>Deceleration = “loss free” energy storage (in the beam) </a:t>
            </a:r>
            <a:r>
              <a:rPr lang="en-US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  <a:sym typeface="Symbol" pitchFamily="18" charset="2"/>
              </a:rPr>
              <a:t> Energy recovery</a:t>
            </a:r>
          </a:p>
        </p:txBody>
      </p:sp>
      <p:grpSp>
        <p:nvGrpSpPr>
          <p:cNvPr id="490" name="Groupe 489">
            <a:extLst>
              <a:ext uri="{FF2B5EF4-FFF2-40B4-BE49-F238E27FC236}">
                <a16:creationId xmlns:a16="http://schemas.microsoft.com/office/drawing/2014/main" id="{A04E6CEE-F774-28FB-9E7E-E23F5E5A8598}"/>
              </a:ext>
            </a:extLst>
          </p:cNvPr>
          <p:cNvGrpSpPr/>
          <p:nvPr/>
        </p:nvGrpSpPr>
        <p:grpSpPr>
          <a:xfrm>
            <a:off x="1353939" y="2453680"/>
            <a:ext cx="9003494" cy="2237655"/>
            <a:chOff x="1562034" y="4404445"/>
            <a:chExt cx="9003494" cy="2237655"/>
          </a:xfrm>
        </p:grpSpPr>
        <p:grpSp>
          <p:nvGrpSpPr>
            <p:cNvPr id="491" name="Groupe 490">
              <a:extLst>
                <a:ext uri="{FF2B5EF4-FFF2-40B4-BE49-F238E27FC236}">
                  <a16:creationId xmlns:a16="http://schemas.microsoft.com/office/drawing/2014/main" id="{96B8F869-26CC-22B2-C0CB-C006384B8F21}"/>
                </a:ext>
              </a:extLst>
            </p:cNvPr>
            <p:cNvGrpSpPr/>
            <p:nvPr/>
          </p:nvGrpSpPr>
          <p:grpSpPr>
            <a:xfrm>
              <a:off x="2292351" y="4404445"/>
              <a:ext cx="8273177" cy="2237655"/>
              <a:chOff x="615950" y="2778845"/>
              <a:chExt cx="8273177" cy="2237655"/>
            </a:xfrm>
          </p:grpSpPr>
          <p:sp>
            <p:nvSpPr>
              <p:cNvPr id="494" name="Arc 90">
                <a:extLst>
                  <a:ext uri="{FF2B5EF4-FFF2-40B4-BE49-F238E27FC236}">
                    <a16:creationId xmlns:a16="http://schemas.microsoft.com/office/drawing/2014/main" id="{7D43A7E7-FD17-2A5A-A50C-88A4F229E3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02407" y="3596481"/>
                <a:ext cx="1828800" cy="1001713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00 w 43200"/>
                  <a:gd name="T1" fmla="*/ 23681 h 23681"/>
                  <a:gd name="T2" fmla="*/ 43200 w 43200"/>
                  <a:gd name="T3" fmla="*/ 21600 h 23681"/>
                  <a:gd name="T4" fmla="*/ 21600 w 43200"/>
                  <a:gd name="T5" fmla="*/ 21600 h 2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681" fill="none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681" stroke="0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70C0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5" name="Arc 91">
                <a:extLst>
                  <a:ext uri="{FF2B5EF4-FFF2-40B4-BE49-F238E27FC236}">
                    <a16:creationId xmlns:a16="http://schemas.microsoft.com/office/drawing/2014/main" id="{499F1B50-DC20-430D-3F49-7E1245D16E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 flipH="1">
                <a:off x="7023894" y="3598069"/>
                <a:ext cx="1828800" cy="100171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00 w 43200"/>
                  <a:gd name="T1" fmla="*/ 23681 h 23681"/>
                  <a:gd name="T2" fmla="*/ 43200 w 43200"/>
                  <a:gd name="T3" fmla="*/ 21600 h 23681"/>
                  <a:gd name="T4" fmla="*/ 21600 w 43200"/>
                  <a:gd name="T5" fmla="*/ 21600 h 23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3681" fill="none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3681" stroke="0" extrusionOk="0">
                    <a:moveTo>
                      <a:pt x="100" y="23680"/>
                    </a:moveTo>
                    <a:cubicBezTo>
                      <a:pt x="33" y="22989"/>
                      <a:pt x="0" y="2229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0">
                <a:solidFill>
                  <a:srgbClr val="0070C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>
                  <a:solidFill>
                    <a:srgbClr val="00B050"/>
                  </a:solidFill>
                </a:endParaRPr>
              </a:p>
            </p:txBody>
          </p:sp>
          <p:sp>
            <p:nvSpPr>
              <p:cNvPr id="496" name="Line 92">
                <a:extLst>
                  <a:ext uri="{FF2B5EF4-FFF2-40B4-BE49-F238E27FC236}">
                    <a16:creationId xmlns:a16="http://schemas.microsoft.com/office/drawing/2014/main" id="{5D4A656A-EFDF-380E-C340-E5C8E88AB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5016500"/>
                <a:ext cx="5842000" cy="0"/>
              </a:xfrm>
              <a:prstGeom prst="line">
                <a:avLst/>
              </a:prstGeom>
              <a:noFill/>
              <a:ln w="31750">
                <a:solidFill>
                  <a:srgbClr val="0070C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7" name="Text Box 97">
                <a:extLst>
                  <a:ext uri="{FF2B5EF4-FFF2-40B4-BE49-F238E27FC236}">
                    <a16:creationId xmlns:a16="http://schemas.microsoft.com/office/drawing/2014/main" id="{8C073656-8321-8613-79BD-6DA2E531B8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1424" y="4605338"/>
                <a:ext cx="208078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b="1" dirty="0">
                    <a:solidFill>
                      <a:srgbClr val="0070C0"/>
                    </a:solidFill>
                  </a:rPr>
                  <a:t>L = n </a:t>
                </a:r>
                <a:r>
                  <a:rPr lang="en-US" sz="1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US" sz="1800" b="1" dirty="0">
                    <a:solidFill>
                      <a:srgbClr val="0070C0"/>
                    </a:solidFill>
                    <a:latin typeface="Symbol" pitchFamily="18" charset="2"/>
                    <a:cs typeface="Times New Roman" pitchFamily="18" charset="0"/>
                  </a:rPr>
                  <a:t>l</a:t>
                </a:r>
                <a:r>
                  <a:rPr lang="en-US" sz="1800" b="1" dirty="0">
                    <a:solidFill>
                      <a:srgbClr val="0070C0"/>
                    </a:solidFill>
                    <a:cs typeface="Times New Roman" pitchFamily="18" charset="0"/>
                  </a:rPr>
                  <a:t> </a:t>
                </a:r>
                <a:endParaRPr lang="en-US" sz="18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8" name="Text Box 105">
                <a:extLst>
                  <a:ext uri="{FF2B5EF4-FFF2-40B4-BE49-F238E27FC236}">
                    <a16:creationId xmlns:a16="http://schemas.microsoft.com/office/drawing/2014/main" id="{A6C2D5F8-621B-3993-2399-E2F6738B8C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8621" y="2778845"/>
                <a:ext cx="138050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rgbClr val="0070C0"/>
                    </a:solidFill>
                  </a:rPr>
                  <a:t>E = </a:t>
                </a:r>
                <a:r>
                  <a:rPr lang="de-DE" sz="1800" dirty="0" err="1">
                    <a:solidFill>
                      <a:srgbClr val="0070C0"/>
                    </a:solidFill>
                  </a:rPr>
                  <a:t>E</a:t>
                </a:r>
                <a:r>
                  <a:rPr lang="de-DE" sz="1800" baseline="-25000" dirty="0" err="1">
                    <a:solidFill>
                      <a:srgbClr val="0070C0"/>
                    </a:solidFill>
                  </a:rPr>
                  <a:t>inj</a:t>
                </a:r>
                <a:r>
                  <a:rPr lang="de-DE" sz="1800" baseline="-25000" dirty="0">
                    <a:solidFill>
                      <a:srgbClr val="0070C0"/>
                    </a:solidFill>
                  </a:rPr>
                  <a:t> </a:t>
                </a:r>
                <a:r>
                  <a:rPr lang="de-DE" sz="1800" dirty="0">
                    <a:solidFill>
                      <a:srgbClr val="0070C0"/>
                    </a:solidFill>
                  </a:rPr>
                  <a:t>+</a:t>
                </a:r>
                <a:r>
                  <a:rPr lang="de-DE" sz="1800" dirty="0">
                    <a:solidFill>
                      <a:srgbClr val="0070C0"/>
                    </a:solidFill>
                    <a:latin typeface="Symbol" pitchFamily="18" charset="2"/>
                  </a:rPr>
                  <a:t>D</a:t>
                </a:r>
                <a:r>
                  <a:rPr lang="de-DE" sz="1800" dirty="0">
                    <a:solidFill>
                      <a:srgbClr val="0070C0"/>
                    </a:solidFill>
                  </a:rPr>
                  <a:t>E</a:t>
                </a:r>
              </a:p>
            </p:txBody>
          </p:sp>
        </p:grpSp>
        <p:sp>
          <p:nvSpPr>
            <p:cNvPr id="492" name="Text Box 105">
              <a:extLst>
                <a:ext uri="{FF2B5EF4-FFF2-40B4-BE49-F238E27FC236}">
                  <a16:creationId xmlns:a16="http://schemas.microsoft.com/office/drawing/2014/main" id="{AA6D1DB7-F9BD-9B0B-BA96-EE3370805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034" y="4454498"/>
              <a:ext cx="15728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1800" dirty="0">
                  <a:solidFill>
                    <a:srgbClr val="0070C0"/>
                  </a:solidFill>
                </a:rPr>
                <a:t>E = </a:t>
              </a:r>
              <a:r>
                <a:rPr lang="de-DE" sz="1800" dirty="0" err="1">
                  <a:solidFill>
                    <a:srgbClr val="0070C0"/>
                  </a:solidFill>
                </a:rPr>
                <a:t>E</a:t>
              </a:r>
              <a:r>
                <a:rPr lang="de-DE" sz="1800" baseline="-25000" dirty="0" err="1">
                  <a:solidFill>
                    <a:srgbClr val="0070C0"/>
                  </a:solidFill>
                </a:rPr>
                <a:t>inj</a:t>
              </a:r>
              <a:r>
                <a:rPr lang="de-DE" sz="1800" baseline="-25000" dirty="0">
                  <a:solidFill>
                    <a:srgbClr val="0070C0"/>
                  </a:solidFill>
                </a:rPr>
                <a:t> </a:t>
              </a:r>
              <a:r>
                <a:rPr lang="de-DE" sz="1800" dirty="0">
                  <a:solidFill>
                    <a:srgbClr val="0070C0"/>
                  </a:solidFill>
                </a:rPr>
                <a:t>+2 </a:t>
              </a:r>
              <a:r>
                <a:rPr lang="de-DE" sz="180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de-DE" sz="1800" dirty="0">
                  <a:solidFill>
                    <a:srgbClr val="0070C0"/>
                  </a:solidFill>
                </a:rPr>
                <a:t>E</a:t>
              </a:r>
            </a:p>
          </p:txBody>
        </p:sp>
        <p:cxnSp>
          <p:nvCxnSpPr>
            <p:cNvPr id="493" name="Connecteur droit avec flèche 492">
              <a:extLst>
                <a:ext uri="{FF2B5EF4-FFF2-40B4-BE49-F238E27FC236}">
                  <a16:creationId xmlns:a16="http://schemas.microsoft.com/office/drawing/2014/main" id="{268B4928-48E2-49BF-BF37-10924DE1E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43635" y="4833717"/>
              <a:ext cx="989106" cy="16350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1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  <p:bldP spid="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Scope change after moving from CREMLIN+ to EURIZON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3E572-0409-B180-C659-2948A5BA828B}"/>
              </a:ext>
            </a:extLst>
          </p:cNvPr>
          <p:cNvSpPr txBox="1"/>
          <p:nvPr/>
        </p:nvSpPr>
        <p:spPr>
          <a:xfrm>
            <a:off x="201812" y="1013520"/>
            <a:ext cx="10009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700"/>
                </a:solidFill>
                <a:latin typeface="+mn-lt"/>
              </a:rPr>
              <a:t>Initial CREMLIN+ 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6700"/>
              </a:solidFill>
              <a:latin typeface="+mn-lt"/>
            </a:endParaRPr>
          </a:p>
          <a:p>
            <a:r>
              <a:rPr lang="en-GB" sz="1800" b="1" dirty="0">
                <a:latin typeface="+mn-lt"/>
              </a:rPr>
              <a:t>Task 5.2: </a:t>
            </a:r>
            <a:r>
              <a:rPr lang="en-US" sz="1800" u="sng" dirty="0">
                <a:effectLst/>
                <a:latin typeface="+mn-lt"/>
                <a:ea typeface="Times New Roman" panose="02020603050405020304" pitchFamily="18" charset="0"/>
              </a:rPr>
              <a:t>Development of collider technologies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and fostering synergy between SCT, CLIC, and FCC-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ee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collider projects</a:t>
            </a:r>
            <a:r>
              <a:rPr lang="fr-FR" sz="1800" dirty="0">
                <a:effectLst/>
                <a:latin typeface="+mn-lt"/>
              </a:rPr>
              <a:t> (</a:t>
            </a:r>
            <a:r>
              <a:rPr lang="en-US" sz="1800" u="sng" dirty="0">
                <a:effectLst/>
                <a:latin typeface="+mn-lt"/>
                <a:ea typeface="Times New Roman" panose="02020603050405020304" pitchFamily="18" charset="0"/>
              </a:rPr>
              <a:t>CERN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BINP, </a:t>
            </a:r>
            <a:r>
              <a:rPr lang="en-GB" sz="18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IJCLab</a:t>
            </a:r>
            <a:r>
              <a:rPr lang="en-GB" sz="18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-CNRS</a:t>
            </a:r>
            <a:r>
              <a:rPr lang="fr-FR" sz="1800" dirty="0">
                <a:effectLst/>
                <a:latin typeface="+mn-lt"/>
              </a:rPr>
              <a:t>)</a:t>
            </a:r>
          </a:p>
          <a:p>
            <a:endParaRPr lang="en-GB" sz="1800" b="1" dirty="0">
              <a:latin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en-GB" sz="1800" b="1" dirty="0">
                <a:latin typeface="Calibri" panose="020F0502020204030204" pitchFamily="34" charset="0"/>
              </a:rPr>
              <a:t>Scope: </a:t>
            </a:r>
            <a:r>
              <a:rPr lang="en-GB" sz="1800" dirty="0">
                <a:latin typeface="+mn-lt"/>
              </a:rPr>
              <a:t>Joint development of accelerator equipment by IJCLab-CNRS and BINP groups</a:t>
            </a:r>
            <a:endParaRPr lang="en-GB" sz="1800" b="1" dirty="0">
              <a:latin typeface="Calibri" panose="020F0502020204030204" pitchFamily="34" charset="0"/>
            </a:endParaRPr>
          </a:p>
          <a:p>
            <a:pPr marL="78740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Development of the electron RF photo-gun with low emittance and high flux electron beam. Production of key elements.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78740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Development of the polarized electron source. Production of key elements and systems.</a:t>
            </a:r>
            <a:endParaRPr lang="fr-FR" sz="1600" dirty="0">
              <a:latin typeface="+mn-lt"/>
              <a:ea typeface="Times New Roman" panose="02020603050405020304" pitchFamily="18" charset="0"/>
            </a:endParaRPr>
          </a:p>
          <a:p>
            <a:pPr marL="78740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effectLst/>
                <a:latin typeface="+mn-lt"/>
                <a:ea typeface="Times New Roman" panose="02020603050405020304" pitchFamily="18" charset="0"/>
              </a:rPr>
              <a:t>Development of magnet technologies, production and measurement of accelerator magnets.</a:t>
            </a:r>
            <a:endParaRPr lang="fr-FR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GB" sz="1800" b="1" dirty="0">
              <a:latin typeface="Calibri" panose="020F0502020204030204" pitchFamily="34" charset="0"/>
            </a:endParaRPr>
          </a:p>
          <a:p>
            <a:r>
              <a:rPr lang="en-GB" sz="1800" b="1" dirty="0">
                <a:latin typeface="Calibri" panose="020F0502020204030204" pitchFamily="34" charset="0"/>
              </a:rPr>
              <a:t>Deliverable: </a:t>
            </a:r>
            <a:r>
              <a:rPr lang="en-GB" sz="1600" dirty="0">
                <a:latin typeface="Calibri" panose="020F0502020204030204" pitchFamily="34" charset="0"/>
              </a:rPr>
              <a:t>D5.1: Report on joint development of collider technologies for lepton colliders (M36) </a:t>
            </a:r>
            <a:endParaRPr lang="en-GB" sz="1600" dirty="0">
              <a:effectLst/>
              <a:latin typeface="Calibri" panose="020F0502020204030204" pitchFamily="34" charset="0"/>
            </a:endParaRPr>
          </a:p>
          <a:p>
            <a:r>
              <a:rPr lang="en-GB" sz="1800" b="1" dirty="0">
                <a:effectLst/>
                <a:latin typeface="Calibri" panose="020F0502020204030204" pitchFamily="34" charset="0"/>
              </a:rPr>
              <a:t>Milestone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600" dirty="0">
                <a:latin typeface="Calibri" panose="020F0502020204030204" pitchFamily="34" charset="0"/>
              </a:rPr>
              <a:t>M3: Prototyping and measurements of key elements (M42)</a:t>
            </a:r>
          </a:p>
          <a:p>
            <a:endParaRPr lang="en-GB" sz="1700" dirty="0">
              <a:solidFill>
                <a:srgbClr val="FF6700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5EE7E8-335F-4DC5-7F48-3E484A7D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20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EURIZON Annual Meeting 2023</a:t>
            </a:r>
            <a:endParaRPr lang="fr-FR">
              <a:latin typeface="+mn-lt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ERL - The global landscape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B41D81-B4DE-5D33-3B2D-48800DE3B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63" y="653480"/>
            <a:ext cx="7455941" cy="4985386"/>
          </a:xfrm>
          <a:prstGeom prst="rect">
            <a:avLst/>
          </a:prstGeom>
        </p:spPr>
      </p:pic>
      <p:grpSp>
        <p:nvGrpSpPr>
          <p:cNvPr id="30" name="Group 25">
            <a:extLst>
              <a:ext uri="{FF2B5EF4-FFF2-40B4-BE49-F238E27FC236}">
                <a16:creationId xmlns:a16="http://schemas.microsoft.com/office/drawing/2014/main" id="{9D8AFD7E-98E5-0589-E26B-D0E4A90B76AC}"/>
              </a:ext>
            </a:extLst>
          </p:cNvPr>
          <p:cNvGrpSpPr/>
          <p:nvPr/>
        </p:nvGrpSpPr>
        <p:grpSpPr>
          <a:xfrm>
            <a:off x="6754539" y="5261992"/>
            <a:ext cx="2736304" cy="369332"/>
            <a:chOff x="8290613" y="6407285"/>
            <a:chExt cx="2736304" cy="369332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CD3B7B90-96E1-0BB4-D84C-A41564F31190}"/>
                </a:ext>
              </a:extLst>
            </p:cNvPr>
            <p:cNvSpPr txBox="1"/>
            <p:nvPr/>
          </p:nvSpPr>
          <p:spPr>
            <a:xfrm>
              <a:off x="8290613" y="6407285"/>
              <a:ext cx="1995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Technology Limited</a:t>
              </a:r>
              <a:endParaRPr lang="en-US" sz="1800" baseline="-10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2" name="Straight Arrow Connector 24">
              <a:extLst>
                <a:ext uri="{FF2B5EF4-FFF2-40B4-BE49-F238E27FC236}">
                  <a16:creationId xmlns:a16="http://schemas.microsoft.com/office/drawing/2014/main" id="{11F82F7E-BEB6-74FD-BFB4-A00791265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4829" y="6593088"/>
              <a:ext cx="792088" cy="87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6">
            <a:extLst>
              <a:ext uri="{FF2B5EF4-FFF2-40B4-BE49-F238E27FC236}">
                <a16:creationId xmlns:a16="http://schemas.microsoft.com/office/drawing/2014/main" id="{FEA38229-1DFB-5DD1-03C1-AF1E82946DC1}"/>
              </a:ext>
            </a:extLst>
          </p:cNvPr>
          <p:cNvGrpSpPr/>
          <p:nvPr/>
        </p:nvGrpSpPr>
        <p:grpSpPr>
          <a:xfrm rot="16200000">
            <a:off x="8013379" y="2499710"/>
            <a:ext cx="2778983" cy="369332"/>
            <a:chOff x="8420800" y="6439723"/>
            <a:chExt cx="2778983" cy="369332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C3C7B051-592B-0C54-F316-098AC8531D5D}"/>
                </a:ext>
              </a:extLst>
            </p:cNvPr>
            <p:cNvSpPr txBox="1"/>
            <p:nvPr/>
          </p:nvSpPr>
          <p:spPr>
            <a:xfrm rot="10800000">
              <a:off x="8420800" y="6439723"/>
              <a:ext cx="169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Funding Limited</a:t>
              </a:r>
              <a:endParaRPr lang="en-US" sz="1800" baseline="-10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5" name="Straight Arrow Connector 28">
              <a:extLst>
                <a:ext uri="{FF2B5EF4-FFF2-40B4-BE49-F238E27FC236}">
                  <a16:creationId xmlns:a16="http://schemas.microsoft.com/office/drawing/2014/main" id="{329E067B-32B4-5211-061F-619FCFA090D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659758" y="6061815"/>
              <a:ext cx="2" cy="108004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Arc 36">
            <a:extLst>
              <a:ext uri="{FF2B5EF4-FFF2-40B4-BE49-F238E27FC236}">
                <a16:creationId xmlns:a16="http://schemas.microsoft.com/office/drawing/2014/main" id="{CBDA9607-5CDE-4125-48AB-EBAD39A91822}"/>
              </a:ext>
            </a:extLst>
          </p:cNvPr>
          <p:cNvSpPr/>
          <p:nvPr/>
        </p:nvSpPr>
        <p:spPr>
          <a:xfrm>
            <a:off x="489843" y="1226723"/>
            <a:ext cx="8290015" cy="4365849"/>
          </a:xfrm>
          <a:prstGeom prst="arc">
            <a:avLst>
              <a:gd name="adj1" fmla="val 16840556"/>
              <a:gd name="adj2" fmla="val 21084677"/>
            </a:avLst>
          </a:prstGeom>
          <a:ln w="317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7CC1BDA-E934-6E36-E115-06BAED4967D2}"/>
              </a:ext>
            </a:extLst>
          </p:cNvPr>
          <p:cNvSpPr/>
          <p:nvPr/>
        </p:nvSpPr>
        <p:spPr>
          <a:xfrm>
            <a:off x="705866" y="2309664"/>
            <a:ext cx="7128793" cy="3312369"/>
          </a:xfrm>
          <a:prstGeom prst="arc">
            <a:avLst>
              <a:gd name="adj1" fmla="val 16288481"/>
              <a:gd name="adj2" fmla="val 9583"/>
            </a:avLst>
          </a:prstGeom>
          <a:ln w="31750">
            <a:solidFill>
              <a:srgbClr val="0070C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D113442C-C6DB-51BC-EC5F-A5C9279D1D3E}"/>
              </a:ext>
            </a:extLst>
          </p:cNvPr>
          <p:cNvSpPr/>
          <p:nvPr/>
        </p:nvSpPr>
        <p:spPr>
          <a:xfrm>
            <a:off x="285076" y="2813720"/>
            <a:ext cx="6973519" cy="3210139"/>
          </a:xfrm>
          <a:prstGeom prst="arc">
            <a:avLst>
              <a:gd name="adj1" fmla="val 16199999"/>
              <a:gd name="adj2" fmla="val 10202"/>
            </a:avLst>
          </a:prstGeom>
          <a:ln w="317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8885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27C76EFD-C28A-2489-6458-E88CDCED23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165" y="1661592"/>
            <a:ext cx="2887929" cy="1275955"/>
          </a:xfrm>
          <a:prstGeom prst="rect">
            <a:avLst/>
          </a:prstGeom>
        </p:spPr>
      </p:pic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21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ERL History and achievements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8622309-C206-D1FF-F5A8-81E766B1819F}"/>
              </a:ext>
            </a:extLst>
          </p:cNvPr>
          <p:cNvSpPr txBox="1"/>
          <p:nvPr/>
        </p:nvSpPr>
        <p:spPr>
          <a:xfrm>
            <a:off x="5962451" y="4440869"/>
            <a:ext cx="2319674" cy="892552"/>
          </a:xfrm>
          <a:prstGeom prst="rect">
            <a:avLst/>
          </a:prstGeom>
          <a:solidFill>
            <a:schemeClr val="bg1"/>
          </a:solidFill>
          <a:ln w="19050">
            <a:solidFill>
              <a:srgbClr val="CC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2020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, Cornell/BNL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+mn-lt"/>
              </a:rPr>
              <a:t>cbeta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, FFA-arc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latin typeface="+mn-lt"/>
              </a:rPr>
              <a:t>4-pass ERL </a:t>
            </a:r>
          </a:p>
          <a:p>
            <a:r>
              <a:rPr lang="en-US" sz="1200" dirty="0">
                <a:latin typeface="+mn-lt"/>
              </a:rPr>
              <a:t>(80mA injector, e = 0.3mm </a:t>
            </a:r>
            <a:r>
              <a:rPr lang="en-US" sz="1200" dirty="0" err="1">
                <a:latin typeface="+mn-lt"/>
              </a:rPr>
              <a:t>mrad</a:t>
            </a:r>
            <a:r>
              <a:rPr lang="en-US" sz="1200" dirty="0">
                <a:latin typeface="+mn-lt"/>
              </a:rPr>
              <a:t>)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CDEE29C-B5A8-A613-B396-8A81175A5DCC}"/>
              </a:ext>
            </a:extLst>
          </p:cNvPr>
          <p:cNvSpPr txBox="1"/>
          <p:nvPr/>
        </p:nvSpPr>
        <p:spPr>
          <a:xfrm>
            <a:off x="378667" y="3180144"/>
            <a:ext cx="1827368" cy="2369880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2002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Jefferson Lab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“IR-Demo”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SRF, 5mA, 48MeV,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2.1kW beam power IR</a:t>
            </a:r>
          </a:p>
          <a:p>
            <a:r>
              <a:rPr lang="en-US" sz="1500" b="1" dirty="0">
                <a:solidFill>
                  <a:srgbClr val="000000"/>
                </a:solidFill>
                <a:latin typeface="+mn-lt"/>
              </a:rPr>
              <a:t>2003</a:t>
            </a:r>
          </a:p>
          <a:p>
            <a:r>
              <a:rPr lang="en-US" sz="1200" i="0" u="none" strike="noStrike" baseline="0" dirty="0">
                <a:solidFill>
                  <a:srgbClr val="000000"/>
                </a:solidFill>
                <a:latin typeface="+mn-lt"/>
              </a:rPr>
              <a:t>CEBAF, </a:t>
            </a:r>
            <a:r>
              <a:rPr lang="en-US" sz="1200" i="0" u="sng" strike="noStrike" baseline="0" dirty="0">
                <a:solidFill>
                  <a:srgbClr val="000000"/>
                </a:solidFill>
                <a:latin typeface="+mn-lt"/>
              </a:rPr>
              <a:t>1 GeV</a:t>
            </a:r>
            <a:r>
              <a:rPr lang="en-US" sz="1200" i="0" u="none" strike="noStrike" baseline="0" dirty="0">
                <a:solidFill>
                  <a:srgbClr val="000000"/>
                </a:solidFill>
                <a:latin typeface="+mn-lt"/>
              </a:rPr>
              <a:t>, single turn</a:t>
            </a:r>
          </a:p>
          <a:p>
            <a:r>
              <a:rPr lang="en-US" sz="1500" b="1" dirty="0">
                <a:latin typeface="+mn-lt"/>
              </a:rPr>
              <a:t>2007</a:t>
            </a:r>
            <a:r>
              <a:rPr lang="en-US" sz="1500" dirty="0">
                <a:latin typeface="+mn-lt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Upgrade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200" u="sng" dirty="0">
                <a:latin typeface="+mn-lt"/>
              </a:rPr>
              <a:t>9mA</a:t>
            </a:r>
            <a:r>
              <a:rPr lang="en-US" sz="1200" dirty="0">
                <a:latin typeface="+mn-lt"/>
              </a:rPr>
              <a:t>, 150MeV</a:t>
            </a:r>
            <a:endParaRPr lang="en-DE" sz="1200" dirty="0">
              <a:latin typeface="+mn-lt"/>
            </a:endParaRPr>
          </a:p>
          <a:p>
            <a:r>
              <a:rPr lang="en-US" sz="1200" b="0" i="0" u="none" strike="noStrike" baseline="0" dirty="0">
                <a:latin typeface="+mn-lt"/>
              </a:rPr>
              <a:t>1.1MW beam  power with </a:t>
            </a:r>
            <a:r>
              <a:rPr lang="en-US" sz="1200" dirty="0">
                <a:latin typeface="+mn-lt"/>
              </a:rPr>
              <a:t>~</a:t>
            </a:r>
            <a:r>
              <a:rPr lang="en-US" sz="1200" b="0" i="0" u="none" strike="noStrike" baseline="0" dirty="0">
                <a:latin typeface="+mn-lt"/>
              </a:rPr>
              <a:t>300kW total power</a:t>
            </a:r>
          </a:p>
        </p:txBody>
      </p:sp>
      <p:sp>
        <p:nvSpPr>
          <p:cNvPr id="5" name="Arrow: Curved Right 7">
            <a:extLst>
              <a:ext uri="{FF2B5EF4-FFF2-40B4-BE49-F238E27FC236}">
                <a16:creationId xmlns:a16="http://schemas.microsoft.com/office/drawing/2014/main" id="{D7EF03BD-1816-1540-73C3-80BDFC0C70B9}"/>
              </a:ext>
            </a:extLst>
          </p:cNvPr>
          <p:cNvSpPr/>
          <p:nvPr/>
        </p:nvSpPr>
        <p:spPr>
          <a:xfrm>
            <a:off x="1554937" y="1445568"/>
            <a:ext cx="6813830" cy="2995302"/>
          </a:xfrm>
          <a:prstGeom prst="curvedRightArrow">
            <a:avLst>
              <a:gd name="adj1" fmla="val 13375"/>
              <a:gd name="adj2" fmla="val 27304"/>
              <a:gd name="adj3" fmla="val 2231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F61251F-CB27-053F-5127-9600A6ED8AB9}"/>
              </a:ext>
            </a:extLst>
          </p:cNvPr>
          <p:cNvSpPr txBox="1"/>
          <p:nvPr/>
        </p:nvSpPr>
        <p:spPr>
          <a:xfrm>
            <a:off x="8266707" y="681063"/>
            <a:ext cx="2326500" cy="692497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1965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M. </a:t>
            </a:r>
            <a:r>
              <a:rPr lang="en-US" sz="1500" b="0" i="0" u="none" strike="noStrike" baseline="0" dirty="0" err="1">
                <a:solidFill>
                  <a:srgbClr val="000000"/>
                </a:solidFill>
                <a:latin typeface="+mn-lt"/>
              </a:rPr>
              <a:t>Tigner</a:t>
            </a:r>
            <a:endParaRPr lang="en-US" sz="1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latin typeface="+mn-lt"/>
              </a:rPr>
              <a:t>“A possible apparatus for electron clashing-beam experiments”</a:t>
            </a:r>
            <a:endParaRPr lang="en-DE" sz="1200" dirty="0">
              <a:latin typeface="+mn-lt"/>
            </a:endParaRPr>
          </a:p>
        </p:txBody>
      </p:sp>
      <p:sp>
        <p:nvSpPr>
          <p:cNvPr id="7" name="Explosion: 8 Points 9">
            <a:extLst>
              <a:ext uri="{FF2B5EF4-FFF2-40B4-BE49-F238E27FC236}">
                <a16:creationId xmlns:a16="http://schemas.microsoft.com/office/drawing/2014/main" id="{4BE02D04-1ADB-B8CC-3D34-1C464BCBE473}"/>
              </a:ext>
            </a:extLst>
          </p:cNvPr>
          <p:cNvSpPr/>
          <p:nvPr/>
        </p:nvSpPr>
        <p:spPr>
          <a:xfrm>
            <a:off x="8194699" y="1368475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55D0C4B-296D-509E-2807-2A32564308BE}"/>
              </a:ext>
            </a:extLst>
          </p:cNvPr>
          <p:cNvSpPr txBox="1"/>
          <p:nvPr/>
        </p:nvSpPr>
        <p:spPr>
          <a:xfrm>
            <a:off x="4907715" y="706904"/>
            <a:ext cx="2813142" cy="738664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1987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High Energy Physics Lab</a:t>
            </a: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Stanford University</a:t>
            </a:r>
          </a:p>
          <a:p>
            <a:r>
              <a:rPr lang="en-US" sz="1200" dirty="0">
                <a:latin typeface="+mn-lt"/>
              </a:rPr>
              <a:t>SRF cavities, </a:t>
            </a:r>
            <a:r>
              <a:rPr lang="en-US" sz="1200" b="0" i="0" u="none" strike="noStrike" baseline="0" dirty="0">
                <a:latin typeface="+mn-lt"/>
              </a:rPr>
              <a:t>proof of principal experiment</a:t>
            </a:r>
            <a:endParaRPr lang="en-US" sz="1200" dirty="0">
              <a:latin typeface="+mn-lt"/>
            </a:endParaRPr>
          </a:p>
        </p:txBody>
      </p:sp>
      <p:sp>
        <p:nvSpPr>
          <p:cNvPr id="10" name="Explosion: 8 Points 11">
            <a:extLst>
              <a:ext uri="{FF2B5EF4-FFF2-40B4-BE49-F238E27FC236}">
                <a16:creationId xmlns:a16="http://schemas.microsoft.com/office/drawing/2014/main" id="{F05E981C-51C5-003F-BB84-7CF8215D63E2}"/>
              </a:ext>
            </a:extLst>
          </p:cNvPr>
          <p:cNvSpPr/>
          <p:nvPr/>
        </p:nvSpPr>
        <p:spPr>
          <a:xfrm>
            <a:off x="6175640" y="1368475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Explosion: 8 Points 12">
            <a:extLst>
              <a:ext uri="{FF2B5EF4-FFF2-40B4-BE49-F238E27FC236}">
                <a16:creationId xmlns:a16="http://schemas.microsoft.com/office/drawing/2014/main" id="{36382FE1-540C-D328-A61B-211835691FC5}"/>
              </a:ext>
            </a:extLst>
          </p:cNvPr>
          <p:cNvSpPr/>
          <p:nvPr/>
        </p:nvSpPr>
        <p:spPr>
          <a:xfrm>
            <a:off x="1470929" y="2324016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4ED0C27E-8809-177B-5085-A432675A03B3}"/>
              </a:ext>
            </a:extLst>
          </p:cNvPr>
          <p:cNvSpPr txBox="1"/>
          <p:nvPr/>
        </p:nvSpPr>
        <p:spPr>
          <a:xfrm>
            <a:off x="324826" y="1259457"/>
            <a:ext cx="1275093" cy="1138773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2000</a:t>
            </a:r>
            <a:endParaRPr lang="en-US" sz="15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Jefferson Lab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“Front End Test”</a:t>
            </a:r>
          </a:p>
          <a:p>
            <a:r>
              <a:rPr lang="en-US" sz="1200" dirty="0">
                <a:latin typeface="+mn-lt"/>
              </a:rPr>
              <a:t>SRF, first CW </a:t>
            </a:r>
          </a:p>
          <a:p>
            <a:r>
              <a:rPr lang="en-US" sz="1200" dirty="0">
                <a:latin typeface="+mn-lt"/>
              </a:rPr>
              <a:t>recovery</a:t>
            </a:r>
            <a:endParaRPr lang="en-DE" sz="1200" dirty="0">
              <a:latin typeface="+mn-lt"/>
            </a:endParaRPr>
          </a:p>
        </p:txBody>
      </p:sp>
      <p:sp>
        <p:nvSpPr>
          <p:cNvPr id="13" name="Explosion: 8 Points 14">
            <a:extLst>
              <a:ext uri="{FF2B5EF4-FFF2-40B4-BE49-F238E27FC236}">
                <a16:creationId xmlns:a16="http://schemas.microsoft.com/office/drawing/2014/main" id="{4A12F62B-C8AE-1050-093D-138B503AD7A4}"/>
              </a:ext>
            </a:extLst>
          </p:cNvPr>
          <p:cNvSpPr/>
          <p:nvPr/>
        </p:nvSpPr>
        <p:spPr>
          <a:xfrm>
            <a:off x="3992640" y="155196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5242CA3-298D-601B-961C-12F4EB964ECD}"/>
              </a:ext>
            </a:extLst>
          </p:cNvPr>
          <p:cNvSpPr txBox="1"/>
          <p:nvPr/>
        </p:nvSpPr>
        <p:spPr>
          <a:xfrm>
            <a:off x="2462206" y="800930"/>
            <a:ext cx="1705595" cy="707886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1987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Los Alamos</a:t>
            </a:r>
          </a:p>
          <a:p>
            <a:r>
              <a:rPr lang="en-US" sz="1200" dirty="0">
                <a:latin typeface="+mn-lt"/>
              </a:rPr>
              <a:t>FEL-operation, </a:t>
            </a:r>
            <a:r>
              <a:rPr lang="en-US" sz="1200" dirty="0" err="1">
                <a:latin typeface="+mn-lt"/>
              </a:rPr>
              <a:t>nc</a:t>
            </a:r>
            <a:r>
              <a:rPr lang="en-US" sz="1200" dirty="0">
                <a:latin typeface="+mn-lt"/>
              </a:rPr>
              <a:t>,</a:t>
            </a:r>
          </a:p>
          <a:p>
            <a:r>
              <a:rPr lang="en-US" sz="1200" dirty="0">
                <a:latin typeface="+mn-lt"/>
              </a:rPr>
              <a:t>coupled acc/dec cavities</a:t>
            </a:r>
          </a:p>
        </p:txBody>
      </p:sp>
      <p:sp>
        <p:nvSpPr>
          <p:cNvPr id="15" name="Explosion: 8 Points 16">
            <a:extLst>
              <a:ext uri="{FF2B5EF4-FFF2-40B4-BE49-F238E27FC236}">
                <a16:creationId xmlns:a16="http://schemas.microsoft.com/office/drawing/2014/main" id="{F720EFD3-86CC-2AEB-7719-65698F389272}"/>
              </a:ext>
            </a:extLst>
          </p:cNvPr>
          <p:cNvSpPr/>
          <p:nvPr/>
        </p:nvSpPr>
        <p:spPr>
          <a:xfrm>
            <a:off x="1971443" y="3338367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F98CEAC-2B7F-ED2C-6AFF-E8686A8614BE}"/>
              </a:ext>
            </a:extLst>
          </p:cNvPr>
          <p:cNvSpPr txBox="1"/>
          <p:nvPr/>
        </p:nvSpPr>
        <p:spPr>
          <a:xfrm>
            <a:off x="2311535" y="4096332"/>
            <a:ext cx="1646797" cy="1077218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2004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BINP, Russia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FEL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-operation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r>
              <a:rPr lang="en-US" sz="1200" dirty="0">
                <a:latin typeface="+mn-lt"/>
              </a:rPr>
              <a:t>normal conducting RF, </a:t>
            </a:r>
          </a:p>
          <a:p>
            <a:r>
              <a:rPr lang="en-US" sz="1200" dirty="0">
                <a:latin typeface="+mn-lt"/>
              </a:rPr>
              <a:t>30 mA</a:t>
            </a:r>
          </a:p>
          <a:p>
            <a:r>
              <a:rPr lang="en-US" sz="1200" dirty="0">
                <a:latin typeface="+mn-lt"/>
              </a:rPr>
              <a:t>2007: 4-passes</a:t>
            </a:r>
          </a:p>
        </p:txBody>
      </p:sp>
      <p:sp>
        <p:nvSpPr>
          <p:cNvPr id="18" name="Explosion: 8 Points 18">
            <a:extLst>
              <a:ext uri="{FF2B5EF4-FFF2-40B4-BE49-F238E27FC236}">
                <a16:creationId xmlns:a16="http://schemas.microsoft.com/office/drawing/2014/main" id="{38C2D459-C973-82EE-943B-8DE62CB94F9E}"/>
              </a:ext>
            </a:extLst>
          </p:cNvPr>
          <p:cNvSpPr/>
          <p:nvPr/>
        </p:nvSpPr>
        <p:spPr>
          <a:xfrm>
            <a:off x="5386186" y="402818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9" name="Explosion: 8 Points 19">
            <a:extLst>
              <a:ext uri="{FF2B5EF4-FFF2-40B4-BE49-F238E27FC236}">
                <a16:creationId xmlns:a16="http://schemas.microsoft.com/office/drawing/2014/main" id="{153C1A96-90BF-DBB6-F51E-176BFCC2B72E}"/>
              </a:ext>
            </a:extLst>
          </p:cNvPr>
          <p:cNvSpPr/>
          <p:nvPr/>
        </p:nvSpPr>
        <p:spPr>
          <a:xfrm>
            <a:off x="3699635" y="3749824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ADE235F-B47A-6257-BA95-5DC3721BD634}"/>
              </a:ext>
            </a:extLst>
          </p:cNvPr>
          <p:cNvSpPr txBox="1"/>
          <p:nvPr/>
        </p:nvSpPr>
        <p:spPr>
          <a:xfrm>
            <a:off x="2286099" y="2578532"/>
            <a:ext cx="2020168" cy="523220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2002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JEARI, Japan</a:t>
            </a:r>
          </a:p>
          <a:p>
            <a:pPr algn="just"/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FEL, SRF, 700kW beam power</a:t>
            </a:r>
          </a:p>
        </p:txBody>
      </p:sp>
      <p:sp>
        <p:nvSpPr>
          <p:cNvPr id="21" name="Explosion: 8 Points 21">
            <a:extLst>
              <a:ext uri="{FF2B5EF4-FFF2-40B4-BE49-F238E27FC236}">
                <a16:creationId xmlns:a16="http://schemas.microsoft.com/office/drawing/2014/main" id="{8A740630-48DE-46C7-63E2-CD829E823A81}"/>
              </a:ext>
            </a:extLst>
          </p:cNvPr>
          <p:cNvSpPr/>
          <p:nvPr/>
        </p:nvSpPr>
        <p:spPr>
          <a:xfrm>
            <a:off x="1971443" y="2952651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118CF140-69F5-1F2B-DAAF-0E84215F7062}"/>
              </a:ext>
            </a:extLst>
          </p:cNvPr>
          <p:cNvSpPr txBox="1"/>
          <p:nvPr/>
        </p:nvSpPr>
        <p:spPr>
          <a:xfrm>
            <a:off x="4839237" y="2741712"/>
            <a:ext cx="2275342" cy="707886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2005 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Daresbury Lab, GB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+mn-lt"/>
              </a:rPr>
              <a:t>“Alice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”, SRF, 26MeV, versatile </a:t>
            </a:r>
            <a:endParaRPr lang="en-US" sz="1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10-year user program</a:t>
            </a:r>
            <a:endParaRPr lang="en-US" sz="1200" dirty="0">
              <a:latin typeface="+mn-lt"/>
            </a:endParaRPr>
          </a:p>
        </p:txBody>
      </p:sp>
      <p:sp>
        <p:nvSpPr>
          <p:cNvPr id="23" name="Explosion: 8 Points 23">
            <a:extLst>
              <a:ext uri="{FF2B5EF4-FFF2-40B4-BE49-F238E27FC236}">
                <a16:creationId xmlns:a16="http://schemas.microsoft.com/office/drawing/2014/main" id="{5D63E2FF-00BA-EC3E-E6B4-8475AA85A66A}"/>
              </a:ext>
            </a:extLst>
          </p:cNvPr>
          <p:cNvSpPr/>
          <p:nvPr/>
        </p:nvSpPr>
        <p:spPr>
          <a:xfrm>
            <a:off x="4663597" y="3456707"/>
            <a:ext cx="318600" cy="365125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Explosion: 8 Points 24">
            <a:extLst>
              <a:ext uri="{FF2B5EF4-FFF2-40B4-BE49-F238E27FC236}">
                <a16:creationId xmlns:a16="http://schemas.microsoft.com/office/drawing/2014/main" id="{FE91A121-5468-EF20-7B12-F4D056013DB7}"/>
              </a:ext>
            </a:extLst>
          </p:cNvPr>
          <p:cNvSpPr/>
          <p:nvPr/>
        </p:nvSpPr>
        <p:spPr>
          <a:xfrm>
            <a:off x="7084902" y="4109864"/>
            <a:ext cx="328575" cy="346966"/>
          </a:xfrm>
          <a:prstGeom prst="irregularSeal1">
            <a:avLst/>
          </a:prstGeom>
          <a:solidFill>
            <a:srgbClr val="CC00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67134CC-AAE9-8730-988A-84AF8D915ED9}"/>
              </a:ext>
            </a:extLst>
          </p:cNvPr>
          <p:cNvSpPr txBox="1"/>
          <p:nvPr/>
        </p:nvSpPr>
        <p:spPr>
          <a:xfrm>
            <a:off x="8410723" y="3029744"/>
            <a:ext cx="2275342" cy="2723823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under construction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r>
              <a:rPr lang="en-US" sz="1500" dirty="0">
                <a:latin typeface="+mn-lt"/>
              </a:rPr>
              <a:t>MESA, Germany</a:t>
            </a:r>
          </a:p>
          <a:p>
            <a:r>
              <a:rPr lang="en-US" sz="1200" dirty="0">
                <a:latin typeface="+mn-lt"/>
              </a:rPr>
              <a:t>particle physics application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b="1" dirty="0">
                <a:solidFill>
                  <a:srgbClr val="CC0066"/>
                </a:solidFill>
                <a:latin typeface="+mn-lt"/>
              </a:rPr>
              <a:t>PERLE, France</a:t>
            </a:r>
          </a:p>
          <a:p>
            <a:r>
              <a:rPr lang="en-US" sz="1200" dirty="0">
                <a:latin typeface="+mn-lt"/>
              </a:rPr>
              <a:t>Technology test facility (</a:t>
            </a:r>
            <a:r>
              <a:rPr lang="en-US" sz="1200" dirty="0" err="1">
                <a:latin typeface="+mn-lt"/>
              </a:rPr>
              <a:t>LHeC</a:t>
            </a:r>
            <a:r>
              <a:rPr lang="en-US" sz="1200" dirty="0">
                <a:latin typeface="+mn-lt"/>
              </a:rPr>
              <a:t>/FCC-eh) + </a:t>
            </a:r>
            <a:r>
              <a:rPr lang="en-US" sz="1200" dirty="0" err="1">
                <a:latin typeface="+mn-lt"/>
              </a:rPr>
              <a:t>eRIB</a:t>
            </a:r>
            <a:r>
              <a:rPr lang="en-US" sz="1200" dirty="0">
                <a:latin typeface="+mn-lt"/>
              </a:rPr>
              <a:t> test facility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b="1" dirty="0" err="1">
                <a:solidFill>
                  <a:srgbClr val="CC0066"/>
                </a:solidFill>
                <a:latin typeface="+mn-lt"/>
              </a:rPr>
              <a:t>bERLinPro</a:t>
            </a:r>
            <a:r>
              <a:rPr lang="en-US" sz="1500" b="1" dirty="0">
                <a:solidFill>
                  <a:srgbClr val="CC0066"/>
                </a:solidFill>
                <a:latin typeface="+mn-lt"/>
              </a:rPr>
              <a:t>, Germany</a:t>
            </a:r>
          </a:p>
          <a:p>
            <a:r>
              <a:rPr lang="en-US" sz="1200" dirty="0">
                <a:latin typeface="+mn-lt"/>
              </a:rPr>
              <a:t>SRF/ERL technology test facility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500" dirty="0" err="1">
                <a:latin typeface="+mn-lt"/>
              </a:rPr>
              <a:t>CeC</a:t>
            </a:r>
            <a:r>
              <a:rPr lang="en-US" sz="1500" dirty="0">
                <a:latin typeface="+mn-lt"/>
              </a:rPr>
              <a:t>, BNL, USA</a:t>
            </a:r>
          </a:p>
          <a:p>
            <a:r>
              <a:rPr lang="en-US" sz="1200" dirty="0">
                <a:latin typeface="+mn-lt"/>
              </a:rPr>
              <a:t>Coherent electron cooling  for EIC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947B3897-3230-EBF8-BAC2-BA49661A64DB}"/>
              </a:ext>
            </a:extLst>
          </p:cNvPr>
          <p:cNvSpPr txBox="1"/>
          <p:nvPr/>
        </p:nvSpPr>
        <p:spPr>
          <a:xfrm>
            <a:off x="4162251" y="4329762"/>
            <a:ext cx="1572255" cy="892552"/>
          </a:xfrm>
          <a:prstGeom prst="rect">
            <a:avLst/>
          </a:prstGeom>
          <a:noFill/>
          <a:ln w="190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b="1" i="0" u="none" strike="noStrike" baseline="0" dirty="0">
                <a:solidFill>
                  <a:srgbClr val="000000"/>
                </a:solidFill>
                <a:latin typeface="+mn-lt"/>
              </a:rPr>
              <a:t>2013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+mn-lt"/>
              </a:rPr>
              <a:t> KEK, Japan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cERL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”, prototype 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ERL light source</a:t>
            </a:r>
          </a:p>
          <a:p>
            <a:r>
              <a:rPr lang="en-US" sz="1200" dirty="0">
                <a:solidFill>
                  <a:srgbClr val="000000"/>
                </a:solidFill>
                <a:latin typeface="+mn-lt"/>
              </a:rPr>
              <a:t>Industrial applications</a:t>
            </a:r>
            <a:endParaRPr lang="en-US" sz="12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CD82EA-8D8E-4103-71BD-D4602E5F6EE3}"/>
              </a:ext>
            </a:extLst>
          </p:cNvPr>
          <p:cNvSpPr/>
          <p:nvPr/>
        </p:nvSpPr>
        <p:spPr>
          <a:xfrm>
            <a:off x="2290043" y="5355486"/>
            <a:ext cx="2348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>
                <a:solidFill>
                  <a:srgbClr val="CC0066"/>
                </a:solidFill>
                <a:latin typeface="+mn-lt"/>
              </a:rPr>
              <a:t>Courtesy to Bettina </a:t>
            </a:r>
            <a:r>
              <a:rPr lang="en-US" sz="1600" i="1" u="sng" dirty="0" err="1">
                <a:solidFill>
                  <a:srgbClr val="CC0066"/>
                </a:solidFill>
                <a:latin typeface="+mn-lt"/>
              </a:rPr>
              <a:t>Kuske</a:t>
            </a:r>
            <a:endParaRPr lang="en-GB" sz="1600" i="1" u="sng" dirty="0">
              <a:solidFill>
                <a:srgbClr val="CC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19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Scope change after moving from CREMLIN+ to EURIZON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3E572-0409-B180-C659-2948A5BA828B}"/>
              </a:ext>
            </a:extLst>
          </p:cNvPr>
          <p:cNvSpPr txBox="1"/>
          <p:nvPr/>
        </p:nvSpPr>
        <p:spPr>
          <a:xfrm>
            <a:off x="201811" y="1035000"/>
            <a:ext cx="100091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6700"/>
                </a:solidFill>
                <a:latin typeface="+mn-lt"/>
              </a:rPr>
              <a:t>New EURIZON 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FF6700"/>
              </a:solidFill>
              <a:latin typeface="+mn-lt"/>
            </a:endParaRPr>
          </a:p>
          <a:p>
            <a:r>
              <a:rPr lang="en-GB" sz="1800" b="1" dirty="0">
                <a:latin typeface="+mn-lt"/>
              </a:rPr>
              <a:t>Task 5.2: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 of accelerator technologies for Energy Recovery Linacs (ERLs) and their use in colliders</a:t>
            </a:r>
            <a:endParaRPr lang="en-GB" sz="1600" b="1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GB" sz="1800" b="1" dirty="0">
                <a:latin typeface="Calibri" panose="020F0502020204030204" pitchFamily="34" charset="0"/>
              </a:rPr>
              <a:t>Scope: </a:t>
            </a:r>
          </a:p>
          <a:p>
            <a:pPr marL="78740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Continue the design study of magnet technologies for ERLs (B-COM) + hopefully prototyping and test  </a:t>
            </a:r>
          </a:p>
          <a:p>
            <a:pPr marL="78740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>
                <a:latin typeface="+mn-lt"/>
              </a:rPr>
              <a:t>Study and optimise High Order Mode (HOM) dumping for ERL SRF cavity, fabricate and test HOM coupler prototypes</a:t>
            </a:r>
          </a:p>
          <a:p>
            <a:pPr lvl="0" algn="just">
              <a:spcAft>
                <a:spcPts val="600"/>
              </a:spcAft>
            </a:pPr>
            <a:r>
              <a:rPr lang="en-GB" sz="1800" b="1" dirty="0">
                <a:latin typeface="Calibri" panose="020F0502020204030204" pitchFamily="34" charset="0"/>
              </a:rPr>
              <a:t>Consequences:</a:t>
            </a:r>
          </a:p>
          <a:p>
            <a:pPr lvl="0" algn="just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</a:rPr>
              <a:t>Loss of expertise, prototyping capability and test equipment at BINP </a:t>
            </a:r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 Delay and over-cost in magnet prototyping to be considered. </a:t>
            </a:r>
            <a:endParaRPr lang="en-GB" sz="1800" dirty="0">
              <a:latin typeface="Calibri" panose="020F050202020403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en-GB" sz="1800" b="1" dirty="0">
                <a:latin typeface="Calibri" panose="020F0502020204030204" pitchFamily="34" charset="0"/>
              </a:rPr>
              <a:t>Special request addressed to project coordinator:</a:t>
            </a:r>
          </a:p>
          <a:p>
            <a:pPr lvl="0" algn="just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</a:rPr>
              <a:t>Use the money initially allocated to Post-doc hiring (104 k€) to prototypes funding, in addition to the 100k€ already allocated </a:t>
            </a:r>
            <a:r>
              <a:rPr lang="en-GB" sz="1600" dirty="0">
                <a:latin typeface="Calibri" panose="020F0502020204030204" pitchFamily="34" charset="0"/>
                <a:sym typeface="Wingdings" pitchFamily="2" charset="2"/>
              </a:rPr>
              <a:t> Total budget for prototyping (204 k€). </a:t>
            </a:r>
            <a:endParaRPr lang="en-GB" sz="1600" dirty="0">
              <a:latin typeface="Calibri" panose="020F0502020204030204" pitchFamily="34" charset="0"/>
            </a:endParaRPr>
          </a:p>
          <a:p>
            <a:endParaRPr lang="en-GB" sz="1700" dirty="0">
              <a:solidFill>
                <a:srgbClr val="FF67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EA64B1-5AEB-DF0C-609E-B7A72F9E4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ERLs in the European Accelerator R&amp;D Roadmap  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D01E9784-5661-35A0-7363-575AF57196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00" y="739131"/>
            <a:ext cx="3438932" cy="48631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80FEDC-1252-8AAC-B5A8-596C9DFD0568}"/>
              </a:ext>
            </a:extLst>
          </p:cNvPr>
          <p:cNvSpPr txBox="1"/>
          <p:nvPr/>
        </p:nvSpPr>
        <p:spPr>
          <a:xfrm>
            <a:off x="273819" y="892726"/>
            <a:ext cx="64807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ERL development has been recognized as one of the five main axis of accelerators R&amp;D in support of the European Strategy for Particle Physics (ESPP):</a:t>
            </a:r>
          </a:p>
          <a:p>
            <a:pPr marL="84455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High-field magnets</a:t>
            </a:r>
          </a:p>
          <a:p>
            <a:pPr marL="84455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High-gradient RF structures and systems</a:t>
            </a:r>
          </a:p>
          <a:p>
            <a:pPr marL="84455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High-gradient plasma and laser accelerators</a:t>
            </a:r>
          </a:p>
          <a:p>
            <a:pPr marL="84455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Bright muon beams and muon colliders</a:t>
            </a:r>
          </a:p>
          <a:p>
            <a:pPr marL="84455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Energy-recovery </a:t>
            </a:r>
            <a:r>
              <a:rPr lang="en-GB" sz="1600" dirty="0" err="1">
                <a:latin typeface="+mn-lt"/>
              </a:rPr>
              <a:t>linacs</a:t>
            </a:r>
            <a:endParaRPr lang="en-GB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The constituted ERL Roadmap Panel has done a tremendous job with broad and active participation. </a:t>
            </a:r>
            <a:r>
              <a:rPr lang="en-US" sz="1600" b="1" dirty="0">
                <a:latin typeface="+mn-lt"/>
              </a:rPr>
              <a:t>PERLE &amp; </a:t>
            </a:r>
            <a:r>
              <a:rPr lang="en-US" sz="1600" b="1" dirty="0" err="1">
                <a:latin typeface="+mn-lt"/>
              </a:rPr>
              <a:t>bERLinPro</a:t>
            </a:r>
            <a:r>
              <a:rPr lang="en-US" sz="1600" b="1" dirty="0">
                <a:latin typeface="+mn-lt"/>
              </a:rPr>
              <a:t> projects </a:t>
            </a:r>
            <a:r>
              <a:rPr lang="en-US" sz="1600" dirty="0">
                <a:latin typeface="+mn-lt"/>
              </a:rPr>
              <a:t>were recognized as one of the "essential pillars of the ERL development," with milestones to be achieved by the next ESPP in 2026.</a:t>
            </a: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endParaRPr lang="fr-FR" sz="1300" b="1" dirty="0">
              <a:latin typeface="+mn-lt"/>
            </a:endParaRPr>
          </a:p>
          <a:p>
            <a:pPr algn="just"/>
            <a:r>
              <a:rPr lang="fr-FR" sz="1300" b="1" dirty="0">
                <a:latin typeface="+mn-lt"/>
              </a:rPr>
              <a:t>ESPP R&amp;D Accelerator Roadmap: </a:t>
            </a:r>
            <a:r>
              <a:rPr lang="fr-FR" sz="1300" dirty="0">
                <a:latin typeface="+mn-lt"/>
                <a:hlinkClick r:id="rId3"/>
              </a:rPr>
              <a:t>https://arxiv.org/ftp/arxiv/papers/2201/2201.07895.pdf</a:t>
            </a:r>
            <a:endParaRPr lang="fr-FR" sz="13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B05E40-3ACF-69CF-C7E1-3FFC85FF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short story of the PERLE Genesis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C3E572-0409-B180-C659-2948A5BA828B}"/>
              </a:ext>
            </a:extLst>
          </p:cNvPr>
          <p:cNvSpPr txBox="1"/>
          <p:nvPr/>
        </p:nvSpPr>
        <p:spPr>
          <a:xfrm>
            <a:off x="201811" y="737677"/>
            <a:ext cx="100091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Future </a:t>
            </a:r>
            <a:r>
              <a:rPr lang="en-GB" sz="1700" b="1" dirty="0">
                <a:latin typeface="+mn-lt"/>
              </a:rPr>
              <a:t>particle physics imposes strong technical challenges on accelerators</a:t>
            </a:r>
            <a:r>
              <a:rPr lang="en-GB" sz="1700" dirty="0">
                <a:latin typeface="+mn-lt"/>
              </a:rPr>
              <a:t> and requires a variety of </a:t>
            </a:r>
            <a:r>
              <a:rPr lang="en-GB" sz="1700" b="1" dirty="0">
                <a:latin typeface="+mn-lt"/>
              </a:rPr>
              <a:t>accelerator R&amp;D programs</a:t>
            </a:r>
            <a:r>
              <a:rPr lang="en-GB" sz="1700" dirty="0">
                <a:latin typeface="+mn-lt"/>
              </a:rPr>
              <a:t> not only to meet the foreseen performances, but also to </a:t>
            </a:r>
            <a:r>
              <a:rPr lang="en-GB" sz="1700" b="1" dirty="0">
                <a:latin typeface="+mn-lt"/>
              </a:rPr>
              <a:t>lower their energetic consumption and enhance their efficiency</a:t>
            </a:r>
            <a:r>
              <a:rPr lang="en-GB" sz="1700" dirty="0">
                <a:latin typeface="+mn-lt"/>
              </a:rPr>
              <a:t>.   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 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Energy Recovery Linacs offer one of the main options for energy frontier colliders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To probe </a:t>
            </a:r>
            <a:r>
              <a:rPr lang="en-GB" sz="1700" b="1" dirty="0">
                <a:latin typeface="+mn-lt"/>
              </a:rPr>
              <a:t>deep inelastic scattering at high energy </a:t>
            </a:r>
            <a:r>
              <a:rPr lang="en-GB" sz="1700" dirty="0">
                <a:latin typeface="+mn-lt"/>
              </a:rPr>
              <a:t>and to study the </a:t>
            </a:r>
            <a:r>
              <a:rPr lang="en-GB" sz="1700" b="1" dirty="0">
                <a:latin typeface="+mn-lt"/>
              </a:rPr>
              <a:t>Higgs boson</a:t>
            </a:r>
            <a:r>
              <a:rPr lang="en-GB" sz="1700" dirty="0">
                <a:latin typeface="+mn-lt"/>
              </a:rPr>
              <a:t>, </a:t>
            </a:r>
            <a:r>
              <a:rPr lang="en-GB" sz="1700" dirty="0" err="1">
                <a:solidFill>
                  <a:srgbClr val="FF6700"/>
                </a:solidFill>
                <a:latin typeface="+mn-lt"/>
              </a:rPr>
              <a:t>LHeC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 proposes a high luminosity collider</a:t>
            </a:r>
            <a:r>
              <a:rPr lang="en-GB" sz="1700" dirty="0">
                <a:latin typeface="+mn-lt"/>
              </a:rPr>
              <a:t> using the HL-LHC protons and an intense electron beam.</a:t>
            </a:r>
          </a:p>
          <a:p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For the electron beam, </a:t>
            </a:r>
            <a:r>
              <a:rPr lang="en-GB" sz="1700" dirty="0">
                <a:solidFill>
                  <a:srgbClr val="FF6700"/>
                </a:solidFill>
                <a:latin typeface="+mn-lt"/>
              </a:rPr>
              <a:t>the ERL scenario</a:t>
            </a:r>
            <a:r>
              <a:rPr lang="en-GB" sz="1700" dirty="0">
                <a:solidFill>
                  <a:srgbClr val="0432FF"/>
                </a:solidFill>
                <a:latin typeface="+mn-lt"/>
              </a:rPr>
              <a:t> </a:t>
            </a:r>
            <a:r>
              <a:rPr lang="en-GB" sz="1700" dirty="0">
                <a:latin typeface="+mn-lt"/>
              </a:rPr>
              <a:t>has many advantages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High luminosity, low interference for installation next to LHC, machine size, energy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Concept also applied to the FCC-eh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7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1" dirty="0">
                <a:latin typeface="+mn-lt"/>
              </a:rPr>
              <a:t>The ERL-ring collider concept of </a:t>
            </a:r>
            <a:r>
              <a:rPr lang="en-GB" sz="1700" b="1" dirty="0" err="1">
                <a:latin typeface="+mn-lt"/>
              </a:rPr>
              <a:t>LHeC</a:t>
            </a:r>
            <a:r>
              <a:rPr lang="en-GB" sz="1700" b="1" dirty="0">
                <a:latin typeface="+mn-lt"/>
              </a:rPr>
              <a:t>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synchronous operation of HL-LHC and 50 GeV electron beams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circumference of e- loop about 1/5 of that of LHC (5.3 km)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n-lt"/>
              </a:rPr>
              <a:t>luminosity of 10</a:t>
            </a:r>
            <a:r>
              <a:rPr lang="en-GB" sz="1700" baseline="30000" dirty="0">
                <a:latin typeface="+mn-lt"/>
              </a:rPr>
              <a:t>34</a:t>
            </a:r>
            <a:r>
              <a:rPr lang="en-GB" sz="1700" dirty="0">
                <a:latin typeface="+mn-lt"/>
              </a:rPr>
              <a:t> cm</a:t>
            </a:r>
            <a:r>
              <a:rPr lang="en-GB" sz="1700" baseline="30000" dirty="0">
                <a:latin typeface="+mn-lt"/>
              </a:rPr>
              <a:t>-2</a:t>
            </a:r>
            <a:r>
              <a:rPr lang="en-GB" sz="1700" dirty="0">
                <a:latin typeface="+mn-lt"/>
              </a:rPr>
              <a:t>.s</a:t>
            </a:r>
            <a:r>
              <a:rPr lang="en-GB" sz="1700" baseline="30000" dirty="0">
                <a:latin typeface="+mn-lt"/>
              </a:rPr>
              <a:t>-1</a:t>
            </a:r>
          </a:p>
          <a:p>
            <a:pPr marL="742950" lvl="1" indent="-285750">
              <a:buFont typeface="Wingdings" pitchFamily="2" charset="2"/>
              <a:buChar char="à"/>
            </a:pPr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Multi-turn ERL (3+3 passes), 50 GeV, RF frequency: 801 MHz,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      20 mA  beam current (6 x 20 = 120mA load in the cavities). </a:t>
            </a:r>
          </a:p>
          <a:p>
            <a:pPr marL="457200" lvl="1" indent="0"/>
            <a:r>
              <a:rPr lang="en-GB" sz="1700" dirty="0">
                <a:solidFill>
                  <a:srgbClr val="FF6700"/>
                </a:solidFill>
                <a:latin typeface="+mn-lt"/>
                <a:sym typeface="Wingdings" pitchFamily="2" charset="2"/>
              </a:rPr>
              <a:t>     </a:t>
            </a:r>
            <a:endParaRPr lang="en-GB" sz="1700" dirty="0">
              <a:solidFill>
                <a:srgbClr val="FF67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065D42-D787-85C9-6CB3-F4F8F6F0B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07" y="3363526"/>
            <a:ext cx="3888432" cy="22585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7C5275-1E24-930A-9944-2573F3F84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49728A-ADBF-967A-84D5-0B360FA1E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6" y="2530432"/>
            <a:ext cx="5021241" cy="31636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907" y="149425"/>
            <a:ext cx="9706868" cy="432048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short story of the PERLE Genesis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B82ED4-5D73-CCF2-10C5-C14C7A6FA6F5}"/>
              </a:ext>
            </a:extLst>
          </p:cNvPr>
          <p:cNvSpPr txBox="1"/>
          <p:nvPr/>
        </p:nvSpPr>
        <p:spPr>
          <a:xfrm>
            <a:off x="386027" y="759748"/>
            <a:ext cx="867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6700"/>
                </a:solidFill>
                <a:latin typeface="+mn-lt"/>
              </a:rPr>
              <a:t>PERLE: </a:t>
            </a:r>
            <a:r>
              <a:rPr lang="en-GB" sz="1800" dirty="0">
                <a:latin typeface="+mn-lt"/>
              </a:rPr>
              <a:t>A 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testbed to explore and validate a broad range of accelerator phenomena &amp; technical choices on the pathway to the </a:t>
            </a:r>
            <a:r>
              <a:rPr lang="en-GB" sz="1800" dirty="0" err="1">
                <a:latin typeface="+mn-lt"/>
                <a:cs typeface="Arial" panose="020B0604020202020204" pitchFamily="34" charset="0"/>
              </a:rPr>
              <a:t>LHeC</a:t>
            </a:r>
            <a:r>
              <a:rPr lang="en-GB" sz="1800" dirty="0">
                <a:latin typeface="+mn-lt"/>
                <a:cs typeface="Arial" panose="020B0604020202020204" pitchFamily="34" charset="0"/>
              </a:rPr>
              <a:t> and other new frontier machines realisation. </a:t>
            </a:r>
          </a:p>
          <a:p>
            <a:endParaRPr lang="en-GB" sz="1800" b="1" dirty="0">
              <a:latin typeface="+mn-lt"/>
            </a:endParaRPr>
          </a:p>
          <a:p>
            <a:r>
              <a:rPr lang="en-GB" sz="1800" b="1" dirty="0">
                <a:latin typeface="+mn-lt"/>
              </a:rPr>
              <a:t>Main challenges</a:t>
            </a:r>
            <a:r>
              <a:rPr lang="en-GB" sz="1800" dirty="0">
                <a:latin typeface="+mn-lt"/>
              </a:rPr>
              <a:t>: Multi-turn, high bunch charge, high power energy recovery, … </a:t>
            </a:r>
            <a:endParaRPr lang="en-GB" sz="1800" dirty="0">
              <a:latin typeface="+mn-lt"/>
              <a:sym typeface="Wingdings" pitchFamily="2" charset="2"/>
            </a:endParaRPr>
          </a:p>
        </p:txBody>
      </p:sp>
      <p:sp>
        <p:nvSpPr>
          <p:cNvPr id="20" name="ZoneTexte 90">
            <a:extLst>
              <a:ext uri="{FF2B5EF4-FFF2-40B4-BE49-F238E27FC236}">
                <a16:creationId xmlns:a16="http://schemas.microsoft.com/office/drawing/2014/main" id="{F6CC75F3-DB0A-3B67-D57A-08A4CD0DE86A}"/>
              </a:ext>
            </a:extLst>
          </p:cNvPr>
          <p:cNvSpPr txBox="1"/>
          <p:nvPr/>
        </p:nvSpPr>
        <p:spPr>
          <a:xfrm>
            <a:off x="722230" y="2135273"/>
            <a:ext cx="4808173" cy="1254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rIns="45718">
            <a:spAutoFit/>
          </a:bodyPr>
          <a:lstStyle/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 Linacs (Four 5-Cell 801.58 MHz SC cavities)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3 turns (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Wingdings" pitchFamily="2" charset="2"/>
              </a:rPr>
              <a:t>164</a:t>
            </a: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MeV/turn)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Max. beam energy 500 MeV</a:t>
            </a:r>
          </a:p>
          <a:p>
            <a:pPr marL="323383" indent="-323383">
              <a:lnSpc>
                <a:spcPct val="120000"/>
              </a:lnSpc>
              <a:buSzPct val="100000"/>
              <a:buFont typeface="Courier New" panose="02070309020205020404" pitchFamily="49" charset="0"/>
              <a:buChar char="o"/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 = 20mA</a:t>
            </a:r>
          </a:p>
        </p:txBody>
      </p:sp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F0368FDD-3A3F-7F82-074C-1D9F8CEE7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592343"/>
              </p:ext>
            </p:extLst>
          </p:nvPr>
        </p:nvGraphicFramePr>
        <p:xfrm>
          <a:off x="5818435" y="2324752"/>
          <a:ext cx="4392488" cy="2937240"/>
        </p:xfrm>
        <a:graphic>
          <a:graphicData uri="http://schemas.openxmlformats.org/drawingml/2006/table">
            <a:tbl>
              <a:tblPr firstRow="1" firstCol="1" bandRow="1"/>
              <a:tblGrid>
                <a:gridCol w="237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 Parameter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Unit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Value</a:t>
                      </a:r>
                      <a:endParaRPr lang="fr-FR" sz="15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Injection energy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Electron beam energy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Normalised Emittance </a:t>
                      </a:r>
                      <a:r>
                        <a:rPr lang="en-GB" sz="15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γε</a:t>
                      </a:r>
                      <a:r>
                        <a:rPr lang="en-GB" sz="1500" b="0" baseline="-2500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x,y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 mrad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Average beam current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charge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pC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length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spacing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ns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25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RF frequency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MHz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801.58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5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 factor</a:t>
                      </a:r>
                      <a:endParaRPr lang="fr-FR" sz="15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5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CW</a:t>
                      </a:r>
                      <a:endParaRPr lang="fr-FR" sz="15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2736646-9FEE-ACA8-EA53-CA5531F4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05BDDF-B817-0D18-B21E-94D153B2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38A29D-ADAF-83AD-AB8A-D55360755E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26" y="1445568"/>
            <a:ext cx="6513493" cy="4103793"/>
          </a:xfrm>
          <a:prstGeom prst="rect">
            <a:avLst/>
          </a:prstGeom>
        </p:spPr>
      </p:pic>
      <p:sp>
        <p:nvSpPr>
          <p:cNvPr id="16" name="Espace réservé de la date 5">
            <a:extLst>
              <a:ext uri="{FF2B5EF4-FFF2-40B4-BE49-F238E27FC236}">
                <a16:creationId xmlns:a16="http://schemas.microsoft.com/office/drawing/2014/main" id="{0E29EF49-06FD-A846-99CD-A73224F2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February 09,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>
              <a:latin typeface="+mn-lt"/>
            </a:endParaRPr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D3C7BBAB-C8BF-4186-9315-9B68CB9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EURIZON Annual Meeting 2023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AEB82E78-FA76-6441-450A-230A95A3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5"/>
            <a:ext cx="7163834" cy="447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  <a:cs typeface="Arial" panose="020B0604020202020204" pitchFamily="34" charset="0"/>
              </a:rPr>
              <a:t>PERLE Configuration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C0A4D6-2788-A41A-CE45-E4F8A68F7631}"/>
              </a:ext>
            </a:extLst>
          </p:cNvPr>
          <p:cNvSpPr txBox="1"/>
          <p:nvPr/>
        </p:nvSpPr>
        <p:spPr>
          <a:xfrm>
            <a:off x="381139" y="725488"/>
            <a:ext cx="637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6700"/>
                </a:solidFill>
                <a:latin typeface="+mn-lt"/>
              </a:rPr>
              <a:t>PERLE: first multi-turn ERL, based in SRF technology, designed to operate at 10MW (20 mA, 500 MeV) power regime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59EF6-2159-1258-D4B1-CCBED885ADF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9802" y="1352612"/>
            <a:ext cx="2913361" cy="16051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26D0FA-45EC-15B7-07AA-B733CCBFD9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194" y="93696"/>
            <a:ext cx="3755384" cy="1567896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3424278D-A490-1070-AE60-8D74A1939D71}"/>
              </a:ext>
            </a:extLst>
          </p:cNvPr>
          <p:cNvGrpSpPr/>
          <p:nvPr/>
        </p:nvGrpSpPr>
        <p:grpSpPr>
          <a:xfrm>
            <a:off x="4234257" y="3777421"/>
            <a:ext cx="1800201" cy="1844610"/>
            <a:chOff x="3768581" y="3777421"/>
            <a:chExt cx="2265878" cy="1844610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CB17A771-7C35-51E8-C0EA-8EB783F3BAD6}"/>
                </a:ext>
              </a:extLst>
            </p:cNvPr>
            <p:cNvCxnSpPr/>
            <p:nvPr/>
          </p:nvCxnSpPr>
          <p:spPr>
            <a:xfrm flipH="1">
              <a:off x="3768581" y="3777421"/>
              <a:ext cx="2265878" cy="10525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0083331-1881-5F60-83BF-98EE354840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8581" y="4829944"/>
              <a:ext cx="2265878" cy="792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755B2F7-F0B3-8F21-649F-1D3D2E926D88}"/>
              </a:ext>
            </a:extLst>
          </p:cNvPr>
          <p:cNvCxnSpPr>
            <a:cxnSpLocks/>
          </p:cNvCxnSpPr>
          <p:nvPr/>
        </p:nvCxnSpPr>
        <p:spPr>
          <a:xfrm flipV="1">
            <a:off x="3043163" y="2798912"/>
            <a:ext cx="975072" cy="158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2BE5BB2-3D31-E2F2-3FB2-D229C3A25000}"/>
              </a:ext>
            </a:extLst>
          </p:cNvPr>
          <p:cNvCxnSpPr>
            <a:cxnSpLocks/>
          </p:cNvCxnSpPr>
          <p:nvPr/>
        </p:nvCxnSpPr>
        <p:spPr>
          <a:xfrm flipH="1" flipV="1">
            <a:off x="3115172" y="1443827"/>
            <a:ext cx="903063" cy="1355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F78F7C0-9E65-8E3B-1425-99B72D659DD0}"/>
              </a:ext>
            </a:extLst>
          </p:cNvPr>
          <p:cNvGrpSpPr/>
          <p:nvPr/>
        </p:nvGrpSpPr>
        <p:grpSpPr>
          <a:xfrm>
            <a:off x="5522912" y="3777421"/>
            <a:ext cx="4677435" cy="1853903"/>
            <a:chOff x="5522912" y="3777421"/>
            <a:chExt cx="4677435" cy="185390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5B34791-3D25-F470-4029-D6A7D4D0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459" y="3777421"/>
              <a:ext cx="3816424" cy="184461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A5DAAEA-816D-6362-7AC6-35BB3FBFAB8E}"/>
                </a:ext>
              </a:extLst>
            </p:cNvPr>
            <p:cNvSpPr txBox="1"/>
            <p:nvPr/>
          </p:nvSpPr>
          <p:spPr>
            <a:xfrm>
              <a:off x="5522912" y="4820652"/>
              <a:ext cx="799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350-500 kV </a:t>
              </a:r>
            </a:p>
            <a:p>
              <a:pPr algn="ctr"/>
              <a:r>
                <a:rPr lang="en-GB" sz="900" dirty="0"/>
                <a:t>DC gun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10B81FD-3693-BB77-E5F4-2D96918A6243}"/>
                </a:ext>
              </a:extLst>
            </p:cNvPr>
            <p:cNvSpPr txBox="1"/>
            <p:nvPr/>
          </p:nvSpPr>
          <p:spPr>
            <a:xfrm>
              <a:off x="6250483" y="3821832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HV tank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BD4F890-863A-D2EF-0B59-DF7584B15977}"/>
                </a:ext>
              </a:extLst>
            </p:cNvPr>
            <p:cNvSpPr txBox="1"/>
            <p:nvPr/>
          </p:nvSpPr>
          <p:spPr>
            <a:xfrm>
              <a:off x="7114579" y="5261992"/>
              <a:ext cx="1800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Booster: </a:t>
              </a:r>
              <a:r>
                <a:rPr lang="en-GB" sz="900" dirty="0">
                  <a:latin typeface="Arial" panose="020B0604020202020204" pitchFamily="34" charset="0"/>
                  <a:cs typeface="Arial" panose="020B0604020202020204" pitchFamily="34" charset="0"/>
                </a:rPr>
                <a:t>5 single-cell cavities (802MHz) individually powered</a:t>
              </a:r>
              <a:endParaRPr lang="en-GB" sz="900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CD5A40B-E817-749F-4B4E-6A9954C35DB4}"/>
                </a:ext>
              </a:extLst>
            </p:cNvPr>
            <p:cNvSpPr txBox="1"/>
            <p:nvPr/>
          </p:nvSpPr>
          <p:spPr>
            <a:xfrm>
              <a:off x="7114579" y="4109864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Buncher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DE85403-BD21-3039-1C00-107CD1AA2FB4}"/>
                </a:ext>
              </a:extLst>
            </p:cNvPr>
            <p:cNvSpPr txBox="1"/>
            <p:nvPr/>
          </p:nvSpPr>
          <p:spPr>
            <a:xfrm>
              <a:off x="8914779" y="4757936"/>
              <a:ext cx="6480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Merger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95E88F5-94B1-90FD-0476-35E2093AE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6587" y="4340696"/>
              <a:ext cx="144016" cy="417240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F4F4116-10C0-9625-3273-64001B06A2AD}"/>
                </a:ext>
              </a:extLst>
            </p:cNvPr>
            <p:cNvSpPr txBox="1"/>
            <p:nvPr/>
          </p:nvSpPr>
          <p:spPr>
            <a:xfrm>
              <a:off x="5962451" y="5189984"/>
              <a:ext cx="1401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/>
                <a:t>Light box</a:t>
              </a:r>
            </a:p>
            <a:p>
              <a:pPr algn="ctr"/>
              <a:r>
                <a:rPr lang="en-GB" sz="900" dirty="0"/>
                <a:t>Green laser 40 MHz</a:t>
              </a:r>
            </a:p>
          </p:txBody>
        </p: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34CCC1E1-F273-4D5D-8D56-9C74D1CA8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4931" y="4685928"/>
              <a:ext cx="169263" cy="561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08438E1-53B7-47DB-29CB-93C7EA08C170}"/>
                </a:ext>
              </a:extLst>
            </p:cNvPr>
            <p:cNvSpPr txBox="1"/>
            <p:nvPr/>
          </p:nvSpPr>
          <p:spPr>
            <a:xfrm>
              <a:off x="6826546" y="3893840"/>
              <a:ext cx="33738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Photocathodes loading chamber (Sb-based photocathodes)</a:t>
              </a:r>
            </a:p>
          </p:txBody>
        </p: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A2854477-0683-887F-685C-861B250EF6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98555" y="4109864"/>
              <a:ext cx="144016" cy="417240"/>
            </a:xfrm>
            <a:prstGeom prst="straightConnector1">
              <a:avLst/>
            </a:prstGeom>
            <a:ln>
              <a:solidFill>
                <a:srgbClr val="C00000"/>
              </a:solidFill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A7C7613C-0E69-4AFE-149A-6A4D17051BAB}"/>
              </a:ext>
            </a:extLst>
          </p:cNvPr>
          <p:cNvSpPr txBox="1"/>
          <p:nvPr/>
        </p:nvSpPr>
        <p:spPr>
          <a:xfrm>
            <a:off x="3010123" y="128060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Cryomodule with 4 five-Cell cavities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Total gradient 82 MeV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3 </a:t>
            </a:r>
            <a:r>
              <a:rPr lang="en-GB" sz="1200" dirty="0" err="1">
                <a:latin typeface="+mn-lt"/>
              </a:rPr>
              <a:t>acc</a:t>
            </a:r>
            <a:r>
              <a:rPr lang="en-GB" sz="1200" dirty="0">
                <a:latin typeface="+mn-lt"/>
              </a:rPr>
              <a:t> &amp; 3 </a:t>
            </a:r>
            <a:r>
              <a:rPr lang="en-GB" sz="1200" dirty="0" err="1">
                <a:latin typeface="+mn-lt"/>
              </a:rPr>
              <a:t>decc</a:t>
            </a:r>
            <a:r>
              <a:rPr lang="en-GB" sz="1200" dirty="0">
                <a:latin typeface="+mn-lt"/>
              </a:rPr>
              <a:t> beams at different energies travelling in the CM.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F1CC710-9258-F09A-A430-9477B68B0463}"/>
              </a:ext>
            </a:extLst>
          </p:cNvPr>
          <p:cNvSpPr txBox="1"/>
          <p:nvPr/>
        </p:nvSpPr>
        <p:spPr>
          <a:xfrm>
            <a:off x="3910936" y="5189984"/>
            <a:ext cx="241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Injection line delivering 500pC bunches at 7 MeV.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0A98F9E-BDBB-ED1B-3149-3137BC092450}"/>
              </a:ext>
            </a:extLst>
          </p:cNvPr>
          <p:cNvSpPr txBox="1"/>
          <p:nvPr/>
        </p:nvSpPr>
        <p:spPr>
          <a:xfrm>
            <a:off x="7258594" y="2337247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3 staked recirculation arcs for beams at different energies (Arcs 1, 3, 5).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400E73C-4D45-EBFF-1283-7AF2769747F3}"/>
              </a:ext>
            </a:extLst>
          </p:cNvPr>
          <p:cNvSpPr txBox="1"/>
          <p:nvPr/>
        </p:nvSpPr>
        <p:spPr>
          <a:xfrm>
            <a:off x="273819" y="360580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Interaction Points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F471E98-F02E-14A7-BDB2-21E7372F15D9}"/>
              </a:ext>
            </a:extLst>
          </p:cNvPr>
          <p:cNvCxnSpPr>
            <a:cxnSpLocks/>
          </p:cNvCxnSpPr>
          <p:nvPr/>
        </p:nvCxnSpPr>
        <p:spPr>
          <a:xfrm>
            <a:off x="1497954" y="3777421"/>
            <a:ext cx="360039" cy="461665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79FD592-EE3F-90ED-27EA-65E671315A1E}"/>
              </a:ext>
            </a:extLst>
          </p:cNvPr>
          <p:cNvCxnSpPr>
            <a:cxnSpLocks/>
          </p:cNvCxnSpPr>
          <p:nvPr/>
        </p:nvCxnSpPr>
        <p:spPr>
          <a:xfrm>
            <a:off x="1497955" y="3749824"/>
            <a:ext cx="1512168" cy="710788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B7C6BC2C-F9DD-06D9-4894-57F87C5CAA98}"/>
              </a:ext>
            </a:extLst>
          </p:cNvPr>
          <p:cNvSpPr txBox="1"/>
          <p:nvPr/>
        </p:nvSpPr>
        <p:spPr>
          <a:xfrm>
            <a:off x="7330604" y="16319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Switchyard: vertical separation/recombination of beams at different energies 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30CDB55C-F990-3FA0-7CDD-4426E3AFEB8A}"/>
              </a:ext>
            </a:extLst>
          </p:cNvPr>
          <p:cNvCxnSpPr>
            <a:cxnSpLocks/>
          </p:cNvCxnSpPr>
          <p:nvPr/>
        </p:nvCxnSpPr>
        <p:spPr>
          <a:xfrm flipH="1" flipV="1">
            <a:off x="7004194" y="2011845"/>
            <a:ext cx="612170" cy="312627"/>
          </a:xfrm>
          <a:prstGeom prst="straightConnector1">
            <a:avLst/>
          </a:prstGeom>
          <a:ln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7FBCB38-7D2C-6609-480D-62143030A06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882331" y="877644"/>
            <a:ext cx="2121863" cy="14154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F5237C5-F988-6864-1BD3-32B0952B9B8D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204615" y="877644"/>
            <a:ext cx="799579" cy="1720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3AD26D44-050A-4556-18E7-1F8BA884CA15}"/>
              </a:ext>
            </a:extLst>
          </p:cNvPr>
          <p:cNvSpPr txBox="1"/>
          <p:nvPr/>
        </p:nvSpPr>
        <p:spPr>
          <a:xfrm>
            <a:off x="57795" y="5304383"/>
            <a:ext cx="281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n-lt"/>
              </a:rPr>
              <a:t>3 staked (&amp; inversed) recirculation arcs for beams at different energies (Arcs 2, 4, 6) </a:t>
            </a:r>
          </a:p>
        </p:txBody>
      </p:sp>
      <p:graphicFrame>
        <p:nvGraphicFramePr>
          <p:cNvPr id="64" name="Tableau 63">
            <a:extLst>
              <a:ext uri="{FF2B5EF4-FFF2-40B4-BE49-F238E27FC236}">
                <a16:creationId xmlns:a16="http://schemas.microsoft.com/office/drawing/2014/main" id="{BC3D58D7-CDF0-16A4-E42D-AF61A8177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96983"/>
              </p:ext>
            </p:extLst>
          </p:nvPr>
        </p:nvGraphicFramePr>
        <p:xfrm>
          <a:off x="6754540" y="2964372"/>
          <a:ext cx="3888431" cy="2595762"/>
        </p:xfrm>
        <a:graphic>
          <a:graphicData uri="http://schemas.openxmlformats.org/drawingml/2006/table">
            <a:tbl>
              <a:tblPr firstRow="1" firstCol="1" bandRow="1"/>
              <a:tblGrid>
                <a:gridCol w="210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Target Parameter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Unit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Value</a:t>
                      </a:r>
                      <a:endParaRPr lang="fr-FR" sz="1200" b="1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Injection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7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Electron beam energy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MeV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Normalised Emittance </a:t>
                      </a:r>
                      <a:r>
                        <a:rPr lang="en-GB" sz="12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γε</a:t>
                      </a:r>
                      <a:r>
                        <a:rPr lang="en-GB" sz="1200" b="0" baseline="-2500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x,y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 mrad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6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Average beam current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mA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charge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pC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500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length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mm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3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Bunch spacing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ns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25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RF frequency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MHz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801.58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Duty factor</a:t>
                      </a:r>
                      <a:endParaRPr lang="fr-FR" sz="1200" b="0" dirty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 </a:t>
                      </a:r>
                      <a:endParaRPr lang="fr-FR" sz="1200" b="0"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CW</a:t>
                      </a: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F4DBBE09-7292-87F2-AF99-8DA6A81F71A1}"/>
              </a:ext>
            </a:extLst>
          </p:cNvPr>
          <p:cNvSpPr txBox="1"/>
          <p:nvPr/>
        </p:nvSpPr>
        <p:spPr>
          <a:xfrm>
            <a:off x="891389" y="3184793"/>
            <a:ext cx="1038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n-lt"/>
              </a:rPr>
              <a:t>Beam dump</a:t>
            </a:r>
          </a:p>
        </p:txBody>
      </p:sp>
    </p:spTree>
    <p:extLst>
      <p:ext uri="{BB962C8B-B14F-4D97-AF65-F5344CB8AC3E}">
        <p14:creationId xmlns:p14="http://schemas.microsoft.com/office/powerpoint/2010/main" val="123316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53" grpId="0"/>
      <p:bldP spid="62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6056A3-9043-AACE-4AA3-A34082964235}"/>
              </a:ext>
            </a:extLst>
          </p:cNvPr>
          <p:cNvGrpSpPr/>
          <p:nvPr/>
        </p:nvGrpSpPr>
        <p:grpSpPr>
          <a:xfrm>
            <a:off x="5595505" y="1004924"/>
            <a:ext cx="5126401" cy="1736788"/>
            <a:chOff x="252138" y="1100286"/>
            <a:chExt cx="6998837" cy="226063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D177BA1-E46F-444E-811E-87D35954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138" y="1100286"/>
              <a:ext cx="6998837" cy="2260637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B3E762B-511A-4627-8D25-E2036B6BE165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H="1" flipV="1">
              <a:off x="6316069" y="2503276"/>
              <a:ext cx="267456" cy="245118"/>
            </a:xfrm>
            <a:prstGeom prst="straightConnector1">
              <a:avLst/>
            </a:prstGeom>
            <a:ln w="19050">
              <a:solidFill>
                <a:srgbClr val="FF67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7DFD78-94C1-4EC1-98C4-343E979C025E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 flipV="1">
              <a:off x="1899707" y="1591828"/>
              <a:ext cx="820511" cy="581216"/>
            </a:xfrm>
            <a:prstGeom prst="straightConnector1">
              <a:avLst/>
            </a:prstGeom>
            <a:ln w="19050">
              <a:solidFill>
                <a:srgbClr val="FF67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9F7D62-8559-443B-9056-D85898F03CD6}"/>
                </a:ext>
              </a:extLst>
            </p:cNvPr>
            <p:cNvSpPr txBox="1"/>
            <p:nvPr/>
          </p:nvSpPr>
          <p:spPr>
            <a:xfrm>
              <a:off x="6149696" y="2748394"/>
              <a:ext cx="867657" cy="403446"/>
            </a:xfrm>
            <a:prstGeom prst="rect">
              <a:avLst/>
            </a:prstGeom>
            <a:noFill/>
            <a:ln w="12700">
              <a:solidFill>
                <a:srgbClr val="FF67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4" dirty="0"/>
                <a:t>Yoke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DFCBF9-E542-4011-A702-D09769BC6506}"/>
                </a:ext>
              </a:extLst>
            </p:cNvPr>
            <p:cNvSpPr txBox="1"/>
            <p:nvPr/>
          </p:nvSpPr>
          <p:spPr>
            <a:xfrm>
              <a:off x="2309961" y="1188382"/>
              <a:ext cx="820511" cy="403446"/>
            </a:xfrm>
            <a:prstGeom prst="rect">
              <a:avLst/>
            </a:prstGeom>
            <a:noFill/>
            <a:ln w="12700">
              <a:solidFill>
                <a:srgbClr val="FF67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14" dirty="0"/>
                <a:t>Coil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4C2D274-5ECC-4C3F-A7ED-B0A8ECB4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Status of B-com Magnet design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2AB8CE-8085-4622-8579-7B6EB913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CB4D306-61F0-4EC8-891D-0CB390CA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EB00E5-0EA8-4EC5-AE46-216CAC440D9F}"/>
              </a:ext>
            </a:extLst>
          </p:cNvPr>
          <p:cNvSpPr txBox="1"/>
          <p:nvPr/>
        </p:nvSpPr>
        <p:spPr>
          <a:xfrm>
            <a:off x="6097082" y="4757936"/>
            <a:ext cx="4548780" cy="70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>
                <a:latin typeface="+mn-lt"/>
              </a:rPr>
              <a:t>Optimized aperture of 4 cm.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>
                <a:latin typeface="+mn-lt"/>
              </a:rPr>
              <a:t>Pole bend radius modified to lower harmonic content.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325" dirty="0">
                <a:latin typeface="+mn-lt"/>
              </a:rPr>
              <a:t>Yoke material: standard steel (C content &lt; 0.1%).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98C517DD-D174-4ECE-9965-A59167374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03180"/>
              </p:ext>
            </p:extLst>
          </p:nvPr>
        </p:nvGraphicFramePr>
        <p:xfrm>
          <a:off x="6409791" y="2525688"/>
          <a:ext cx="3437645" cy="2079972"/>
        </p:xfrm>
        <a:graphic>
          <a:graphicData uri="http://schemas.openxmlformats.org/drawingml/2006/table">
            <a:tbl>
              <a:tblPr firstRow="1" bandRow="1"/>
              <a:tblGrid>
                <a:gridCol w="1289497">
                  <a:extLst>
                    <a:ext uri="{9D8B030D-6E8A-4147-A177-3AD203B41FA5}">
                      <a16:colId xmlns:a16="http://schemas.microsoft.com/office/drawing/2014/main" val="2453741466"/>
                    </a:ext>
                  </a:extLst>
                </a:gridCol>
                <a:gridCol w="1169125">
                  <a:extLst>
                    <a:ext uri="{9D8B030D-6E8A-4147-A177-3AD203B41FA5}">
                      <a16:colId xmlns:a16="http://schemas.microsoft.com/office/drawing/2014/main" val="1782350637"/>
                    </a:ext>
                  </a:extLst>
                </a:gridCol>
                <a:gridCol w="979023">
                  <a:extLst>
                    <a:ext uri="{9D8B030D-6E8A-4147-A177-3AD203B41FA5}">
                      <a16:colId xmlns:a16="http://schemas.microsoft.com/office/drawing/2014/main" val="1288870455"/>
                    </a:ext>
                  </a:extLst>
                </a:gridCol>
              </a:tblGrid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Magnet geometry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</a:rPr>
                        <a:t>Initial design *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New design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69263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Width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40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40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68062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Height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57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60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36603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Length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34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34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63324"/>
                  </a:ext>
                </a:extLst>
              </a:tr>
              <a:tr h="255845"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latin typeface="+mn-lt"/>
                        </a:rPr>
                        <a:t>Aperture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3.6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1741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03482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552240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06965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58706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104479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621893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139306" algn="l" defTabSz="1034826" rtl="0" eaLnBrk="1" latinLnBrk="0" hangingPunct="1">
                        <a:defRPr sz="203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97783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Pole width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22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55071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Pole height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5.25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5.25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60405"/>
                  </a:ext>
                </a:extLst>
              </a:tr>
              <a:tr h="289057"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Pole blend radius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2.4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4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0.8 cm</a:t>
                      </a:r>
                    </a:p>
                  </a:txBody>
                  <a:tcPr marL="80793" marR="80793" marT="40397" marB="4039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783077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CF8C1B60-1A22-4D02-BF68-B6B3A934DC7B}"/>
              </a:ext>
            </a:extLst>
          </p:cNvPr>
          <p:cNvSpPr txBox="1"/>
          <p:nvPr/>
        </p:nvSpPr>
        <p:spPr>
          <a:xfrm>
            <a:off x="9068256" y="895926"/>
            <a:ext cx="1574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>
                <a:solidFill>
                  <a:srgbClr val="0070C0"/>
                </a:solidFill>
                <a:latin typeface="+mn-lt"/>
              </a:rPr>
              <a:t>Tool: Opera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au 36">
                <a:extLst>
                  <a:ext uri="{FF2B5EF4-FFF2-40B4-BE49-F238E27FC236}">
                    <a16:creationId xmlns:a16="http://schemas.microsoft.com/office/drawing/2014/main" id="{104C7323-2B44-4CA9-9E1F-67AF74E98F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4087" y="3551946"/>
              <a:ext cx="2787437" cy="184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802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2963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Coil Parameters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Value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Excitation current NI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Number of turns/coil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100" b="0" dirty="0">
                              <a:latin typeface="+mn-lt"/>
                            </a:rPr>
                            <a:t>6</a:t>
                          </a:r>
                          <a:r>
                            <a:rPr lang="en-US" sz="1100" b="0" baseline="0" dirty="0">
                              <a:latin typeface="+mn-lt"/>
                            </a:rPr>
                            <a:t> = 30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Coil cross section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72.25</m:t>
                                </m:r>
                                <m:sSup>
                                  <m:sSupPr>
                                    <m:ctrlP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𝑚𝑚</m:t>
                                    </m:r>
                                  </m:e>
                                  <m:sup>
                                    <m:r>
                                      <a:rPr kumimoji="0" lang="en-US" sz="11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 density J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solidFill>
                                <a:schemeClr val="tx1"/>
                              </a:solidFill>
                              <a:latin typeface="+mn-lt"/>
                              <a:sym typeface="Wingdings" panose="05000000000000000000" pitchFamily="2" charset="2"/>
                            </a:rPr>
                            <a:t>5.315 </a:t>
                          </a:r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A/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en-US" sz="1100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Material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Copper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au 36">
                <a:extLst>
                  <a:ext uri="{FF2B5EF4-FFF2-40B4-BE49-F238E27FC236}">
                    <a16:creationId xmlns:a16="http://schemas.microsoft.com/office/drawing/2014/main" id="{104C7323-2B44-4CA9-9E1F-67AF74E98F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24087" y="3551946"/>
              <a:ext cx="2787437" cy="184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57802">
                      <a:extLst>
                        <a:ext uri="{9D8B030D-6E8A-4147-A177-3AD203B41FA5}">
                          <a16:colId xmlns:a16="http://schemas.microsoft.com/office/drawing/2014/main" val="2453741466"/>
                        </a:ext>
                      </a:extLst>
                    </a:gridCol>
                    <a:gridCol w="1329635">
                      <a:extLst>
                        <a:ext uri="{9D8B030D-6E8A-4147-A177-3AD203B41FA5}">
                          <a16:colId xmlns:a16="http://schemas.microsoft.com/office/drawing/2014/main" val="1288870455"/>
                        </a:ext>
                      </a:extLst>
                    </a:gridCol>
                  </a:tblGrid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Coil Parameters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1" dirty="0">
                              <a:latin typeface="+mn-lt"/>
                            </a:rPr>
                            <a:t>Value</a:t>
                          </a:r>
                        </a:p>
                      </a:txBody>
                      <a:tcPr marL="80793" marR="80793" marT="40397" marB="4039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956926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Excitation current NI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11520.26 </a:t>
                          </a:r>
                          <a:r>
                            <a:rPr kumimoji="0" lang="en-US" sz="11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  <a:sym typeface="Wingdings" panose="05000000000000000000" pitchFamily="2" charset="2"/>
                            </a:rPr>
                            <a:t>A.turn</a:t>
                          </a:r>
                          <a:endParaRPr kumimoji="0" lang="en-US" sz="11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5163324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Number of turns/coil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204762" r="-1905" b="-4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197783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  <a:sym typeface="Wingdings" panose="05000000000000000000" pitchFamily="2" charset="2"/>
                            </a:rPr>
                            <a:t>384 A</a:t>
                          </a:r>
                          <a:endParaRPr lang="en-US" sz="1100" b="0" dirty="0">
                            <a:latin typeface="+mn-lt"/>
                          </a:endParaRP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3782201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pPr marL="0" marR="0" lvl="0" indent="0" algn="l" defTabSz="103482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dirty="0">
                              <a:latin typeface="+mn-lt"/>
                            </a:rPr>
                            <a:t>Coil cross section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404762" r="-1905" b="-2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4469906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Current density J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0476" t="-504762" r="-1905" b="-1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516310"/>
                      </a:ext>
                    </a:extLst>
                  </a:tr>
                  <a:tr h="264150"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Material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b="0" dirty="0">
                              <a:latin typeface="+mn-lt"/>
                            </a:rPr>
                            <a:t>Copper</a:t>
                          </a:r>
                        </a:p>
                      </a:txBody>
                      <a:tcPr marL="80793" marR="80793" marT="40397" marB="40397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01486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oupe 16">
            <a:extLst>
              <a:ext uri="{FF2B5EF4-FFF2-40B4-BE49-F238E27FC236}">
                <a16:creationId xmlns:a16="http://schemas.microsoft.com/office/drawing/2014/main" id="{027D09B0-2BE6-42A7-88C5-E3CC26589407}"/>
              </a:ext>
            </a:extLst>
          </p:cNvPr>
          <p:cNvGrpSpPr/>
          <p:nvPr/>
        </p:nvGrpSpPr>
        <p:grpSpPr>
          <a:xfrm>
            <a:off x="406811" y="4605730"/>
            <a:ext cx="2422446" cy="1109090"/>
            <a:chOff x="3087508" y="3741931"/>
            <a:chExt cx="3220724" cy="1420885"/>
          </a:xfrm>
        </p:grpSpPr>
        <p:pic>
          <p:nvPicPr>
            <p:cNvPr id="26" name="Image 13">
              <a:extLst>
                <a:ext uri="{FF2B5EF4-FFF2-40B4-BE49-F238E27FC236}">
                  <a16:creationId xmlns:a16="http://schemas.microsoft.com/office/drawing/2014/main" id="{3851FCEB-0FBE-4A97-AB9B-4F2F09C84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764" y="3741931"/>
              <a:ext cx="1987468" cy="1420885"/>
            </a:xfrm>
            <a:prstGeom prst="rect">
              <a:avLst/>
            </a:prstGeom>
          </p:spPr>
        </p:pic>
        <p:pic>
          <p:nvPicPr>
            <p:cNvPr id="31" name="Image 14">
              <a:extLst>
                <a:ext uri="{FF2B5EF4-FFF2-40B4-BE49-F238E27FC236}">
                  <a16:creationId xmlns:a16="http://schemas.microsoft.com/office/drawing/2014/main" id="{C9A44AE9-6C8F-45B9-A0C9-4023EDAC7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7508" y="3818498"/>
              <a:ext cx="1233256" cy="108193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contourClr>
                <a:srgbClr val="969696"/>
              </a:contourClr>
            </a:sp3d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28DE46B-6FAA-F33A-39E3-8C7AB1FA71C6}"/>
              </a:ext>
            </a:extLst>
          </p:cNvPr>
          <p:cNvGrpSpPr/>
          <p:nvPr/>
        </p:nvGrpSpPr>
        <p:grpSpPr>
          <a:xfrm>
            <a:off x="1642175" y="760581"/>
            <a:ext cx="3273169" cy="1027551"/>
            <a:chOff x="5519718" y="4185122"/>
            <a:chExt cx="6311015" cy="1786329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3E116BC1-F1BF-6C7C-C415-4BFFA8590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9718" y="4185122"/>
              <a:ext cx="6311015" cy="1786329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9890F16E-464F-892E-90D6-EF55B1E6B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2157" y="5464884"/>
              <a:ext cx="318812" cy="276045"/>
            </a:xfrm>
            <a:prstGeom prst="rect">
              <a:avLst/>
            </a:prstGeom>
          </p:spPr>
        </p:pic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EFC8689C-9A0A-B0D0-4916-41F31E519466}"/>
              </a:ext>
            </a:extLst>
          </p:cNvPr>
          <p:cNvGrpSpPr/>
          <p:nvPr/>
        </p:nvGrpSpPr>
        <p:grpSpPr>
          <a:xfrm>
            <a:off x="186019" y="1596854"/>
            <a:ext cx="5536211" cy="1931955"/>
            <a:chOff x="221093" y="2401051"/>
            <a:chExt cx="5827935" cy="2033849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A6AA44B1-C2FC-C5FA-1F26-7174DBA1A041}"/>
                </a:ext>
              </a:extLst>
            </p:cNvPr>
            <p:cNvGrpSpPr/>
            <p:nvPr/>
          </p:nvGrpSpPr>
          <p:grpSpPr>
            <a:xfrm>
              <a:off x="221093" y="2786425"/>
              <a:ext cx="5827935" cy="1648475"/>
              <a:chOff x="6096001" y="2882017"/>
              <a:chExt cx="5948824" cy="2052853"/>
            </a:xfrm>
          </p:grpSpPr>
          <p:pic>
            <p:nvPicPr>
              <p:cNvPr id="42" name="Image 41">
                <a:extLst>
                  <a:ext uri="{FF2B5EF4-FFF2-40B4-BE49-F238E27FC236}">
                    <a16:creationId xmlns:a16="http://schemas.microsoft.com/office/drawing/2014/main" id="{CF070134-1FAB-733A-585E-AE1F86786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1" y="2882017"/>
                <a:ext cx="5948824" cy="2052853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1EE081F-8D41-926E-5BA2-556A81C033B4}"/>
                  </a:ext>
                </a:extLst>
              </p:cNvPr>
              <p:cNvSpPr/>
              <p:nvPr/>
            </p:nvSpPr>
            <p:spPr>
              <a:xfrm flipH="1">
                <a:off x="6436307" y="3515557"/>
                <a:ext cx="328475" cy="1419313"/>
              </a:xfrm>
              <a:prstGeom prst="rect">
                <a:avLst/>
              </a:prstGeom>
              <a:noFill/>
              <a:ln w="28575">
                <a:solidFill>
                  <a:srgbClr val="FF6700"/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767"/>
              </a:p>
            </p:txBody>
          </p:sp>
        </p:grp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86E7D8D0-10CA-5289-8B6A-0FB56400E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99" y="2401051"/>
              <a:ext cx="321800" cy="880041"/>
            </a:xfrm>
            <a:prstGeom prst="straightConnector1">
              <a:avLst/>
            </a:prstGeom>
            <a:ln w="19050">
              <a:solidFill>
                <a:srgbClr val="FF67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6422222A-73A3-523F-505E-03531FF5EBA6}"/>
              </a:ext>
            </a:extLst>
          </p:cNvPr>
          <p:cNvSpPr txBox="1"/>
          <p:nvPr/>
        </p:nvSpPr>
        <p:spPr>
          <a:xfrm>
            <a:off x="1844162" y="1698354"/>
            <a:ext cx="3683521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7" dirty="0"/>
              <a:t>30° bending angle (8.8 cm exit point).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4161A3DF-F655-B9CC-A37D-A5C01055208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78" y="3519908"/>
            <a:ext cx="1052453" cy="1136473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9407235F-F129-375C-DB7F-81004A791E37}"/>
              </a:ext>
            </a:extLst>
          </p:cNvPr>
          <p:cNvSpPr txBox="1"/>
          <p:nvPr/>
        </p:nvSpPr>
        <p:spPr>
          <a:xfrm>
            <a:off x="71467" y="5473347"/>
            <a:ext cx="2146567" cy="282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37" dirty="0">
                <a:latin typeface="+mn-lt"/>
              </a:rPr>
              <a:t>Hollow copper conductor </a:t>
            </a:r>
            <a:endParaRPr lang="en-GB" sz="1237" dirty="0">
              <a:latin typeface="+mn-lt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0687D4A-B86E-3311-913A-03EA6B5F94F8}"/>
              </a:ext>
            </a:extLst>
          </p:cNvPr>
          <p:cNvSpPr txBox="1"/>
          <p:nvPr/>
        </p:nvSpPr>
        <p:spPr>
          <a:xfrm>
            <a:off x="2844109" y="5417765"/>
            <a:ext cx="3118342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7" dirty="0">
                <a:latin typeface="+mn-lt"/>
              </a:rPr>
              <a:t>Excitation current calculated at B = 0.87 T</a:t>
            </a:r>
          </a:p>
        </p:txBody>
      </p:sp>
      <p:sp>
        <p:nvSpPr>
          <p:cNvPr id="64" name="Espace réservé du contenu 5">
            <a:extLst>
              <a:ext uri="{FF2B5EF4-FFF2-40B4-BE49-F238E27FC236}">
                <a16:creationId xmlns:a16="http://schemas.microsoft.com/office/drawing/2014/main" id="{8518E2FC-536A-8EF6-DD9C-16C87FFE4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390" y="807863"/>
            <a:ext cx="180134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90" b="1" dirty="0"/>
              <a:t>Design parameters</a:t>
            </a:r>
          </a:p>
          <a:p>
            <a:pPr marL="0" indent="0">
              <a:buNone/>
            </a:pPr>
            <a:endParaRPr lang="en-US" sz="159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E3F632-2706-2B25-01F4-F69CBFF77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2023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0BA7879-C86A-AA42-FA56-0D8A2CE2E7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2F6B8-CF99-453F-AECB-DAC97DF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4A6C-293D-4938-8C94-867BBF78D389}" type="slidenum">
              <a:rPr lang="en-US" smtClean="0"/>
              <a:t>9</a:t>
            </a:fld>
            <a:endParaRPr lang="en-US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69E775-7CCC-4F29-BFA0-AA756298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February 09, 2023</a:t>
            </a:r>
            <a:endParaRPr lang="fr-FR" dirty="0"/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95D5EB74-A3D1-5C9B-9262-6CE94B1C3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0" y="1093498"/>
            <a:ext cx="3127431" cy="1918800"/>
          </a:xfrm>
          <a:prstGeom prst="rect">
            <a:avLst/>
          </a:prstGeom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18784A3B-FD22-4BDB-71E4-0FE18EAF8A7C}"/>
              </a:ext>
            </a:extLst>
          </p:cNvPr>
          <p:cNvGrpSpPr/>
          <p:nvPr/>
        </p:nvGrpSpPr>
        <p:grpSpPr>
          <a:xfrm>
            <a:off x="9693" y="3369748"/>
            <a:ext cx="2623375" cy="1765307"/>
            <a:chOff x="606795" y="1289618"/>
            <a:chExt cx="4833135" cy="3258705"/>
          </a:xfrm>
        </p:grpSpPr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CE5C9AF0-DA2F-B1C3-A0BB-136E67C6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795" y="1289618"/>
              <a:ext cx="4833135" cy="32587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FC714F4-4A82-E5F8-4C15-B5C71543B2A8}"/>
                    </a:ext>
                  </a:extLst>
                </p:cNvPr>
                <p:cNvSpPr txBox="1"/>
                <p:nvPr/>
              </p:nvSpPr>
              <p:spPr>
                <a:xfrm>
                  <a:off x="1280483" y="3456686"/>
                  <a:ext cx="4159447" cy="4715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𝐵𝑦</m:t>
                        </m:r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 (0, 0, 0) = 0.716382 </m:t>
                        </m:r>
                        <m:r>
                          <a:rPr lang="en-US" sz="1060" i="1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sz="1060" dirty="0"/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1FC714F4-4A82-E5F8-4C15-B5C71543B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0483" y="3456686"/>
                  <a:ext cx="4159447" cy="471562"/>
                </a:xfrm>
                <a:prstGeom prst="rect">
                  <a:avLst/>
                </a:prstGeom>
                <a:blipFill>
                  <a:blip r:embed="rId4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D03435C-FB40-0BBE-6BDF-65FD25F37086}"/>
              </a:ext>
            </a:extLst>
          </p:cNvPr>
          <p:cNvGrpSpPr/>
          <p:nvPr/>
        </p:nvGrpSpPr>
        <p:grpSpPr>
          <a:xfrm>
            <a:off x="2381821" y="3313256"/>
            <a:ext cx="2623375" cy="1838991"/>
            <a:chOff x="6786077" y="1203179"/>
            <a:chExt cx="4798056" cy="3345144"/>
          </a:xfrm>
        </p:grpSpPr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id="{CAC3EC47-8C59-D0F5-F61B-CBA5E85B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6077" y="1203179"/>
              <a:ext cx="4728926" cy="33451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CCC124A-CED2-502E-EE66-93752953ACCA}"/>
                    </a:ext>
                  </a:extLst>
                </p:cNvPr>
                <p:cNvSpPr txBox="1"/>
                <p:nvPr/>
              </p:nvSpPr>
              <p:spPr>
                <a:xfrm>
                  <a:off x="7429307" y="3300840"/>
                  <a:ext cx="4154826" cy="794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06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060" dirty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sz="1060" i="1" dirty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06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06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06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060" dirty="0"/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7CCC124A-CED2-502E-EE66-93752953AC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307" y="3300840"/>
                  <a:ext cx="4154826" cy="7942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BD7AB2C-DE86-A059-D9A9-6B10BCB2E132}"/>
                  </a:ext>
                </a:extLst>
              </p:cNvPr>
              <p:cNvSpPr txBox="1"/>
              <p:nvPr/>
            </p:nvSpPr>
            <p:spPr>
              <a:xfrm>
                <a:off x="418630" y="5160720"/>
                <a:ext cx="4172497" cy="56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14" i="1" dirty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414" i="1" dirty="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  <m:r>
                      <a:rPr lang="en-US" sz="1414" dirty="0">
                        <a:latin typeface="Cambria Math" panose="02040503050406030204" pitchFamily="18" charset="0"/>
                      </a:rPr>
                      <m:t>=0.3 </m:t>
                    </m:r>
                    <m:r>
                      <m:rPr>
                        <m:sty m:val="p"/>
                      </m:rPr>
                      <a:rPr lang="en-US" sz="1414" dirty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14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414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414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14" dirty="0">
                    <a:latin typeface="+mn-lt"/>
                  </a:rPr>
                  <a:t>along the magnet length </a:t>
                </a:r>
              </a:p>
              <a:p>
                <a:pPr algn="ctr"/>
                <a:r>
                  <a:rPr lang="en-US" sz="1414" dirty="0">
                    <a:latin typeface="+mn-lt"/>
                    <a:sym typeface="Wingdings" panose="05000000000000000000" pitchFamily="2" charset="2"/>
                  </a:rPr>
                  <a:t>for 0.34 m yoke length  B = 0.88 T</a:t>
                </a: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BD7AB2C-DE86-A059-D9A9-6B10BCB2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30" y="5160720"/>
                <a:ext cx="4172497" cy="561179"/>
              </a:xfrm>
              <a:prstGeom prst="rect">
                <a:avLst/>
              </a:prstGeom>
              <a:blipFill>
                <a:blip r:embed="rId7"/>
                <a:stretch>
                  <a:fillRect t="-68889" b="-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7">
            <a:extLst>
              <a:ext uri="{FF2B5EF4-FFF2-40B4-BE49-F238E27FC236}">
                <a16:creationId xmlns:a16="http://schemas.microsoft.com/office/drawing/2014/main" id="{E3DEA992-083D-3AB4-762E-4A8C2189849C}"/>
              </a:ext>
            </a:extLst>
          </p:cNvPr>
          <p:cNvSpPr txBox="1"/>
          <p:nvPr/>
        </p:nvSpPr>
        <p:spPr>
          <a:xfrm>
            <a:off x="103405" y="3043130"/>
            <a:ext cx="5124555" cy="30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14" dirty="0">
                <a:latin typeface="+mn-lt"/>
              </a:rPr>
              <a:t>No chamfer or shims added, only a blend radius of 8 mm is used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9175A58-1887-8CE7-C684-A8EEA4990A7E}"/>
              </a:ext>
            </a:extLst>
          </p:cNvPr>
          <p:cNvSpPr txBox="1"/>
          <p:nvPr/>
        </p:nvSpPr>
        <p:spPr>
          <a:xfrm>
            <a:off x="5098355" y="2343948"/>
            <a:ext cx="5380682" cy="962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Field homogeneity along the beam path: 0.036% </a:t>
            </a:r>
          </a:p>
          <a:p>
            <a:r>
              <a:rPr lang="en-US" sz="1400" dirty="0">
                <a:latin typeface="+mn-lt"/>
                <a:sym typeface="Wingdings" pitchFamily="2" charset="2"/>
              </a:rPr>
              <a:t> </a:t>
            </a:r>
            <a:r>
              <a:rPr lang="en-US" sz="1400" dirty="0">
                <a:latin typeface="+mn-lt"/>
              </a:rPr>
              <a:t>Quadrupole &amp; sextupole components can be dealt within the lattice.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Initial design: 0.1% field quality </a:t>
            </a:r>
          </a:p>
          <a:p>
            <a:r>
              <a:rPr lang="en-US" sz="1400" dirty="0">
                <a:latin typeface="+mn-lt"/>
                <a:sym typeface="Wingdings" pitchFamily="2" charset="2"/>
              </a:rPr>
              <a:t> Improvement by one order of magnitude</a:t>
            </a:r>
            <a:endParaRPr lang="en-US" sz="1400" dirty="0">
              <a:latin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1E8CB4-48E3-E9DE-FCC4-5BC92A8C5D42}"/>
              </a:ext>
            </a:extLst>
          </p:cNvPr>
          <p:cNvSpPr txBox="1"/>
          <p:nvPr/>
        </p:nvSpPr>
        <p:spPr>
          <a:xfrm>
            <a:off x="4450283" y="653480"/>
            <a:ext cx="5328592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67" b="1" dirty="0">
                <a:solidFill>
                  <a:srgbClr val="FF6700"/>
                </a:solidFill>
                <a:latin typeface="+mn-lt"/>
              </a:rPr>
              <a:t>Harmonics content calculated along beam trajectory: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943B3193-8EB7-ADFC-EE13-70C84838B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25" y="3423453"/>
            <a:ext cx="3356258" cy="22236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9E0A3D6-63C0-130A-FEDA-21CD73FEE0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60" y="3294412"/>
            <a:ext cx="2159090" cy="2398863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EAFEC397-46EF-7BDE-C322-BD03EF1A21BB}"/>
              </a:ext>
            </a:extLst>
          </p:cNvPr>
          <p:cNvGrpSpPr/>
          <p:nvPr/>
        </p:nvGrpSpPr>
        <p:grpSpPr>
          <a:xfrm>
            <a:off x="4520660" y="1184344"/>
            <a:ext cx="6134696" cy="1132770"/>
            <a:chOff x="5116188" y="1275867"/>
            <a:chExt cx="6943119" cy="1282045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BEF6C07-7F8B-10DC-5215-B6C5C5874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6188" y="1275867"/>
              <a:ext cx="6943119" cy="128204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E91FBF-10E9-6FC9-4096-3EDF1BF258E1}"/>
                </a:ext>
              </a:extLst>
            </p:cNvPr>
            <p:cNvSpPr/>
            <p:nvPr/>
          </p:nvSpPr>
          <p:spPr>
            <a:xfrm>
              <a:off x="10966839" y="1925616"/>
              <a:ext cx="1038684" cy="204394"/>
            </a:xfrm>
            <a:prstGeom prst="rect">
              <a:avLst/>
            </a:prstGeom>
            <a:noFill/>
            <a:ln w="28575">
              <a:solidFill>
                <a:srgbClr val="FF6700"/>
              </a:solidFill>
              <a:prstDash val="lg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67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A7095DE-FF6D-6836-5438-EC741D1E09C6}"/>
              </a:ext>
            </a:extLst>
          </p:cNvPr>
          <p:cNvSpPr txBox="1"/>
          <p:nvPr/>
        </p:nvSpPr>
        <p:spPr>
          <a:xfrm>
            <a:off x="427048" y="721996"/>
            <a:ext cx="294261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7" b="1" dirty="0">
                <a:solidFill>
                  <a:srgbClr val="FF6700"/>
                </a:solidFill>
                <a:latin typeface="+mn-lt"/>
              </a:rPr>
              <a:t>Field calculations: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0F5F689-F331-4317-29F9-936F1C47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907" y="149426"/>
            <a:ext cx="5688632" cy="4320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Status of B-com Magnet design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5A5926F-DC42-D6F4-7072-A5079AC0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EURIZON Annual Meeting 2023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025703-1F8A-C5C9-4E26-FED43A08B7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49639" y="0"/>
            <a:ext cx="1523136" cy="6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8089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60947</TotalTime>
  <Words>2505</Words>
  <Application>Microsoft Macintosh PowerPoint</Application>
  <PresentationFormat>Personnalisé</PresentationFormat>
  <Paragraphs>451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Wingdings</vt:lpstr>
      <vt:lpstr>1_modele-IJCLAb-powerpoint</vt:lpstr>
      <vt:lpstr>Masque IJCLab standard</vt:lpstr>
      <vt:lpstr>Présentation PowerPoint</vt:lpstr>
      <vt:lpstr>Scope change after moving from CREMLIN+ to EURIZON</vt:lpstr>
      <vt:lpstr>Scope change after moving from CREMLIN+ to EURIZON</vt:lpstr>
      <vt:lpstr>ERLs in the European Accelerator R&amp;D Roadmap  </vt:lpstr>
      <vt:lpstr>The short story of the PERLE Genesis</vt:lpstr>
      <vt:lpstr>The short story of the PERLE Genesis</vt:lpstr>
      <vt:lpstr>PERLE Configuration</vt:lpstr>
      <vt:lpstr>Status of B-com Magnet design</vt:lpstr>
      <vt:lpstr>Status of B-com Magnet design</vt:lpstr>
      <vt:lpstr>Plan of magnet activities</vt:lpstr>
      <vt:lpstr>SRF cavity for ERL </vt:lpstr>
      <vt:lpstr>PERLE SRF cavity </vt:lpstr>
      <vt:lpstr>HOM design studies: </vt:lpstr>
      <vt:lpstr>HOM design studies: </vt:lpstr>
      <vt:lpstr>Plans on HOMs and cavity activities : </vt:lpstr>
      <vt:lpstr>Présentation PowerPoint</vt:lpstr>
      <vt:lpstr>Présentation PowerPoint</vt:lpstr>
      <vt:lpstr>Introduction- ERL Concept</vt:lpstr>
      <vt:lpstr>Introduction- Energy Recovery in RF Fields</vt:lpstr>
      <vt:lpstr>ERL - The global landscape  </vt:lpstr>
      <vt:lpstr>ERL History and achievements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2054</cp:revision>
  <cp:lastPrinted>2022-06-10T08:50:38Z</cp:lastPrinted>
  <dcterms:created xsi:type="dcterms:W3CDTF">2011-03-09T16:37:49Z</dcterms:created>
  <dcterms:modified xsi:type="dcterms:W3CDTF">2023-02-09T15:39:30Z</dcterms:modified>
</cp:coreProperties>
</file>