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13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728265-98DC-432C-8BF2-04297EFC1A29}" type="datetimeFigureOut">
              <a:rPr lang="en-GB" smtClean="0"/>
              <a:t>07/02/2023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FB9E7F-D86B-4166-9440-139FD94811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26170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D8AFB9-7DCE-52C4-855E-68936183CD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C36C647-924A-12A2-B042-69D0669988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1CAAC1-18AC-D81C-3ED5-E4E2B778C4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09/02/2023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1A9458-9264-41CE-CFCF-8385ACE221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WP5: Towards new Eurizons, Andre Sailer (CERN)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A13AC5-B4BF-7379-5138-2BA294325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FADF1-8569-4E21-9EF4-BC723AA3DB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60628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C482EA-D129-ECB2-686A-5007012DD4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E97A85-2C60-2CE0-A313-68A89E92C4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C516E1-9E76-6F6A-6C48-A3E4966EDE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09/02/2023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C08CB5-9C45-8086-57C2-13BB71BF9C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WP5: Towards new Eurizons, Andre Sailer (CERN)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96FEA4-C115-1D46-8BAF-367C5A3616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FADF1-8569-4E21-9EF4-BC723AA3DB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78059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CFBA565-809C-1F82-3C25-7D2B98E8313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7C1638B-4800-B4A0-E27A-117C646366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C4FEBA-F3C4-A155-7B3A-BEA46ED10D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09/02/2023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582157-835A-0EFC-6942-42A84E94A4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WP5: Towards new Eurizons, Andre Sailer (CERN)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0CDFAE-88D1-8F65-83EF-D1B6B4E832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FADF1-8569-4E21-9EF4-BC723AA3DB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61740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268E92-7735-A77B-EB4D-B2260B31EB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872E85-4160-3E8A-3843-DAA5D4F314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C6B6F7-BB0F-7C6B-6CD6-07A182797A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09/02/2023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C36EEF-AF0A-00A2-A80D-2FEE185A47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WP5: Towards new Eurizons, Andre Sailer (CERN)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68A255-B2F7-1A98-E4FD-8F7DCBF9AB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FADF1-8569-4E21-9EF4-BC723AA3DB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02311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5C8ACA-C190-287B-F3FB-19CB4D2939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EA793E-7001-9E80-E2CA-CA834C9EC8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1BBE4E-E6B5-529C-AEEB-BA1460E20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09/02/2023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EB46CD-3EEF-3AA0-9E02-30288267C4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WP5: Towards new Eurizons, Andre Sailer (CERN)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2D7532-AE5F-D66F-D713-341C96D3C0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FADF1-8569-4E21-9EF4-BC723AA3DB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0647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0C3D1F-EAAE-37F1-47A1-D095073AF7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EDB6F2-4D9C-E293-A39A-C23DB6F2E76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9D7FE1F-3AD8-CE05-EF19-8E57B10462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EC22B80-5D1A-5029-4172-B9E7A597BF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09/02/2023</a:t>
            </a:r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89B00B-BACE-5988-3471-9B605112B1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WP5: Towards new Eurizons, Andre Sailer (CERN)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0C6CB3-9EEB-F562-FD4A-F1796CAE39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FADF1-8569-4E21-9EF4-BC723AA3DB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13004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6EFCFF-7FA8-7807-5A09-3503A62EDD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405AEF-E435-BB8B-0B2D-0477DA5368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9331AD5-C348-11B6-D0F1-159BD26108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9458366-D242-F5AA-FDCC-AB5871AAC4E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BE39409-890A-1BE8-20E3-C287C61E0AF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0B75575-3619-4767-35E8-DC75EF1ACB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09/02/2023</a:t>
            </a:r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F5817C1-040D-9F4E-9598-F86BDD1C37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WP5: Towards new Eurizons, Andre Sailer (CERN)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72FF283-4959-20C4-3B4E-17F274C454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FADF1-8569-4E21-9EF4-BC723AA3DB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39666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1EB45E-C357-B3A1-630A-C91E5D8C6A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21B066E-3E5C-1C83-33CC-D17B8A8FE7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09/02/2023</a:t>
            </a:r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7F064FD-AABF-11B6-B3B2-014D661646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WP5: Towards new Eurizons, Andre Sailer (CERN)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BA33DE2-61C4-F7B1-71E2-C57B5B5012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FADF1-8569-4E21-9EF4-BC723AA3DB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51591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1580C7E-F69F-E366-87B9-69D892BFB9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09/02/2023</a:t>
            </a:r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2279DB9-EAF2-C532-B1CA-5ABD235E25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WP5: Towards new Eurizons, Andre Sailer (CERN)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413091-49B7-317D-233A-D7D63F781A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FADF1-8569-4E21-9EF4-BC723AA3DB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76035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EEA561-DA61-DCC8-EB78-D6A0EB3333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24110D-5883-3E52-1A49-A9FCA2EBF1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3264870-B47B-9497-1379-9AD0CB2936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5342C23-DF52-FE99-197E-834B564B07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09/02/2023</a:t>
            </a:r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DF8C5E-4A39-EBFE-2797-11F4F2C3AE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WP5: Towards new Eurizons, Andre Sailer (CERN)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AFDED0F-2017-0836-6B8B-FA1C181898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FADF1-8569-4E21-9EF4-BC723AA3DB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3014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6295CC-1903-A7BC-C81C-52AA5F3262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032EF54-32F2-5EA1-8652-F14C70BF257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143BCB5-1106-0BE4-1346-B0B013395D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A3AECD3-1C11-87D1-2AEA-03DE1BFBBB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09/02/2023</a:t>
            </a:r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A8FF004-33B8-D94E-2A7C-239957FB35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WP5: Towards new Eurizons, Andre Sailer (CERN)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277E197-2966-612C-C5E8-3CD1C4D53A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FADF1-8569-4E21-9EF4-BC723AA3DB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93372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BE4E680-E0A4-C07D-4A05-DF5E1341AA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41F275-B4B8-1049-4785-1B8B50F2B6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DCE896-9067-917E-5502-AF1944DE7E9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09/02/2023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3452C7-7294-A82E-CC79-0B3B5C336AD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/>
              <a:t>WP5: Towards new Eurizons, Andre Sailer (CERN)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4439E1-9939-CC51-F0FA-FC2AB9F1832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FADF1-8569-4E21-9EF4-BC723AA3DB76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4023E32-C3A9-F4F9-BB93-8E6EDBB18873}"/>
              </a:ext>
            </a:extLst>
          </p:cNvPr>
          <p:cNvSpPr/>
          <p:nvPr userDrawn="1"/>
        </p:nvSpPr>
        <p:spPr>
          <a:xfrm>
            <a:off x="10357658" y="0"/>
            <a:ext cx="1834342" cy="731520"/>
          </a:xfrm>
          <a:prstGeom prst="rect">
            <a:avLst/>
          </a:prstGeom>
          <a:blipFill>
            <a:blip r:embed="rId13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" name="Picture 9" descr="Text&#10;&#10;Description automatically generated">
            <a:extLst>
              <a:ext uri="{FF2B5EF4-FFF2-40B4-BE49-F238E27FC236}">
                <a16:creationId xmlns:a16="http://schemas.microsoft.com/office/drawing/2014/main" id="{3D33D51C-5D92-C3F8-A4CC-DDC5AD01B12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612" b="24090"/>
          <a:stretch/>
        </p:blipFill>
        <p:spPr>
          <a:xfrm>
            <a:off x="0" y="-2598"/>
            <a:ext cx="5606473" cy="731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4081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EDA44A-BF77-0435-70A7-BF4A48A1A91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WP5: From </a:t>
            </a:r>
            <a:r>
              <a:rPr lang="en-US" dirty="0" err="1"/>
              <a:t>CREMLINPlus</a:t>
            </a:r>
            <a:r>
              <a:rPr lang="en-US" dirty="0"/>
              <a:t> to </a:t>
            </a:r>
            <a:r>
              <a:rPr lang="en-US" dirty="0" err="1"/>
              <a:t>Eurizon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1E50C08-4D48-C659-411D-7BBE91381F7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EURIZON Annual Meeting, GSI, Darmstadt</a:t>
            </a:r>
          </a:p>
          <a:p>
            <a:r>
              <a:rPr lang="en-US" dirty="0"/>
              <a:t>February 9, 2023</a:t>
            </a:r>
          </a:p>
          <a:p>
            <a:r>
              <a:rPr lang="en-US" dirty="0"/>
              <a:t>Andre Sailer (CERN)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B82F00-36FD-02CD-8867-671907D5D5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09/02/2023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D2CE6F-2EC3-D778-8364-3F38878FD7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WP5: Towards new Eurizons, Andre Sailer (CERN)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04E285-B8A0-A90F-6DAA-3003D96DB1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FADF1-8569-4E21-9EF4-BC723AA3DB76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06002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44D24E-C591-F8E7-280D-71CDA8368C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WP5: </a:t>
            </a:r>
            <a:r>
              <a:rPr lang="en-US" dirty="0" err="1"/>
              <a:t>CremlinPlus</a:t>
            </a:r>
            <a:r>
              <a:rPr lang="en-US" dirty="0"/>
              <a:t> Overview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9F9AFB-3688-3FD2-5CF4-EBED4A5779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WP5 was aimed to support developments for a Super Charm-Tau (SCT) Factory, to be build at BINP, Novosibirsk</a:t>
            </a:r>
          </a:p>
          <a:p>
            <a:pPr lvl="1"/>
            <a:r>
              <a:rPr lang="en-US" dirty="0"/>
              <a:t>Task 5.1: Internationalization and outreach for Super Charm Tau (BINP)</a:t>
            </a:r>
          </a:p>
          <a:p>
            <a:pPr lvl="1"/>
            <a:r>
              <a:rPr lang="en-US" dirty="0"/>
              <a:t>Task 5.2: Accelerator Developments for SCT (BINP, </a:t>
            </a:r>
            <a:r>
              <a:rPr lang="en-US" dirty="0" err="1"/>
              <a:t>IJCLab</a:t>
            </a:r>
            <a:r>
              <a:rPr lang="en-US" dirty="0"/>
              <a:t>, CERN)</a:t>
            </a:r>
          </a:p>
          <a:p>
            <a:pPr lvl="1"/>
            <a:r>
              <a:rPr lang="en-US" dirty="0"/>
              <a:t>Task 5.3: Software Developments for SCT Simulation, Reconstruction, Analysis (BINP, CERN)</a:t>
            </a:r>
          </a:p>
          <a:p>
            <a:pPr lvl="1"/>
            <a:r>
              <a:rPr lang="en-US" dirty="0"/>
              <a:t>Tasks 5.4, 5.5, 5.6: Sub-detector developments for SCT</a:t>
            </a:r>
          </a:p>
          <a:p>
            <a:pPr lvl="1"/>
            <a:r>
              <a:rPr lang="en-US" dirty="0"/>
              <a:t>Developments of different sub-detectors: Inner Tracker (BINP, INFN), Central Tracker (BINP, INFN), Cherenkov Detector (BINP, JLU)</a:t>
            </a:r>
          </a:p>
          <a:p>
            <a:r>
              <a:rPr lang="en-US" dirty="0"/>
              <a:t>With the removal of BINP and the loss of focus on the (Russian) SCT, we pivoted the work package towards developments for Lepton Colliders: SCT also under development in China, </a:t>
            </a:r>
            <a:r>
              <a:rPr lang="en-US" dirty="0" err="1"/>
              <a:t>FCCee</a:t>
            </a:r>
            <a:r>
              <a:rPr lang="en-US" dirty="0"/>
              <a:t>, CLIC, ILC (partially aiming at much higher </a:t>
            </a:r>
            <a:r>
              <a:rPr lang="en-US" dirty="0" err="1"/>
              <a:t>centre</a:t>
            </a:r>
            <a:r>
              <a:rPr lang="en-US" dirty="0"/>
              <a:t>-of-mass energies)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US" dirty="0"/>
          </a:p>
          <a:p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8677B5-D5F0-BAC2-7DF3-732FFFA286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09/02/2023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28B087-31F8-79A0-EEB2-6DBD00C861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WP5: Towards new Eurizons, Andre Sailer (CERN)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95DF69-3D5E-F43E-76F5-BA1814BDE2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FADF1-8569-4E21-9EF4-BC723AA3DB76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12323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8CDE62-1F34-ACD5-5D2F-531A1DEAA5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Changes: Task 5.1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480C6E-5848-D484-37F4-BA5030C971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trike="sngStrike" dirty="0"/>
              <a:t>Fostering internationalization and visibility of the SCT project, support of outreach activities related to SCT</a:t>
            </a:r>
          </a:p>
          <a:p>
            <a:r>
              <a:rPr lang="en-US" dirty="0"/>
              <a:t>This task was not replaced by another task in EURIZON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8E3EC7-F43F-90BE-E0AD-73135B59E8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09/02/2023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456E0E-7A4C-817E-568E-9E09616E8C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WP5: Towards new Eurizons, Andre Sailer (CERN)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076B20-E5D4-FFF4-560D-07F9BE6950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FADF1-8569-4E21-9EF4-BC723AA3DB76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71362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8CDE62-1F34-ACD5-5D2F-531A1DEAA5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Changes: Task 5.2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480C6E-5848-D484-37F4-BA5030C971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sym typeface="Wingdings" panose="05000000000000000000" pitchFamily="2" charset="2"/>
              </a:rPr>
              <a:t> 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Development of accelerator technologies for Energy Recovery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Linacs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(ERLs) and their use in colliders</a:t>
            </a:r>
            <a:endParaRPr lang="en-GB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1"/>
            <a:r>
              <a:rPr lang="en-US" strike="sngStrike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Development of collider technologies and fostering synergy between SCT, CLIC, and FCC-</a:t>
            </a:r>
            <a:r>
              <a:rPr lang="en-US" strike="sngStrike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ee</a:t>
            </a:r>
            <a:r>
              <a:rPr lang="en-US" strike="sngStrike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collider projects</a:t>
            </a:r>
          </a:p>
          <a:p>
            <a:r>
              <a:rPr lang="en-GB" dirty="0"/>
              <a:t>BINP/</a:t>
            </a:r>
            <a:r>
              <a:rPr lang="en-GB" dirty="0" err="1"/>
              <a:t>IJCLab</a:t>
            </a:r>
            <a:r>
              <a:rPr lang="en-GB" dirty="0"/>
              <a:t> working on RF photo-gun, low emittance high flux electron beam, development of magnet technologies</a:t>
            </a:r>
          </a:p>
          <a:p>
            <a:pPr lvl="1"/>
            <a:r>
              <a:rPr lang="en-GB" dirty="0"/>
              <a:t>Continue developing magnet technologies for ERLs (B-COM), build prototype; build High Order Mode (HOM) Couplers for </a:t>
            </a:r>
            <a:r>
              <a:rPr lang="en-GB" dirty="0" err="1"/>
              <a:t>SuperConducting</a:t>
            </a:r>
            <a:r>
              <a:rPr lang="en-GB" dirty="0"/>
              <a:t> RF cavities and test them</a:t>
            </a:r>
          </a:p>
          <a:p>
            <a:r>
              <a:rPr lang="en-GB" dirty="0"/>
              <a:t>BINP/CERN synergy between SCT/</a:t>
            </a:r>
            <a:r>
              <a:rPr lang="en-GB" dirty="0" err="1"/>
              <a:t>FCCee</a:t>
            </a:r>
            <a:r>
              <a:rPr lang="en-GB" dirty="0"/>
              <a:t>: final-focus quadrupoles, crab-waist scheme, machine-detector-interface</a:t>
            </a:r>
          </a:p>
          <a:p>
            <a:pPr lvl="1"/>
            <a:r>
              <a:rPr lang="en-GB" dirty="0"/>
              <a:t>Removed these activities completely for EURIZON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8E3EC7-F43F-90BE-E0AD-73135B59E8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09/02/2023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456E0E-7A4C-817E-568E-9E09616E8C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WP5: Towards new Eurizons, Andre Sailer (CERN)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076B20-E5D4-FFF4-560D-07F9BE6950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FADF1-8569-4E21-9EF4-BC723AA3DB76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1315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8CDE62-1F34-ACD5-5D2F-531A1DEAA5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Changes: Task 5.3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480C6E-5848-D484-37F4-BA5030C971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ym typeface="Wingdings" panose="05000000000000000000" pitchFamily="2" charset="2"/>
              </a:rPr>
              <a:t> </a:t>
            </a:r>
            <a:r>
              <a:rPr lang="en-GB" dirty="0">
                <a:sym typeface="Wingdings" panose="05000000000000000000" pitchFamily="2" charset="2"/>
              </a:rPr>
              <a:t>Development of software for the design of an HEP detector</a:t>
            </a:r>
            <a:endParaRPr lang="en-US" dirty="0">
              <a:sym typeface="Wingdings" panose="05000000000000000000" pitchFamily="2" charset="2"/>
            </a:endParaRPr>
          </a:p>
          <a:p>
            <a:pPr lvl="1"/>
            <a:r>
              <a:rPr lang="en-US" strike="sngStrike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Development of software for the design of an SCT detector</a:t>
            </a:r>
          </a:p>
          <a:p>
            <a:r>
              <a:rPr lang="en-US" dirty="0">
                <a:latin typeface="Calibri" panose="020F0502020204030204" pitchFamily="34" charset="0"/>
              </a:rPr>
              <a:t>The Software framework used by SCT is based on Gaudi, as is the “Key4hep” software framework used and developed by FCC, CLIC, ILC, CEPC detector study groups</a:t>
            </a:r>
          </a:p>
          <a:p>
            <a:r>
              <a:rPr lang="en-US" dirty="0">
                <a:latin typeface="Calibri" panose="020F0502020204030204" pitchFamily="34" charset="0"/>
              </a:rPr>
              <a:t>CERN group continuing developments of detector simulation, reconstruction, analysis software in Key4hep</a:t>
            </a:r>
          </a:p>
          <a:p>
            <a:pPr lvl="1"/>
            <a:r>
              <a:rPr lang="en-US" dirty="0">
                <a:latin typeface="Calibri" panose="020F0502020204030204" pitchFamily="34" charset="0"/>
              </a:rPr>
              <a:t>Framework (Gaudi), Geometry (DD4hep), Event Data Model (EDM4hep), Distributed Computing (DIRAC)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8E3EC7-F43F-90BE-E0AD-73135B59E8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09/02/2023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456E0E-7A4C-817E-568E-9E09616E8C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WP5: Towards new Eurizons, Andre Sailer (CERN)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076B20-E5D4-FFF4-560D-07F9BE6950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FADF1-8569-4E21-9EF4-BC723AA3DB76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73286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8CDE62-1F34-ACD5-5D2F-531A1DEAA5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Changes: Task 5.4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480C6E-5848-D484-37F4-BA5030C971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ym typeface="Wingdings" panose="05000000000000000000" pitchFamily="2" charset="2"/>
              </a:rPr>
              <a:t></a:t>
            </a:r>
            <a:r>
              <a:rPr lang="en-GB" dirty="0">
                <a:sym typeface="Wingdings" panose="05000000000000000000" pitchFamily="2" charset="2"/>
              </a:rPr>
              <a:t>Development and design of Inner Tracker for a flavour factory detector</a:t>
            </a:r>
            <a:endParaRPr lang="en-US" dirty="0">
              <a:sym typeface="Wingdings" panose="05000000000000000000" pitchFamily="2" charset="2"/>
            </a:endParaRPr>
          </a:p>
          <a:p>
            <a:pPr lvl="1"/>
            <a:r>
              <a:rPr lang="en-GB" strike="sngStrike" dirty="0"/>
              <a:t>Development and design of Inner Tracker for the SCT detector</a:t>
            </a:r>
          </a:p>
          <a:p>
            <a:r>
              <a:rPr lang="en-GB" dirty="0"/>
              <a:t>Originally foreseen to develop two sub-detector options for the Vertex Detector for SCT</a:t>
            </a:r>
          </a:p>
          <a:p>
            <a:pPr lvl="1"/>
            <a:r>
              <a:rPr lang="en-GB" dirty="0"/>
              <a:t>TPC (developed at BINP)</a:t>
            </a:r>
          </a:p>
          <a:p>
            <a:pPr lvl="1"/>
            <a:r>
              <a:rPr lang="en-GB" dirty="0"/>
              <a:t>C-RWELL (developed by INFN institutes Frascati and Ferrara)</a:t>
            </a:r>
          </a:p>
          <a:p>
            <a:pPr lvl="2"/>
            <a:r>
              <a:rPr lang="en-GB" dirty="0"/>
              <a:t>Continued are only the developments of C-RWELL</a:t>
            </a:r>
          </a:p>
          <a:p>
            <a:pPr lvl="1"/>
            <a:r>
              <a:rPr lang="en-GB" dirty="0"/>
              <a:t>Mechanics, electronics, software, Cosmic ray tests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8E3EC7-F43F-90BE-E0AD-73135B59E8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09/02/2023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456E0E-7A4C-817E-568E-9E09616E8C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WP5: Towards new Eurizons, Andre Sailer (CERN)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076B20-E5D4-FFF4-560D-07F9BE6950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FADF1-8569-4E21-9EF4-BC723AA3DB76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51503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8CDE62-1F34-ACD5-5D2F-531A1DEAA5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EURIZON: Task 5.5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480C6E-5848-D484-37F4-BA5030C971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ym typeface="Wingdings" panose="05000000000000000000" pitchFamily="2" charset="2"/>
              </a:rPr>
              <a:t> </a:t>
            </a:r>
            <a:r>
              <a:rPr lang="en-GB" dirty="0">
                <a:sym typeface="Wingdings" panose="05000000000000000000" pitchFamily="2" charset="2"/>
              </a:rPr>
              <a:t>Development and design of Central Tracker for a flavour factory detector</a:t>
            </a:r>
          </a:p>
          <a:p>
            <a:pPr lvl="1"/>
            <a:r>
              <a:rPr lang="en-GB" strike="sngStrike" dirty="0"/>
              <a:t>Development and design of Central Tracker for the SCT detector</a:t>
            </a:r>
          </a:p>
          <a:p>
            <a:r>
              <a:rPr lang="en-GB" dirty="0"/>
              <a:t>Initially foreseen to develop a drift chamber prototype for SCT, changed to develop drift chamber for detector at </a:t>
            </a:r>
            <a:r>
              <a:rPr lang="en-GB" dirty="0" err="1"/>
              <a:t>FCCee</a:t>
            </a:r>
            <a:r>
              <a:rPr lang="en-GB" dirty="0"/>
              <a:t> (IDEA concept)</a:t>
            </a:r>
          </a:p>
          <a:p>
            <a:pPr lvl="1"/>
            <a:r>
              <a:rPr lang="en-GB" dirty="0"/>
              <a:t>Higher energy, larger drift chamber</a:t>
            </a:r>
          </a:p>
          <a:p>
            <a:pPr lvl="1"/>
            <a:r>
              <a:rPr lang="en-GB" dirty="0"/>
              <a:t>INFN groups Lecce, Bari: Working on Mechanics, electronics, software, test beams</a:t>
            </a:r>
          </a:p>
          <a:p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8E3EC7-F43F-90BE-E0AD-73135B59E8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09/02/2023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456E0E-7A4C-817E-568E-9E09616E8C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WP5: Towards new Eurizons, Andre Sailer (CERN)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076B20-E5D4-FFF4-560D-07F9BE6950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FADF1-8569-4E21-9EF4-BC723AA3DB76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03735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8CDE62-1F34-ACD5-5D2F-531A1DEAA5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Changes: Task 5.6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480C6E-5848-D484-37F4-BA5030C971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ym typeface="Wingdings" panose="05000000000000000000" pitchFamily="2" charset="2"/>
              </a:rPr>
              <a:t> </a:t>
            </a:r>
            <a:r>
              <a:rPr lang="en-GB" dirty="0">
                <a:sym typeface="Wingdings" panose="05000000000000000000" pitchFamily="2" charset="2"/>
              </a:rPr>
              <a:t>Development and design of a Particle Identification system for a future flavour factory detector</a:t>
            </a:r>
            <a:endParaRPr lang="en-US" dirty="0">
              <a:sym typeface="Wingdings" panose="05000000000000000000" pitchFamily="2" charset="2"/>
            </a:endParaRPr>
          </a:p>
          <a:p>
            <a:pPr lvl="1"/>
            <a:r>
              <a:rPr lang="en-GB" strike="sngStrike" dirty="0"/>
              <a:t>Development and design of a Particle Identification system for the SCT detector</a:t>
            </a:r>
          </a:p>
          <a:p>
            <a:r>
              <a:rPr lang="en-GB" dirty="0"/>
              <a:t>Originally foreseen to develop two different Cherenkov based particle ID detectors</a:t>
            </a:r>
          </a:p>
          <a:p>
            <a:pPr lvl="1"/>
            <a:r>
              <a:rPr lang="en-GB" dirty="0"/>
              <a:t>FARICH (Focusing Aerogel Ring Imaging Cherenkov Detector) BINP</a:t>
            </a:r>
          </a:p>
          <a:p>
            <a:pPr lvl="1"/>
            <a:r>
              <a:rPr lang="en-GB" dirty="0"/>
              <a:t>FDIRC (Focusing Detector of Internally Reflected Cherenkov) JLU Giessen</a:t>
            </a:r>
          </a:p>
          <a:p>
            <a:r>
              <a:rPr lang="en-GB" dirty="0"/>
              <a:t>Continue only with FDIRC developments in Giessen	</a:t>
            </a:r>
          </a:p>
          <a:p>
            <a:pPr lvl="1"/>
            <a:r>
              <a:rPr lang="en-GB" dirty="0"/>
              <a:t>Protype design and construction, cosmic ray tests</a:t>
            </a:r>
          </a:p>
          <a:p>
            <a:pPr lvl="1"/>
            <a:endParaRPr lang="en-GB" dirty="0"/>
          </a:p>
          <a:p>
            <a:pPr lvl="1"/>
            <a:endParaRPr lang="en-GB" dirty="0"/>
          </a:p>
          <a:p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8E3EC7-F43F-90BE-E0AD-73135B59E8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09/02/2023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456E0E-7A4C-817E-568E-9E09616E8C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WP5: Towards new Eurizons, Andre Sailer (CERN)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076B20-E5D4-FFF4-560D-07F9BE6950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FADF1-8569-4E21-9EF4-BC723AA3DB76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5550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15DBE6-6148-EBB8-0542-70665A3DB2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B11B59-1E24-94A9-EB83-50C09326BF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Pivoted WP5 from SCT focused developments to other high energy physics detectors or accelerator technologies</a:t>
            </a:r>
          </a:p>
          <a:p>
            <a:r>
              <a:rPr lang="en-US" dirty="0"/>
              <a:t>Mostly work at European partners moved forward without too much interruption</a:t>
            </a:r>
          </a:p>
          <a:p>
            <a:pPr lvl="1"/>
            <a:r>
              <a:rPr lang="en-US" dirty="0"/>
              <a:t>Loss of expertise and tooling access of BINP</a:t>
            </a:r>
          </a:p>
          <a:p>
            <a:pPr lvl="1"/>
            <a:r>
              <a:rPr lang="en-US" dirty="0"/>
              <a:t>Some delays caused by uncertainty in transition phase</a:t>
            </a:r>
          </a:p>
          <a:p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4939E0-51FC-A06E-8FB5-723E4C375C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09/02/2023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DEC47A-88EB-D1F5-447B-9B7B98673A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WP5: Towards new Eurizons, Andre Sailer (CERN)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A0E9CF-20A7-1550-2A84-3AC1EB92C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FADF1-8569-4E21-9EF4-BC723AA3DB76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61692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</TotalTime>
  <Words>786</Words>
  <Application>Microsoft Office PowerPoint</Application>
  <PresentationFormat>Widescreen</PresentationFormat>
  <Paragraphs>87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WP5: From CREMLINPlus to Eurizon</vt:lpstr>
      <vt:lpstr>WP5: CremlinPlus Overview</vt:lpstr>
      <vt:lpstr>Changes: Task 5.1</vt:lpstr>
      <vt:lpstr>Changes: Task 5.2</vt:lpstr>
      <vt:lpstr>Changes: Task 5.3</vt:lpstr>
      <vt:lpstr>Changes: Task 5.4</vt:lpstr>
      <vt:lpstr>EURIZON: Task 5.5</vt:lpstr>
      <vt:lpstr>Changes: Task 5.6</vt:lpstr>
      <vt:lpstr>Summary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WP5: From CremlinPlus to Eurizon</dc:title>
  <dc:creator>Andre Sailer</dc:creator>
  <cp:lastModifiedBy>Andre Sailer</cp:lastModifiedBy>
  <cp:revision>18</cp:revision>
  <dcterms:created xsi:type="dcterms:W3CDTF">2023-02-07T13:41:45Z</dcterms:created>
  <dcterms:modified xsi:type="dcterms:W3CDTF">2023-02-07T16:11:33Z</dcterms:modified>
</cp:coreProperties>
</file>