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4194"/>
    <a:srgbClr val="F6A800"/>
    <a:srgbClr val="1691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60" y="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2668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5D2DE-AF4A-46ED-A735-02475FF4EBE7}" type="datetimeFigureOut">
              <a:rPr lang="de-DE" smtClean="0"/>
              <a:t>08.02.23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190A0-30A7-4F84-9904-CA8097555391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5643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9D494D-1A5B-4F72-9D6F-D5B7DEBDF2F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/>
              <a:t>Title</a:t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4366001-632E-45C4-9E13-AB93C9BB98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Sub-title</a:t>
            </a:r>
          </a:p>
          <a:p>
            <a:r>
              <a:rPr lang="de-DE" dirty="0"/>
              <a:t>Name </a:t>
            </a:r>
            <a:r>
              <a:rPr lang="de-DE" dirty="0" err="1"/>
              <a:t>Surname</a:t>
            </a:r>
            <a:r>
              <a:rPr lang="de-DE" dirty="0"/>
              <a:t>, Institution</a:t>
            </a:r>
          </a:p>
          <a:p>
            <a:r>
              <a:rPr lang="de-DE" dirty="0"/>
              <a:t>Place / </a:t>
            </a:r>
            <a:r>
              <a:rPr lang="de-DE" dirty="0" err="1"/>
              <a:t>www</a:t>
            </a:r>
            <a:r>
              <a:rPr lang="de-DE" dirty="0"/>
              <a:t>, DD.MM.YYYY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47E1C4-6221-4F98-9BC6-846675801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38197" y="6322205"/>
            <a:ext cx="745965" cy="415215"/>
          </a:xfrm>
        </p:spPr>
        <p:txBody>
          <a:bodyPr/>
          <a:lstStyle/>
          <a:p>
            <a:fld id="{E8874B5F-564D-4EE0-9DC2-043DFC65AE79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51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C48CEB-C906-4CFC-9886-9964BD5617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C48CAD-E26C-41E3-8B55-C631CE989B5C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two</a:t>
            </a:r>
            <a:endParaRPr lang="de-DE" dirty="0"/>
          </a:p>
          <a:p>
            <a:pPr lvl="2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three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FECDAF-7D5D-4C52-AE95-29318676E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9392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B216C2-0675-4C52-8F3A-D2619EE8EC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04B1D6-1076-4534-8317-FC147519D8F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1" y="1825625"/>
            <a:ext cx="5181600" cy="4351338"/>
          </a:xfrm>
        </p:spPr>
        <p:txBody>
          <a:bodyPr/>
          <a:lstStyle>
            <a:lvl1pPr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two</a:t>
            </a:r>
            <a:endParaRPr lang="de-DE" dirty="0"/>
          </a:p>
          <a:p>
            <a:pPr lvl="2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three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D106F97-F605-4152-A7C1-DFBDA000D69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>
              <a:defRPr/>
            </a:lvl3pPr>
          </a:lstStyle>
          <a:p>
            <a:pPr lvl="0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two</a:t>
            </a:r>
            <a:endParaRPr lang="de-DE" dirty="0"/>
          </a:p>
          <a:p>
            <a:pPr lvl="2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three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792129B-FEE3-490A-A061-2174A749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40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B19E82-AF32-461C-9D67-43C72B0A21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76DE16B-C8EF-49BF-8BDA-9AAF0EBBD19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Sub-title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BFB359E-091E-4891-B9BD-DC136F6267F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 marL="685800" indent="-228600">
              <a:buFontTx/>
              <a:buBlip>
                <a:blip r:embed="rId2"/>
              </a:buBlip>
              <a:defRPr/>
            </a:lvl2pPr>
          </a:lstStyle>
          <a:p>
            <a:pPr lvl="0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</a:p>
          <a:p>
            <a:pPr lvl="2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three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A474869-DAFA-430F-82AB-907B97A569D0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Sub-title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2D7F8CE-D571-4159-9FEA-EC945A4AA2C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 marL="685800" indent="-228600">
              <a:buFontTx/>
              <a:buBlip>
                <a:blip r:embed="rId2"/>
              </a:buBlip>
              <a:defRPr/>
            </a:lvl2pPr>
          </a:lstStyle>
          <a:p>
            <a:pPr lvl="0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</a:p>
          <a:p>
            <a:pPr lvl="2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three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9C6F627-D574-4798-83CD-79DB492A6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0228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504F39-3899-427E-A50F-D46C517C54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33E9398-93FA-4312-9B00-58A75F4A9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93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ECD999-7112-4828-B9D2-D5DC2BA4DB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Text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1C9C326-1B0B-4A67-999D-2CBDE0EAA4C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6A8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AB85D9-866A-4444-8CEE-A0D7FDF36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891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F8BB0A-3D98-4E3F-B7BE-16472D764A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B32E98-F492-44BC-8C88-7F9713D8D9E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 marL="685800" indent="-228600">
              <a:buFontTx/>
              <a:buBlip>
                <a:blip r:embed="rId2"/>
              </a:buBlip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</a:p>
          <a:p>
            <a:pPr lvl="2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three</a:t>
            </a: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BFA6A9E-126F-41B5-B602-E959E033EA1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024230C-FD24-45C0-A89A-266166F52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181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92C7C1-0BCA-4BEE-9ACC-5801A4330D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3E35F9E-791E-4C5B-B92A-C7A74FFF7FA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 err="1"/>
              <a:t>Photo</a:t>
            </a: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C9EC39C-6694-46CD-B4AC-866D75750AE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B427FF7-095A-48D8-803F-94AAA53AA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958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2635BAA-D783-4F6A-8973-F46139412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624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jpe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345C32E-3ECB-49CD-B0C8-BE35578D6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Title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1970B45-518D-4A54-AB94-B82232B31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BD1E8C0-6720-49A5-B2D4-ADF0A80EFD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38197" y="6322205"/>
            <a:ext cx="745965" cy="4206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164194"/>
                </a:solidFill>
              </a:defRPr>
            </a:lvl1pPr>
          </a:lstStyle>
          <a:p>
            <a:pPr algn="ctr"/>
            <a:fld id="{E8874B5F-564D-4EE0-9DC2-043DFC65AE79}" type="slidenum">
              <a:rPr lang="de-DE" smtClean="0"/>
              <a:pPr algn="ctr"/>
              <a:t>‹N°›</a:t>
            </a:fld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4DABDCBA-70E0-4066-937F-87679F5F7CE5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53" y="6311900"/>
            <a:ext cx="3204335" cy="347502"/>
          </a:xfrm>
          <a:prstGeom prst="rect">
            <a:avLst/>
          </a:prstGeom>
          <a:noFill/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98106907-4CAA-411F-A0B4-2F8A6FF36A9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190" y="6148849"/>
            <a:ext cx="2174709" cy="498422"/>
          </a:xfrm>
          <a:prstGeom prst="rect">
            <a:avLst/>
          </a:prstGeom>
        </p:spPr>
      </p:pic>
      <p:grpSp>
        <p:nvGrpSpPr>
          <p:cNvPr id="4" name="Groupe 3">
            <a:extLst>
              <a:ext uri="{FF2B5EF4-FFF2-40B4-BE49-F238E27FC236}">
                <a16:creationId xmlns:a16="http://schemas.microsoft.com/office/drawing/2014/main" id="{828D6093-F6C5-BEEA-A979-17A320D5D3EB}"/>
              </a:ext>
            </a:extLst>
          </p:cNvPr>
          <p:cNvGrpSpPr/>
          <p:nvPr userDrawn="1"/>
        </p:nvGrpSpPr>
        <p:grpSpPr>
          <a:xfrm>
            <a:off x="4003039" y="6248717"/>
            <a:ext cx="3373122" cy="609917"/>
            <a:chOff x="4003039" y="6248717"/>
            <a:chExt cx="3373122" cy="609917"/>
          </a:xfrm>
        </p:grpSpPr>
        <p:pic>
          <p:nvPicPr>
            <p:cNvPr id="5" name="Picture 1" descr="page1image183344">
              <a:extLst>
                <a:ext uri="{FF2B5EF4-FFF2-40B4-BE49-F238E27FC236}">
                  <a16:creationId xmlns:a16="http://schemas.microsoft.com/office/drawing/2014/main" id="{8337AA54-4ABC-2802-8B57-4BAE91ADEC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8724" y="6341174"/>
              <a:ext cx="886018" cy="425001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3A862F98-F037-EE2B-E108-71C1D1553B94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3039" y="6248717"/>
              <a:ext cx="609917" cy="609917"/>
            </a:xfrm>
            <a:prstGeom prst="rect">
              <a:avLst/>
            </a:prstGeom>
          </p:spPr>
        </p:pic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0EBEDAC7-18E1-85B6-3E31-EEACD5DD46C9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6347261" y="6309999"/>
              <a:ext cx="1028900" cy="4871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065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0" r:id="rId3"/>
    <p:sldLayoutId id="2147483661" r:id="rId4"/>
    <p:sldLayoutId id="2147483662" r:id="rId5"/>
    <p:sldLayoutId id="2147483659" r:id="rId6"/>
    <p:sldLayoutId id="2147483664" r:id="rId7"/>
    <p:sldLayoutId id="2147483665" r:id="rId8"/>
    <p:sldLayoutId id="2147483663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164194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rgbClr val="16419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6"/>
        </a:buBlip>
        <a:defRPr sz="2400" kern="1200">
          <a:solidFill>
            <a:srgbClr val="16419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64194"/>
        </a:buClr>
        <a:buFontTx/>
        <a:buBlip>
          <a:blip r:embed="rId16"/>
        </a:buBlip>
        <a:defRPr sz="2000" kern="1200">
          <a:solidFill>
            <a:srgbClr val="16419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6A800"/>
        </a:buClr>
        <a:buFontTx/>
        <a:buBlip>
          <a:blip r:embed="rId16"/>
        </a:buBlip>
        <a:defRPr sz="1800" kern="1200">
          <a:solidFill>
            <a:srgbClr val="16419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30613"/>
        </a:buClr>
        <a:buFontTx/>
        <a:buBlip>
          <a:blip r:embed="rId16"/>
        </a:buBlip>
        <a:defRPr sz="1800" kern="1200">
          <a:solidFill>
            <a:srgbClr val="16419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2F12D-B481-470C-AB77-0A49C66868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EURIZON Annual Meeting 2023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8FFAEE0-7033-4111-9321-957304841B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2200" y="3614738"/>
            <a:ext cx="10007600" cy="2036762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/>
              <a:t>WP6 - "</a:t>
            </a:r>
            <a:r>
              <a:rPr lang="en-US" sz="3200" i="1" dirty="0"/>
              <a:t>Technology development for future high-power laser facilities</a:t>
            </a:r>
            <a:r>
              <a:rPr lang="en-US" sz="3200" dirty="0"/>
              <a:t>“</a:t>
            </a:r>
          </a:p>
          <a:p>
            <a:r>
              <a:rPr lang="en-US" sz="2800" b="1" dirty="0"/>
              <a:t>Parallel session summary</a:t>
            </a:r>
          </a:p>
          <a:p>
            <a:r>
              <a:rPr lang="en-US" dirty="0"/>
              <a:t>Lead beneficiary : CEA</a:t>
            </a:r>
          </a:p>
          <a:p>
            <a:r>
              <a:rPr lang="en-US" dirty="0"/>
              <a:t>Catalin MIRON, CEA-LIDYL</a:t>
            </a:r>
          </a:p>
          <a:p>
            <a:r>
              <a:rPr lang="en-US" dirty="0"/>
              <a:t>10 February 2023, Darmstadt, Germany</a:t>
            </a:r>
          </a:p>
        </p:txBody>
      </p:sp>
    </p:spTree>
    <p:extLst>
      <p:ext uri="{BB962C8B-B14F-4D97-AF65-F5344CB8AC3E}">
        <p14:creationId xmlns:p14="http://schemas.microsoft.com/office/powerpoint/2010/main" val="740328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C7956F-B48D-5037-84D6-AADB9D090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1353"/>
            <a:ext cx="10515600" cy="1458119"/>
          </a:xfrm>
        </p:spPr>
        <p:txBody>
          <a:bodyPr/>
          <a:lstStyle/>
          <a:p>
            <a:r>
              <a:rPr lang="en-US" dirty="0"/>
              <a:t>WP6 : Transition from </a:t>
            </a:r>
            <a:r>
              <a:rPr lang="en-US" dirty="0" err="1"/>
              <a:t>CREMLINPlus</a:t>
            </a:r>
            <a:r>
              <a:rPr lang="en-US" dirty="0"/>
              <a:t> to EURIZON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FB729D4-BC73-FB2F-7517-1C2F36162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en-US" smtClean="0"/>
              <a:t>2</a:t>
            </a:fld>
            <a:endParaRPr lang="en-US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D7FAE92-CD42-84FC-2B9A-6E371119F65F}"/>
              </a:ext>
            </a:extLst>
          </p:cNvPr>
          <p:cNvSpPr txBox="1"/>
          <p:nvPr/>
        </p:nvSpPr>
        <p:spPr>
          <a:xfrm>
            <a:off x="1594779" y="1239725"/>
            <a:ext cx="89192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/>
              <a:t>Joint technology developments for XCELS</a:t>
            </a:r>
          </a:p>
          <a:p>
            <a:pPr algn="ctr"/>
            <a:r>
              <a:rPr lang="en-US" sz="3200" dirty="0"/>
              <a:t>(</a:t>
            </a:r>
            <a:r>
              <a:rPr lang="en-US" sz="3200" b="1" dirty="0"/>
              <a:t>IAP</a:t>
            </a:r>
            <a:r>
              <a:rPr lang="en-US" sz="3200" dirty="0"/>
              <a:t>, CEA, </a:t>
            </a:r>
            <a:r>
              <a:rPr lang="en-US" sz="3200" dirty="0" err="1"/>
              <a:t>LaserLab</a:t>
            </a:r>
            <a:r>
              <a:rPr lang="en-US" sz="3200" dirty="0"/>
              <a:t>-Europe AISBL, ELI-DC AISBL)</a:t>
            </a:r>
          </a:p>
        </p:txBody>
      </p:sp>
      <p:sp>
        <p:nvSpPr>
          <p:cNvPr id="12" name="Flèche vers le bas 11">
            <a:extLst>
              <a:ext uri="{FF2B5EF4-FFF2-40B4-BE49-F238E27FC236}">
                <a16:creationId xmlns:a16="http://schemas.microsoft.com/office/drawing/2014/main" id="{D83B7B75-6E98-FEEE-3E05-8E95628C3C22}"/>
              </a:ext>
            </a:extLst>
          </p:cNvPr>
          <p:cNvSpPr/>
          <p:nvPr/>
        </p:nvSpPr>
        <p:spPr>
          <a:xfrm>
            <a:off x="5054600" y="2547924"/>
            <a:ext cx="1270000" cy="1757376"/>
          </a:xfrm>
          <a:prstGeom prst="downArrow">
            <a:avLst/>
          </a:prstGeom>
          <a:solidFill>
            <a:srgbClr val="1641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0EA8BD1-F61C-7856-B7EC-4A44698007E2}"/>
              </a:ext>
            </a:extLst>
          </p:cNvPr>
          <p:cNvSpPr txBox="1"/>
          <p:nvPr/>
        </p:nvSpPr>
        <p:spPr>
          <a:xfrm>
            <a:off x="1914786" y="4240106"/>
            <a:ext cx="739882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/>
              <a:t>Technology development</a:t>
            </a:r>
          </a:p>
          <a:p>
            <a:pPr algn="ctr"/>
            <a:r>
              <a:rPr lang="en-US" sz="4000" b="1" dirty="0"/>
              <a:t>for future multi-PW laser facilities</a:t>
            </a:r>
          </a:p>
          <a:p>
            <a:pPr algn="ctr"/>
            <a:r>
              <a:rPr lang="en-US" sz="3200" dirty="0"/>
              <a:t>(</a:t>
            </a:r>
            <a:r>
              <a:rPr lang="en-US" sz="3200" b="1" dirty="0"/>
              <a:t>CEA</a:t>
            </a:r>
            <a:r>
              <a:rPr lang="en-US" sz="3200" dirty="0"/>
              <a:t>, </a:t>
            </a:r>
            <a:r>
              <a:rPr lang="en-US" sz="3200" dirty="0" err="1"/>
              <a:t>LaserLab</a:t>
            </a:r>
            <a:r>
              <a:rPr lang="en-US" sz="3200" dirty="0"/>
              <a:t>-Europe AISBL, ELI ERIC) </a:t>
            </a:r>
          </a:p>
        </p:txBody>
      </p:sp>
      <p:graphicFrame>
        <p:nvGraphicFramePr>
          <p:cNvPr id="27" name="Tableau 10">
            <a:extLst>
              <a:ext uri="{FF2B5EF4-FFF2-40B4-BE49-F238E27FC236}">
                <a16:creationId xmlns:a16="http://schemas.microsoft.com/office/drawing/2014/main" id="{F164E87C-364E-771C-4290-8D7AAA8B77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6577152"/>
              </p:ext>
            </p:extLst>
          </p:nvPr>
        </p:nvGraphicFramePr>
        <p:xfrm>
          <a:off x="361950" y="1216805"/>
          <a:ext cx="114681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9013">
                  <a:extLst>
                    <a:ext uri="{9D8B030D-6E8A-4147-A177-3AD203B41FA5}">
                      <a16:colId xmlns:a16="http://schemas.microsoft.com/office/drawing/2014/main" val="364570427"/>
                    </a:ext>
                  </a:extLst>
                </a:gridCol>
                <a:gridCol w="1385037">
                  <a:extLst>
                    <a:ext uri="{9D8B030D-6E8A-4147-A177-3AD203B41FA5}">
                      <a16:colId xmlns:a16="http://schemas.microsoft.com/office/drawing/2014/main" val="499305513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1607730700"/>
                    </a:ext>
                  </a:extLst>
                </a:gridCol>
                <a:gridCol w="1276350">
                  <a:extLst>
                    <a:ext uri="{9D8B030D-6E8A-4147-A177-3AD203B41FA5}">
                      <a16:colId xmlns:a16="http://schemas.microsoft.com/office/drawing/2014/main" val="16147294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err="1"/>
                        <a:t>CREMLINPlus</a:t>
                      </a:r>
                      <a:endParaRPr lang="en-US" noProof="0" dirty="0"/>
                    </a:p>
                    <a:p>
                      <a:pPr algn="ctr"/>
                      <a:r>
                        <a:rPr lang="en-US" noProof="0" dirty="0"/>
                        <a:t>(01/02/2020 – 23/02/2022)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Lead beneficiary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EURIZON</a:t>
                      </a:r>
                    </a:p>
                    <a:p>
                      <a:pPr algn="ctr"/>
                      <a:r>
                        <a:rPr lang="en-US" noProof="0" dirty="0"/>
                        <a:t>(24/02/2022 – 31/01/2024)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Lead beneficiary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894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Task 6.1A – Using relativistic plasma mirrors as ‘light condensers’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CEA (FR)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Task 6.1 – Intensity enhancement of high-power ultrashort laser beams using optically controlled curved plasma mirrors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CEA (FR)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801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>
                          <a:solidFill>
                            <a:srgbClr val="FF0000"/>
                          </a:solidFill>
                        </a:rPr>
                        <a:t>Task 6.1B - Temporal contrast improvement </a:t>
                      </a:r>
                      <a:r>
                        <a:rPr lang="en-US" noProof="0" dirty="0" err="1">
                          <a:solidFill>
                            <a:srgbClr val="FF0000"/>
                          </a:solidFill>
                        </a:rPr>
                        <a:t>CafCA</a:t>
                      </a:r>
                      <a:r>
                        <a:rPr lang="en-US" noProof="0" dirty="0">
                          <a:solidFill>
                            <a:srgbClr val="FF0000"/>
                          </a:solidFill>
                        </a:rPr>
                        <a:t>  - 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>
                          <a:solidFill>
                            <a:srgbClr val="FF0000"/>
                          </a:solidFill>
                        </a:rPr>
                        <a:t>IAP (RU)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354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FF0000"/>
                          </a:solidFill>
                        </a:rPr>
                        <a:t>Task 6.1C - Two-stage nonlinear compression of fs laser pulses – only simulations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>
                          <a:solidFill>
                            <a:srgbClr val="FF0000"/>
                          </a:solidFill>
                        </a:rPr>
                        <a:t>IAP (RU)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607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Task 6.2A – Advanced metrology of ultrashort laser beams (</a:t>
                      </a:r>
                      <a:r>
                        <a:rPr lang="en-US" noProof="0" dirty="0" err="1">
                          <a:solidFill>
                            <a:srgbClr val="FF0000"/>
                          </a:solidFill>
                        </a:rPr>
                        <a:t>Experiment@IAP</a:t>
                      </a:r>
                      <a:r>
                        <a:rPr lang="en-US" noProof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CEA (FR)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Task 6.2 – Advanced metrology of ultrashort laser beams (</a:t>
                      </a:r>
                      <a:r>
                        <a:rPr lang="en-US" noProof="0" dirty="0" err="1"/>
                        <a:t>SC@SourceLab</a:t>
                      </a:r>
                      <a:r>
                        <a:rPr lang="en-US" noProof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CEA (FR)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75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>
                          <a:solidFill>
                            <a:srgbClr val="FF0000"/>
                          </a:solidFill>
                        </a:rPr>
                        <a:t>Task 6.2A – Non-linear devices for E-field reconstruction – intended for the last 24M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>
                          <a:solidFill>
                            <a:srgbClr val="FF0000"/>
                          </a:solidFill>
                        </a:rPr>
                        <a:t>IAP (RU)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551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Task 6.3 – Training and scientific exchange involving ELI-DC AISBL (BE)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LLE AISBL (BE)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Task 6.3 – Training and scientific exchange involving ELI ERIC (CZ)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LLE AISBL (BE)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889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54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C7956F-B48D-5037-84D6-AADB9D090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1353"/>
            <a:ext cx="10515600" cy="1458119"/>
          </a:xfrm>
        </p:spPr>
        <p:txBody>
          <a:bodyPr/>
          <a:lstStyle/>
          <a:p>
            <a:r>
              <a:rPr lang="en-US" dirty="0"/>
              <a:t>WP6 : Work progress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FB729D4-BC73-FB2F-7517-1C2F36162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en-US" smtClean="0"/>
              <a:t>3</a:t>
            </a:fld>
            <a:endParaRPr lang="en-US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5DD37A19-B15D-8CA7-41AC-837CF3A3D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6565"/>
            <a:ext cx="10820400" cy="5047839"/>
          </a:xfrm>
        </p:spPr>
        <p:txBody>
          <a:bodyPr>
            <a:normAutofit/>
          </a:bodyPr>
          <a:lstStyle/>
          <a:p>
            <a:r>
              <a:rPr lang="en-US" u="sng" dirty="0"/>
              <a:t>Task 6.1</a:t>
            </a:r>
            <a:r>
              <a:rPr lang="en-US" dirty="0"/>
              <a:t> – Intensity enhancement of high-power ultrashort laser beams using optically controlled curved plasma mirrors – </a:t>
            </a:r>
            <a:r>
              <a:rPr lang="en-US" b="1" dirty="0"/>
              <a:t>completed</a:t>
            </a:r>
          </a:p>
          <a:p>
            <a:endParaRPr lang="en-US" sz="1300" dirty="0"/>
          </a:p>
          <a:p>
            <a:r>
              <a:rPr lang="en-US" u="sng" dirty="0"/>
              <a:t>Task 6.2</a:t>
            </a:r>
            <a:r>
              <a:rPr lang="en-US" dirty="0"/>
              <a:t> – Advanced metrology of ultrashort laser beams – </a:t>
            </a:r>
            <a:r>
              <a:rPr lang="en-US" b="1" dirty="0"/>
              <a:t>ongoing (40%)</a:t>
            </a:r>
          </a:p>
          <a:p>
            <a:r>
              <a:rPr lang="en-US" dirty="0"/>
              <a:t>	- </a:t>
            </a:r>
            <a:r>
              <a:rPr lang="en-US" dirty="0" err="1"/>
              <a:t>SourceLab</a:t>
            </a:r>
            <a:r>
              <a:rPr lang="en-US" dirty="0"/>
              <a:t> SME subcontracted in June 2022</a:t>
            </a:r>
          </a:p>
          <a:p>
            <a:r>
              <a:rPr lang="en-US" dirty="0"/>
              <a:t>	- numerical studies, control software &amp; hardware provisioned </a:t>
            </a:r>
          </a:p>
          <a:p>
            <a:r>
              <a:rPr lang="en-US" dirty="0"/>
              <a:t>	- prototype assembly and tests will be finalized by the end of 2023</a:t>
            </a:r>
          </a:p>
          <a:p>
            <a:endParaRPr lang="en-US" sz="1200" dirty="0"/>
          </a:p>
          <a:p>
            <a:r>
              <a:rPr lang="en-US" u="sng" dirty="0"/>
              <a:t>Task 6.3</a:t>
            </a:r>
            <a:r>
              <a:rPr lang="en-US" dirty="0"/>
              <a:t> – Training and scientific exchange – </a:t>
            </a:r>
            <a:r>
              <a:rPr lang="en-US" b="1" dirty="0"/>
              <a:t>ongoing (66%)</a:t>
            </a:r>
          </a:p>
          <a:p>
            <a:r>
              <a:rPr lang="en-US" dirty="0"/>
              <a:t>	- 2 out of the 3 knowledge sharing and training sessions organized</a:t>
            </a:r>
          </a:p>
          <a:p>
            <a:r>
              <a:rPr lang="en-US" dirty="0"/>
              <a:t>	- complementary training session to be organized in 2023</a:t>
            </a:r>
          </a:p>
        </p:txBody>
      </p:sp>
    </p:spTree>
    <p:extLst>
      <p:ext uri="{BB962C8B-B14F-4D97-AF65-F5344CB8AC3E}">
        <p14:creationId xmlns:p14="http://schemas.microsoft.com/office/powerpoint/2010/main" val="920010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C7956F-B48D-5037-84D6-AADB9D090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1353"/>
            <a:ext cx="10515600" cy="1458119"/>
          </a:xfrm>
        </p:spPr>
        <p:txBody>
          <a:bodyPr/>
          <a:lstStyle/>
          <a:p>
            <a:r>
              <a:rPr lang="en-US" dirty="0"/>
              <a:t>WP6 : EURIZON Deliverables and Milestones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FB729D4-BC73-FB2F-7517-1C2F36162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6" name="Tableau 10">
            <a:extLst>
              <a:ext uri="{FF2B5EF4-FFF2-40B4-BE49-F238E27FC236}">
                <a16:creationId xmlns:a16="http://schemas.microsoft.com/office/drawing/2014/main" id="{2DC36554-E3A0-C228-B6B3-3EAC80F459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8543042"/>
              </p:ext>
            </p:extLst>
          </p:nvPr>
        </p:nvGraphicFramePr>
        <p:xfrm>
          <a:off x="361950" y="1096963"/>
          <a:ext cx="114681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9450">
                  <a:extLst>
                    <a:ext uri="{9D8B030D-6E8A-4147-A177-3AD203B41FA5}">
                      <a16:colId xmlns:a16="http://schemas.microsoft.com/office/drawing/2014/main" val="364570427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499305513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1607730700"/>
                    </a:ext>
                  </a:extLst>
                </a:gridCol>
                <a:gridCol w="1276350">
                  <a:extLst>
                    <a:ext uri="{9D8B030D-6E8A-4147-A177-3AD203B41FA5}">
                      <a16:colId xmlns:a16="http://schemas.microsoft.com/office/drawing/2014/main" val="16147294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Deliverable / 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Lead beneficiary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Delivery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894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D6.1 Training event on beam delivery and propagation at extreme intensities (M15)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LLE AISBL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Postponed to M30 by amendment due to COVID-19 travel restrictions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10.08.2022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801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>
                          <a:solidFill>
                            <a:schemeClr val="tx1"/>
                          </a:solidFill>
                        </a:rPr>
                        <a:t>D6.3 Training event on pulse metrology, techniques and challenges (M28)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>
                          <a:solidFill>
                            <a:schemeClr val="tx1"/>
                          </a:solidFill>
                        </a:rPr>
                        <a:t>LLE AISBL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Postponed to M34 by amendment due to COVID-19 travel restrictions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>
                          <a:solidFill>
                            <a:schemeClr val="tx1"/>
                          </a:solidFill>
                        </a:rPr>
                        <a:t>25.11.2022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354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chemeClr val="tx1"/>
                          </a:solidFill>
                        </a:rPr>
                        <a:t>MS32 Workshop : improving </a:t>
                      </a:r>
                      <a:r>
                        <a:rPr lang="en-US" noProof="0" dirty="0" err="1">
                          <a:solidFill>
                            <a:schemeClr val="tx1"/>
                          </a:solidFill>
                        </a:rPr>
                        <a:t>spatio</a:t>
                      </a:r>
                      <a:r>
                        <a:rPr lang="en-US" noProof="0" dirty="0">
                          <a:solidFill>
                            <a:schemeClr val="tx1"/>
                          </a:solidFill>
                        </a:rPr>
                        <a:t>-temporal metrology of high- power fs lasers (M36)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>
                          <a:solidFill>
                            <a:schemeClr val="tx1"/>
                          </a:solidFill>
                        </a:rPr>
                        <a:t>CEA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Workshop held on 12/05/2022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04.02.2023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607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D6.4 Conceptual design towards extreme intensities using plasma mirrors (M36)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CEA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Delivered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04.02.2023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75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>
                          <a:solidFill>
                            <a:schemeClr val="tx1"/>
                          </a:solidFill>
                        </a:rPr>
                        <a:t>D6.6 Training event on pulse metrology, techniques and challenges (M42)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>
                          <a:solidFill>
                            <a:schemeClr val="tx1"/>
                          </a:solidFill>
                        </a:rPr>
                        <a:t>LLE AISBL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Pending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551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D6.8 Prototype for </a:t>
                      </a:r>
                      <a:r>
                        <a:rPr lang="en-US" noProof="0" dirty="0" err="1"/>
                        <a:t>spatio</a:t>
                      </a:r>
                      <a:r>
                        <a:rPr lang="en-US" noProof="0" dirty="0"/>
                        <a:t>-temporal metrology of high-power fs lasers (M48)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CEA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Pending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889088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556BB2D1-8EC4-A0CA-5F40-57D6C66D5998}"/>
              </a:ext>
            </a:extLst>
          </p:cNvPr>
          <p:cNvSpPr txBox="1"/>
          <p:nvPr/>
        </p:nvSpPr>
        <p:spPr>
          <a:xfrm>
            <a:off x="0" y="5714268"/>
            <a:ext cx="12302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The activities have been refocused to benefit the whole European high-power laser community</a:t>
            </a:r>
          </a:p>
        </p:txBody>
      </p:sp>
    </p:spTree>
    <p:extLst>
      <p:ext uri="{BB962C8B-B14F-4D97-AF65-F5344CB8AC3E}">
        <p14:creationId xmlns:p14="http://schemas.microsoft.com/office/powerpoint/2010/main" val="68924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497</Words>
  <Application>Microsoft Macintosh PowerPoint</Application>
  <PresentationFormat>Grand écran</PresentationFormat>
  <Paragraphs>80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Calibri</vt:lpstr>
      <vt:lpstr>Benutzerdefiniertes Design</vt:lpstr>
      <vt:lpstr>EURIZON Annual Meeting 2023</vt:lpstr>
      <vt:lpstr>WP6 : Transition from CREMLINPlus to EURIZON</vt:lpstr>
      <vt:lpstr>WP6 : Work progress</vt:lpstr>
      <vt:lpstr>WP6 : EURIZON Deliverables and Milestones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EURIZON</dc:creator>
  <cp:lastModifiedBy>Catalin MIRON</cp:lastModifiedBy>
  <cp:revision>103</cp:revision>
  <dcterms:created xsi:type="dcterms:W3CDTF">2020-04-24T11:49:19Z</dcterms:created>
  <dcterms:modified xsi:type="dcterms:W3CDTF">2023-02-08T20:22:06Z</dcterms:modified>
</cp:coreProperties>
</file>