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87" r:id="rId3"/>
    <p:sldId id="289" r:id="rId4"/>
    <p:sldId id="290" r:id="rId5"/>
    <p:sldId id="291" r:id="rId6"/>
    <p:sldId id="293" r:id="rId7"/>
    <p:sldId id="29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cile, Greta" initials="FG" lastIdx="3" clrIdx="0">
    <p:extLst>
      <p:ext uri="{19B8F6BF-5375-455C-9EA6-DF929625EA0E}">
        <p15:presenceInfo xmlns:p15="http://schemas.microsoft.com/office/powerpoint/2012/main" userId="S-1-5-21-3018955115-4118484798-3177128962-959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4194"/>
    <a:srgbClr val="B4C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60"/>
  </p:normalViewPr>
  <p:slideViewPr>
    <p:cSldViewPr snapToGrid="0">
      <p:cViewPr varScale="1">
        <p:scale>
          <a:sx n="68" d="100"/>
          <a:sy n="68" d="100"/>
        </p:scale>
        <p:origin x="54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B537C2-BB9B-48D1-B6C2-543E2602697D}" type="datetimeFigureOut">
              <a:rPr lang="en-US" smtClean="0"/>
              <a:t>07-Feb-23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FE1DFB-AF7C-45CD-8445-4971D8264961}" type="slidenum">
              <a:rPr lang="en-US" smtClean="0"/>
              <a:t>‹#›</a:t>
            </a:fld>
            <a:endParaRPr lang="en-US"/>
          </a:p>
        </p:txBody>
      </p:sp>
    </p:spTree>
    <p:extLst>
      <p:ext uri="{BB962C8B-B14F-4D97-AF65-F5344CB8AC3E}">
        <p14:creationId xmlns:p14="http://schemas.microsoft.com/office/powerpoint/2010/main" val="3154991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9FD9F-4704-46F7-BA7A-4CDCEDB9C8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88B03D8-6F12-43C4-81C8-9C7AC3C771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CC18B3-D379-4E68-9374-7627713CA0AA}"/>
              </a:ext>
            </a:extLst>
          </p:cNvPr>
          <p:cNvSpPr>
            <a:spLocks noGrp="1"/>
          </p:cNvSpPr>
          <p:nvPr>
            <p:ph type="dt" sz="half" idx="10"/>
          </p:nvPr>
        </p:nvSpPr>
        <p:spPr/>
        <p:txBody>
          <a:bodyPr/>
          <a:lstStyle/>
          <a:p>
            <a:fld id="{CF130B4F-1119-462A-867E-8B75750116B8}" type="datetime1">
              <a:rPr lang="en-US" smtClean="0"/>
              <a:t>07-Feb-23</a:t>
            </a:fld>
            <a:endParaRPr lang="en-US"/>
          </a:p>
        </p:txBody>
      </p:sp>
      <p:sp>
        <p:nvSpPr>
          <p:cNvPr id="5" name="Footer Placeholder 4">
            <a:extLst>
              <a:ext uri="{FF2B5EF4-FFF2-40B4-BE49-F238E27FC236}">
                <a16:creationId xmlns:a16="http://schemas.microsoft.com/office/drawing/2014/main" id="{7DBC7B48-36B7-464F-AA95-F43FC96C1C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BBB6A-2EA3-46C7-8536-34DF92323AAC}"/>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2573555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657F3-7329-4A0E-9AA5-21AB2BBB89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92A814-7009-4BFF-96AA-FE651204594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A45603-0E74-41EA-9D9E-FA9CDE432A7B}"/>
              </a:ext>
            </a:extLst>
          </p:cNvPr>
          <p:cNvSpPr>
            <a:spLocks noGrp="1"/>
          </p:cNvSpPr>
          <p:nvPr>
            <p:ph type="dt" sz="half" idx="10"/>
          </p:nvPr>
        </p:nvSpPr>
        <p:spPr/>
        <p:txBody>
          <a:bodyPr/>
          <a:lstStyle/>
          <a:p>
            <a:fld id="{7A71FE48-80AE-496C-ADF9-571B7F88580F}" type="datetime1">
              <a:rPr lang="en-US" smtClean="0"/>
              <a:t>07-Feb-23</a:t>
            </a:fld>
            <a:endParaRPr lang="en-US"/>
          </a:p>
        </p:txBody>
      </p:sp>
      <p:sp>
        <p:nvSpPr>
          <p:cNvPr id="5" name="Footer Placeholder 4">
            <a:extLst>
              <a:ext uri="{FF2B5EF4-FFF2-40B4-BE49-F238E27FC236}">
                <a16:creationId xmlns:a16="http://schemas.microsoft.com/office/drawing/2014/main" id="{674B1492-35EA-4C3B-BE9C-B2DE4C4F27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F233BC-99B5-4FCF-A375-5DEB11213A75}"/>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56282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41DBAD-8AAE-4334-BCF5-6E783AB6CA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37B0CB-305E-41A8-9AA5-9F2400A985C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BF2E0B-881C-4DE9-BE8C-BEEB6ACB4C07}"/>
              </a:ext>
            </a:extLst>
          </p:cNvPr>
          <p:cNvSpPr>
            <a:spLocks noGrp="1"/>
          </p:cNvSpPr>
          <p:nvPr>
            <p:ph type="dt" sz="half" idx="10"/>
          </p:nvPr>
        </p:nvSpPr>
        <p:spPr/>
        <p:txBody>
          <a:bodyPr/>
          <a:lstStyle/>
          <a:p>
            <a:fld id="{9058A312-78DF-464E-B9AF-3724CC19C8C5}" type="datetime1">
              <a:rPr lang="en-US" smtClean="0"/>
              <a:t>07-Feb-23</a:t>
            </a:fld>
            <a:endParaRPr lang="en-US"/>
          </a:p>
        </p:txBody>
      </p:sp>
      <p:sp>
        <p:nvSpPr>
          <p:cNvPr id="5" name="Footer Placeholder 4">
            <a:extLst>
              <a:ext uri="{FF2B5EF4-FFF2-40B4-BE49-F238E27FC236}">
                <a16:creationId xmlns:a16="http://schemas.microsoft.com/office/drawing/2014/main" id="{C7FB2189-A8F9-4989-B6BC-3809B8B31F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F18D0F-0A38-487D-BDA5-51311B5B59A7}"/>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960847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FED61-CD5B-43FD-995B-38CD7E473F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BEE7A7-B721-4D41-99C4-EAC945DBA2E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0AE436-136B-4D91-AF66-D066EC74C7AC}"/>
              </a:ext>
            </a:extLst>
          </p:cNvPr>
          <p:cNvSpPr>
            <a:spLocks noGrp="1"/>
          </p:cNvSpPr>
          <p:nvPr>
            <p:ph type="dt" sz="half" idx="10"/>
          </p:nvPr>
        </p:nvSpPr>
        <p:spPr/>
        <p:txBody>
          <a:bodyPr/>
          <a:lstStyle/>
          <a:p>
            <a:fld id="{0108F0C4-09E1-4D88-977D-373E38459330}" type="datetime1">
              <a:rPr lang="en-US" smtClean="0"/>
              <a:t>07-Feb-23</a:t>
            </a:fld>
            <a:endParaRPr lang="en-US"/>
          </a:p>
        </p:txBody>
      </p:sp>
      <p:sp>
        <p:nvSpPr>
          <p:cNvPr id="5" name="Footer Placeholder 4">
            <a:extLst>
              <a:ext uri="{FF2B5EF4-FFF2-40B4-BE49-F238E27FC236}">
                <a16:creationId xmlns:a16="http://schemas.microsoft.com/office/drawing/2014/main" id="{0E58E8B5-4091-4BDF-A528-FC159F2BDE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351BF3-3F65-4FC6-A063-D3EC76E1CB4A}"/>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866006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5F646-1E2C-4B18-A605-C092F2F85F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FD1A10-88B2-401B-88F6-0FE0E1D760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DB07054-9003-4761-8F45-C293A08F9D9E}"/>
              </a:ext>
            </a:extLst>
          </p:cNvPr>
          <p:cNvSpPr>
            <a:spLocks noGrp="1"/>
          </p:cNvSpPr>
          <p:nvPr>
            <p:ph type="dt" sz="half" idx="10"/>
          </p:nvPr>
        </p:nvSpPr>
        <p:spPr/>
        <p:txBody>
          <a:bodyPr/>
          <a:lstStyle/>
          <a:p>
            <a:fld id="{5D015418-D645-4A6F-A30C-93F6AD715254}" type="datetime1">
              <a:rPr lang="en-US" smtClean="0"/>
              <a:t>07-Feb-23</a:t>
            </a:fld>
            <a:endParaRPr lang="en-US"/>
          </a:p>
        </p:txBody>
      </p:sp>
      <p:sp>
        <p:nvSpPr>
          <p:cNvPr id="5" name="Footer Placeholder 4">
            <a:extLst>
              <a:ext uri="{FF2B5EF4-FFF2-40B4-BE49-F238E27FC236}">
                <a16:creationId xmlns:a16="http://schemas.microsoft.com/office/drawing/2014/main" id="{530BF0F1-B571-4C32-B3A4-9862C29E26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E1634F-34A2-4319-B2C6-C707FE6B0BE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68078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5998E-F92A-4A97-9F79-8FB3E5CD42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E1E384-2E09-421B-8BC9-294DD1EEFD2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92C7DB-112E-43A2-870A-52619D3395F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17D661-50F5-47FD-8BA1-2FA79D590A37}"/>
              </a:ext>
            </a:extLst>
          </p:cNvPr>
          <p:cNvSpPr>
            <a:spLocks noGrp="1"/>
          </p:cNvSpPr>
          <p:nvPr>
            <p:ph type="dt" sz="half" idx="10"/>
          </p:nvPr>
        </p:nvSpPr>
        <p:spPr/>
        <p:txBody>
          <a:bodyPr/>
          <a:lstStyle/>
          <a:p>
            <a:fld id="{E73F2B21-D665-446C-9864-8747A7A95F3A}" type="datetime1">
              <a:rPr lang="en-US" smtClean="0"/>
              <a:t>07-Feb-23</a:t>
            </a:fld>
            <a:endParaRPr lang="en-US"/>
          </a:p>
        </p:txBody>
      </p:sp>
      <p:sp>
        <p:nvSpPr>
          <p:cNvPr id="6" name="Footer Placeholder 5">
            <a:extLst>
              <a:ext uri="{FF2B5EF4-FFF2-40B4-BE49-F238E27FC236}">
                <a16:creationId xmlns:a16="http://schemas.microsoft.com/office/drawing/2014/main" id="{D4647A2B-9E7B-47F8-A604-CA522E9FB2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53B410-8171-493A-914D-5278F498EAE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681316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63FA6-D112-4133-B031-D9E9F8CB25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22968C-14E7-49D1-BD09-04498B9EA4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0E8E2B2-7F79-41BC-8A67-A5DC4B01EC9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52E77B-D7DC-4EB1-8E04-7411998A12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242470C-16DE-46B0-BA28-7EB9A68CCF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D8CDD3-5B04-47E4-BF86-C945C2179CAF}"/>
              </a:ext>
            </a:extLst>
          </p:cNvPr>
          <p:cNvSpPr>
            <a:spLocks noGrp="1"/>
          </p:cNvSpPr>
          <p:nvPr>
            <p:ph type="dt" sz="half" idx="10"/>
          </p:nvPr>
        </p:nvSpPr>
        <p:spPr/>
        <p:txBody>
          <a:bodyPr/>
          <a:lstStyle/>
          <a:p>
            <a:fld id="{5E6CB461-E802-441C-AEB5-8F65E9D31CED}" type="datetime1">
              <a:rPr lang="en-US" smtClean="0"/>
              <a:t>07-Feb-23</a:t>
            </a:fld>
            <a:endParaRPr lang="en-US"/>
          </a:p>
        </p:txBody>
      </p:sp>
      <p:sp>
        <p:nvSpPr>
          <p:cNvPr id="8" name="Footer Placeholder 7">
            <a:extLst>
              <a:ext uri="{FF2B5EF4-FFF2-40B4-BE49-F238E27FC236}">
                <a16:creationId xmlns:a16="http://schemas.microsoft.com/office/drawing/2014/main" id="{81D29C7B-F2F0-408B-9717-95D4520D21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49C45F-D9F9-490B-A9C3-2E6089095A44}"/>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458373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33BD6-B90D-48B8-8C94-858D3D305A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610A28-3A00-4694-9B14-EEA15D8DEBA8}"/>
              </a:ext>
            </a:extLst>
          </p:cNvPr>
          <p:cNvSpPr>
            <a:spLocks noGrp="1"/>
          </p:cNvSpPr>
          <p:nvPr>
            <p:ph type="dt" sz="half" idx="10"/>
          </p:nvPr>
        </p:nvSpPr>
        <p:spPr/>
        <p:txBody>
          <a:bodyPr/>
          <a:lstStyle/>
          <a:p>
            <a:fld id="{30F5D8DD-BD5C-4235-9BFA-9CE008860F34}" type="datetime1">
              <a:rPr lang="en-US" smtClean="0"/>
              <a:t>07-Feb-23</a:t>
            </a:fld>
            <a:endParaRPr lang="en-US"/>
          </a:p>
        </p:txBody>
      </p:sp>
      <p:sp>
        <p:nvSpPr>
          <p:cNvPr id="4" name="Footer Placeholder 3">
            <a:extLst>
              <a:ext uri="{FF2B5EF4-FFF2-40B4-BE49-F238E27FC236}">
                <a16:creationId xmlns:a16="http://schemas.microsoft.com/office/drawing/2014/main" id="{53525DD6-F766-42B4-8F7F-DA056873A3A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94A80A-4BAB-43E2-8F49-8564CCD1B983}"/>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882604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177A31-91F9-4D1A-8ED6-A4473F63D75D}"/>
              </a:ext>
            </a:extLst>
          </p:cNvPr>
          <p:cNvSpPr>
            <a:spLocks noGrp="1"/>
          </p:cNvSpPr>
          <p:nvPr>
            <p:ph type="dt" sz="half" idx="10"/>
          </p:nvPr>
        </p:nvSpPr>
        <p:spPr/>
        <p:txBody>
          <a:bodyPr/>
          <a:lstStyle/>
          <a:p>
            <a:fld id="{B73947B1-4BB3-444E-962F-BC7ED6747AC0}" type="datetime1">
              <a:rPr lang="en-US" smtClean="0"/>
              <a:t>07-Feb-23</a:t>
            </a:fld>
            <a:endParaRPr lang="en-US"/>
          </a:p>
        </p:txBody>
      </p:sp>
      <p:sp>
        <p:nvSpPr>
          <p:cNvPr id="3" name="Footer Placeholder 2">
            <a:extLst>
              <a:ext uri="{FF2B5EF4-FFF2-40B4-BE49-F238E27FC236}">
                <a16:creationId xmlns:a16="http://schemas.microsoft.com/office/drawing/2014/main" id="{EFF0F986-D91D-4002-A64A-173DD82C91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2B66AC-4302-4743-BFBF-CC340D978865}"/>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768599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1FDCC-5534-4250-9551-E2D6128DF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9AFAE2-78AA-408F-AA3E-1A1A544B93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E9F3A8-1273-45F9-9D63-0A20585378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7048EC-D7EF-41CE-9DC4-CFAAA8E74E40}"/>
              </a:ext>
            </a:extLst>
          </p:cNvPr>
          <p:cNvSpPr>
            <a:spLocks noGrp="1"/>
          </p:cNvSpPr>
          <p:nvPr>
            <p:ph type="dt" sz="half" idx="10"/>
          </p:nvPr>
        </p:nvSpPr>
        <p:spPr/>
        <p:txBody>
          <a:bodyPr/>
          <a:lstStyle/>
          <a:p>
            <a:fld id="{6DEC4AF9-A805-4216-8170-2DB99C84DD70}" type="datetime1">
              <a:rPr lang="en-US" smtClean="0"/>
              <a:t>07-Feb-23</a:t>
            </a:fld>
            <a:endParaRPr lang="en-US"/>
          </a:p>
        </p:txBody>
      </p:sp>
      <p:sp>
        <p:nvSpPr>
          <p:cNvPr id="6" name="Footer Placeholder 5">
            <a:extLst>
              <a:ext uri="{FF2B5EF4-FFF2-40B4-BE49-F238E27FC236}">
                <a16:creationId xmlns:a16="http://schemas.microsoft.com/office/drawing/2014/main" id="{89A9B840-E89B-4FED-9C02-81754E68C0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CBB2CF-5CCA-428A-81CD-518A123A01B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772528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94DF8-2247-4290-973C-560F9BC445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DDF7A1-AB66-40D6-9CA7-A02B4A78C7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9E43DA-342E-476A-9177-DE4F5E3E14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854E913-3209-42C6-9DB9-F11E9E1A3494}"/>
              </a:ext>
            </a:extLst>
          </p:cNvPr>
          <p:cNvSpPr>
            <a:spLocks noGrp="1"/>
          </p:cNvSpPr>
          <p:nvPr>
            <p:ph type="dt" sz="half" idx="10"/>
          </p:nvPr>
        </p:nvSpPr>
        <p:spPr/>
        <p:txBody>
          <a:bodyPr/>
          <a:lstStyle/>
          <a:p>
            <a:fld id="{A9FC8EFD-CD15-46E5-84A5-A8ED41B61C65}" type="datetime1">
              <a:rPr lang="en-US" smtClean="0"/>
              <a:t>07-Feb-23</a:t>
            </a:fld>
            <a:endParaRPr lang="en-US"/>
          </a:p>
        </p:txBody>
      </p:sp>
      <p:sp>
        <p:nvSpPr>
          <p:cNvPr id="6" name="Footer Placeholder 5">
            <a:extLst>
              <a:ext uri="{FF2B5EF4-FFF2-40B4-BE49-F238E27FC236}">
                <a16:creationId xmlns:a16="http://schemas.microsoft.com/office/drawing/2014/main" id="{C7124363-8F5B-44BF-9EB7-F09203B387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C48040-A91F-4551-B9A7-6BAD1E89176A}"/>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2438789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040D73-6DC2-42C0-BFBC-6B31DC1A18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1F0A35-E07E-4258-AB68-0679998DFC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11C83B-FFAC-45E0-A35A-2D79BB16AF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3A7168-A481-41CF-801F-8305FEECA942}" type="datetime1">
              <a:rPr lang="en-US" smtClean="0"/>
              <a:t>07-Feb-23</a:t>
            </a:fld>
            <a:endParaRPr lang="en-US"/>
          </a:p>
        </p:txBody>
      </p:sp>
      <p:sp>
        <p:nvSpPr>
          <p:cNvPr id="5" name="Footer Placeholder 4">
            <a:extLst>
              <a:ext uri="{FF2B5EF4-FFF2-40B4-BE49-F238E27FC236}">
                <a16:creationId xmlns:a16="http://schemas.microsoft.com/office/drawing/2014/main" id="{AB32566E-85C1-4FDC-9E6D-D4EAFEC2AA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3B8376-B2AD-4F22-A0B5-DCF6D347BB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A304F-65C8-4975-9904-5A915DF049C6}" type="slidenum">
              <a:rPr lang="en-US" smtClean="0"/>
              <a:t>‹#›</a:t>
            </a:fld>
            <a:endParaRPr lang="en-US"/>
          </a:p>
        </p:txBody>
      </p:sp>
    </p:spTree>
    <p:extLst>
      <p:ext uri="{BB962C8B-B14F-4D97-AF65-F5344CB8AC3E}">
        <p14:creationId xmlns:p14="http://schemas.microsoft.com/office/powerpoint/2010/main" val="93466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greta.facile@desy.de" TargetMode="Externa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9">
            <a:extLst>
              <a:ext uri="{FF2B5EF4-FFF2-40B4-BE49-F238E27FC236}">
                <a16:creationId xmlns:a16="http://schemas.microsoft.com/office/drawing/2014/main" id="{0FDCD57F-8B86-4131-B7BB-301901A0EC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053" y="6238240"/>
            <a:ext cx="3883558" cy="421162"/>
          </a:xfrm>
          <a:prstGeom prst="rect">
            <a:avLst/>
          </a:prstGeom>
          <a:noFill/>
        </p:spPr>
      </p:pic>
      <p:pic>
        <p:nvPicPr>
          <p:cNvPr id="3" name="Grafik 6">
            <a:extLst>
              <a:ext uri="{FF2B5EF4-FFF2-40B4-BE49-F238E27FC236}">
                <a16:creationId xmlns:a16="http://schemas.microsoft.com/office/drawing/2014/main" id="{CA87B4FA-CF07-43EE-9B44-AAE4AB6143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4460" y="6135398"/>
            <a:ext cx="2174709" cy="498422"/>
          </a:xfrm>
          <a:prstGeom prst="rect">
            <a:avLst/>
          </a:prstGeom>
        </p:spPr>
      </p:pic>
      <p:sp>
        <p:nvSpPr>
          <p:cNvPr id="4" name="Titelplatzhalter 1">
            <a:extLst>
              <a:ext uri="{FF2B5EF4-FFF2-40B4-BE49-F238E27FC236}">
                <a16:creationId xmlns:a16="http://schemas.microsoft.com/office/drawing/2014/main" id="{B6AB8AF1-A0B9-4368-A6EE-918E6A8C0B7C}"/>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de-DE" sz="4400" b="0" i="0" u="none" strike="noStrike" kern="1200" cap="none" spc="0" normalizeH="0" baseline="0" noProof="0" dirty="0">
              <a:ln>
                <a:noFill/>
              </a:ln>
              <a:solidFill>
                <a:sysClr val="windowText" lastClr="000000"/>
              </a:solidFill>
              <a:effectLst/>
              <a:uLnTx/>
              <a:uFillTx/>
              <a:latin typeface="Cambria" panose="02040503050406030204"/>
              <a:ea typeface="+mj-ea"/>
              <a:cs typeface="+mj-cs"/>
            </a:endParaRPr>
          </a:p>
        </p:txBody>
      </p:sp>
      <p:sp>
        <p:nvSpPr>
          <p:cNvPr id="5" name="Rectangle 4">
            <a:extLst>
              <a:ext uri="{FF2B5EF4-FFF2-40B4-BE49-F238E27FC236}">
                <a16:creationId xmlns:a16="http://schemas.microsoft.com/office/drawing/2014/main" id="{4A41C9E3-2889-47A4-B902-D6E341E2644B}"/>
              </a:ext>
            </a:extLst>
          </p:cNvPr>
          <p:cNvSpPr/>
          <p:nvPr/>
        </p:nvSpPr>
        <p:spPr>
          <a:xfrm>
            <a:off x="342077" y="1452281"/>
            <a:ext cx="11507845" cy="4216539"/>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5400" b="1" kern="0" dirty="0">
                <a:solidFill>
                  <a:srgbClr val="164194"/>
                </a:solidFill>
                <a:ea typeface="+mj-ea"/>
                <a:cs typeface="+mj-cs"/>
              </a:rPr>
              <a:t>EURIZON NON-TECHNICAL WPs</a:t>
            </a:r>
          </a:p>
          <a:p>
            <a:pPr marL="0" marR="0" lvl="0" indent="0" algn="ctr" defTabSz="914400" eaLnBrk="1" fontAlgn="auto" latinLnBrk="0" hangingPunct="1">
              <a:lnSpc>
                <a:spcPct val="100000"/>
              </a:lnSpc>
              <a:spcBef>
                <a:spcPts val="0"/>
              </a:spcBef>
              <a:spcAft>
                <a:spcPts val="0"/>
              </a:spcAft>
              <a:buClrTx/>
              <a:buSzTx/>
              <a:buFontTx/>
              <a:buNone/>
              <a:tabLst/>
              <a:defRPr/>
            </a:pPr>
            <a:endParaRPr lang="de-DE" sz="5400" b="1" kern="0" dirty="0">
              <a:solidFill>
                <a:srgbClr val="164194"/>
              </a:solidFill>
              <a:ea typeface="+mj-ea"/>
              <a:cs typeface="+mj-cs"/>
            </a:endParaRPr>
          </a:p>
          <a:p>
            <a:pPr algn="ctr">
              <a:defRPr/>
            </a:pPr>
            <a:r>
              <a:rPr lang="de-DE" sz="4400" b="1" kern="0" dirty="0">
                <a:solidFill>
                  <a:srgbClr val="164194"/>
                </a:solidFill>
              </a:rPr>
              <a:t>WP 8: Transnational Access Programme</a:t>
            </a:r>
          </a:p>
          <a:p>
            <a:pPr algn="ctr">
              <a:defRPr/>
            </a:pPr>
            <a:endParaRPr lang="de-DE" sz="4400" b="1" kern="0" dirty="0">
              <a:solidFill>
                <a:srgbClr val="164194"/>
              </a:solidFill>
            </a:endParaRPr>
          </a:p>
          <a:p>
            <a:pPr algn="ctr">
              <a:defRPr/>
            </a:pPr>
            <a:r>
              <a:rPr lang="de-DE" sz="3200" b="1" kern="0" dirty="0">
                <a:solidFill>
                  <a:srgbClr val="164194"/>
                </a:solidFill>
              </a:rPr>
              <a:t>DESY – Greta </a:t>
            </a:r>
            <a:r>
              <a:rPr lang="de-DE" sz="3200" b="1" kern="0" dirty="0" err="1">
                <a:solidFill>
                  <a:srgbClr val="164194"/>
                </a:solidFill>
              </a:rPr>
              <a:t>Facile</a:t>
            </a:r>
            <a:endParaRPr lang="de-DE" sz="3200" b="1" kern="0" dirty="0">
              <a:solidFill>
                <a:srgbClr val="164194"/>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4000" b="0" i="0" u="none" strike="noStrike" kern="0" cap="none" spc="0" normalizeH="0" baseline="0" noProof="0" dirty="0">
              <a:ln>
                <a:noFill/>
              </a:ln>
              <a:solidFill>
                <a:srgbClr val="164194"/>
              </a:solidFill>
              <a:effectLst/>
              <a:uLnTx/>
              <a:uFillTx/>
              <a:ea typeface="+mj-ea"/>
              <a:cs typeface="+mj-cs"/>
            </a:endParaRPr>
          </a:p>
        </p:txBody>
      </p:sp>
      <p:sp>
        <p:nvSpPr>
          <p:cNvPr id="8" name="Slide Number Placeholder 7">
            <a:extLst>
              <a:ext uri="{FF2B5EF4-FFF2-40B4-BE49-F238E27FC236}">
                <a16:creationId xmlns:a16="http://schemas.microsoft.com/office/drawing/2014/main" id="{78A8F79E-E42D-4B2F-BC1E-9B50B61A0FFB}"/>
              </a:ext>
            </a:extLst>
          </p:cNvPr>
          <p:cNvSpPr>
            <a:spLocks noGrp="1"/>
          </p:cNvSpPr>
          <p:nvPr>
            <p:ph type="sldNum" sz="quarter" idx="12"/>
          </p:nvPr>
        </p:nvSpPr>
        <p:spPr/>
        <p:txBody>
          <a:bodyPr/>
          <a:lstStyle/>
          <a:p>
            <a:fld id="{816A304F-65C8-4975-9904-5A915DF049C6}" type="slidenum">
              <a:rPr lang="en-US" smtClean="0"/>
              <a:t>1</a:t>
            </a:fld>
            <a:endParaRPr lang="en-US"/>
          </a:p>
        </p:txBody>
      </p:sp>
    </p:spTree>
    <p:extLst>
      <p:ext uri="{BB962C8B-B14F-4D97-AF65-F5344CB8AC3E}">
        <p14:creationId xmlns:p14="http://schemas.microsoft.com/office/powerpoint/2010/main" val="649024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9">
            <a:extLst>
              <a:ext uri="{FF2B5EF4-FFF2-40B4-BE49-F238E27FC236}">
                <a16:creationId xmlns:a16="http://schemas.microsoft.com/office/drawing/2014/main" id="{0FDCD57F-8B86-4131-B7BB-301901A0EC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053" y="6238240"/>
            <a:ext cx="3883558" cy="421162"/>
          </a:xfrm>
          <a:prstGeom prst="rect">
            <a:avLst/>
          </a:prstGeom>
          <a:noFill/>
        </p:spPr>
      </p:pic>
      <p:pic>
        <p:nvPicPr>
          <p:cNvPr id="3" name="Grafik 6">
            <a:extLst>
              <a:ext uri="{FF2B5EF4-FFF2-40B4-BE49-F238E27FC236}">
                <a16:creationId xmlns:a16="http://schemas.microsoft.com/office/drawing/2014/main" id="{CA87B4FA-CF07-43EE-9B44-AAE4AB6143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49132" y="6243664"/>
            <a:ext cx="2174709" cy="498422"/>
          </a:xfrm>
          <a:prstGeom prst="rect">
            <a:avLst/>
          </a:prstGeom>
        </p:spPr>
      </p:pic>
      <p:sp>
        <p:nvSpPr>
          <p:cNvPr id="4" name="Titelplatzhalter 1">
            <a:extLst>
              <a:ext uri="{FF2B5EF4-FFF2-40B4-BE49-F238E27FC236}">
                <a16:creationId xmlns:a16="http://schemas.microsoft.com/office/drawing/2014/main" id="{B6AB8AF1-A0B9-4368-A6EE-918E6A8C0B7C}"/>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de-DE" sz="4400" b="0" i="0" u="none" strike="noStrike" kern="1200" cap="none" spc="0" normalizeH="0" baseline="0" noProof="0" dirty="0">
              <a:ln>
                <a:noFill/>
              </a:ln>
              <a:solidFill>
                <a:sysClr val="windowText" lastClr="000000"/>
              </a:solidFill>
              <a:effectLst/>
              <a:uLnTx/>
              <a:uFillTx/>
              <a:latin typeface="Cambria" panose="02040503050406030204"/>
              <a:ea typeface="+mj-ea"/>
              <a:cs typeface="+mj-cs"/>
            </a:endParaRPr>
          </a:p>
        </p:txBody>
      </p:sp>
      <p:sp>
        <p:nvSpPr>
          <p:cNvPr id="5" name="Rectangle 4">
            <a:extLst>
              <a:ext uri="{FF2B5EF4-FFF2-40B4-BE49-F238E27FC236}">
                <a16:creationId xmlns:a16="http://schemas.microsoft.com/office/drawing/2014/main" id="{4A41C9E3-2889-47A4-B902-D6E341E2644B}"/>
              </a:ext>
            </a:extLst>
          </p:cNvPr>
          <p:cNvSpPr/>
          <p:nvPr/>
        </p:nvSpPr>
        <p:spPr>
          <a:xfrm>
            <a:off x="123236" y="365125"/>
            <a:ext cx="11507845" cy="5878532"/>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4000" b="1" kern="0" dirty="0">
                <a:solidFill>
                  <a:srgbClr val="164194"/>
                </a:solidFill>
                <a:ea typeface="+mj-ea"/>
                <a:cs typeface="+mj-cs"/>
              </a:rPr>
              <a:t>EURIZON NON-TECHNICAL WPs: </a:t>
            </a:r>
            <a:r>
              <a:rPr lang="en-US" sz="4000" b="1" kern="0" dirty="0">
                <a:solidFill>
                  <a:srgbClr val="164194"/>
                </a:solidFill>
                <a:ea typeface="+mj-ea"/>
                <a:cs typeface="+mj-cs"/>
              </a:rPr>
              <a:t>Introduction</a:t>
            </a:r>
          </a:p>
          <a:p>
            <a:pPr marL="0" marR="0" lvl="0" indent="0" algn="ctr" defTabSz="914400" eaLnBrk="1" fontAlgn="auto" latinLnBrk="0" hangingPunct="1">
              <a:lnSpc>
                <a:spcPct val="100000"/>
              </a:lnSpc>
              <a:spcBef>
                <a:spcPts val="0"/>
              </a:spcBef>
              <a:spcAft>
                <a:spcPts val="0"/>
              </a:spcAft>
              <a:buClrTx/>
              <a:buSzTx/>
              <a:buFontTx/>
              <a:buNone/>
              <a:tabLst/>
              <a:defRPr/>
            </a:pPr>
            <a:endParaRPr lang="de-DE" sz="4000" b="1" kern="0" dirty="0">
              <a:solidFill>
                <a:srgbClr val="164194"/>
              </a:solidFill>
              <a:ea typeface="+mj-ea"/>
              <a:cs typeface="+mj-cs"/>
            </a:endParaRPr>
          </a:p>
          <a:p>
            <a:pPr>
              <a:defRPr/>
            </a:pPr>
            <a:r>
              <a:rPr lang="de-DE" sz="3200" b="1" kern="0" dirty="0">
                <a:solidFill>
                  <a:srgbClr val="164194"/>
                </a:solidFill>
              </a:rPr>
              <a:t>WP 8: Transnational Access Programme</a:t>
            </a:r>
          </a:p>
          <a:p>
            <a:pPr>
              <a:defRPr/>
            </a:pPr>
            <a:endParaRPr lang="de-DE" sz="3200" b="1" kern="0" dirty="0">
              <a:solidFill>
                <a:srgbClr val="164194"/>
              </a:solidFill>
            </a:endParaRPr>
          </a:p>
          <a:p>
            <a:pPr>
              <a:defRPr/>
            </a:pPr>
            <a:endParaRPr lang="de-DE" sz="3200" b="1" kern="0" dirty="0">
              <a:solidFill>
                <a:srgbClr val="164194"/>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de-DE" sz="3200" b="1" kern="0" dirty="0">
              <a:solidFill>
                <a:srgbClr val="164194"/>
              </a:solidFill>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r>
              <a:rPr lang="de-DE" sz="3200" b="1" kern="0" dirty="0">
                <a:solidFill>
                  <a:srgbClr val="164194"/>
                </a:solidFill>
                <a:ea typeface="+mj-ea"/>
                <a:cs typeface="+mj-cs"/>
              </a:rPr>
              <a:t>WP 9: Fellowship and </a:t>
            </a:r>
          </a:p>
          <a:p>
            <a:pPr marL="0" marR="0" lvl="0" indent="0" defTabSz="914400" eaLnBrk="1" fontAlgn="auto" latinLnBrk="0" hangingPunct="1">
              <a:lnSpc>
                <a:spcPct val="100000"/>
              </a:lnSpc>
              <a:spcBef>
                <a:spcPts val="0"/>
              </a:spcBef>
              <a:spcAft>
                <a:spcPts val="0"/>
              </a:spcAft>
              <a:buClrTx/>
              <a:buSzTx/>
              <a:buFontTx/>
              <a:buNone/>
              <a:tabLst/>
              <a:defRPr/>
            </a:pPr>
            <a:r>
              <a:rPr lang="de-DE" sz="3200" b="1" kern="0" dirty="0">
                <a:solidFill>
                  <a:srgbClr val="164194"/>
                </a:solidFill>
                <a:ea typeface="+mj-ea"/>
                <a:cs typeface="+mj-cs"/>
              </a:rPr>
              <a:t>Training programme</a:t>
            </a:r>
          </a:p>
          <a:p>
            <a:pPr marL="0" marR="0" lvl="0" indent="0" defTabSz="914400" eaLnBrk="1" fontAlgn="auto" latinLnBrk="0" hangingPunct="1">
              <a:lnSpc>
                <a:spcPct val="100000"/>
              </a:lnSpc>
              <a:spcBef>
                <a:spcPts val="0"/>
              </a:spcBef>
              <a:spcAft>
                <a:spcPts val="0"/>
              </a:spcAft>
              <a:buClrTx/>
              <a:buSzTx/>
              <a:buFontTx/>
              <a:buNone/>
              <a:tabLst/>
              <a:defRPr/>
            </a:pPr>
            <a:endParaRPr lang="de-DE" sz="3200" b="1" kern="0" dirty="0">
              <a:solidFill>
                <a:srgbClr val="164194"/>
              </a:solidFill>
              <a:ea typeface="+mj-ea"/>
              <a:cs typeface="+mj-cs"/>
            </a:endParaRPr>
          </a:p>
          <a:p>
            <a:pPr marL="0" marR="0" lvl="0" indent="0" defTabSz="914400" eaLnBrk="1" fontAlgn="auto" latinLnBrk="0" hangingPunct="1">
              <a:lnSpc>
                <a:spcPct val="100000"/>
              </a:lnSpc>
              <a:spcBef>
                <a:spcPts val="0"/>
              </a:spcBef>
              <a:spcAft>
                <a:spcPts val="0"/>
              </a:spcAft>
              <a:buClrTx/>
              <a:buSzTx/>
              <a:buFontTx/>
              <a:buNone/>
              <a:tabLst/>
              <a:defRPr/>
            </a:pPr>
            <a:r>
              <a:rPr lang="de-DE" sz="3200" b="1" kern="0" dirty="0">
                <a:solidFill>
                  <a:srgbClr val="164194"/>
                </a:solidFill>
                <a:ea typeface="+mj-ea"/>
                <a:cs typeface="+mj-cs"/>
              </a:rPr>
              <a:t>WP10: </a:t>
            </a:r>
            <a:r>
              <a:rPr lang="en-US" sz="3200" b="1" kern="0" dirty="0">
                <a:solidFill>
                  <a:srgbClr val="164194"/>
                </a:solidFill>
                <a:ea typeface="+mj-ea"/>
                <a:cs typeface="+mj-cs"/>
              </a:rPr>
              <a:t>Sustainability</a:t>
            </a:r>
            <a:r>
              <a:rPr lang="de-DE" sz="3200" b="1" kern="0" dirty="0">
                <a:solidFill>
                  <a:srgbClr val="164194"/>
                </a:solidFill>
                <a:ea typeface="+mj-ea"/>
                <a:cs typeface="+mj-cs"/>
              </a:rPr>
              <a:t> </a:t>
            </a:r>
            <a:r>
              <a:rPr lang="en-US" sz="3200" b="1" kern="0" dirty="0">
                <a:solidFill>
                  <a:srgbClr val="164194"/>
                </a:solidFill>
                <a:ea typeface="+mj-ea"/>
                <a:cs typeface="+mj-cs"/>
              </a:rPr>
              <a:t>of</a:t>
            </a:r>
            <a:r>
              <a:rPr lang="de-DE" sz="3200" b="1" kern="0" dirty="0">
                <a:solidFill>
                  <a:srgbClr val="164194"/>
                </a:solidFill>
                <a:ea typeface="+mj-ea"/>
                <a:cs typeface="+mj-cs"/>
              </a:rPr>
              <a:t> RIs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4000" b="0" i="0" u="none" strike="noStrike" kern="0" cap="none" spc="0" normalizeH="0" baseline="0" noProof="0" dirty="0">
              <a:ln>
                <a:noFill/>
              </a:ln>
              <a:solidFill>
                <a:srgbClr val="164194"/>
              </a:solidFill>
              <a:effectLst/>
              <a:uLnTx/>
              <a:uFillTx/>
              <a:ea typeface="+mj-ea"/>
              <a:cs typeface="+mj-cs"/>
            </a:endParaRPr>
          </a:p>
        </p:txBody>
      </p:sp>
      <p:sp>
        <p:nvSpPr>
          <p:cNvPr id="6" name="Arrow: Right 5">
            <a:extLst>
              <a:ext uri="{FF2B5EF4-FFF2-40B4-BE49-F238E27FC236}">
                <a16:creationId xmlns:a16="http://schemas.microsoft.com/office/drawing/2014/main" id="{D3F76525-9F24-49DD-96FC-39D8BCE59399}"/>
              </a:ext>
            </a:extLst>
          </p:cNvPr>
          <p:cNvSpPr/>
          <p:nvPr/>
        </p:nvSpPr>
        <p:spPr>
          <a:xfrm>
            <a:off x="7088953" y="1690688"/>
            <a:ext cx="810705" cy="377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6983F94-87A1-47CF-BA39-EC9D07B09166}"/>
              </a:ext>
            </a:extLst>
          </p:cNvPr>
          <p:cNvSpPr/>
          <p:nvPr/>
        </p:nvSpPr>
        <p:spPr>
          <a:xfrm>
            <a:off x="7761857" y="1249496"/>
            <a:ext cx="4136775" cy="1938992"/>
          </a:xfrm>
          <a:prstGeom prst="rect">
            <a:avLst/>
          </a:prstGeom>
        </p:spPr>
        <p:txBody>
          <a:bodyPr wrap="square">
            <a:spAutoFit/>
          </a:bodyPr>
          <a:lstStyle/>
          <a:p>
            <a:pPr algn="ctr"/>
            <a:r>
              <a:rPr lang="en-US" sz="2400" b="1" u="sng" dirty="0">
                <a:solidFill>
                  <a:schemeClr val="accent1">
                    <a:lumMod val="75000"/>
                  </a:schemeClr>
                </a:solidFill>
              </a:rPr>
              <a:t>CLOSED </a:t>
            </a:r>
            <a:r>
              <a:rPr lang="en-US" b="1" dirty="0">
                <a:solidFill>
                  <a:schemeClr val="accent1">
                    <a:lumMod val="75000"/>
                  </a:schemeClr>
                </a:solidFill>
              </a:rPr>
              <a:t>with </a:t>
            </a:r>
          </a:p>
          <a:p>
            <a:pPr algn="ctr"/>
            <a:r>
              <a:rPr lang="en-US" b="1" dirty="0">
                <a:solidFill>
                  <a:schemeClr val="accent1">
                    <a:lumMod val="75000"/>
                  </a:schemeClr>
                </a:solidFill>
              </a:rPr>
              <a:t>“Handbook to transfer access-related knowledge and to develop </a:t>
            </a:r>
          </a:p>
          <a:p>
            <a:pPr algn="ctr"/>
            <a:r>
              <a:rPr lang="en-US" b="1" dirty="0">
                <a:solidFill>
                  <a:schemeClr val="accent1">
                    <a:lumMod val="75000"/>
                  </a:schemeClr>
                </a:solidFill>
              </a:rPr>
              <a:t>structured and transparent access schemes to RIs outside Europe” </a:t>
            </a:r>
          </a:p>
          <a:p>
            <a:endParaRPr lang="en-US" sz="2400" b="1" dirty="0"/>
          </a:p>
        </p:txBody>
      </p:sp>
      <p:sp>
        <p:nvSpPr>
          <p:cNvPr id="11" name="Right Brace 10">
            <a:extLst>
              <a:ext uri="{FF2B5EF4-FFF2-40B4-BE49-F238E27FC236}">
                <a16:creationId xmlns:a16="http://schemas.microsoft.com/office/drawing/2014/main" id="{0D677862-5AB9-4490-890A-D2CEEB8B76A8}"/>
              </a:ext>
            </a:extLst>
          </p:cNvPr>
          <p:cNvSpPr/>
          <p:nvPr/>
        </p:nvSpPr>
        <p:spPr>
          <a:xfrm>
            <a:off x="5328585" y="3511411"/>
            <a:ext cx="570776" cy="2726829"/>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7F993E7-FB3E-4682-83DD-5720C13E31F7}"/>
              </a:ext>
            </a:extLst>
          </p:cNvPr>
          <p:cNvSpPr/>
          <p:nvPr/>
        </p:nvSpPr>
        <p:spPr>
          <a:xfrm>
            <a:off x="7179622" y="3989006"/>
            <a:ext cx="4991717" cy="1846659"/>
          </a:xfrm>
          <a:prstGeom prst="rect">
            <a:avLst/>
          </a:prstGeom>
        </p:spPr>
        <p:txBody>
          <a:bodyPr wrap="square">
            <a:spAutoFit/>
          </a:bodyPr>
          <a:lstStyle/>
          <a:p>
            <a:pPr algn="ctr"/>
            <a:r>
              <a:rPr lang="en-US" sz="2400" b="1" u="sng" dirty="0">
                <a:solidFill>
                  <a:schemeClr val="accent1">
                    <a:lumMod val="75000"/>
                  </a:schemeClr>
                </a:solidFill>
              </a:rPr>
              <a:t>UNDER AMENDMENT  </a:t>
            </a:r>
          </a:p>
          <a:p>
            <a:pPr algn="ctr"/>
            <a:r>
              <a:rPr lang="en-US" b="1" dirty="0">
                <a:solidFill>
                  <a:schemeClr val="accent1">
                    <a:lumMod val="75000"/>
                  </a:schemeClr>
                </a:solidFill>
              </a:rPr>
              <a:t>introduction of new measures to :</a:t>
            </a:r>
          </a:p>
          <a:p>
            <a:pPr marL="285750" indent="-285750" algn="ctr">
              <a:buFont typeface="Arial" panose="020B0604020202020204" pitchFamily="34" charset="0"/>
              <a:buChar char="•"/>
            </a:pPr>
            <a:r>
              <a:rPr lang="en-US" b="1" dirty="0">
                <a:solidFill>
                  <a:schemeClr val="accent1">
                    <a:lumMod val="75000"/>
                  </a:schemeClr>
                </a:solidFill>
              </a:rPr>
              <a:t>support and train Ukrainian researchers;</a:t>
            </a:r>
          </a:p>
          <a:p>
            <a:pPr marL="285750" indent="-285750" algn="ctr">
              <a:buFont typeface="Arial" panose="020B0604020202020204" pitchFamily="34" charset="0"/>
              <a:buChar char="•"/>
            </a:pPr>
            <a:r>
              <a:rPr lang="en-US" b="1" dirty="0">
                <a:solidFill>
                  <a:schemeClr val="accent1">
                    <a:lumMod val="75000"/>
                  </a:schemeClr>
                </a:solidFill>
              </a:rPr>
              <a:t> to map the status of Ukrainian RIs and to raise awareness in Europe concerning their needs for </a:t>
            </a:r>
            <a:r>
              <a:rPr lang="en-US" b="1">
                <a:solidFill>
                  <a:schemeClr val="accent1">
                    <a:lumMod val="75000"/>
                  </a:schemeClr>
                </a:solidFill>
              </a:rPr>
              <a:t>training and sustainability</a:t>
            </a:r>
            <a:r>
              <a:rPr lang="en-US" b="1" dirty="0">
                <a:solidFill>
                  <a:schemeClr val="accent1">
                    <a:lumMod val="75000"/>
                  </a:schemeClr>
                </a:solidFill>
              </a:rPr>
              <a:t>.</a:t>
            </a:r>
          </a:p>
        </p:txBody>
      </p:sp>
      <p:sp>
        <p:nvSpPr>
          <p:cNvPr id="10" name="Arrow: Right 9">
            <a:extLst>
              <a:ext uri="{FF2B5EF4-FFF2-40B4-BE49-F238E27FC236}">
                <a16:creationId xmlns:a16="http://schemas.microsoft.com/office/drawing/2014/main" id="{DBEC7A30-8BE9-4F83-A02B-D347DFD5F56B}"/>
              </a:ext>
            </a:extLst>
          </p:cNvPr>
          <p:cNvSpPr/>
          <p:nvPr/>
        </p:nvSpPr>
        <p:spPr>
          <a:xfrm>
            <a:off x="5648884" y="4686288"/>
            <a:ext cx="810705" cy="377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12">
            <a:extLst>
              <a:ext uri="{FF2B5EF4-FFF2-40B4-BE49-F238E27FC236}">
                <a16:creationId xmlns:a16="http://schemas.microsoft.com/office/drawing/2014/main" id="{AA8E68C4-E39A-4276-8815-363449A98618}"/>
              </a:ext>
            </a:extLst>
          </p:cNvPr>
          <p:cNvSpPr>
            <a:spLocks noGrp="1"/>
          </p:cNvSpPr>
          <p:nvPr>
            <p:ph type="sldNum" sz="quarter" idx="12"/>
          </p:nvPr>
        </p:nvSpPr>
        <p:spPr/>
        <p:txBody>
          <a:bodyPr/>
          <a:lstStyle/>
          <a:p>
            <a:fld id="{816A304F-65C8-4975-9904-5A915DF049C6}" type="slidenum">
              <a:rPr lang="en-US" smtClean="0"/>
              <a:t>2</a:t>
            </a:fld>
            <a:endParaRPr lang="en-US"/>
          </a:p>
        </p:txBody>
      </p:sp>
    </p:spTree>
    <p:extLst>
      <p:ext uri="{BB962C8B-B14F-4D97-AF65-F5344CB8AC3E}">
        <p14:creationId xmlns:p14="http://schemas.microsoft.com/office/powerpoint/2010/main" val="4255221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2C6D039-7EE1-4816-931B-089ED71BDD1E}"/>
              </a:ext>
            </a:extLst>
          </p:cNvPr>
          <p:cNvSpPr>
            <a:spLocks noGrp="1"/>
          </p:cNvSpPr>
          <p:nvPr>
            <p:ph type="sldNum" sz="quarter" idx="12"/>
          </p:nvPr>
        </p:nvSpPr>
        <p:spPr/>
        <p:txBody>
          <a:bodyPr/>
          <a:lstStyle/>
          <a:p>
            <a:fld id="{816A304F-65C8-4975-9904-5A915DF049C6}" type="slidenum">
              <a:rPr lang="en-US" smtClean="0"/>
              <a:t>3</a:t>
            </a:fld>
            <a:endParaRPr lang="en-US"/>
          </a:p>
        </p:txBody>
      </p:sp>
      <p:sp>
        <p:nvSpPr>
          <p:cNvPr id="3" name="Rectangle 2">
            <a:extLst>
              <a:ext uri="{FF2B5EF4-FFF2-40B4-BE49-F238E27FC236}">
                <a16:creationId xmlns:a16="http://schemas.microsoft.com/office/drawing/2014/main" id="{043586C6-D710-496D-9C25-8472EDCFF576}"/>
              </a:ext>
            </a:extLst>
          </p:cNvPr>
          <p:cNvSpPr/>
          <p:nvPr/>
        </p:nvSpPr>
        <p:spPr bwMode="auto">
          <a:xfrm>
            <a:off x="242804" y="584775"/>
            <a:ext cx="11881320" cy="1754326"/>
          </a:xfrm>
          <a:prstGeom prst="rect">
            <a:avLst/>
          </a:prstGeom>
          <a:ln>
            <a:solidFill>
              <a:schemeClr val="bg1"/>
            </a:solidFill>
          </a:ln>
        </p:spPr>
        <p:txBody>
          <a:bodyPr wrap="square">
            <a:spAutoFit/>
          </a:bodyPr>
          <a:lstStyle/>
          <a:p>
            <a:pPr algn="just">
              <a:defRPr/>
            </a:pPr>
            <a:r>
              <a:rPr lang="en-US" b="1" i="1" kern="0" dirty="0">
                <a:solidFill>
                  <a:prstClr val="black"/>
                </a:solidFill>
                <a:cs typeface="Arial"/>
              </a:rPr>
              <a:t>TASK 8.1 </a:t>
            </a:r>
            <a:r>
              <a:rPr lang="en-US" i="1" kern="0" dirty="0">
                <a:solidFill>
                  <a:prstClr val="black"/>
                </a:solidFill>
                <a:cs typeface="Arial"/>
              </a:rPr>
              <a:t>Analysis and assessment of access potential of LIST-11 RIs  (M1- M18)</a:t>
            </a:r>
          </a:p>
          <a:p>
            <a:pPr algn="just"/>
            <a:r>
              <a:rPr lang="en-US" b="1" i="1" kern="0" dirty="0">
                <a:solidFill>
                  <a:prstClr val="black"/>
                </a:solidFill>
                <a:cs typeface="Arial"/>
              </a:rPr>
              <a:t>TASK 8.2 </a:t>
            </a:r>
            <a:r>
              <a:rPr lang="en-US" i="1" kern="0" dirty="0">
                <a:solidFill>
                  <a:prstClr val="black"/>
                </a:solidFill>
                <a:cs typeface="Arial"/>
              </a:rPr>
              <a:t>Knowledge transfer from EU to Russia on access policy and governance for RI (M1- M18)</a:t>
            </a:r>
          </a:p>
          <a:p>
            <a:pPr algn="just"/>
            <a:r>
              <a:rPr lang="en-US" b="1" i="1" kern="0" dirty="0">
                <a:solidFill>
                  <a:prstClr val="black"/>
                </a:solidFill>
                <a:cs typeface="Arial"/>
              </a:rPr>
              <a:t>TASK 8.3 </a:t>
            </a:r>
            <a:r>
              <a:rPr lang="en-US" i="1" kern="0" dirty="0">
                <a:solidFill>
                  <a:prstClr val="black"/>
                </a:solidFill>
                <a:cs typeface="Arial"/>
              </a:rPr>
              <a:t>Develop transnational access (TNA) models for Russian RIs (M12-M48)</a:t>
            </a:r>
          </a:p>
          <a:p>
            <a:pPr algn="just"/>
            <a:r>
              <a:rPr lang="en-US" b="1" i="1" kern="0" dirty="0">
                <a:solidFill>
                  <a:prstClr val="black"/>
                </a:solidFill>
                <a:cs typeface="Arial"/>
              </a:rPr>
              <a:t>TASK 8.4 </a:t>
            </a:r>
            <a:r>
              <a:rPr lang="en-US" i="1" kern="0" dirty="0">
                <a:solidFill>
                  <a:prstClr val="black"/>
                </a:solidFill>
                <a:cs typeface="Arial"/>
              </a:rPr>
              <a:t>Case studies: Transnational access to Russian RIs (M24- M48)</a:t>
            </a:r>
          </a:p>
          <a:p>
            <a:pPr algn="just"/>
            <a:r>
              <a:rPr lang="en-US" b="1" i="1" kern="0" dirty="0">
                <a:solidFill>
                  <a:prstClr val="black"/>
                </a:solidFill>
                <a:cs typeface="Arial"/>
              </a:rPr>
              <a:t>TASK 8.5 </a:t>
            </a:r>
            <a:r>
              <a:rPr lang="en-US" i="1" kern="0" dirty="0">
                <a:solidFill>
                  <a:prstClr val="black"/>
                </a:solidFill>
                <a:cs typeface="Arial"/>
              </a:rPr>
              <a:t>Helpdesk and promotion of TNA to Russian RIs (M1-M48)</a:t>
            </a:r>
          </a:p>
          <a:p>
            <a:pPr algn="just"/>
            <a:r>
              <a:rPr lang="en-US" b="1" i="1" kern="0" dirty="0">
                <a:solidFill>
                  <a:prstClr val="black"/>
                </a:solidFill>
                <a:cs typeface="Arial"/>
              </a:rPr>
              <a:t>TASK 8.6 </a:t>
            </a:r>
            <a:r>
              <a:rPr lang="en-US" i="1" kern="0" dirty="0">
                <a:solidFill>
                  <a:prstClr val="black"/>
                </a:solidFill>
                <a:cs typeface="Arial"/>
              </a:rPr>
              <a:t>Access to scientific data at Russian RIs (M12-M48)</a:t>
            </a:r>
            <a:r>
              <a:rPr lang="en-US" b="1" kern="0" dirty="0">
                <a:solidFill>
                  <a:prstClr val="black"/>
                </a:solidFill>
                <a:cs typeface="Arial" panose="020B0604020202020204" pitchFamily="34" charset="0"/>
              </a:rPr>
              <a:t>       </a:t>
            </a:r>
            <a:endParaRPr lang="en-US" sz="500" b="1" kern="0" dirty="0">
              <a:solidFill>
                <a:prstClr val="black"/>
              </a:solidFill>
              <a:cs typeface="Arial" panose="020B0604020202020204" pitchFamily="34" charset="0"/>
            </a:endParaRPr>
          </a:p>
        </p:txBody>
      </p:sp>
      <p:sp>
        <p:nvSpPr>
          <p:cNvPr id="5" name="Rectangle 4">
            <a:extLst>
              <a:ext uri="{FF2B5EF4-FFF2-40B4-BE49-F238E27FC236}">
                <a16:creationId xmlns:a16="http://schemas.microsoft.com/office/drawing/2014/main" id="{01EAB0D7-B9F0-44EA-95EF-DD59D72B04BC}"/>
              </a:ext>
            </a:extLst>
          </p:cNvPr>
          <p:cNvSpPr/>
          <p:nvPr/>
        </p:nvSpPr>
        <p:spPr>
          <a:xfrm>
            <a:off x="242804" y="0"/>
            <a:ext cx="11350197" cy="584775"/>
          </a:xfrm>
          <a:prstGeom prst="rect">
            <a:avLst/>
          </a:prstGeom>
        </p:spPr>
        <p:txBody>
          <a:bodyPr wrap="square">
            <a:spAutoFit/>
          </a:bodyPr>
          <a:lstStyle/>
          <a:p>
            <a:pPr lvl="0">
              <a:defRPr/>
            </a:pPr>
            <a:r>
              <a:rPr lang="en-US" sz="3200" b="1" kern="0" dirty="0">
                <a:solidFill>
                  <a:srgbClr val="164194"/>
                </a:solidFill>
              </a:rPr>
              <a:t>WP 8: Transnational Access Programme </a:t>
            </a:r>
            <a:r>
              <a:rPr lang="en-US" sz="3200" b="1" u="sng" kern="0" dirty="0">
                <a:solidFill>
                  <a:srgbClr val="164194"/>
                </a:solidFill>
              </a:rPr>
              <a:t>on February 2022</a:t>
            </a:r>
          </a:p>
        </p:txBody>
      </p:sp>
      <p:pic>
        <p:nvPicPr>
          <p:cNvPr id="10" name="Picture 9">
            <a:extLst>
              <a:ext uri="{FF2B5EF4-FFF2-40B4-BE49-F238E27FC236}">
                <a16:creationId xmlns:a16="http://schemas.microsoft.com/office/drawing/2014/main" id="{639CAF29-A8C2-42B9-BD06-CB28EA6AD6CF}"/>
              </a:ext>
            </a:extLst>
          </p:cNvPr>
          <p:cNvPicPr/>
          <p:nvPr/>
        </p:nvPicPr>
        <p:blipFill>
          <a:blip r:embed="rId2"/>
          <a:stretch>
            <a:fillRect/>
          </a:stretch>
        </p:blipFill>
        <p:spPr>
          <a:xfrm>
            <a:off x="155340" y="2339101"/>
            <a:ext cx="10610726" cy="4518900"/>
          </a:xfrm>
          <a:prstGeom prst="rect">
            <a:avLst/>
          </a:prstGeom>
        </p:spPr>
      </p:pic>
      <p:sp>
        <p:nvSpPr>
          <p:cNvPr id="11" name="Rectangle 10">
            <a:extLst>
              <a:ext uri="{FF2B5EF4-FFF2-40B4-BE49-F238E27FC236}">
                <a16:creationId xmlns:a16="http://schemas.microsoft.com/office/drawing/2014/main" id="{340A2476-9BD2-4B92-A268-9D3A0AC71607}"/>
              </a:ext>
            </a:extLst>
          </p:cNvPr>
          <p:cNvSpPr/>
          <p:nvPr/>
        </p:nvSpPr>
        <p:spPr>
          <a:xfrm>
            <a:off x="8956338" y="1489370"/>
            <a:ext cx="3310910" cy="830997"/>
          </a:xfrm>
          <a:prstGeom prst="rect">
            <a:avLst/>
          </a:prstGeom>
        </p:spPr>
        <p:txBody>
          <a:bodyPr wrap="square">
            <a:spAutoFit/>
          </a:bodyPr>
          <a:lstStyle/>
          <a:p>
            <a:pPr lvl="0">
              <a:defRPr/>
            </a:pPr>
            <a:r>
              <a:rPr lang="en-US" sz="1600" b="1" u="sng" kern="0" dirty="0">
                <a:solidFill>
                  <a:srgbClr val="164194"/>
                </a:solidFill>
              </a:rPr>
              <a:t>WP Leader</a:t>
            </a:r>
            <a:r>
              <a:rPr lang="en-US" sz="1600" b="1" kern="0" dirty="0">
                <a:solidFill>
                  <a:srgbClr val="164194"/>
                </a:solidFill>
              </a:rPr>
              <a:t>: ICISTE</a:t>
            </a:r>
          </a:p>
          <a:p>
            <a:pPr lvl="0">
              <a:defRPr/>
            </a:pPr>
            <a:r>
              <a:rPr lang="en-US" sz="1600" b="1" u="sng" kern="0" dirty="0">
                <a:solidFill>
                  <a:srgbClr val="164194"/>
                </a:solidFill>
              </a:rPr>
              <a:t>Other Partners</a:t>
            </a:r>
            <a:r>
              <a:rPr lang="en-US" sz="1600" b="1" kern="0" dirty="0">
                <a:solidFill>
                  <a:srgbClr val="164194"/>
                </a:solidFill>
              </a:rPr>
              <a:t>: DESY, NUST MISIS, </a:t>
            </a:r>
          </a:p>
          <a:p>
            <a:pPr lvl="0">
              <a:defRPr/>
            </a:pPr>
            <a:r>
              <a:rPr lang="en-US" sz="1600" b="1" kern="0" dirty="0">
                <a:solidFill>
                  <a:srgbClr val="164194"/>
                </a:solidFill>
              </a:rPr>
              <a:t>                              NRC KI </a:t>
            </a:r>
          </a:p>
        </p:txBody>
      </p:sp>
    </p:spTree>
    <p:extLst>
      <p:ext uri="{BB962C8B-B14F-4D97-AF65-F5344CB8AC3E}">
        <p14:creationId xmlns:p14="http://schemas.microsoft.com/office/powerpoint/2010/main" val="407894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2C6D039-7EE1-4816-931B-089ED71BDD1E}"/>
              </a:ext>
            </a:extLst>
          </p:cNvPr>
          <p:cNvSpPr>
            <a:spLocks noGrp="1"/>
          </p:cNvSpPr>
          <p:nvPr>
            <p:ph type="sldNum" sz="quarter" idx="12"/>
          </p:nvPr>
        </p:nvSpPr>
        <p:spPr/>
        <p:txBody>
          <a:bodyPr/>
          <a:lstStyle/>
          <a:p>
            <a:fld id="{816A304F-65C8-4975-9904-5A915DF049C6}" type="slidenum">
              <a:rPr lang="en-US" smtClean="0"/>
              <a:t>4</a:t>
            </a:fld>
            <a:endParaRPr lang="en-US"/>
          </a:p>
        </p:txBody>
      </p:sp>
      <p:sp>
        <p:nvSpPr>
          <p:cNvPr id="3" name="Rectangle 2">
            <a:extLst>
              <a:ext uri="{FF2B5EF4-FFF2-40B4-BE49-F238E27FC236}">
                <a16:creationId xmlns:a16="http://schemas.microsoft.com/office/drawing/2014/main" id="{043586C6-D710-496D-9C25-8472EDCFF576}"/>
              </a:ext>
            </a:extLst>
          </p:cNvPr>
          <p:cNvSpPr/>
          <p:nvPr/>
        </p:nvSpPr>
        <p:spPr bwMode="auto">
          <a:xfrm>
            <a:off x="226901" y="1306075"/>
            <a:ext cx="11881320" cy="5509200"/>
          </a:xfrm>
          <a:prstGeom prst="rect">
            <a:avLst/>
          </a:prstGeom>
          <a:ln>
            <a:solidFill>
              <a:schemeClr val="bg1"/>
            </a:solidFill>
          </a:ln>
        </p:spPr>
        <p:txBody>
          <a:bodyPr wrap="square">
            <a:spAutoFit/>
          </a:bodyPr>
          <a:lstStyle/>
          <a:p>
            <a:pPr algn="just">
              <a:defRPr/>
            </a:pPr>
            <a:r>
              <a:rPr lang="en-US" b="1" i="1" kern="0" dirty="0">
                <a:solidFill>
                  <a:srgbClr val="164194"/>
                </a:solidFill>
                <a:cs typeface="Arial"/>
              </a:rPr>
              <a:t>TASK 8.1 </a:t>
            </a:r>
            <a:r>
              <a:rPr lang="en-US" i="1" kern="0" dirty="0">
                <a:solidFill>
                  <a:srgbClr val="164194"/>
                </a:solidFill>
                <a:cs typeface="Arial"/>
              </a:rPr>
              <a:t>Analysis and assessment of access potential of LIST-11 RIs  (M1- M18)</a:t>
            </a:r>
          </a:p>
          <a:p>
            <a:pPr algn="just">
              <a:defRPr/>
            </a:pPr>
            <a:r>
              <a:rPr lang="en-US" i="1" kern="0" dirty="0">
                <a:solidFill>
                  <a:srgbClr val="164194"/>
                </a:solidFill>
                <a:cs typeface="Arial"/>
              </a:rPr>
              <a:t>Status: </a:t>
            </a:r>
            <a:r>
              <a:rPr lang="en-US" b="1" i="1" u="sng" kern="0" dirty="0">
                <a:solidFill>
                  <a:srgbClr val="00B050"/>
                </a:solidFill>
                <a:cs typeface="Arial"/>
              </a:rPr>
              <a:t>ACHIEVED</a:t>
            </a:r>
            <a:r>
              <a:rPr lang="en-US" kern="0" dirty="0">
                <a:solidFill>
                  <a:srgbClr val="00B050"/>
                </a:solidFill>
                <a:cs typeface="Arial"/>
              </a:rPr>
              <a:t>  </a:t>
            </a:r>
            <a:r>
              <a:rPr lang="en-US" sz="1600" i="1" kern="0" dirty="0">
                <a:solidFill>
                  <a:srgbClr val="00B050"/>
                </a:solidFill>
                <a:cs typeface="Arial"/>
              </a:rPr>
              <a:t>the extensive report “Survey on potential access to Russian RIs for European Researchers” (WP8) has provided an unprecedented analysis about the access policies of Russian RIs.</a:t>
            </a:r>
          </a:p>
          <a:p>
            <a:pPr algn="just">
              <a:defRPr/>
            </a:pPr>
            <a:endParaRPr lang="en-US" sz="600" i="1" kern="0" dirty="0">
              <a:solidFill>
                <a:prstClr val="black"/>
              </a:solidFill>
              <a:cs typeface="Arial"/>
            </a:endParaRPr>
          </a:p>
          <a:p>
            <a:pPr algn="just"/>
            <a:r>
              <a:rPr lang="en-US" b="1" i="1" kern="0" dirty="0">
                <a:solidFill>
                  <a:srgbClr val="164194"/>
                </a:solidFill>
                <a:cs typeface="Arial"/>
              </a:rPr>
              <a:t>TASK 8.2 </a:t>
            </a:r>
            <a:r>
              <a:rPr lang="en-US" i="1" kern="0" dirty="0">
                <a:solidFill>
                  <a:srgbClr val="164194"/>
                </a:solidFill>
                <a:cs typeface="Arial"/>
              </a:rPr>
              <a:t>Knowledge transfer from EU to Russia on access policy and governance for RI (M1- M18)</a:t>
            </a:r>
          </a:p>
          <a:p>
            <a:pPr algn="just"/>
            <a:r>
              <a:rPr lang="en-US" i="1" kern="0" dirty="0">
                <a:solidFill>
                  <a:srgbClr val="164194"/>
                </a:solidFill>
                <a:cs typeface="Arial"/>
              </a:rPr>
              <a:t>Status : </a:t>
            </a:r>
            <a:r>
              <a:rPr lang="en-US" b="1" i="1" u="sng" kern="0" dirty="0">
                <a:solidFill>
                  <a:srgbClr val="FF0000"/>
                </a:solidFill>
                <a:cs typeface="Arial"/>
              </a:rPr>
              <a:t>CANCELLED </a:t>
            </a:r>
            <a:r>
              <a:rPr lang="en-US" sz="1600" i="1" kern="0" dirty="0">
                <a:solidFill>
                  <a:srgbClr val="FF0000"/>
                </a:solidFill>
                <a:cs typeface="Arial"/>
              </a:rPr>
              <a:t>( main event “Workshop on the European Charter of Access” was foreseen in September 2022 ).</a:t>
            </a:r>
          </a:p>
          <a:p>
            <a:pPr algn="just"/>
            <a:endParaRPr lang="en-US" sz="1000" i="1" kern="0" dirty="0">
              <a:solidFill>
                <a:prstClr val="black"/>
              </a:solidFill>
              <a:cs typeface="Arial"/>
            </a:endParaRPr>
          </a:p>
          <a:p>
            <a:pPr algn="just"/>
            <a:r>
              <a:rPr lang="en-US" b="1" i="1" kern="0" dirty="0">
                <a:solidFill>
                  <a:srgbClr val="164194"/>
                </a:solidFill>
                <a:cs typeface="Arial"/>
              </a:rPr>
              <a:t>TASK 8.3 </a:t>
            </a:r>
            <a:r>
              <a:rPr lang="en-US" i="1" kern="0" dirty="0">
                <a:solidFill>
                  <a:srgbClr val="164194"/>
                </a:solidFill>
                <a:cs typeface="Arial"/>
              </a:rPr>
              <a:t>Develop transnational access (TNA) models for Russian RIs (M12-M48)</a:t>
            </a:r>
          </a:p>
          <a:p>
            <a:pPr algn="just"/>
            <a:r>
              <a:rPr lang="en-US" i="1" kern="0" dirty="0">
                <a:solidFill>
                  <a:srgbClr val="164194"/>
                </a:solidFill>
                <a:cs typeface="Arial"/>
              </a:rPr>
              <a:t>Status: </a:t>
            </a:r>
            <a:r>
              <a:rPr lang="en-US" b="1" i="1" u="sng" kern="0" dirty="0">
                <a:solidFill>
                  <a:srgbClr val="00B050"/>
                </a:solidFill>
                <a:cs typeface="Arial"/>
              </a:rPr>
              <a:t>ACHIEVED </a:t>
            </a:r>
            <a:r>
              <a:rPr lang="en-US" sz="1600" i="1" kern="0" dirty="0">
                <a:solidFill>
                  <a:srgbClr val="00B050"/>
                </a:solidFill>
                <a:cs typeface="Arial"/>
              </a:rPr>
              <a:t>the first model of access to Russian RIs was developed and negotiated with the representatives of the LIST-11 RIs  was submitted in January 2022.</a:t>
            </a:r>
          </a:p>
          <a:p>
            <a:pPr algn="just"/>
            <a:endParaRPr lang="en-US" sz="1000" i="1" kern="0" dirty="0">
              <a:solidFill>
                <a:prstClr val="black"/>
              </a:solidFill>
              <a:cs typeface="Arial"/>
            </a:endParaRPr>
          </a:p>
          <a:p>
            <a:pPr algn="just"/>
            <a:r>
              <a:rPr lang="en-US" b="1" i="1" kern="0" dirty="0">
                <a:solidFill>
                  <a:srgbClr val="164194"/>
                </a:solidFill>
                <a:cs typeface="Arial"/>
              </a:rPr>
              <a:t>TASK 8.4 </a:t>
            </a:r>
            <a:r>
              <a:rPr lang="en-US" i="1" kern="0" dirty="0">
                <a:solidFill>
                  <a:srgbClr val="164194"/>
                </a:solidFill>
                <a:cs typeface="Arial"/>
              </a:rPr>
              <a:t>Case studies: Transnational access to Russian RIs (M24- M48)</a:t>
            </a:r>
          </a:p>
          <a:p>
            <a:pPr algn="just"/>
            <a:r>
              <a:rPr lang="en-US" i="1" kern="0" dirty="0">
                <a:solidFill>
                  <a:srgbClr val="164194"/>
                </a:solidFill>
                <a:cs typeface="Arial"/>
              </a:rPr>
              <a:t>Status: </a:t>
            </a:r>
            <a:r>
              <a:rPr lang="en-US" b="1" i="1" u="sng" kern="0" dirty="0">
                <a:solidFill>
                  <a:srgbClr val="FF0000"/>
                </a:solidFill>
                <a:cs typeface="Arial"/>
              </a:rPr>
              <a:t>CANCELLED </a:t>
            </a:r>
            <a:r>
              <a:rPr lang="en-US" sz="1600" i="1" kern="0" dirty="0">
                <a:solidFill>
                  <a:srgbClr val="FF0000"/>
                </a:solidFill>
                <a:cs typeface="Arial"/>
              </a:rPr>
              <a:t>(main activity: the “Call for access to LIST-11 Russian RIs” was planned to be opened in May 2022).</a:t>
            </a:r>
          </a:p>
          <a:p>
            <a:pPr algn="just"/>
            <a:endParaRPr lang="en-US" sz="1000" i="1" kern="0" dirty="0">
              <a:solidFill>
                <a:prstClr val="black"/>
              </a:solidFill>
              <a:cs typeface="Arial"/>
            </a:endParaRPr>
          </a:p>
          <a:p>
            <a:pPr algn="just"/>
            <a:r>
              <a:rPr lang="en-US" b="1" i="1" kern="0" dirty="0">
                <a:solidFill>
                  <a:srgbClr val="164194"/>
                </a:solidFill>
                <a:cs typeface="Arial"/>
              </a:rPr>
              <a:t>TASK 8.5 </a:t>
            </a:r>
            <a:r>
              <a:rPr lang="en-US" i="1" kern="0" dirty="0">
                <a:solidFill>
                  <a:srgbClr val="164194"/>
                </a:solidFill>
                <a:cs typeface="Arial"/>
              </a:rPr>
              <a:t>Helpdesk and promotion of TNA to Russian RIs (M1-M48)</a:t>
            </a:r>
          </a:p>
          <a:p>
            <a:pPr algn="just"/>
            <a:r>
              <a:rPr lang="en-US" i="1" kern="0" dirty="0">
                <a:solidFill>
                  <a:srgbClr val="164194"/>
                </a:solidFill>
                <a:cs typeface="Arial"/>
              </a:rPr>
              <a:t>Status: </a:t>
            </a:r>
            <a:r>
              <a:rPr lang="en-US" b="1" i="1" u="sng" kern="0" dirty="0">
                <a:solidFill>
                  <a:srgbClr val="FF0000"/>
                </a:solidFill>
                <a:cs typeface="Arial"/>
              </a:rPr>
              <a:t>CANCELLED </a:t>
            </a:r>
            <a:r>
              <a:rPr lang="en-US" sz="1600" i="1" kern="0" dirty="0">
                <a:solidFill>
                  <a:srgbClr val="FF0000"/>
                </a:solidFill>
                <a:cs typeface="Arial"/>
              </a:rPr>
              <a:t>(Helpdesk page active but never started to operate as support for the users of the TNA call).</a:t>
            </a:r>
          </a:p>
          <a:p>
            <a:pPr algn="just"/>
            <a:r>
              <a:rPr lang="en-US" sz="1600" i="1" dirty="0">
                <a:solidFill>
                  <a:srgbClr val="FF0000"/>
                </a:solidFill>
              </a:rPr>
              <a:t>The online event “EU - Russian Federation Symposium on Research Infrastructures” allowed European and Russian RIs managers to present their Infrastructures and to meet online on December 17</a:t>
            </a:r>
            <a:r>
              <a:rPr lang="en-US" sz="1600" i="1" baseline="30000" dirty="0">
                <a:solidFill>
                  <a:srgbClr val="FF0000"/>
                </a:solidFill>
              </a:rPr>
              <a:t>th</a:t>
            </a:r>
            <a:r>
              <a:rPr lang="en-US" sz="1600" i="1" dirty="0">
                <a:solidFill>
                  <a:srgbClr val="FF0000"/>
                </a:solidFill>
              </a:rPr>
              <a:t>, 2021 with more than 100 people attending virtually).</a:t>
            </a:r>
          </a:p>
          <a:p>
            <a:pPr algn="just"/>
            <a:endParaRPr lang="en-US" sz="1000" i="1" kern="0" dirty="0">
              <a:solidFill>
                <a:srgbClr val="FF0000"/>
              </a:solidFill>
              <a:cs typeface="Arial"/>
            </a:endParaRPr>
          </a:p>
          <a:p>
            <a:pPr algn="just"/>
            <a:r>
              <a:rPr lang="en-US" b="1" i="1" kern="0" dirty="0">
                <a:solidFill>
                  <a:srgbClr val="164194"/>
                </a:solidFill>
                <a:cs typeface="Arial"/>
              </a:rPr>
              <a:t>TASK 8.6 </a:t>
            </a:r>
            <a:r>
              <a:rPr lang="en-US" i="1" kern="0" dirty="0">
                <a:solidFill>
                  <a:srgbClr val="164194"/>
                </a:solidFill>
                <a:cs typeface="Arial"/>
              </a:rPr>
              <a:t>Access to scientific data at Russian RIs (M12-M48)</a:t>
            </a:r>
            <a:r>
              <a:rPr lang="en-US" b="1" kern="0" dirty="0">
                <a:solidFill>
                  <a:srgbClr val="164194"/>
                </a:solidFill>
                <a:cs typeface="Arial" panose="020B0604020202020204" pitchFamily="34" charset="0"/>
              </a:rPr>
              <a:t>      </a:t>
            </a:r>
          </a:p>
          <a:p>
            <a:pPr lvl="0" algn="just"/>
            <a:r>
              <a:rPr lang="en-US" b="1" kern="0" dirty="0">
                <a:solidFill>
                  <a:srgbClr val="164194"/>
                </a:solidFill>
                <a:cs typeface="Arial" panose="020B0604020202020204" pitchFamily="34" charset="0"/>
              </a:rPr>
              <a:t> </a:t>
            </a:r>
            <a:r>
              <a:rPr lang="en-US" i="1" kern="0" dirty="0">
                <a:solidFill>
                  <a:srgbClr val="164194"/>
                </a:solidFill>
                <a:cs typeface="Arial"/>
              </a:rPr>
              <a:t>Status: </a:t>
            </a:r>
            <a:r>
              <a:rPr lang="en-US" b="1" i="1" u="sng" kern="0" dirty="0">
                <a:solidFill>
                  <a:srgbClr val="FF0000"/>
                </a:solidFill>
                <a:cs typeface="Arial"/>
              </a:rPr>
              <a:t>CANCELLED</a:t>
            </a:r>
            <a:r>
              <a:rPr lang="en-US" sz="1600" b="1" i="1" u="sng" kern="0" dirty="0">
                <a:solidFill>
                  <a:srgbClr val="FF0000"/>
                </a:solidFill>
                <a:cs typeface="Arial"/>
              </a:rPr>
              <a:t> </a:t>
            </a:r>
            <a:r>
              <a:rPr lang="en-US" sz="1600" i="1" kern="0" dirty="0">
                <a:solidFill>
                  <a:srgbClr val="FF0000"/>
                </a:solidFill>
                <a:cs typeface="Arial"/>
              </a:rPr>
              <a:t>(the workshop “the role of FAIR data in Science” took place in January 2022, the survey for the analysis of data policies of Russian RIs was disseminated but only partial results were received).</a:t>
            </a:r>
          </a:p>
        </p:txBody>
      </p:sp>
      <p:sp>
        <p:nvSpPr>
          <p:cNvPr id="5" name="Rectangle 4">
            <a:extLst>
              <a:ext uri="{FF2B5EF4-FFF2-40B4-BE49-F238E27FC236}">
                <a16:creationId xmlns:a16="http://schemas.microsoft.com/office/drawing/2014/main" id="{01EAB0D7-B9F0-44EA-95EF-DD59D72B04BC}"/>
              </a:ext>
            </a:extLst>
          </p:cNvPr>
          <p:cNvSpPr/>
          <p:nvPr/>
        </p:nvSpPr>
        <p:spPr>
          <a:xfrm>
            <a:off x="226901" y="17255"/>
            <a:ext cx="11350197" cy="584775"/>
          </a:xfrm>
          <a:prstGeom prst="rect">
            <a:avLst/>
          </a:prstGeom>
        </p:spPr>
        <p:txBody>
          <a:bodyPr wrap="square">
            <a:spAutoFit/>
          </a:bodyPr>
          <a:lstStyle/>
          <a:p>
            <a:pPr lvl="0">
              <a:defRPr/>
            </a:pPr>
            <a:r>
              <a:rPr lang="en-US" sz="3200" b="1" kern="0" dirty="0">
                <a:solidFill>
                  <a:srgbClr val="164194"/>
                </a:solidFill>
              </a:rPr>
              <a:t>WP 8: Transnational Access Programme </a:t>
            </a:r>
            <a:r>
              <a:rPr lang="en-US" sz="3200" b="1" u="sng" kern="0" dirty="0">
                <a:solidFill>
                  <a:srgbClr val="164194"/>
                </a:solidFill>
              </a:rPr>
              <a:t>in CREMLINplus</a:t>
            </a:r>
          </a:p>
        </p:txBody>
      </p:sp>
      <p:sp>
        <p:nvSpPr>
          <p:cNvPr id="4" name="Rectangle 3">
            <a:extLst>
              <a:ext uri="{FF2B5EF4-FFF2-40B4-BE49-F238E27FC236}">
                <a16:creationId xmlns:a16="http://schemas.microsoft.com/office/drawing/2014/main" id="{DE48AA46-ECC4-4E79-8A6D-3A843A0EE2FD}"/>
              </a:ext>
            </a:extLst>
          </p:cNvPr>
          <p:cNvSpPr/>
          <p:nvPr/>
        </p:nvSpPr>
        <p:spPr>
          <a:xfrm>
            <a:off x="226901" y="565944"/>
            <a:ext cx="11881320" cy="646331"/>
          </a:xfrm>
          <a:prstGeom prst="rect">
            <a:avLst/>
          </a:prstGeom>
        </p:spPr>
        <p:txBody>
          <a:bodyPr wrap="square">
            <a:spAutoFit/>
          </a:bodyPr>
          <a:lstStyle/>
          <a:p>
            <a:r>
              <a:rPr lang="en-US" dirty="0">
                <a:solidFill>
                  <a:srgbClr val="164194"/>
                </a:solidFill>
              </a:rPr>
              <a:t>Despite the Covid-19 Pandemic outbreak and the shift to a fully online working context, the WP8 programme was well on track before the start of Russia´s war against Ukraine.</a:t>
            </a:r>
          </a:p>
        </p:txBody>
      </p:sp>
    </p:spTree>
    <p:extLst>
      <p:ext uri="{BB962C8B-B14F-4D97-AF65-F5344CB8AC3E}">
        <p14:creationId xmlns:p14="http://schemas.microsoft.com/office/powerpoint/2010/main" val="2124882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2C6D039-7EE1-4816-931B-089ED71BDD1E}"/>
              </a:ext>
            </a:extLst>
          </p:cNvPr>
          <p:cNvSpPr>
            <a:spLocks noGrp="1"/>
          </p:cNvSpPr>
          <p:nvPr>
            <p:ph type="sldNum" sz="quarter" idx="12"/>
          </p:nvPr>
        </p:nvSpPr>
        <p:spPr/>
        <p:txBody>
          <a:bodyPr/>
          <a:lstStyle/>
          <a:p>
            <a:fld id="{816A304F-65C8-4975-9904-5A915DF049C6}" type="slidenum">
              <a:rPr lang="en-US" smtClean="0"/>
              <a:t>5</a:t>
            </a:fld>
            <a:endParaRPr lang="en-US"/>
          </a:p>
        </p:txBody>
      </p:sp>
      <p:sp>
        <p:nvSpPr>
          <p:cNvPr id="5" name="Rectangle 4">
            <a:extLst>
              <a:ext uri="{FF2B5EF4-FFF2-40B4-BE49-F238E27FC236}">
                <a16:creationId xmlns:a16="http://schemas.microsoft.com/office/drawing/2014/main" id="{01EAB0D7-B9F0-44EA-95EF-DD59D72B04BC}"/>
              </a:ext>
            </a:extLst>
          </p:cNvPr>
          <p:cNvSpPr/>
          <p:nvPr/>
        </p:nvSpPr>
        <p:spPr>
          <a:xfrm>
            <a:off x="258706" y="136525"/>
            <a:ext cx="11350197" cy="584775"/>
          </a:xfrm>
          <a:prstGeom prst="rect">
            <a:avLst/>
          </a:prstGeom>
        </p:spPr>
        <p:txBody>
          <a:bodyPr wrap="square">
            <a:spAutoFit/>
          </a:bodyPr>
          <a:lstStyle/>
          <a:p>
            <a:pPr lvl="0">
              <a:defRPr/>
            </a:pPr>
            <a:r>
              <a:rPr lang="en-US" sz="3200" b="1" kern="0" dirty="0">
                <a:solidFill>
                  <a:srgbClr val="164194"/>
                </a:solidFill>
              </a:rPr>
              <a:t>WP 8: Transnational Access Programme </a:t>
            </a:r>
            <a:r>
              <a:rPr lang="en-US" sz="3200" b="1" u="sng" kern="0" dirty="0">
                <a:solidFill>
                  <a:srgbClr val="164194"/>
                </a:solidFill>
              </a:rPr>
              <a:t>in EURIZON</a:t>
            </a:r>
          </a:p>
        </p:txBody>
      </p:sp>
      <p:sp>
        <p:nvSpPr>
          <p:cNvPr id="6" name="Rectangle 5">
            <a:extLst>
              <a:ext uri="{FF2B5EF4-FFF2-40B4-BE49-F238E27FC236}">
                <a16:creationId xmlns:a16="http://schemas.microsoft.com/office/drawing/2014/main" id="{AD79CEE9-9EA1-4ED6-B0B0-82DE2AD71542}"/>
              </a:ext>
            </a:extLst>
          </p:cNvPr>
          <p:cNvSpPr/>
          <p:nvPr/>
        </p:nvSpPr>
        <p:spPr>
          <a:xfrm>
            <a:off x="258706" y="574900"/>
            <a:ext cx="11851938" cy="4828758"/>
          </a:xfrm>
          <a:prstGeom prst="rect">
            <a:avLst/>
          </a:prstGeom>
        </p:spPr>
        <p:txBody>
          <a:bodyPr wrap="square">
            <a:spAutoFit/>
          </a:bodyPr>
          <a:lstStyle/>
          <a:p>
            <a:pPr>
              <a:lnSpc>
                <a:spcPct val="115000"/>
              </a:lnSpc>
              <a:spcBef>
                <a:spcPts val="600"/>
              </a:spcBef>
              <a:spcAft>
                <a:spcPts val="600"/>
              </a:spcAft>
            </a:pPr>
            <a:r>
              <a:rPr lang="en-GB" b="1" u="sng" dirty="0">
                <a:solidFill>
                  <a:schemeClr val="accent1">
                    <a:lumMod val="75000"/>
                  </a:schemeClr>
                </a:solidFill>
              </a:rPr>
              <a:t>Objective: </a:t>
            </a:r>
            <a:r>
              <a:rPr lang="en-GB" sz="1600" dirty="0">
                <a:solidFill>
                  <a:srgbClr val="164194"/>
                </a:solidFill>
              </a:rPr>
              <a:t>The expertise on transferring knowledge on TNA and structured access to various kinds of RIs outside Europe gained in the first phase of the project in WP8 (TNA) is </a:t>
            </a:r>
            <a:r>
              <a:rPr lang="en-GB" sz="1600" dirty="0">
                <a:solidFill>
                  <a:srgbClr val="164194"/>
                </a:solidFill>
                <a:highlight>
                  <a:srgbClr val="FFFF00"/>
                </a:highlight>
              </a:rPr>
              <a:t>capitalized for general use. </a:t>
            </a:r>
          </a:p>
          <a:p>
            <a:pPr algn="just">
              <a:lnSpc>
                <a:spcPct val="115000"/>
              </a:lnSpc>
            </a:pPr>
            <a:endParaRPr lang="en-US" sz="1600" dirty="0">
              <a:solidFill>
                <a:srgbClr val="164194"/>
              </a:solidFill>
              <a:highlight>
                <a:srgbClr val="FFFF00"/>
              </a:highlight>
            </a:endParaRPr>
          </a:p>
          <a:p>
            <a:pPr algn="just">
              <a:lnSpc>
                <a:spcPct val="115000"/>
              </a:lnSpc>
            </a:pPr>
            <a:r>
              <a:rPr lang="en-GB" sz="1600" b="1" i="1" u="sng" kern="0" dirty="0">
                <a:solidFill>
                  <a:srgbClr val="164194"/>
                </a:solidFill>
                <a:cs typeface="Arial"/>
              </a:rPr>
              <a:t>Task 8.1: </a:t>
            </a:r>
            <a:r>
              <a:rPr lang="en-GB" sz="1600" i="1" kern="0" dirty="0">
                <a:solidFill>
                  <a:srgbClr val="164194"/>
                </a:solidFill>
                <a:cs typeface="Arial"/>
              </a:rPr>
              <a:t>Develop a handbook to develop structured and transparent access schemes to non-European RIs [DESY].</a:t>
            </a:r>
            <a:endParaRPr lang="en-US" sz="1600" i="1" kern="0" dirty="0">
              <a:solidFill>
                <a:srgbClr val="164194"/>
              </a:solidFill>
              <a:cs typeface="Arial"/>
            </a:endParaRPr>
          </a:p>
          <a:p>
            <a:pPr algn="just">
              <a:lnSpc>
                <a:spcPct val="115000"/>
              </a:lnSpc>
            </a:pPr>
            <a:r>
              <a:rPr lang="en-GB" sz="1600" kern="0" dirty="0">
                <a:solidFill>
                  <a:srgbClr val="164194"/>
                </a:solidFill>
                <a:cs typeface="Arial"/>
              </a:rPr>
              <a:t>Based on the experience of assessing the access policies and access potential of non-EU RIs and of transferring knowledge about access-related European principles and procedures to non-European contexts, we developed a set of recommendations and tools on how to:</a:t>
            </a:r>
            <a:endParaRPr lang="en-US" sz="1600" kern="0" dirty="0">
              <a:solidFill>
                <a:srgbClr val="164194"/>
              </a:solidFill>
              <a:cs typeface="Arial"/>
            </a:endParaRPr>
          </a:p>
          <a:p>
            <a:pPr marL="285750" indent="-285750" algn="just">
              <a:lnSpc>
                <a:spcPct val="115000"/>
              </a:lnSpc>
              <a:buFont typeface="Wingdings" panose="05000000000000000000" pitchFamily="2" charset="2"/>
              <a:buChar char="v"/>
            </a:pPr>
            <a:r>
              <a:rPr lang="en-GB" sz="1600" u="sng" kern="0" dirty="0">
                <a:solidFill>
                  <a:srgbClr val="164194"/>
                </a:solidFill>
                <a:cs typeface="Arial"/>
              </a:rPr>
              <a:t>Assess the access policies and the access potential of non-European Research Infrastructures </a:t>
            </a:r>
            <a:r>
              <a:rPr lang="en-GB" sz="1600" kern="0" dirty="0">
                <a:solidFill>
                  <a:srgbClr val="164194"/>
                </a:solidFill>
                <a:cs typeface="Arial"/>
              </a:rPr>
              <a:t>and their readiness to provide structured and transparent access for international scientists; </a:t>
            </a:r>
            <a:endParaRPr lang="en-US" sz="1600" kern="0" dirty="0">
              <a:solidFill>
                <a:srgbClr val="164194"/>
              </a:solidFill>
              <a:cs typeface="Arial"/>
            </a:endParaRPr>
          </a:p>
          <a:p>
            <a:pPr marL="285750" indent="-285750" algn="just">
              <a:lnSpc>
                <a:spcPct val="115000"/>
              </a:lnSpc>
              <a:buFont typeface="Wingdings" panose="05000000000000000000" pitchFamily="2" charset="2"/>
              <a:buChar char="v"/>
            </a:pPr>
            <a:r>
              <a:rPr lang="en-GB" sz="1600" u="sng" kern="0" dirty="0">
                <a:solidFill>
                  <a:srgbClr val="164194"/>
                </a:solidFill>
                <a:cs typeface="Arial"/>
              </a:rPr>
              <a:t>Analyse and assess the data policies </a:t>
            </a:r>
            <a:r>
              <a:rPr lang="en-GB" sz="1600" kern="0" dirty="0">
                <a:solidFill>
                  <a:srgbClr val="164194"/>
                </a:solidFill>
                <a:cs typeface="Arial"/>
              </a:rPr>
              <a:t>of non-European Research Infrastructures;</a:t>
            </a:r>
            <a:endParaRPr lang="en-US" sz="1600" kern="0" dirty="0">
              <a:solidFill>
                <a:srgbClr val="164194"/>
              </a:solidFill>
              <a:cs typeface="Arial"/>
            </a:endParaRPr>
          </a:p>
          <a:p>
            <a:pPr marL="285750" indent="-285750" algn="just">
              <a:lnSpc>
                <a:spcPct val="115000"/>
              </a:lnSpc>
              <a:buFont typeface="Wingdings" panose="05000000000000000000" pitchFamily="2" charset="2"/>
              <a:buChar char="v"/>
            </a:pPr>
            <a:r>
              <a:rPr lang="en-GB" sz="1600" u="sng" kern="0" dirty="0">
                <a:solidFill>
                  <a:srgbClr val="164194"/>
                </a:solidFill>
                <a:cs typeface="Arial"/>
              </a:rPr>
              <a:t>Transfer knowledge </a:t>
            </a:r>
            <a:r>
              <a:rPr lang="en-GB" sz="1600" kern="0" dirty="0">
                <a:solidFill>
                  <a:srgbClr val="164194"/>
                </a:solidFill>
                <a:cs typeface="Arial"/>
              </a:rPr>
              <a:t>on European </a:t>
            </a:r>
            <a:r>
              <a:rPr lang="en-GB" sz="1600" u="sng" kern="0" dirty="0">
                <a:solidFill>
                  <a:srgbClr val="164194"/>
                </a:solidFill>
                <a:cs typeface="Arial"/>
              </a:rPr>
              <a:t>access-related values </a:t>
            </a:r>
            <a:r>
              <a:rPr lang="en-GB" sz="1600" kern="0" dirty="0">
                <a:solidFill>
                  <a:srgbClr val="164194"/>
                </a:solidFill>
                <a:cs typeface="Arial"/>
              </a:rPr>
              <a:t>and principles;</a:t>
            </a:r>
            <a:endParaRPr lang="en-US" sz="1600" kern="0" dirty="0">
              <a:solidFill>
                <a:srgbClr val="164194"/>
              </a:solidFill>
              <a:cs typeface="Arial"/>
            </a:endParaRPr>
          </a:p>
          <a:p>
            <a:pPr marL="285750" indent="-285750" algn="just">
              <a:lnSpc>
                <a:spcPct val="115000"/>
              </a:lnSpc>
              <a:buFont typeface="Wingdings" panose="05000000000000000000" pitchFamily="2" charset="2"/>
              <a:buChar char="v"/>
            </a:pPr>
            <a:r>
              <a:rPr lang="en-GB" sz="1600" u="sng" kern="0" dirty="0">
                <a:solidFill>
                  <a:srgbClr val="164194"/>
                </a:solidFill>
                <a:cs typeface="Arial"/>
              </a:rPr>
              <a:t>Transfer knowledge </a:t>
            </a:r>
            <a:r>
              <a:rPr lang="en-GB" sz="1600" kern="0" dirty="0">
                <a:solidFill>
                  <a:srgbClr val="164194"/>
                </a:solidFill>
                <a:cs typeface="Arial"/>
              </a:rPr>
              <a:t>on European </a:t>
            </a:r>
            <a:r>
              <a:rPr lang="en-GB" sz="1600" u="sng" kern="0" dirty="0">
                <a:solidFill>
                  <a:srgbClr val="164194"/>
                </a:solidFill>
                <a:cs typeface="Arial"/>
              </a:rPr>
              <a:t>FAIR principles for data management</a:t>
            </a:r>
            <a:r>
              <a:rPr lang="en-GB" sz="1600" kern="0" dirty="0">
                <a:solidFill>
                  <a:srgbClr val="164194"/>
                </a:solidFill>
                <a:cs typeface="Arial"/>
              </a:rPr>
              <a:t>;</a:t>
            </a:r>
            <a:endParaRPr lang="en-US" sz="1600" kern="0" dirty="0">
              <a:solidFill>
                <a:srgbClr val="164194"/>
              </a:solidFill>
              <a:cs typeface="Arial"/>
            </a:endParaRPr>
          </a:p>
          <a:p>
            <a:pPr marL="285750" indent="-285750" algn="just">
              <a:lnSpc>
                <a:spcPct val="115000"/>
              </a:lnSpc>
              <a:buFont typeface="Wingdings" panose="05000000000000000000" pitchFamily="2" charset="2"/>
              <a:buChar char="v"/>
            </a:pPr>
            <a:r>
              <a:rPr lang="en-GB" sz="1600" u="sng" kern="0" dirty="0">
                <a:solidFill>
                  <a:srgbClr val="164194"/>
                </a:solidFill>
                <a:cs typeface="Arial"/>
              </a:rPr>
              <a:t>Develop and agree on a model for transnational access to non-European Research Infrastructures </a:t>
            </a:r>
            <a:r>
              <a:rPr lang="en-GB" sz="1600" kern="0" dirty="0">
                <a:solidFill>
                  <a:srgbClr val="164194"/>
                </a:solidFill>
                <a:cs typeface="Arial"/>
              </a:rPr>
              <a:t>transferable to different contexts, based on the guidelines set out by (</a:t>
            </a:r>
            <a:r>
              <a:rPr lang="en-GB" sz="1600" kern="0" dirty="0" err="1">
                <a:solidFill>
                  <a:srgbClr val="164194"/>
                </a:solidFill>
                <a:cs typeface="Arial"/>
              </a:rPr>
              <a:t>i</a:t>
            </a:r>
            <a:r>
              <a:rPr lang="en-GB" sz="1600" kern="0" dirty="0">
                <a:solidFill>
                  <a:srgbClr val="164194"/>
                </a:solidFill>
                <a:cs typeface="Arial"/>
              </a:rPr>
              <a:t>)the European Charter of Access, by (ii) the Group of Senior Officials (GSO) on global Research Infrastructures recommendations and on (iii) European RIs best practices;</a:t>
            </a:r>
            <a:endParaRPr lang="en-US" sz="1600" kern="0" dirty="0">
              <a:solidFill>
                <a:srgbClr val="164194"/>
              </a:solidFill>
              <a:cs typeface="Arial"/>
            </a:endParaRPr>
          </a:p>
          <a:p>
            <a:pPr algn="just">
              <a:lnSpc>
                <a:spcPct val="115000"/>
              </a:lnSpc>
            </a:pPr>
            <a:endParaRPr lang="en-GB" sz="1600" i="1" kern="0" dirty="0">
              <a:solidFill>
                <a:srgbClr val="164194"/>
              </a:solidFill>
              <a:cs typeface="Arial"/>
            </a:endParaRPr>
          </a:p>
          <a:p>
            <a:pPr algn="just">
              <a:lnSpc>
                <a:spcPct val="115000"/>
              </a:lnSpc>
              <a:spcBef>
                <a:spcPts val="600"/>
              </a:spcBef>
              <a:spcAft>
                <a:spcPts val="600"/>
              </a:spcAft>
            </a:pPr>
            <a:endParaRPr lang="en-US" i="1" kern="0" dirty="0">
              <a:solidFill>
                <a:srgbClr val="164194"/>
              </a:solidFill>
              <a:cs typeface="Arial"/>
            </a:endParaRPr>
          </a:p>
        </p:txBody>
      </p:sp>
      <p:sp>
        <p:nvSpPr>
          <p:cNvPr id="7" name="Arrow: Down 6">
            <a:extLst>
              <a:ext uri="{FF2B5EF4-FFF2-40B4-BE49-F238E27FC236}">
                <a16:creationId xmlns:a16="http://schemas.microsoft.com/office/drawing/2014/main" id="{D43676D0-68FB-4FBF-8425-E433693BCEDE}"/>
              </a:ext>
            </a:extLst>
          </p:cNvPr>
          <p:cNvSpPr/>
          <p:nvPr/>
        </p:nvSpPr>
        <p:spPr>
          <a:xfrm>
            <a:off x="5229307" y="1263510"/>
            <a:ext cx="866693" cy="3816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5A533FF-9152-4A94-9956-2EA74D96B419}"/>
              </a:ext>
            </a:extLst>
          </p:cNvPr>
          <p:cNvSpPr/>
          <p:nvPr/>
        </p:nvSpPr>
        <p:spPr>
          <a:xfrm>
            <a:off x="81356" y="5208103"/>
            <a:ext cx="11851938" cy="14312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result of this work is the deliverable D8.4 </a:t>
            </a:r>
          </a:p>
          <a:p>
            <a:pPr algn="ctr"/>
            <a:r>
              <a:rPr lang="en-US" b="1" i="1" dirty="0"/>
              <a:t>“Handbook to transfer access-related knowledge and to develop structured and transparent access schemes to RIs outside Europe. Recommendations to set up models of transnational access to research infrastructures of European Interest”   </a:t>
            </a:r>
          </a:p>
          <a:p>
            <a:pPr algn="ctr"/>
            <a:r>
              <a:rPr lang="en-US" dirty="0"/>
              <a:t>ready to be submitted and further disseminated.</a:t>
            </a:r>
          </a:p>
        </p:txBody>
      </p:sp>
      <p:sp>
        <p:nvSpPr>
          <p:cNvPr id="9" name="Arrow: Down 8">
            <a:extLst>
              <a:ext uri="{FF2B5EF4-FFF2-40B4-BE49-F238E27FC236}">
                <a16:creationId xmlns:a16="http://schemas.microsoft.com/office/drawing/2014/main" id="{42AD2CFB-275D-491A-AEF0-6811BE6FD386}"/>
              </a:ext>
            </a:extLst>
          </p:cNvPr>
          <p:cNvSpPr/>
          <p:nvPr/>
        </p:nvSpPr>
        <p:spPr>
          <a:xfrm>
            <a:off x="5317982" y="4741677"/>
            <a:ext cx="866693" cy="3816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2543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2C6D039-7EE1-4816-931B-089ED71BDD1E}"/>
              </a:ext>
            </a:extLst>
          </p:cNvPr>
          <p:cNvSpPr>
            <a:spLocks noGrp="1"/>
          </p:cNvSpPr>
          <p:nvPr>
            <p:ph type="sldNum" sz="quarter" idx="12"/>
          </p:nvPr>
        </p:nvSpPr>
        <p:spPr/>
        <p:txBody>
          <a:bodyPr/>
          <a:lstStyle/>
          <a:p>
            <a:fld id="{816A304F-65C8-4975-9904-5A915DF049C6}" type="slidenum">
              <a:rPr lang="en-US" smtClean="0"/>
              <a:t>6</a:t>
            </a:fld>
            <a:endParaRPr lang="en-US"/>
          </a:p>
        </p:txBody>
      </p:sp>
      <p:sp>
        <p:nvSpPr>
          <p:cNvPr id="3" name="Rectangle 2">
            <a:extLst>
              <a:ext uri="{FF2B5EF4-FFF2-40B4-BE49-F238E27FC236}">
                <a16:creationId xmlns:a16="http://schemas.microsoft.com/office/drawing/2014/main" id="{AA08F106-4EFB-4D82-82F1-B25BD2167456}"/>
              </a:ext>
            </a:extLst>
          </p:cNvPr>
          <p:cNvSpPr/>
          <p:nvPr/>
        </p:nvSpPr>
        <p:spPr>
          <a:xfrm>
            <a:off x="454594" y="1028343"/>
            <a:ext cx="6096000" cy="4801314"/>
          </a:xfrm>
          <a:prstGeom prst="rect">
            <a:avLst/>
          </a:prstGeom>
        </p:spPr>
        <p:txBody>
          <a:bodyPr>
            <a:spAutoFit/>
          </a:bodyPr>
          <a:lstStyle/>
          <a:p>
            <a:pPr algn="just"/>
            <a:r>
              <a:rPr lang="en-US" dirty="0">
                <a:solidFill>
                  <a:srgbClr val="164194"/>
                </a:solidFill>
              </a:rPr>
              <a:t>The goal of this document is to make use of the experience acquired in CREMLINplus project, in transferring knowledge about European access principles and in developing models of access to Russian RIs, </a:t>
            </a:r>
            <a:r>
              <a:rPr lang="en-US" b="1" u="sng" dirty="0">
                <a:solidFill>
                  <a:srgbClr val="164194"/>
                </a:solidFill>
              </a:rPr>
              <a:t>in order to capitalize the insights and the lessons learned for future use</a:t>
            </a:r>
            <a:r>
              <a:rPr lang="en-US" dirty="0">
                <a:solidFill>
                  <a:srgbClr val="164194"/>
                </a:solidFill>
              </a:rPr>
              <a:t>. </a:t>
            </a:r>
          </a:p>
          <a:p>
            <a:pPr algn="just"/>
            <a:endParaRPr lang="en-US" u="sng" dirty="0">
              <a:solidFill>
                <a:srgbClr val="164194"/>
              </a:solidFill>
            </a:endParaRPr>
          </a:p>
          <a:p>
            <a:pPr algn="just"/>
            <a:r>
              <a:rPr lang="en-US" u="sng" dirty="0">
                <a:solidFill>
                  <a:srgbClr val="164194"/>
                </a:solidFill>
              </a:rPr>
              <a:t>The set of recommendations, guidelines and tools collected in this handbook could be used by teams of European experts and scientists that would like to open the doors of research infrastructures to a specific country of interest</a:t>
            </a:r>
            <a:r>
              <a:rPr lang="en-US" dirty="0">
                <a:solidFill>
                  <a:srgbClr val="164194"/>
                </a:solidFill>
              </a:rPr>
              <a:t>, outside European borders, in a transparent and structured way. </a:t>
            </a:r>
          </a:p>
          <a:p>
            <a:pPr algn="just"/>
            <a:endParaRPr lang="en-US" dirty="0">
              <a:solidFill>
                <a:srgbClr val="164194"/>
              </a:solidFill>
            </a:endParaRPr>
          </a:p>
          <a:p>
            <a:pPr algn="just"/>
            <a:r>
              <a:rPr lang="en-US" dirty="0">
                <a:solidFill>
                  <a:srgbClr val="164194"/>
                </a:solidFill>
              </a:rPr>
              <a:t>It includes suggestions on how to transfer knowledge on European access policies and principles, on how to develop and agree on structured and transparent models of access to RIs outside Europe and on how to set up a Transnational access programme for European users,</a:t>
            </a:r>
          </a:p>
        </p:txBody>
      </p:sp>
      <p:pic>
        <p:nvPicPr>
          <p:cNvPr id="4" name="Picture 3">
            <a:extLst>
              <a:ext uri="{FF2B5EF4-FFF2-40B4-BE49-F238E27FC236}">
                <a16:creationId xmlns:a16="http://schemas.microsoft.com/office/drawing/2014/main" id="{83074921-C8EB-4072-8FC7-9C0916E45FE2}"/>
              </a:ext>
            </a:extLst>
          </p:cNvPr>
          <p:cNvPicPr>
            <a:picLocks noChangeAspect="1"/>
          </p:cNvPicPr>
          <p:nvPr/>
        </p:nvPicPr>
        <p:blipFill>
          <a:blip r:embed="rId2"/>
          <a:stretch>
            <a:fillRect/>
          </a:stretch>
        </p:blipFill>
        <p:spPr>
          <a:xfrm>
            <a:off x="7463862" y="365760"/>
            <a:ext cx="4273544" cy="6355715"/>
          </a:xfrm>
          <a:prstGeom prst="rect">
            <a:avLst/>
          </a:prstGeom>
          <a:ln>
            <a:solidFill>
              <a:srgbClr val="164194"/>
            </a:solidFill>
          </a:ln>
        </p:spPr>
      </p:pic>
    </p:spTree>
    <p:extLst>
      <p:ext uri="{BB962C8B-B14F-4D97-AF65-F5344CB8AC3E}">
        <p14:creationId xmlns:p14="http://schemas.microsoft.com/office/powerpoint/2010/main" val="4248144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2C6D039-7EE1-4816-931B-089ED71BDD1E}"/>
              </a:ext>
            </a:extLst>
          </p:cNvPr>
          <p:cNvSpPr>
            <a:spLocks noGrp="1"/>
          </p:cNvSpPr>
          <p:nvPr>
            <p:ph type="sldNum" sz="quarter" idx="12"/>
          </p:nvPr>
        </p:nvSpPr>
        <p:spPr/>
        <p:txBody>
          <a:bodyPr/>
          <a:lstStyle/>
          <a:p>
            <a:fld id="{816A304F-65C8-4975-9904-5A915DF049C6}" type="slidenum">
              <a:rPr lang="en-US" smtClean="0"/>
              <a:t>7</a:t>
            </a:fld>
            <a:endParaRPr lang="en-US"/>
          </a:p>
        </p:txBody>
      </p:sp>
      <p:sp>
        <p:nvSpPr>
          <p:cNvPr id="5" name="Rectangle 4">
            <a:extLst>
              <a:ext uri="{FF2B5EF4-FFF2-40B4-BE49-F238E27FC236}">
                <a16:creationId xmlns:a16="http://schemas.microsoft.com/office/drawing/2014/main" id="{01EAB0D7-B9F0-44EA-95EF-DD59D72B04BC}"/>
              </a:ext>
            </a:extLst>
          </p:cNvPr>
          <p:cNvSpPr/>
          <p:nvPr/>
        </p:nvSpPr>
        <p:spPr>
          <a:xfrm>
            <a:off x="151075" y="2998995"/>
            <a:ext cx="11871297" cy="1631216"/>
          </a:xfrm>
          <a:prstGeom prst="rect">
            <a:avLst/>
          </a:prstGeom>
        </p:spPr>
        <p:txBody>
          <a:bodyPr wrap="square">
            <a:spAutoFit/>
          </a:bodyPr>
          <a:lstStyle/>
          <a:p>
            <a:pPr lvl="0" algn="ctr">
              <a:defRPr/>
            </a:pPr>
            <a:r>
              <a:rPr lang="en-US" sz="3200" b="1" kern="0" dirty="0">
                <a:solidFill>
                  <a:srgbClr val="164194"/>
                </a:solidFill>
              </a:rPr>
              <a:t>THANK YOU FOR YOUR ATTENTION!</a:t>
            </a:r>
          </a:p>
          <a:p>
            <a:pPr lvl="0" algn="ctr">
              <a:defRPr/>
            </a:pPr>
            <a:endParaRPr lang="en-US" sz="3200" b="1" u="sng" kern="0" dirty="0">
              <a:solidFill>
                <a:srgbClr val="164194"/>
              </a:solidFill>
            </a:endParaRPr>
          </a:p>
          <a:p>
            <a:pPr lvl="0" algn="ctr">
              <a:defRPr/>
            </a:pPr>
            <a:r>
              <a:rPr lang="en-US" kern="0" dirty="0">
                <a:solidFill>
                  <a:srgbClr val="164194"/>
                </a:solidFill>
              </a:rPr>
              <a:t>For further information: </a:t>
            </a:r>
            <a:r>
              <a:rPr lang="en-US" kern="0" dirty="0">
                <a:solidFill>
                  <a:srgbClr val="164194"/>
                </a:solidFill>
                <a:hlinkClick r:id="rId2"/>
              </a:rPr>
              <a:t>greta.facile@desy.de</a:t>
            </a:r>
            <a:endParaRPr lang="en-US" kern="0" dirty="0">
              <a:solidFill>
                <a:srgbClr val="164194"/>
              </a:solidFill>
            </a:endParaRPr>
          </a:p>
          <a:p>
            <a:pPr lvl="0" algn="ctr">
              <a:defRPr/>
            </a:pPr>
            <a:endParaRPr lang="en-US" kern="0" dirty="0">
              <a:solidFill>
                <a:srgbClr val="164194"/>
              </a:solidFill>
            </a:endParaRPr>
          </a:p>
        </p:txBody>
      </p:sp>
      <p:pic>
        <p:nvPicPr>
          <p:cNvPr id="3" name="Picture 2">
            <a:extLst>
              <a:ext uri="{FF2B5EF4-FFF2-40B4-BE49-F238E27FC236}">
                <a16:creationId xmlns:a16="http://schemas.microsoft.com/office/drawing/2014/main" id="{47BC7270-ADD8-46A7-B554-442BDBE64075}"/>
              </a:ext>
            </a:extLst>
          </p:cNvPr>
          <p:cNvPicPr>
            <a:picLocks noChangeAspect="1"/>
          </p:cNvPicPr>
          <p:nvPr/>
        </p:nvPicPr>
        <p:blipFill>
          <a:blip r:embed="rId3"/>
          <a:stretch>
            <a:fillRect/>
          </a:stretch>
        </p:blipFill>
        <p:spPr>
          <a:xfrm>
            <a:off x="9699039" y="6038997"/>
            <a:ext cx="2176461" cy="499915"/>
          </a:xfrm>
          <a:prstGeom prst="rect">
            <a:avLst/>
          </a:prstGeom>
        </p:spPr>
      </p:pic>
      <p:pic>
        <p:nvPicPr>
          <p:cNvPr id="10" name="Grafik 9">
            <a:extLst>
              <a:ext uri="{FF2B5EF4-FFF2-40B4-BE49-F238E27FC236}">
                <a16:creationId xmlns:a16="http://schemas.microsoft.com/office/drawing/2014/main" id="{F028467A-7302-4CA6-91F6-D952EFC7E02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40053" y="6238240"/>
            <a:ext cx="3883558" cy="421162"/>
          </a:xfrm>
          <a:prstGeom prst="rect">
            <a:avLst/>
          </a:prstGeom>
          <a:noFill/>
        </p:spPr>
      </p:pic>
    </p:spTree>
    <p:extLst>
      <p:ext uri="{BB962C8B-B14F-4D97-AF65-F5344CB8AC3E}">
        <p14:creationId xmlns:p14="http://schemas.microsoft.com/office/powerpoint/2010/main" val="40861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988</Words>
  <Application>Microsoft Office PowerPoint</Application>
  <PresentationFormat>Widescreen</PresentationFormat>
  <Paragraphs>80</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Cambria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Facile, Greta</dc:creator>
  <cp:lastModifiedBy>Facile, Greta</cp:lastModifiedBy>
  <cp:revision>307</cp:revision>
  <dcterms:created xsi:type="dcterms:W3CDTF">2022-08-02T15:51:30Z</dcterms:created>
  <dcterms:modified xsi:type="dcterms:W3CDTF">2023-02-07T21:53:30Z</dcterms:modified>
</cp:coreProperties>
</file>