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87" r:id="rId3"/>
    <p:sldId id="293" r:id="rId4"/>
    <p:sldId id="294" r:id="rId5"/>
    <p:sldId id="29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cile, Greta" initials="FG" lastIdx="3" clrIdx="0">
    <p:extLst>
      <p:ext uri="{19B8F6BF-5375-455C-9EA6-DF929625EA0E}">
        <p15:presenceInfo xmlns:p15="http://schemas.microsoft.com/office/powerpoint/2012/main" userId="S-1-5-21-3018955115-4118484798-3177128962-959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4194"/>
    <a:srgbClr val="B4C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 varScale="1">
        <p:scale>
          <a:sx n="68" d="100"/>
          <a:sy n="68" d="100"/>
        </p:scale>
        <p:origin x="5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537C2-BB9B-48D1-B6C2-543E2602697D}" type="datetimeFigureOut">
              <a:rPr lang="en-US" smtClean="0"/>
              <a:t>08-Feb-23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FE1DFB-AF7C-45CD-8445-4971D8264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91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9FD9F-4704-46F7-BA7A-4CDCEDB9C8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8B03D8-6F12-43C4-81C8-9C7AC3C771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C18B3-D379-4E68-9374-7627713CA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30B4F-1119-462A-867E-8B75750116B8}" type="datetime1">
              <a:rPr lang="en-US" smtClean="0"/>
              <a:t>08-Feb-23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C7B48-36B7-464F-AA95-F43FC96C1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BBB6A-2EA3-46C7-8536-34DF92323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A304F-65C8-4975-9904-5A915DF04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555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657F3-7329-4A0E-9AA5-21AB2BBB8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92A814-7009-4BFF-96AA-FE65120459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45603-0E74-41EA-9D9E-FA9CDE432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1FE48-80AE-496C-ADF9-571B7F88580F}" type="datetime1">
              <a:rPr lang="en-US" smtClean="0"/>
              <a:t>08-Feb-23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4B1492-35EA-4C3B-BE9C-B2DE4C4F2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233BC-99B5-4FCF-A375-5DEB11213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A304F-65C8-4975-9904-5A915DF04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82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41DBAD-8AAE-4334-BCF5-6E783AB6CA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37B0CB-305E-41A8-9AA5-9F2400A98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F2E0B-881C-4DE9-BE8C-BEEB6ACB4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8A312-78DF-464E-B9AF-3724CC19C8C5}" type="datetime1">
              <a:rPr lang="en-US" smtClean="0"/>
              <a:t>08-Feb-23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B2189-A8F9-4989-B6BC-3809B8B31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18D0F-0A38-487D-BDA5-51311B5B5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A304F-65C8-4975-9904-5A915DF04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47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FED61-CD5B-43FD-995B-38CD7E473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EE7A7-B721-4D41-99C4-EAC945DBA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AE436-136B-4D91-AF66-D066EC74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8F0C4-09E1-4D88-977D-373E38459330}" type="datetime1">
              <a:rPr lang="en-US" smtClean="0"/>
              <a:t>08-Feb-23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8E8B5-4091-4BDF-A528-FC159F2BD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51BF3-3F65-4FC6-A063-D3EC76E1C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A304F-65C8-4975-9904-5A915DF04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00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5F646-1E2C-4B18-A605-C092F2F85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FD1A10-88B2-401B-88F6-0FE0E1D760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07054-9003-4761-8F45-C293A08F9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5418-D645-4A6F-A30C-93F6AD715254}" type="datetime1">
              <a:rPr lang="en-US" smtClean="0"/>
              <a:t>08-Feb-23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0BF0F1-B571-4C32-B3A4-9862C29E2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E1634F-34A2-4319-B2C6-C707FE6B0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A304F-65C8-4975-9904-5A915DF04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85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5998E-F92A-4A97-9F79-8FB3E5CD4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1E384-2E09-421B-8BC9-294DD1EEFD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92C7DB-112E-43A2-870A-52619D3395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17D661-50F5-47FD-8BA1-2FA79D590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F2B21-D665-446C-9864-8747A7A95F3A}" type="datetime1">
              <a:rPr lang="en-US" smtClean="0"/>
              <a:t>08-Feb-23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647A2B-9E7B-47F8-A604-CA522E9FB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53B410-8171-493A-914D-5278F498E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A304F-65C8-4975-9904-5A915DF04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16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63FA6-D112-4133-B031-D9E9F8CB2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22968C-14E7-49D1-BD09-04498B9EA4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E8E2B2-7F79-41BC-8A67-A5DC4B01E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52E77B-D7DC-4EB1-8E04-7411998A12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42470C-16DE-46B0-BA28-7EB9A68CCF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D8CDD3-5B04-47E4-BF86-C945C2179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CB461-E802-441C-AEB5-8F65E9D31CED}" type="datetime1">
              <a:rPr lang="en-US" smtClean="0"/>
              <a:t>08-Feb-23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D29C7B-F2F0-408B-9717-95D4520D2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49C45F-D9F9-490B-A9C3-2E6089095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A304F-65C8-4975-9904-5A915DF04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73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33BD6-B90D-48B8-8C94-858D3D305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610A28-3A00-4694-9B14-EEA15D8DE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D8DD-BD5C-4235-9BFA-9CE008860F34}" type="datetime1">
              <a:rPr lang="en-US" smtClean="0"/>
              <a:t>08-Feb-23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525DD6-F766-42B4-8F7F-DA056873A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94A80A-4BAB-43E2-8F49-8564CCD1B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A304F-65C8-4975-9904-5A915DF04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604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177A31-91F9-4D1A-8ED6-A4473F63D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947B1-4BB3-444E-962F-BC7ED6747AC0}" type="datetime1">
              <a:rPr lang="en-US" smtClean="0"/>
              <a:t>08-Feb-23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F0F986-D91D-4002-A64A-173DD82C9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2B66AC-4302-4743-BFBF-CC340D978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A304F-65C8-4975-9904-5A915DF04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599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FDCC-5534-4250-9551-E2D6128DF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AFAE2-78AA-408F-AA3E-1A1A544B9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E9F3A8-1273-45F9-9D63-0A2058537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7048EC-D7EF-41CE-9DC4-CFAAA8E74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C4AF9-A805-4216-8170-2DB99C84DD70}" type="datetime1">
              <a:rPr lang="en-US" smtClean="0"/>
              <a:t>08-Feb-23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A9B840-E89B-4FED-9C02-81754E68C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CBB2CF-5CCA-428A-81CD-518A123A0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A304F-65C8-4975-9904-5A915DF04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528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94DF8-2247-4290-973C-560F9BC44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DDF7A1-AB66-40D6-9CA7-A02B4A78C7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9E43DA-342E-476A-9177-DE4F5E3E14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54E913-3209-42C6-9DB9-F11E9E1A3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8EFD-CD15-46E5-84A5-A8ED41B61C65}" type="datetime1">
              <a:rPr lang="en-US" smtClean="0"/>
              <a:t>08-Feb-23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124363-8F5B-44BF-9EB7-F09203B38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C48040-A91F-4551-B9A7-6BAD1E891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A304F-65C8-4975-9904-5A915DF04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89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040D73-6DC2-42C0-BFBC-6B31DC1A1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1F0A35-E07E-4258-AB68-0679998DF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11C83B-FFAC-45E0-A35A-2D79BB16AF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A7168-A481-41CF-801F-8305FEECA942}" type="datetime1">
              <a:rPr lang="en-US" smtClean="0"/>
              <a:t>08-Feb-23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2566E-85C1-4FDC-9E6D-D4EAFEC2AA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B8376-B2AD-4F22-A0B5-DCF6D347BB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A304F-65C8-4975-9904-5A915DF04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66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greta.facile@desy.de" TargetMode="External"/><Relationship Id="rId2" Type="http://schemas.openxmlformats.org/officeDocument/2006/relationships/hyperlink" Target="mailto:enrico.guarini@unimib.it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9">
            <a:extLst>
              <a:ext uri="{FF2B5EF4-FFF2-40B4-BE49-F238E27FC236}">
                <a16:creationId xmlns:a16="http://schemas.microsoft.com/office/drawing/2014/main" id="{0FDCD57F-8B86-4131-B7BB-301901A0EC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53" y="6238240"/>
            <a:ext cx="3883558" cy="421162"/>
          </a:xfrm>
          <a:prstGeom prst="rect">
            <a:avLst/>
          </a:prstGeom>
          <a:noFill/>
        </p:spPr>
      </p:pic>
      <p:pic>
        <p:nvPicPr>
          <p:cNvPr id="3" name="Grafik 6">
            <a:extLst>
              <a:ext uri="{FF2B5EF4-FFF2-40B4-BE49-F238E27FC236}">
                <a16:creationId xmlns:a16="http://schemas.microsoft.com/office/drawing/2014/main" id="{CA87B4FA-CF07-43EE-9B44-AAE4AB6143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4460" y="6135398"/>
            <a:ext cx="2174709" cy="498422"/>
          </a:xfrm>
          <a:prstGeom prst="rect">
            <a:avLst/>
          </a:prstGeom>
        </p:spPr>
      </p:pic>
      <p:sp>
        <p:nvSpPr>
          <p:cNvPr id="4" name="Titelplatzhalter 1">
            <a:extLst>
              <a:ext uri="{FF2B5EF4-FFF2-40B4-BE49-F238E27FC236}">
                <a16:creationId xmlns:a16="http://schemas.microsoft.com/office/drawing/2014/main" id="{B6AB8AF1-A0B9-4368-A6EE-918E6A8C0B7C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mbria" panose="02040503050406030204"/>
              <a:ea typeface="+mj-ea"/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41C9E3-2889-47A4-B902-D6E341E2644B}"/>
              </a:ext>
            </a:extLst>
          </p:cNvPr>
          <p:cNvSpPr/>
          <p:nvPr/>
        </p:nvSpPr>
        <p:spPr>
          <a:xfrm>
            <a:off x="342077" y="1452281"/>
            <a:ext cx="1150784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5400" b="1" kern="0" dirty="0">
                <a:solidFill>
                  <a:srgbClr val="164194"/>
                </a:solidFill>
                <a:ea typeface="+mj-ea"/>
                <a:cs typeface="+mj-cs"/>
              </a:rPr>
              <a:t>EURIZON NON-TECHNICAL WPs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5400" b="1" kern="0" dirty="0">
              <a:solidFill>
                <a:srgbClr val="164194"/>
              </a:solidFill>
              <a:ea typeface="+mj-ea"/>
              <a:cs typeface="+mj-cs"/>
            </a:endParaRPr>
          </a:p>
          <a:p>
            <a:pPr lvl="0" algn="ctr">
              <a:defRPr/>
            </a:pPr>
            <a:r>
              <a:rPr lang="de-DE" sz="4400" b="1" kern="0" dirty="0">
                <a:solidFill>
                  <a:srgbClr val="164194"/>
                </a:solidFill>
              </a:rPr>
              <a:t>WP 9: Fellowship and Training programme</a:t>
            </a:r>
          </a:p>
          <a:p>
            <a:pPr algn="ctr">
              <a:defRPr/>
            </a:pPr>
            <a:endParaRPr lang="de-DE" sz="4400" b="1" kern="0" dirty="0">
              <a:solidFill>
                <a:srgbClr val="164194"/>
              </a:solidFill>
            </a:endParaRPr>
          </a:p>
          <a:p>
            <a:pPr algn="ctr">
              <a:defRPr/>
            </a:pPr>
            <a:r>
              <a:rPr lang="de-DE" sz="3200" b="1" kern="0" dirty="0">
                <a:solidFill>
                  <a:srgbClr val="164194"/>
                </a:solidFill>
              </a:rPr>
              <a:t>UNIMIB – Enrico </a:t>
            </a:r>
            <a:r>
              <a:rPr lang="de-DE" sz="3200" b="1" kern="0" dirty="0" err="1">
                <a:solidFill>
                  <a:srgbClr val="164194"/>
                </a:solidFill>
              </a:rPr>
              <a:t>Guarini</a:t>
            </a:r>
            <a:endParaRPr lang="de-DE" sz="3200" b="1" kern="0" dirty="0">
              <a:solidFill>
                <a:srgbClr val="164194"/>
              </a:solidFill>
            </a:endParaRPr>
          </a:p>
          <a:p>
            <a:pPr algn="ctr">
              <a:defRPr/>
            </a:pPr>
            <a:r>
              <a:rPr lang="de-DE" sz="3200" b="1" kern="0" dirty="0">
                <a:solidFill>
                  <a:srgbClr val="164194"/>
                </a:solidFill>
              </a:rPr>
              <a:t>DESY – Greta </a:t>
            </a:r>
            <a:r>
              <a:rPr lang="de-DE" sz="3200" b="1" kern="0" dirty="0" err="1">
                <a:solidFill>
                  <a:srgbClr val="164194"/>
                </a:solidFill>
              </a:rPr>
              <a:t>Facile</a:t>
            </a:r>
            <a:endParaRPr lang="de-DE" sz="3200" b="1" kern="0" dirty="0">
              <a:solidFill>
                <a:srgbClr val="164194"/>
              </a:solid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4000" b="0" i="0" u="none" strike="noStrike" kern="0" cap="none" spc="0" normalizeH="0" baseline="0" noProof="0" dirty="0">
              <a:ln>
                <a:noFill/>
              </a:ln>
              <a:solidFill>
                <a:srgbClr val="164194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8A8F79E-E42D-4B2F-BC1E-9B50B61A0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A304F-65C8-4975-9904-5A915DF049C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024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9">
            <a:extLst>
              <a:ext uri="{FF2B5EF4-FFF2-40B4-BE49-F238E27FC236}">
                <a16:creationId xmlns:a16="http://schemas.microsoft.com/office/drawing/2014/main" id="{0FDCD57F-8B86-4131-B7BB-301901A0EC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53" y="6238240"/>
            <a:ext cx="3883558" cy="421162"/>
          </a:xfrm>
          <a:prstGeom prst="rect">
            <a:avLst/>
          </a:prstGeom>
          <a:noFill/>
        </p:spPr>
      </p:pic>
      <p:pic>
        <p:nvPicPr>
          <p:cNvPr id="3" name="Grafik 6">
            <a:extLst>
              <a:ext uri="{FF2B5EF4-FFF2-40B4-BE49-F238E27FC236}">
                <a16:creationId xmlns:a16="http://schemas.microsoft.com/office/drawing/2014/main" id="{CA87B4FA-CF07-43EE-9B44-AAE4AB6143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132" y="6243664"/>
            <a:ext cx="2174709" cy="498422"/>
          </a:xfrm>
          <a:prstGeom prst="rect">
            <a:avLst/>
          </a:prstGeom>
        </p:spPr>
      </p:pic>
      <p:sp>
        <p:nvSpPr>
          <p:cNvPr id="4" name="Titelplatzhalter 1">
            <a:extLst>
              <a:ext uri="{FF2B5EF4-FFF2-40B4-BE49-F238E27FC236}">
                <a16:creationId xmlns:a16="http://schemas.microsoft.com/office/drawing/2014/main" id="{B6AB8AF1-A0B9-4368-A6EE-918E6A8C0B7C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mbria" panose="02040503050406030204"/>
              <a:ea typeface="+mj-ea"/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41C9E3-2889-47A4-B902-D6E341E2644B}"/>
              </a:ext>
            </a:extLst>
          </p:cNvPr>
          <p:cNvSpPr/>
          <p:nvPr/>
        </p:nvSpPr>
        <p:spPr>
          <a:xfrm>
            <a:off x="123236" y="365125"/>
            <a:ext cx="11507845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4000" b="1" kern="0" dirty="0">
                <a:solidFill>
                  <a:srgbClr val="164194"/>
                </a:solidFill>
                <a:ea typeface="+mj-ea"/>
                <a:cs typeface="+mj-cs"/>
              </a:rPr>
              <a:t>EURIZON NON-TECHNICAL WPs: </a:t>
            </a:r>
            <a:r>
              <a:rPr lang="en-US" sz="4000" b="1" kern="0" dirty="0">
                <a:solidFill>
                  <a:srgbClr val="164194"/>
                </a:solidFill>
                <a:ea typeface="+mj-ea"/>
                <a:cs typeface="+mj-cs"/>
              </a:rPr>
              <a:t>Introduction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4000" b="1" kern="0" dirty="0">
              <a:solidFill>
                <a:srgbClr val="164194"/>
              </a:solidFill>
              <a:ea typeface="+mj-ea"/>
              <a:cs typeface="+mj-cs"/>
            </a:endParaRPr>
          </a:p>
          <a:p>
            <a:pPr>
              <a:defRPr/>
            </a:pPr>
            <a:r>
              <a:rPr lang="de-DE" sz="3200" b="1" kern="0" dirty="0">
                <a:solidFill>
                  <a:srgbClr val="164194"/>
                </a:solidFill>
              </a:rPr>
              <a:t>WP 8: Transnational Access Programme</a:t>
            </a:r>
          </a:p>
          <a:p>
            <a:pPr>
              <a:defRPr/>
            </a:pPr>
            <a:endParaRPr lang="de-DE" sz="3200" b="1" kern="0" dirty="0">
              <a:solidFill>
                <a:srgbClr val="164194"/>
              </a:solidFill>
            </a:endParaRPr>
          </a:p>
          <a:p>
            <a:pPr>
              <a:defRPr/>
            </a:pPr>
            <a:endParaRPr lang="de-DE" sz="3200" b="1" kern="0" dirty="0">
              <a:solidFill>
                <a:srgbClr val="164194"/>
              </a:solid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3200" b="1" kern="0" dirty="0">
              <a:solidFill>
                <a:srgbClr val="164194"/>
              </a:solidFill>
              <a:ea typeface="+mj-ea"/>
              <a:cs typeface="+mj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3200" b="1" kern="0" dirty="0">
                <a:solidFill>
                  <a:srgbClr val="164194"/>
                </a:solidFill>
                <a:highlight>
                  <a:srgbClr val="FFFF00"/>
                </a:highlight>
                <a:ea typeface="+mj-ea"/>
                <a:cs typeface="+mj-cs"/>
              </a:rPr>
              <a:t>WP 9: Fellowship and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3200" b="1" kern="0" dirty="0">
                <a:solidFill>
                  <a:srgbClr val="164194"/>
                </a:solidFill>
                <a:highlight>
                  <a:srgbClr val="FFFF00"/>
                </a:highlight>
                <a:ea typeface="+mj-ea"/>
                <a:cs typeface="+mj-cs"/>
              </a:rPr>
              <a:t>Training programme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3200" b="1" kern="0" dirty="0">
              <a:solidFill>
                <a:srgbClr val="164194"/>
              </a:solidFill>
              <a:ea typeface="+mj-ea"/>
              <a:cs typeface="+mj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3200" b="1" kern="0" dirty="0">
                <a:solidFill>
                  <a:srgbClr val="164194"/>
                </a:solidFill>
                <a:ea typeface="+mj-ea"/>
                <a:cs typeface="+mj-cs"/>
              </a:rPr>
              <a:t>WP10: </a:t>
            </a:r>
            <a:r>
              <a:rPr lang="en-US" sz="3200" b="1" kern="0" dirty="0">
                <a:solidFill>
                  <a:srgbClr val="164194"/>
                </a:solidFill>
                <a:ea typeface="+mj-ea"/>
                <a:cs typeface="+mj-cs"/>
              </a:rPr>
              <a:t>Sustainability</a:t>
            </a:r>
            <a:r>
              <a:rPr lang="de-DE" sz="3200" b="1" kern="0" dirty="0">
                <a:solidFill>
                  <a:srgbClr val="164194"/>
                </a:solidFill>
                <a:ea typeface="+mj-ea"/>
                <a:cs typeface="+mj-cs"/>
              </a:rPr>
              <a:t> </a:t>
            </a:r>
            <a:r>
              <a:rPr lang="en-US" sz="3200" b="1" kern="0" dirty="0">
                <a:solidFill>
                  <a:srgbClr val="164194"/>
                </a:solidFill>
                <a:ea typeface="+mj-ea"/>
                <a:cs typeface="+mj-cs"/>
              </a:rPr>
              <a:t>of</a:t>
            </a:r>
            <a:r>
              <a:rPr lang="de-DE" sz="3200" b="1" kern="0" dirty="0">
                <a:solidFill>
                  <a:srgbClr val="164194"/>
                </a:solidFill>
                <a:ea typeface="+mj-ea"/>
                <a:cs typeface="+mj-cs"/>
              </a:rPr>
              <a:t> RIs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4000" b="0" i="0" u="none" strike="noStrike" kern="0" cap="none" spc="0" normalizeH="0" baseline="0" noProof="0" dirty="0">
              <a:ln>
                <a:noFill/>
              </a:ln>
              <a:solidFill>
                <a:srgbClr val="164194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D3F76525-9F24-49DD-96FC-39D8BCE59399}"/>
              </a:ext>
            </a:extLst>
          </p:cNvPr>
          <p:cNvSpPr/>
          <p:nvPr/>
        </p:nvSpPr>
        <p:spPr>
          <a:xfrm>
            <a:off x="7088953" y="1690688"/>
            <a:ext cx="810705" cy="377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6983F94-87A1-47CF-BA39-EC9D07B09166}"/>
              </a:ext>
            </a:extLst>
          </p:cNvPr>
          <p:cNvSpPr/>
          <p:nvPr/>
        </p:nvSpPr>
        <p:spPr>
          <a:xfrm>
            <a:off x="7761857" y="1249496"/>
            <a:ext cx="413677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u="sng" dirty="0">
                <a:solidFill>
                  <a:schemeClr val="accent1">
                    <a:lumMod val="75000"/>
                  </a:schemeClr>
                </a:solidFill>
              </a:rPr>
              <a:t>CLOSED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with </a:t>
            </a:r>
          </a:p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“Handbook to transfer access-related knowledge and to develop </a:t>
            </a:r>
          </a:p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structured and transparent access schemes to RIs outside Europe” </a:t>
            </a:r>
          </a:p>
          <a:p>
            <a:endParaRPr lang="en-US" sz="2400" b="1" dirty="0"/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0D677862-5AB9-4490-890A-D2CEEB8B76A8}"/>
              </a:ext>
            </a:extLst>
          </p:cNvPr>
          <p:cNvSpPr/>
          <p:nvPr/>
        </p:nvSpPr>
        <p:spPr>
          <a:xfrm>
            <a:off x="5328585" y="3511411"/>
            <a:ext cx="570776" cy="2726829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F993E7-FB3E-4682-83DD-5720C13E31F7}"/>
              </a:ext>
            </a:extLst>
          </p:cNvPr>
          <p:cNvSpPr/>
          <p:nvPr/>
        </p:nvSpPr>
        <p:spPr>
          <a:xfrm>
            <a:off x="7179622" y="3989006"/>
            <a:ext cx="4991717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u="sng" dirty="0">
                <a:solidFill>
                  <a:schemeClr val="accent1">
                    <a:lumMod val="75000"/>
                  </a:schemeClr>
                </a:solidFill>
              </a:rPr>
              <a:t>UNDER AMENDMENT  </a:t>
            </a:r>
          </a:p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introduction of new measures to 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support and train Ukrainian researchers;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to map the status of Ukrainian RIs and to raise awareness in Europe concerning their needs for sustainability.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DBEC7A30-8BE9-4F83-A02B-D347DFD5F56B}"/>
              </a:ext>
            </a:extLst>
          </p:cNvPr>
          <p:cNvSpPr/>
          <p:nvPr/>
        </p:nvSpPr>
        <p:spPr>
          <a:xfrm>
            <a:off x="5648884" y="4686288"/>
            <a:ext cx="810705" cy="377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AA8E68C4-E39A-4276-8815-363449A98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A304F-65C8-4975-9904-5A915DF049C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221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4DDC338-0176-4B0D-AC8A-1AB924883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6A304F-65C8-4975-9904-5A915DF049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05E9FE-4E58-4A26-B17B-1A8AE788A5C6}"/>
              </a:ext>
            </a:extLst>
          </p:cNvPr>
          <p:cNvSpPr/>
          <p:nvPr/>
        </p:nvSpPr>
        <p:spPr>
          <a:xfrm>
            <a:off x="192004" y="355"/>
            <a:ext cx="11807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600" b="1" kern="0" dirty="0">
                <a:solidFill>
                  <a:srgbClr val="164194"/>
                </a:solidFill>
                <a:latin typeface="Calibri" panose="020F0502020204030204"/>
              </a:rPr>
              <a:t>WP9 in </a:t>
            </a:r>
            <a:r>
              <a:rPr lang="en-US" sz="2600" b="1" u="sng" kern="0" dirty="0">
                <a:solidFill>
                  <a:srgbClr val="164194"/>
                </a:solidFill>
                <a:latin typeface="Calibri" panose="020F0502020204030204"/>
              </a:rPr>
              <a:t>CREMLINplus</a:t>
            </a:r>
            <a:r>
              <a:rPr lang="en-US" sz="2600" b="1" kern="0" dirty="0">
                <a:solidFill>
                  <a:srgbClr val="164194"/>
                </a:solidFill>
                <a:latin typeface="Calibri" panose="020F0502020204030204"/>
              </a:rPr>
              <a:t>: “Staff exchange and training for the management of RIs</a:t>
            </a:r>
            <a:r>
              <a:rPr lang="en-US" sz="2800" b="1" kern="0" dirty="0">
                <a:solidFill>
                  <a:srgbClr val="164194"/>
                </a:solidFill>
                <a:latin typeface="Calibri" panose="020F0502020204030204"/>
              </a:rPr>
              <a:t>”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81404-639B-411C-908F-DC9BCB5B4C6D}"/>
              </a:ext>
            </a:extLst>
          </p:cNvPr>
          <p:cNvSpPr txBox="1"/>
          <p:nvPr/>
        </p:nvSpPr>
        <p:spPr>
          <a:xfrm>
            <a:off x="1694801" y="598795"/>
            <a:ext cx="841859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u="sng" kern="0" dirty="0">
                <a:solidFill>
                  <a:srgbClr val="164194"/>
                </a:solidFill>
                <a:latin typeface="Calibri" panose="020F0502020204030204"/>
              </a:rPr>
              <a:t>Wp leader</a:t>
            </a:r>
            <a:r>
              <a:rPr lang="en-US" b="1" kern="0" dirty="0">
                <a:solidFill>
                  <a:srgbClr val="164194"/>
                </a:solidFill>
                <a:latin typeface="Calibri" panose="020F0502020204030204"/>
              </a:rPr>
              <a:t>: UNIMIB                    Other partners: NUST MISIS, DESY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126582F-3E03-49E2-B601-BA8DEAAEEE6C}"/>
              </a:ext>
            </a:extLst>
          </p:cNvPr>
          <p:cNvSpPr/>
          <p:nvPr/>
        </p:nvSpPr>
        <p:spPr>
          <a:xfrm>
            <a:off x="112491" y="1043347"/>
            <a:ext cx="12079509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rgbClr val="164194"/>
                </a:solidFill>
              </a:rPr>
              <a:t>Task 9.1: CREMLINplus fellowship programme </a:t>
            </a:r>
            <a:r>
              <a:rPr lang="en-US" dirty="0">
                <a:solidFill>
                  <a:srgbClr val="164194"/>
                </a:solidFill>
              </a:rPr>
              <a:t>(</a:t>
            </a:r>
            <a:r>
              <a:rPr lang="en-US" u="sng" dirty="0">
                <a:solidFill>
                  <a:srgbClr val="164194"/>
                </a:solidFill>
              </a:rPr>
              <a:t>NUST MISIS, </a:t>
            </a:r>
            <a:r>
              <a:rPr lang="en-US" dirty="0">
                <a:solidFill>
                  <a:srgbClr val="164194"/>
                </a:solidFill>
              </a:rPr>
              <a:t>UNIMIB, DESY) M1-M48</a:t>
            </a:r>
          </a:p>
          <a:p>
            <a:pPr algn="just"/>
            <a:r>
              <a:rPr lang="en-US" dirty="0">
                <a:solidFill>
                  <a:srgbClr val="164194"/>
                </a:solidFill>
              </a:rPr>
              <a:t>Status: </a:t>
            </a:r>
            <a:r>
              <a:rPr lang="en-US" b="1" u="sng" dirty="0">
                <a:solidFill>
                  <a:srgbClr val="FF0000"/>
                </a:solidFill>
              </a:rPr>
              <a:t>TERMINATED </a:t>
            </a:r>
            <a:r>
              <a:rPr lang="en-US" b="1" dirty="0">
                <a:solidFill>
                  <a:srgbClr val="FF0000"/>
                </a:solidFill>
              </a:rPr>
              <a:t>and </a:t>
            </a:r>
            <a:r>
              <a:rPr lang="en-US" b="1" u="sng" dirty="0">
                <a:solidFill>
                  <a:srgbClr val="FF0000"/>
                </a:solidFill>
              </a:rPr>
              <a:t>re-adapted. </a:t>
            </a:r>
            <a:r>
              <a:rPr lang="en-US" sz="1600" i="1" dirty="0"/>
              <a:t>This </a:t>
            </a:r>
            <a:r>
              <a:rPr lang="en-US" sz="1600" i="1" dirty="0" err="1"/>
              <a:t>programme</a:t>
            </a:r>
            <a:r>
              <a:rPr lang="en-US" sz="1600" i="1" dirty="0"/>
              <a:t> was well on track and despite the pandemic 2 calls were completed granting 17 fellowships for Russian researchers by means of the support of WP9 SRP. By the time of war, the task was terminated. </a:t>
            </a:r>
          </a:p>
          <a:p>
            <a:pPr algn="just"/>
            <a:endParaRPr lang="en-US" sz="1000" b="1" u="sng" dirty="0">
              <a:solidFill>
                <a:srgbClr val="FF0000"/>
              </a:solidFill>
            </a:endParaRPr>
          </a:p>
          <a:p>
            <a:pPr algn="just"/>
            <a:r>
              <a:rPr lang="en-US" b="1" dirty="0">
                <a:solidFill>
                  <a:srgbClr val="164194"/>
                </a:solidFill>
              </a:rPr>
              <a:t>Task 9.2: Organization and delivery of staff/knowledge exchanges </a:t>
            </a:r>
            <a:r>
              <a:rPr lang="en-US" dirty="0">
                <a:solidFill>
                  <a:srgbClr val="164194"/>
                </a:solidFill>
              </a:rPr>
              <a:t>(</a:t>
            </a:r>
            <a:r>
              <a:rPr lang="en-US" u="sng" dirty="0">
                <a:solidFill>
                  <a:srgbClr val="164194"/>
                </a:solidFill>
              </a:rPr>
              <a:t>UNIMIB, </a:t>
            </a:r>
            <a:r>
              <a:rPr lang="en-US" dirty="0">
                <a:solidFill>
                  <a:srgbClr val="164194"/>
                </a:solidFill>
              </a:rPr>
              <a:t>NUST MISIS, DESY) M1-M48</a:t>
            </a:r>
          </a:p>
          <a:p>
            <a:pPr algn="just"/>
            <a:r>
              <a:rPr lang="en-US" dirty="0">
                <a:solidFill>
                  <a:srgbClr val="164194"/>
                </a:solidFill>
              </a:rPr>
              <a:t>Status: </a:t>
            </a:r>
            <a:r>
              <a:rPr lang="en-US" b="1" u="sng" dirty="0">
                <a:solidFill>
                  <a:srgbClr val="FF0000"/>
                </a:solidFill>
              </a:rPr>
              <a:t>TERMINATED </a:t>
            </a:r>
            <a:r>
              <a:rPr lang="en-US" b="1" dirty="0">
                <a:solidFill>
                  <a:srgbClr val="FF0000"/>
                </a:solidFill>
              </a:rPr>
              <a:t>and </a:t>
            </a:r>
            <a:r>
              <a:rPr lang="en-US" b="1" u="sng" dirty="0">
                <a:solidFill>
                  <a:srgbClr val="FF0000"/>
                </a:solidFill>
              </a:rPr>
              <a:t>re-adapted. </a:t>
            </a:r>
            <a:r>
              <a:rPr lang="en-US" sz="1600" i="1" dirty="0"/>
              <a:t>This programme was postponed due to Covid-19 pandemic, as no travel was possible for the whole 1</a:t>
            </a:r>
            <a:r>
              <a:rPr lang="en-US" sz="1600" i="1" baseline="30000" dirty="0"/>
              <a:t>st</a:t>
            </a:r>
            <a:r>
              <a:rPr lang="en-US" sz="1600" i="1" dirty="0"/>
              <a:t> and partly for 2</a:t>
            </a:r>
            <a:r>
              <a:rPr lang="en-US" sz="1600" i="1" baseline="30000" dirty="0"/>
              <a:t>nd</a:t>
            </a:r>
            <a:r>
              <a:rPr lang="en-US" sz="1600" i="1" dirty="0"/>
              <a:t> year of duration of the project. The new call was about to be opened in virtual format but was stopped by the time of war.</a:t>
            </a:r>
            <a:endParaRPr lang="en-US" sz="1600" b="1" i="1" u="sng" dirty="0">
              <a:solidFill>
                <a:srgbClr val="FF0000"/>
              </a:solidFill>
            </a:endParaRPr>
          </a:p>
          <a:p>
            <a:pPr algn="just"/>
            <a:endParaRPr lang="en-US" sz="1000" dirty="0">
              <a:solidFill>
                <a:srgbClr val="164194"/>
              </a:solidFill>
            </a:endParaRPr>
          </a:p>
          <a:p>
            <a:pPr algn="just"/>
            <a:r>
              <a:rPr lang="en-US" b="1" dirty="0">
                <a:solidFill>
                  <a:srgbClr val="164194"/>
                </a:solidFill>
              </a:rPr>
              <a:t>Task 9.3: Russian fellowship programme to EMMRI </a:t>
            </a:r>
            <a:r>
              <a:rPr lang="en-US" dirty="0">
                <a:solidFill>
                  <a:srgbClr val="164194"/>
                </a:solidFill>
              </a:rPr>
              <a:t>(Executive MBA for Management of Research Infrastructures) (</a:t>
            </a:r>
            <a:r>
              <a:rPr lang="en-US" u="sng" dirty="0">
                <a:solidFill>
                  <a:srgbClr val="164194"/>
                </a:solidFill>
              </a:rPr>
              <a:t>UNIMIB</a:t>
            </a:r>
            <a:r>
              <a:rPr lang="en-US" dirty="0">
                <a:solidFill>
                  <a:srgbClr val="164194"/>
                </a:solidFill>
              </a:rPr>
              <a:t>-NUST MISIS) M1-M48</a:t>
            </a:r>
          </a:p>
          <a:p>
            <a:pPr algn="just"/>
            <a:r>
              <a:rPr lang="en-US" dirty="0">
                <a:solidFill>
                  <a:srgbClr val="164194"/>
                </a:solidFill>
              </a:rPr>
              <a:t>Status: </a:t>
            </a:r>
            <a:r>
              <a:rPr lang="en-US" b="1" u="sng" dirty="0">
                <a:solidFill>
                  <a:srgbClr val="FF0000"/>
                </a:solidFill>
              </a:rPr>
              <a:t>TERMINATED </a:t>
            </a:r>
            <a:r>
              <a:rPr lang="en-US" b="1" dirty="0">
                <a:solidFill>
                  <a:srgbClr val="FF0000"/>
                </a:solidFill>
              </a:rPr>
              <a:t>and</a:t>
            </a:r>
            <a:r>
              <a:rPr lang="en-US" b="1" u="sng" dirty="0">
                <a:solidFill>
                  <a:srgbClr val="FF0000"/>
                </a:solidFill>
              </a:rPr>
              <a:t> re-adapted. </a:t>
            </a:r>
            <a:r>
              <a:rPr lang="en-US" sz="1600" i="1" dirty="0"/>
              <a:t>This programme was postponed due to Covid-19 pandemic and started in October 2021, with 11 Russian RIs managers selected to participate in the 4th edition of EMMRI. After the sanctions their participation was officially terminated on 12</a:t>
            </a:r>
            <a:r>
              <a:rPr lang="en-US" sz="1600" i="1" baseline="30000" dirty="0"/>
              <a:t>th</a:t>
            </a:r>
            <a:r>
              <a:rPr lang="en-US" sz="1600" i="1" dirty="0"/>
              <a:t> May 2022, and their status of “UNIMIB students” immediately interrupted.</a:t>
            </a:r>
          </a:p>
          <a:p>
            <a:pPr algn="just"/>
            <a:endParaRPr lang="en-US" sz="1600" i="1" dirty="0"/>
          </a:p>
          <a:p>
            <a:pPr algn="just"/>
            <a:r>
              <a:rPr lang="en-US" b="1" dirty="0">
                <a:solidFill>
                  <a:srgbClr val="164194"/>
                </a:solidFill>
              </a:rPr>
              <a:t>Task 9.4: Pilot mentoring/coaching programme for leaders of Russian RIs </a:t>
            </a:r>
            <a:r>
              <a:rPr lang="en-US" dirty="0">
                <a:solidFill>
                  <a:srgbClr val="164194"/>
                </a:solidFill>
              </a:rPr>
              <a:t>(</a:t>
            </a:r>
            <a:r>
              <a:rPr lang="en-US" u="sng" dirty="0">
                <a:solidFill>
                  <a:srgbClr val="164194"/>
                </a:solidFill>
              </a:rPr>
              <a:t>UNIMIB</a:t>
            </a:r>
            <a:r>
              <a:rPr lang="en-US" dirty="0">
                <a:solidFill>
                  <a:srgbClr val="164194"/>
                </a:solidFill>
              </a:rPr>
              <a:t>, NUST MISIS) M4-M20</a:t>
            </a:r>
          </a:p>
          <a:p>
            <a:pPr algn="just"/>
            <a:r>
              <a:rPr lang="en-US" dirty="0">
                <a:solidFill>
                  <a:srgbClr val="164194"/>
                </a:solidFill>
              </a:rPr>
              <a:t>Status: </a:t>
            </a:r>
            <a:r>
              <a:rPr lang="en-US" b="1" u="sng" dirty="0">
                <a:solidFill>
                  <a:srgbClr val="FF0000"/>
                </a:solidFill>
              </a:rPr>
              <a:t>TERMINATED. </a:t>
            </a:r>
            <a:r>
              <a:rPr lang="en-US" sz="1600" i="1" dirty="0"/>
              <a:t>This programme was postponed due to Covid-19 pandemic, as no travel was possible for the whole 1</a:t>
            </a:r>
            <a:r>
              <a:rPr lang="en-US" sz="1600" i="1" baseline="30000" dirty="0"/>
              <a:t>st</a:t>
            </a:r>
            <a:r>
              <a:rPr lang="en-US" sz="1600" i="1" dirty="0"/>
              <a:t> year of duration of the project. The new call was opened in May 2021 and 6 candidates were interviewed and evaluated, 2 selected. Just before the first mentoring sessions could have started the sanctions were </a:t>
            </a:r>
            <a:r>
              <a:rPr lang="en-US" sz="1600" i="1"/>
              <a:t>implemented and no </a:t>
            </a:r>
            <a:r>
              <a:rPr lang="en-US" sz="1600" i="1" dirty="0"/>
              <a:t>further activities with Russians were conducted.</a:t>
            </a:r>
            <a:endParaRPr lang="en-US" sz="1600" b="1" i="1" u="sng" dirty="0">
              <a:solidFill>
                <a:srgbClr val="FF0000"/>
              </a:solidFill>
            </a:endParaRPr>
          </a:p>
          <a:p>
            <a:pPr algn="just"/>
            <a:endParaRPr lang="en-US" sz="1000" dirty="0">
              <a:solidFill>
                <a:srgbClr val="164194"/>
              </a:solidFill>
            </a:endParaRPr>
          </a:p>
          <a:p>
            <a:pPr algn="just"/>
            <a:r>
              <a:rPr lang="en-US" b="1" dirty="0">
                <a:solidFill>
                  <a:srgbClr val="164194"/>
                </a:solidFill>
              </a:rPr>
              <a:t>Task 9.5: Development of a Russian RI Management Training Academy </a:t>
            </a:r>
            <a:r>
              <a:rPr lang="en-US" dirty="0">
                <a:solidFill>
                  <a:srgbClr val="164194"/>
                </a:solidFill>
              </a:rPr>
              <a:t>(</a:t>
            </a:r>
            <a:r>
              <a:rPr lang="en-US" u="sng" dirty="0">
                <a:solidFill>
                  <a:srgbClr val="164194"/>
                </a:solidFill>
              </a:rPr>
              <a:t>NUST MISIS</a:t>
            </a:r>
            <a:r>
              <a:rPr lang="en-US" dirty="0">
                <a:solidFill>
                  <a:srgbClr val="164194"/>
                </a:solidFill>
              </a:rPr>
              <a:t>, UNIMIB) M1-M48</a:t>
            </a:r>
          </a:p>
          <a:p>
            <a:pPr algn="just"/>
            <a:r>
              <a:rPr lang="en-US" dirty="0">
                <a:solidFill>
                  <a:srgbClr val="164194"/>
                </a:solidFill>
              </a:rPr>
              <a:t>Status: </a:t>
            </a:r>
            <a:r>
              <a:rPr lang="en-US" b="1" u="sng" dirty="0">
                <a:solidFill>
                  <a:srgbClr val="FF0000"/>
                </a:solidFill>
              </a:rPr>
              <a:t>TERMINATED. </a:t>
            </a:r>
            <a:r>
              <a:rPr lang="en-US" sz="1600" i="1" dirty="0"/>
              <a:t>This programme was well on track. A first memorandum of Understanding with NUST-MISIS was signed in February 2020. It was planned to establish a complimentary course </a:t>
            </a:r>
            <a:r>
              <a:rPr lang="en-US" sz="1600" i="1" dirty="0" err="1"/>
              <a:t>programme</a:t>
            </a:r>
            <a:r>
              <a:rPr lang="en-US" sz="1600" i="1" dirty="0"/>
              <a:t> to sustain the management training of Russian RI operators. Due to sanctions, it was not possible to continue this task.</a:t>
            </a:r>
          </a:p>
        </p:txBody>
      </p:sp>
    </p:spTree>
    <p:extLst>
      <p:ext uri="{BB962C8B-B14F-4D97-AF65-F5344CB8AC3E}">
        <p14:creationId xmlns:p14="http://schemas.microsoft.com/office/powerpoint/2010/main" val="3515884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>
            <a:extLst>
              <a:ext uri="{FF2B5EF4-FFF2-40B4-BE49-F238E27FC236}">
                <a16:creationId xmlns:a16="http://schemas.microsoft.com/office/drawing/2014/main" id="{A08D3D34-FC4B-49BA-874C-963FE7F65B1E}"/>
              </a:ext>
            </a:extLst>
          </p:cNvPr>
          <p:cNvSpPr txBox="1"/>
          <p:nvPr/>
        </p:nvSpPr>
        <p:spPr>
          <a:xfrm>
            <a:off x="1044652" y="2162715"/>
            <a:ext cx="8417400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9.1.1   Remote research grants for researchers from Ukraine                        </a:t>
            </a: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(NEW)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3" name="TextBox 5">
            <a:extLst>
              <a:ext uri="{FF2B5EF4-FFF2-40B4-BE49-F238E27FC236}">
                <a16:creationId xmlns:a16="http://schemas.microsoft.com/office/drawing/2014/main" id="{3C2D9240-FFA2-4E4D-87EE-A5DA1F82B3BE}"/>
              </a:ext>
            </a:extLst>
          </p:cNvPr>
          <p:cNvSpPr txBox="1"/>
          <p:nvPr/>
        </p:nvSpPr>
        <p:spPr>
          <a:xfrm>
            <a:off x="1044651" y="2635335"/>
            <a:ext cx="8417399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9.1.2</a:t>
            </a:r>
            <a:r>
              <a:rPr kumimoji="0" lang="de-DE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Collaboration with KIPT and KINR within </a:t>
            </a:r>
            <a:r>
              <a:rPr kumimoji="0" lang="de-DE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EURIZON Technical WPs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(NEW)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F95473C0-9196-4124-906F-9D49D0ECD6A0}"/>
              </a:ext>
            </a:extLst>
          </p:cNvPr>
          <p:cNvSpPr txBox="1"/>
          <p:nvPr/>
        </p:nvSpPr>
        <p:spPr>
          <a:xfrm>
            <a:off x="1034700" y="3120106"/>
            <a:ext cx="8417399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9.1.3   RÅC International Summer Schools open also to young scientists from Ukraine </a:t>
            </a:r>
            <a:r>
              <a:rPr lang="en-US" sz="20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(ADAPTED)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059F6F17-B44F-42DE-9C4C-BD475E2FCEC8}"/>
              </a:ext>
            </a:extLst>
          </p:cNvPr>
          <p:cNvSpPr txBox="1"/>
          <p:nvPr/>
        </p:nvSpPr>
        <p:spPr>
          <a:xfrm>
            <a:off x="111318" y="1377679"/>
            <a:ext cx="9495095" cy="707886"/>
          </a:xfrm>
          <a:prstGeom prst="rect">
            <a:avLst/>
          </a:prstGeom>
          <a:solidFill>
            <a:srgbClr val="B4C7E7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WP 9.1  EURIZON Fellowship Programme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			            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M28 –M54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53BFFF56-30E1-45E8-A4AA-35C9DC72C9A9}"/>
              </a:ext>
            </a:extLst>
          </p:cNvPr>
          <p:cNvSpPr txBox="1"/>
          <p:nvPr/>
        </p:nvSpPr>
        <p:spPr>
          <a:xfrm>
            <a:off x="9790597" y="3307861"/>
            <a:ext cx="24729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Require 6 month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extension of EURIZON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M28= May 2022             M54=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July 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2024</a:t>
            </a:r>
          </a:p>
        </p:txBody>
      </p:sp>
      <p:sp>
        <p:nvSpPr>
          <p:cNvPr id="13" name="TextBox 5">
            <a:extLst>
              <a:ext uri="{FF2B5EF4-FFF2-40B4-BE49-F238E27FC236}">
                <a16:creationId xmlns:a16="http://schemas.microsoft.com/office/drawing/2014/main" id="{E295C4B0-6113-40DD-981F-F6242AEBB629}"/>
              </a:ext>
            </a:extLst>
          </p:cNvPr>
          <p:cNvSpPr txBox="1"/>
          <p:nvPr/>
        </p:nvSpPr>
        <p:spPr>
          <a:xfrm>
            <a:off x="111318" y="4077303"/>
            <a:ext cx="9495095" cy="707886"/>
          </a:xfrm>
          <a:prstGeom prst="rect">
            <a:avLst/>
          </a:prstGeom>
          <a:solidFill>
            <a:srgbClr val="B4C7E7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WP 9.2  EURIZON Staff Exchange </a:t>
            </a:r>
            <a:r>
              <a:rPr lang="en-US" sz="20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(ADAPTED)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	                             M28 –M54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5">
            <a:extLst>
              <a:ext uri="{FF2B5EF4-FFF2-40B4-BE49-F238E27FC236}">
                <a16:creationId xmlns:a16="http://schemas.microsoft.com/office/drawing/2014/main" id="{43BBC6F5-D4A9-4E03-99C6-1F75C784CADF}"/>
              </a:ext>
            </a:extLst>
          </p:cNvPr>
          <p:cNvSpPr txBox="1"/>
          <p:nvPr/>
        </p:nvSpPr>
        <p:spPr>
          <a:xfrm>
            <a:off x="111318" y="5015282"/>
            <a:ext cx="9495095" cy="707886"/>
          </a:xfrm>
          <a:prstGeom prst="rect">
            <a:avLst/>
          </a:prstGeom>
          <a:solidFill>
            <a:srgbClr val="B4C7E7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WP 9.3 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Fellowship programme to EMMRI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lang="en-US" sz="20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(ADAPTED)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                             M28 –M54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5">
            <a:extLst>
              <a:ext uri="{FF2B5EF4-FFF2-40B4-BE49-F238E27FC236}">
                <a16:creationId xmlns:a16="http://schemas.microsoft.com/office/drawing/2014/main" id="{D099BE31-0943-4C68-A26C-E66D89A0D947}"/>
              </a:ext>
            </a:extLst>
          </p:cNvPr>
          <p:cNvSpPr txBox="1"/>
          <p:nvPr/>
        </p:nvSpPr>
        <p:spPr>
          <a:xfrm>
            <a:off x="111318" y="5953261"/>
            <a:ext cx="9495095" cy="707886"/>
          </a:xfrm>
          <a:prstGeom prst="rect">
            <a:avLst/>
          </a:prstGeom>
          <a:solidFill>
            <a:srgbClr val="B4C7E7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/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WP 9.4  Mapping of the training needs for restoring capacity of RIs in Ukraine	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(NEW)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	           			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	             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M28 –M54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5BB0571-46C3-476E-A5BC-8B77AAEF0FBC}"/>
              </a:ext>
            </a:extLst>
          </p:cNvPr>
          <p:cNvSpPr/>
          <p:nvPr/>
        </p:nvSpPr>
        <p:spPr>
          <a:xfrm>
            <a:off x="182880" y="108471"/>
            <a:ext cx="118633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0" cap="none" spc="0" normalizeH="0" baseline="0" noProof="0" dirty="0">
                <a:ln>
                  <a:noFill/>
                </a:ln>
                <a:solidFill>
                  <a:srgbClr val="16419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WP 9: „Fellowship and Training Programme“ </a:t>
            </a:r>
            <a:r>
              <a:rPr kumimoji="0" lang="de-DE" sz="3600" b="1" i="0" u="sng" strike="noStrike" kern="0" cap="none" spc="0" normalizeH="0" baseline="0" noProof="0" dirty="0">
                <a:ln>
                  <a:noFill/>
                </a:ln>
                <a:solidFill>
                  <a:srgbClr val="16419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EURIZON</a:t>
            </a:r>
            <a:endParaRPr kumimoji="0" lang="de-DE" sz="3600" b="0" i="0" u="sng" strike="noStrike" kern="0" cap="none" spc="0" normalizeH="0" baseline="0" noProof="0" dirty="0">
              <a:ln>
                <a:noFill/>
              </a:ln>
              <a:solidFill>
                <a:srgbClr val="16419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ight Brace 18">
            <a:extLst>
              <a:ext uri="{FF2B5EF4-FFF2-40B4-BE49-F238E27FC236}">
                <a16:creationId xmlns:a16="http://schemas.microsoft.com/office/drawing/2014/main" id="{F21BCD55-BC1D-4176-AE63-E646C5DE0E5B}"/>
              </a:ext>
            </a:extLst>
          </p:cNvPr>
          <p:cNvSpPr/>
          <p:nvPr/>
        </p:nvSpPr>
        <p:spPr>
          <a:xfrm>
            <a:off x="9606413" y="1460669"/>
            <a:ext cx="424206" cy="51717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4DDC338-0176-4B0D-AC8A-1AB924883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6A304F-65C8-4975-9904-5A915DF049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2721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C6D039-7EE1-4816-931B-089ED71BD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A304F-65C8-4975-9904-5A915DF049C6}" type="slidenum">
              <a:rPr lang="en-US" smtClean="0"/>
              <a:t>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EAB0D7-B9F0-44EA-95EF-DD59D72B04BC}"/>
              </a:ext>
            </a:extLst>
          </p:cNvPr>
          <p:cNvSpPr/>
          <p:nvPr/>
        </p:nvSpPr>
        <p:spPr>
          <a:xfrm>
            <a:off x="151075" y="2998995"/>
            <a:ext cx="11871297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3200" b="1" kern="0" dirty="0">
                <a:solidFill>
                  <a:srgbClr val="164194"/>
                </a:solidFill>
              </a:rPr>
              <a:t>THANK YOU FOR YOUR ATTENTION!</a:t>
            </a:r>
          </a:p>
          <a:p>
            <a:pPr lvl="0" algn="ctr">
              <a:defRPr/>
            </a:pPr>
            <a:endParaRPr lang="en-US" sz="3200" b="1" u="sng" kern="0" dirty="0">
              <a:solidFill>
                <a:srgbClr val="164194"/>
              </a:solidFill>
            </a:endParaRPr>
          </a:p>
          <a:p>
            <a:pPr lvl="0" algn="ctr">
              <a:defRPr/>
            </a:pPr>
            <a:r>
              <a:rPr lang="en-US" kern="0" dirty="0">
                <a:solidFill>
                  <a:srgbClr val="164194"/>
                </a:solidFill>
              </a:rPr>
              <a:t>For further information:</a:t>
            </a:r>
          </a:p>
          <a:p>
            <a:pPr lvl="0" algn="ctr">
              <a:defRPr/>
            </a:pPr>
            <a:r>
              <a:rPr lang="en-US" kern="0" dirty="0">
                <a:solidFill>
                  <a:srgbClr val="164194"/>
                </a:solidFill>
              </a:rPr>
              <a:t> </a:t>
            </a:r>
            <a:r>
              <a:rPr lang="it-IT" kern="0" dirty="0">
                <a:solidFill>
                  <a:srgbClr val="164194"/>
                </a:solidFill>
                <a:hlinkClick r:id="rId2"/>
              </a:rPr>
              <a:t>enrico.guarini@unimib.it</a:t>
            </a:r>
            <a:r>
              <a:rPr lang="it-IT" kern="0" dirty="0">
                <a:solidFill>
                  <a:srgbClr val="164194"/>
                </a:solidFill>
              </a:rPr>
              <a:t>; </a:t>
            </a:r>
          </a:p>
          <a:p>
            <a:pPr lvl="0" algn="ctr">
              <a:defRPr/>
            </a:pPr>
            <a:r>
              <a:rPr lang="en-US" kern="0" dirty="0">
                <a:solidFill>
                  <a:srgbClr val="164194"/>
                </a:solidFill>
                <a:hlinkClick r:id="rId3"/>
              </a:rPr>
              <a:t>greta.facile@desy.de</a:t>
            </a:r>
            <a:r>
              <a:rPr lang="en-US" kern="0" dirty="0">
                <a:solidFill>
                  <a:srgbClr val="164194"/>
                </a:solidFill>
              </a:rPr>
              <a:t>;</a:t>
            </a:r>
          </a:p>
          <a:p>
            <a:pPr lvl="0" algn="ctr">
              <a:defRPr/>
            </a:pPr>
            <a:endParaRPr lang="en-US" kern="0" dirty="0">
              <a:solidFill>
                <a:srgbClr val="164194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7BC7270-ADD8-46A7-B554-442BDBE640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99039" y="6038997"/>
            <a:ext cx="2176461" cy="4999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F028467A-7302-4CA6-91F6-D952EFC7E02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53" y="6238240"/>
            <a:ext cx="3883558" cy="4211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861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674</Words>
  <Application>Microsoft Office PowerPoint</Application>
  <PresentationFormat>Widescreen</PresentationFormat>
  <Paragraphs>60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Facile, Greta</dc:creator>
  <cp:lastModifiedBy>Facile, Greta</cp:lastModifiedBy>
  <cp:revision>319</cp:revision>
  <dcterms:created xsi:type="dcterms:W3CDTF">2022-08-02T15:51:30Z</dcterms:created>
  <dcterms:modified xsi:type="dcterms:W3CDTF">2023-02-08T20:12:28Z</dcterms:modified>
</cp:coreProperties>
</file>