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87" r:id="rId3"/>
    <p:sldId id="293" r:id="rId4"/>
    <p:sldId id="294" r:id="rId5"/>
    <p:sldId id="29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cile, Greta" initials="FG" lastIdx="3" clrIdx="0">
    <p:extLst>
      <p:ext uri="{19B8F6BF-5375-455C-9EA6-DF929625EA0E}">
        <p15:presenceInfo xmlns:p15="http://schemas.microsoft.com/office/powerpoint/2012/main" userId="S-1-5-21-3018955115-4118484798-3177128962-959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4194"/>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68" d="100"/>
          <a:sy n="68" d="100"/>
        </p:scale>
        <p:origin x="5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B537C2-BB9B-48D1-B6C2-543E2602697D}" type="datetimeFigureOut">
              <a:rPr lang="en-US" smtClean="0"/>
              <a:t>09-Feb-23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FE1DFB-AF7C-45CD-8445-4971D8264961}" type="slidenum">
              <a:rPr lang="en-US" smtClean="0"/>
              <a:t>‹#›</a:t>
            </a:fld>
            <a:endParaRPr lang="en-US"/>
          </a:p>
        </p:txBody>
      </p:sp>
    </p:spTree>
    <p:extLst>
      <p:ext uri="{BB962C8B-B14F-4D97-AF65-F5344CB8AC3E}">
        <p14:creationId xmlns:p14="http://schemas.microsoft.com/office/powerpoint/2010/main" val="3154991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FD9F-4704-46F7-BA7A-4CDCEDB9C8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8B03D8-6F12-43C4-81C8-9C7AC3C771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C18B3-D379-4E68-9374-7627713CA0AA}"/>
              </a:ext>
            </a:extLst>
          </p:cNvPr>
          <p:cNvSpPr>
            <a:spLocks noGrp="1"/>
          </p:cNvSpPr>
          <p:nvPr>
            <p:ph type="dt" sz="half" idx="10"/>
          </p:nvPr>
        </p:nvSpPr>
        <p:spPr/>
        <p:txBody>
          <a:bodyPr/>
          <a:lstStyle/>
          <a:p>
            <a:fld id="{CF130B4F-1119-462A-867E-8B75750116B8}" type="datetime1">
              <a:rPr lang="en-US" smtClean="0"/>
              <a:t>09-Feb-23</a:t>
            </a:fld>
            <a:endParaRPr lang="en-US"/>
          </a:p>
        </p:txBody>
      </p:sp>
      <p:sp>
        <p:nvSpPr>
          <p:cNvPr id="5" name="Footer Placeholder 4">
            <a:extLst>
              <a:ext uri="{FF2B5EF4-FFF2-40B4-BE49-F238E27FC236}">
                <a16:creationId xmlns:a16="http://schemas.microsoft.com/office/drawing/2014/main" id="{7DBC7B48-36B7-464F-AA95-F43FC96C1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BBB6A-2EA3-46C7-8536-34DF92323AAC}"/>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57355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57F3-7329-4A0E-9AA5-21AB2BBB89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92A814-7009-4BFF-96AA-FE65120459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45603-0E74-41EA-9D9E-FA9CDE432A7B}"/>
              </a:ext>
            </a:extLst>
          </p:cNvPr>
          <p:cNvSpPr>
            <a:spLocks noGrp="1"/>
          </p:cNvSpPr>
          <p:nvPr>
            <p:ph type="dt" sz="half" idx="10"/>
          </p:nvPr>
        </p:nvSpPr>
        <p:spPr/>
        <p:txBody>
          <a:bodyPr/>
          <a:lstStyle/>
          <a:p>
            <a:fld id="{7A71FE48-80AE-496C-ADF9-571B7F88580F}" type="datetime1">
              <a:rPr lang="en-US" smtClean="0"/>
              <a:t>09-Feb-23</a:t>
            </a:fld>
            <a:endParaRPr lang="en-US"/>
          </a:p>
        </p:txBody>
      </p:sp>
      <p:sp>
        <p:nvSpPr>
          <p:cNvPr id="5" name="Footer Placeholder 4">
            <a:extLst>
              <a:ext uri="{FF2B5EF4-FFF2-40B4-BE49-F238E27FC236}">
                <a16:creationId xmlns:a16="http://schemas.microsoft.com/office/drawing/2014/main" id="{674B1492-35EA-4C3B-BE9C-B2DE4C4F2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233BC-99B5-4FCF-A375-5DEB11213A7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5628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41DBAD-8AAE-4334-BCF5-6E783AB6CA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37B0CB-305E-41A8-9AA5-9F2400A985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F2E0B-881C-4DE9-BE8C-BEEB6ACB4C07}"/>
              </a:ext>
            </a:extLst>
          </p:cNvPr>
          <p:cNvSpPr>
            <a:spLocks noGrp="1"/>
          </p:cNvSpPr>
          <p:nvPr>
            <p:ph type="dt" sz="half" idx="10"/>
          </p:nvPr>
        </p:nvSpPr>
        <p:spPr/>
        <p:txBody>
          <a:bodyPr/>
          <a:lstStyle/>
          <a:p>
            <a:fld id="{9058A312-78DF-464E-B9AF-3724CC19C8C5}" type="datetime1">
              <a:rPr lang="en-US" smtClean="0"/>
              <a:t>09-Feb-23</a:t>
            </a:fld>
            <a:endParaRPr lang="en-US"/>
          </a:p>
        </p:txBody>
      </p:sp>
      <p:sp>
        <p:nvSpPr>
          <p:cNvPr id="5" name="Footer Placeholder 4">
            <a:extLst>
              <a:ext uri="{FF2B5EF4-FFF2-40B4-BE49-F238E27FC236}">
                <a16:creationId xmlns:a16="http://schemas.microsoft.com/office/drawing/2014/main" id="{C7FB2189-A8F9-4989-B6BC-3809B8B31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8D0F-0A38-487D-BDA5-51311B5B59A7}"/>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960847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FED61-CD5B-43FD-995B-38CD7E473F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BEE7A7-B721-4D41-99C4-EAC945DBA2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AE436-136B-4D91-AF66-D066EC74C7AC}"/>
              </a:ext>
            </a:extLst>
          </p:cNvPr>
          <p:cNvSpPr>
            <a:spLocks noGrp="1"/>
          </p:cNvSpPr>
          <p:nvPr>
            <p:ph type="dt" sz="half" idx="10"/>
          </p:nvPr>
        </p:nvSpPr>
        <p:spPr/>
        <p:txBody>
          <a:bodyPr/>
          <a:lstStyle/>
          <a:p>
            <a:fld id="{0108F0C4-09E1-4D88-977D-373E38459330}" type="datetime1">
              <a:rPr lang="en-US" smtClean="0"/>
              <a:t>09-Feb-23</a:t>
            </a:fld>
            <a:endParaRPr lang="en-US"/>
          </a:p>
        </p:txBody>
      </p:sp>
      <p:sp>
        <p:nvSpPr>
          <p:cNvPr id="5" name="Footer Placeholder 4">
            <a:extLst>
              <a:ext uri="{FF2B5EF4-FFF2-40B4-BE49-F238E27FC236}">
                <a16:creationId xmlns:a16="http://schemas.microsoft.com/office/drawing/2014/main" id="{0E58E8B5-4091-4BDF-A528-FC159F2BD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51BF3-3F65-4FC6-A063-D3EC76E1CB4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866006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5F646-1E2C-4B18-A605-C092F2F85F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D1A10-88B2-401B-88F6-0FE0E1D760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DB07054-9003-4761-8F45-C293A08F9D9E}"/>
              </a:ext>
            </a:extLst>
          </p:cNvPr>
          <p:cNvSpPr>
            <a:spLocks noGrp="1"/>
          </p:cNvSpPr>
          <p:nvPr>
            <p:ph type="dt" sz="half" idx="10"/>
          </p:nvPr>
        </p:nvSpPr>
        <p:spPr/>
        <p:txBody>
          <a:bodyPr/>
          <a:lstStyle/>
          <a:p>
            <a:fld id="{5D015418-D645-4A6F-A30C-93F6AD715254}" type="datetime1">
              <a:rPr lang="en-US" smtClean="0"/>
              <a:t>09-Feb-23</a:t>
            </a:fld>
            <a:endParaRPr lang="en-US"/>
          </a:p>
        </p:txBody>
      </p:sp>
      <p:sp>
        <p:nvSpPr>
          <p:cNvPr id="5" name="Footer Placeholder 4">
            <a:extLst>
              <a:ext uri="{FF2B5EF4-FFF2-40B4-BE49-F238E27FC236}">
                <a16:creationId xmlns:a16="http://schemas.microsoft.com/office/drawing/2014/main" id="{530BF0F1-B571-4C32-B3A4-9862C29E2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1634F-34A2-4319-B2C6-C707FE6B0B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68078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998E-F92A-4A97-9F79-8FB3E5CD42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E1E384-2E09-421B-8BC9-294DD1EEFD2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92C7DB-112E-43A2-870A-52619D3395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17D661-50F5-47FD-8BA1-2FA79D590A37}"/>
              </a:ext>
            </a:extLst>
          </p:cNvPr>
          <p:cNvSpPr>
            <a:spLocks noGrp="1"/>
          </p:cNvSpPr>
          <p:nvPr>
            <p:ph type="dt" sz="half" idx="10"/>
          </p:nvPr>
        </p:nvSpPr>
        <p:spPr/>
        <p:txBody>
          <a:bodyPr/>
          <a:lstStyle/>
          <a:p>
            <a:fld id="{E73F2B21-D665-446C-9864-8747A7A95F3A}" type="datetime1">
              <a:rPr lang="en-US" smtClean="0"/>
              <a:t>09-Feb-23</a:t>
            </a:fld>
            <a:endParaRPr lang="en-US"/>
          </a:p>
        </p:txBody>
      </p:sp>
      <p:sp>
        <p:nvSpPr>
          <p:cNvPr id="6" name="Footer Placeholder 5">
            <a:extLst>
              <a:ext uri="{FF2B5EF4-FFF2-40B4-BE49-F238E27FC236}">
                <a16:creationId xmlns:a16="http://schemas.microsoft.com/office/drawing/2014/main" id="{D4647A2B-9E7B-47F8-A604-CA522E9FB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3B410-8171-493A-914D-5278F498EA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68131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3FA6-D112-4133-B031-D9E9F8CB25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22968C-14E7-49D1-BD09-04498B9EA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E8E2B2-7F79-41BC-8A67-A5DC4B01EC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52E77B-D7DC-4EB1-8E04-7411998A12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42470C-16DE-46B0-BA28-7EB9A68CCF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D8CDD3-5B04-47E4-BF86-C945C2179CAF}"/>
              </a:ext>
            </a:extLst>
          </p:cNvPr>
          <p:cNvSpPr>
            <a:spLocks noGrp="1"/>
          </p:cNvSpPr>
          <p:nvPr>
            <p:ph type="dt" sz="half" idx="10"/>
          </p:nvPr>
        </p:nvSpPr>
        <p:spPr/>
        <p:txBody>
          <a:bodyPr/>
          <a:lstStyle/>
          <a:p>
            <a:fld id="{5E6CB461-E802-441C-AEB5-8F65E9D31CED}" type="datetime1">
              <a:rPr lang="en-US" smtClean="0"/>
              <a:t>09-Feb-23</a:t>
            </a:fld>
            <a:endParaRPr lang="en-US"/>
          </a:p>
        </p:txBody>
      </p:sp>
      <p:sp>
        <p:nvSpPr>
          <p:cNvPr id="8" name="Footer Placeholder 7">
            <a:extLst>
              <a:ext uri="{FF2B5EF4-FFF2-40B4-BE49-F238E27FC236}">
                <a16:creationId xmlns:a16="http://schemas.microsoft.com/office/drawing/2014/main" id="{81D29C7B-F2F0-408B-9717-95D4520D2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49C45F-D9F9-490B-A9C3-2E6089095A44}"/>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45837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33BD6-B90D-48B8-8C94-858D3D305A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610A28-3A00-4694-9B14-EEA15D8DEBA8}"/>
              </a:ext>
            </a:extLst>
          </p:cNvPr>
          <p:cNvSpPr>
            <a:spLocks noGrp="1"/>
          </p:cNvSpPr>
          <p:nvPr>
            <p:ph type="dt" sz="half" idx="10"/>
          </p:nvPr>
        </p:nvSpPr>
        <p:spPr/>
        <p:txBody>
          <a:bodyPr/>
          <a:lstStyle/>
          <a:p>
            <a:fld id="{30F5D8DD-BD5C-4235-9BFA-9CE008860F34}" type="datetime1">
              <a:rPr lang="en-US" smtClean="0"/>
              <a:t>09-Feb-23</a:t>
            </a:fld>
            <a:endParaRPr lang="en-US"/>
          </a:p>
        </p:txBody>
      </p:sp>
      <p:sp>
        <p:nvSpPr>
          <p:cNvPr id="4" name="Footer Placeholder 3">
            <a:extLst>
              <a:ext uri="{FF2B5EF4-FFF2-40B4-BE49-F238E27FC236}">
                <a16:creationId xmlns:a16="http://schemas.microsoft.com/office/drawing/2014/main" id="{53525DD6-F766-42B4-8F7F-DA056873A3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4A80A-4BAB-43E2-8F49-8564CCD1B983}"/>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88260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77A31-91F9-4D1A-8ED6-A4473F63D75D}"/>
              </a:ext>
            </a:extLst>
          </p:cNvPr>
          <p:cNvSpPr>
            <a:spLocks noGrp="1"/>
          </p:cNvSpPr>
          <p:nvPr>
            <p:ph type="dt" sz="half" idx="10"/>
          </p:nvPr>
        </p:nvSpPr>
        <p:spPr/>
        <p:txBody>
          <a:bodyPr/>
          <a:lstStyle/>
          <a:p>
            <a:fld id="{B73947B1-4BB3-444E-962F-BC7ED6747AC0}" type="datetime1">
              <a:rPr lang="en-US" smtClean="0"/>
              <a:t>09-Feb-23</a:t>
            </a:fld>
            <a:endParaRPr lang="en-US"/>
          </a:p>
        </p:txBody>
      </p:sp>
      <p:sp>
        <p:nvSpPr>
          <p:cNvPr id="3" name="Footer Placeholder 2">
            <a:extLst>
              <a:ext uri="{FF2B5EF4-FFF2-40B4-BE49-F238E27FC236}">
                <a16:creationId xmlns:a16="http://schemas.microsoft.com/office/drawing/2014/main" id="{EFF0F986-D91D-4002-A64A-173DD82C91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2B66AC-4302-4743-BFBF-CC340D97886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768599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FDCC-5534-4250-9551-E2D6128DF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9AFAE2-78AA-408F-AA3E-1A1A544B9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E9F3A8-1273-45F9-9D63-0A2058537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7048EC-D7EF-41CE-9DC4-CFAAA8E74E40}"/>
              </a:ext>
            </a:extLst>
          </p:cNvPr>
          <p:cNvSpPr>
            <a:spLocks noGrp="1"/>
          </p:cNvSpPr>
          <p:nvPr>
            <p:ph type="dt" sz="half" idx="10"/>
          </p:nvPr>
        </p:nvSpPr>
        <p:spPr/>
        <p:txBody>
          <a:bodyPr/>
          <a:lstStyle/>
          <a:p>
            <a:fld id="{6DEC4AF9-A805-4216-8170-2DB99C84DD70}" type="datetime1">
              <a:rPr lang="en-US" smtClean="0"/>
              <a:t>09-Feb-23</a:t>
            </a:fld>
            <a:endParaRPr lang="en-US"/>
          </a:p>
        </p:txBody>
      </p:sp>
      <p:sp>
        <p:nvSpPr>
          <p:cNvPr id="6" name="Footer Placeholder 5">
            <a:extLst>
              <a:ext uri="{FF2B5EF4-FFF2-40B4-BE49-F238E27FC236}">
                <a16:creationId xmlns:a16="http://schemas.microsoft.com/office/drawing/2014/main" id="{89A9B840-E89B-4FED-9C02-81754E68C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BB2CF-5CCA-428A-81CD-518A123A01B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77252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4DF8-2247-4290-973C-560F9BC44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DDF7A1-AB66-40D6-9CA7-A02B4A78C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9E43DA-342E-476A-9177-DE4F5E3E1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54E913-3209-42C6-9DB9-F11E9E1A3494}"/>
              </a:ext>
            </a:extLst>
          </p:cNvPr>
          <p:cNvSpPr>
            <a:spLocks noGrp="1"/>
          </p:cNvSpPr>
          <p:nvPr>
            <p:ph type="dt" sz="half" idx="10"/>
          </p:nvPr>
        </p:nvSpPr>
        <p:spPr/>
        <p:txBody>
          <a:bodyPr/>
          <a:lstStyle/>
          <a:p>
            <a:fld id="{A9FC8EFD-CD15-46E5-84A5-A8ED41B61C65}" type="datetime1">
              <a:rPr lang="en-US" smtClean="0"/>
              <a:t>09-Feb-23</a:t>
            </a:fld>
            <a:endParaRPr lang="en-US"/>
          </a:p>
        </p:txBody>
      </p:sp>
      <p:sp>
        <p:nvSpPr>
          <p:cNvPr id="6" name="Footer Placeholder 5">
            <a:extLst>
              <a:ext uri="{FF2B5EF4-FFF2-40B4-BE49-F238E27FC236}">
                <a16:creationId xmlns:a16="http://schemas.microsoft.com/office/drawing/2014/main" id="{C7124363-8F5B-44BF-9EB7-F09203B38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C48040-A91F-4551-B9A7-6BAD1E89176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43878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40D73-6DC2-42C0-BFBC-6B31DC1A18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1F0A35-E07E-4258-AB68-0679998DFC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1C83B-FFAC-45E0-A35A-2D79BB16AF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A7168-A481-41CF-801F-8305FEECA942}" type="datetime1">
              <a:rPr lang="en-US" smtClean="0"/>
              <a:t>09-Feb-23</a:t>
            </a:fld>
            <a:endParaRPr lang="en-US"/>
          </a:p>
        </p:txBody>
      </p:sp>
      <p:sp>
        <p:nvSpPr>
          <p:cNvPr id="5" name="Footer Placeholder 4">
            <a:extLst>
              <a:ext uri="{FF2B5EF4-FFF2-40B4-BE49-F238E27FC236}">
                <a16:creationId xmlns:a16="http://schemas.microsoft.com/office/drawing/2014/main" id="{AB32566E-85C1-4FDC-9E6D-D4EAFEC2A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3B8376-B2AD-4F22-A0B5-DCF6D347B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304F-65C8-4975-9904-5A915DF049C6}" type="slidenum">
              <a:rPr lang="en-US" smtClean="0"/>
              <a:t>‹#›</a:t>
            </a:fld>
            <a:endParaRPr lang="en-US"/>
          </a:p>
        </p:txBody>
      </p:sp>
    </p:spTree>
    <p:extLst>
      <p:ext uri="{BB962C8B-B14F-4D97-AF65-F5344CB8AC3E}">
        <p14:creationId xmlns:p14="http://schemas.microsoft.com/office/powerpoint/2010/main" val="93466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4460" y="6135398"/>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342077" y="1452281"/>
            <a:ext cx="11507845" cy="310854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5400" b="1" kern="0" dirty="0">
                <a:solidFill>
                  <a:srgbClr val="164194"/>
                </a:solidFill>
                <a:ea typeface="+mj-ea"/>
                <a:cs typeface="+mj-cs"/>
              </a:rPr>
              <a:t>EURIZON NON-TECHNICAL WPs</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5400" b="1" kern="0" dirty="0">
              <a:solidFill>
                <a:srgbClr val="164194"/>
              </a:solidFill>
              <a:ea typeface="+mj-ea"/>
              <a:cs typeface="+mj-cs"/>
            </a:endParaRPr>
          </a:p>
          <a:p>
            <a:pPr lvl="0" algn="ctr">
              <a:defRPr/>
            </a:pPr>
            <a:r>
              <a:rPr lang="de-DE" sz="4400" b="1" kern="0" dirty="0">
                <a:solidFill>
                  <a:srgbClr val="164194"/>
                </a:solidFill>
              </a:rPr>
              <a:t>WP 10: </a:t>
            </a:r>
            <a:r>
              <a:rPr lang="de-DE" sz="4400" b="1" kern="0" dirty="0" err="1">
                <a:solidFill>
                  <a:srgbClr val="164194"/>
                </a:solidFill>
              </a:rPr>
              <a:t>Sustainability</a:t>
            </a:r>
            <a:r>
              <a:rPr lang="de-DE" sz="4400" b="1" kern="0" dirty="0">
                <a:solidFill>
                  <a:srgbClr val="164194"/>
                </a:solidFill>
              </a:rPr>
              <a:t> </a:t>
            </a:r>
            <a:r>
              <a:rPr lang="de-DE" sz="4400" b="1" kern="0" dirty="0" err="1">
                <a:solidFill>
                  <a:srgbClr val="164194"/>
                </a:solidFill>
              </a:rPr>
              <a:t>of</a:t>
            </a:r>
            <a:r>
              <a:rPr lang="de-DE" sz="4400" b="1" kern="0" dirty="0">
                <a:solidFill>
                  <a:srgbClr val="164194"/>
                </a:solidFill>
              </a:rPr>
              <a:t> RIs</a:t>
            </a:r>
          </a:p>
          <a:p>
            <a:pPr algn="ctr">
              <a:defRPr/>
            </a:pPr>
            <a:endParaRPr lang="de-DE" sz="4400" b="1" kern="0" dirty="0">
              <a:solidFill>
                <a:srgbClr val="164194"/>
              </a:solidFill>
            </a:endParaRPr>
          </a:p>
        </p:txBody>
      </p:sp>
      <p:sp>
        <p:nvSpPr>
          <p:cNvPr id="8" name="Slide Number Placeholder 7">
            <a:extLst>
              <a:ext uri="{FF2B5EF4-FFF2-40B4-BE49-F238E27FC236}">
                <a16:creationId xmlns:a16="http://schemas.microsoft.com/office/drawing/2014/main" id="{78A8F79E-E42D-4B2F-BC1E-9B50B61A0FFB}"/>
              </a:ext>
            </a:extLst>
          </p:cNvPr>
          <p:cNvSpPr>
            <a:spLocks noGrp="1"/>
          </p:cNvSpPr>
          <p:nvPr>
            <p:ph type="sldNum" sz="quarter" idx="12"/>
          </p:nvPr>
        </p:nvSpPr>
        <p:spPr/>
        <p:txBody>
          <a:bodyPr/>
          <a:lstStyle/>
          <a:p>
            <a:fld id="{816A304F-65C8-4975-9904-5A915DF049C6}" type="slidenum">
              <a:rPr lang="en-US" smtClean="0"/>
              <a:t>1</a:t>
            </a:fld>
            <a:endParaRPr lang="en-US"/>
          </a:p>
        </p:txBody>
      </p:sp>
    </p:spTree>
    <p:extLst>
      <p:ext uri="{BB962C8B-B14F-4D97-AF65-F5344CB8AC3E}">
        <p14:creationId xmlns:p14="http://schemas.microsoft.com/office/powerpoint/2010/main" val="649024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9132" y="6243664"/>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123236" y="365125"/>
            <a:ext cx="11507845" cy="5878532"/>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4000" b="1" kern="0" dirty="0">
                <a:solidFill>
                  <a:srgbClr val="164194"/>
                </a:solidFill>
                <a:ea typeface="+mj-ea"/>
                <a:cs typeface="+mj-cs"/>
              </a:rPr>
              <a:t>EURIZON NON-TECHNICAL WPs: </a:t>
            </a:r>
            <a:r>
              <a:rPr lang="en-US" sz="4000" b="1" kern="0" dirty="0">
                <a:solidFill>
                  <a:srgbClr val="164194"/>
                </a:solidFill>
                <a:ea typeface="+mj-ea"/>
                <a:cs typeface="+mj-cs"/>
              </a:rPr>
              <a:t>Introduction</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000" b="1" kern="0" dirty="0">
              <a:solidFill>
                <a:srgbClr val="164194"/>
              </a:solidFill>
              <a:ea typeface="+mj-ea"/>
              <a:cs typeface="+mj-cs"/>
            </a:endParaRPr>
          </a:p>
          <a:p>
            <a:pPr>
              <a:defRPr/>
            </a:pPr>
            <a:r>
              <a:rPr lang="de-DE" sz="3200" b="1" kern="0" dirty="0">
                <a:solidFill>
                  <a:srgbClr val="164194"/>
                </a:solidFill>
              </a:rPr>
              <a:t>WP 8: Transnational Access Programme</a:t>
            </a:r>
          </a:p>
          <a:p>
            <a:pPr>
              <a:defRPr/>
            </a:pPr>
            <a:endParaRPr lang="de-DE" sz="3200" b="1" kern="0" dirty="0">
              <a:solidFill>
                <a:srgbClr val="164194"/>
              </a:solidFill>
            </a:endParaRPr>
          </a:p>
          <a:p>
            <a:pPr>
              <a:defRPr/>
            </a:pPr>
            <a:endParaRPr lang="de-DE" sz="3200" b="1" kern="0" dirty="0">
              <a:solidFill>
                <a:srgbClr val="164194"/>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de-DE" sz="3200" b="1" kern="0" dirty="0">
              <a:solidFill>
                <a:srgbClr val="164194"/>
              </a:solidFill>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r>
              <a:rPr lang="de-DE" sz="3200" b="1" kern="0" dirty="0">
                <a:solidFill>
                  <a:srgbClr val="164194"/>
                </a:solidFill>
                <a:highlight>
                  <a:srgbClr val="FFFF00"/>
                </a:highlight>
                <a:ea typeface="+mj-ea"/>
                <a:cs typeface="+mj-cs"/>
              </a:rPr>
              <a:t>WP 9: Fellowship and </a:t>
            </a:r>
          </a:p>
          <a:p>
            <a:pPr marL="0" marR="0" lvl="0" indent="0" defTabSz="914400" eaLnBrk="1" fontAlgn="auto" latinLnBrk="0" hangingPunct="1">
              <a:lnSpc>
                <a:spcPct val="100000"/>
              </a:lnSpc>
              <a:spcBef>
                <a:spcPts val="0"/>
              </a:spcBef>
              <a:spcAft>
                <a:spcPts val="0"/>
              </a:spcAft>
              <a:buClrTx/>
              <a:buSzTx/>
              <a:buFontTx/>
              <a:buNone/>
              <a:tabLst/>
              <a:defRPr/>
            </a:pPr>
            <a:r>
              <a:rPr lang="de-DE" sz="3200" b="1" kern="0" dirty="0">
                <a:solidFill>
                  <a:srgbClr val="164194"/>
                </a:solidFill>
                <a:highlight>
                  <a:srgbClr val="FFFF00"/>
                </a:highlight>
                <a:ea typeface="+mj-ea"/>
                <a:cs typeface="+mj-cs"/>
              </a:rPr>
              <a:t>Training programme</a:t>
            </a:r>
          </a:p>
          <a:p>
            <a:pPr marL="0" marR="0" lvl="0" indent="0" defTabSz="914400" eaLnBrk="1" fontAlgn="auto" latinLnBrk="0" hangingPunct="1">
              <a:lnSpc>
                <a:spcPct val="100000"/>
              </a:lnSpc>
              <a:spcBef>
                <a:spcPts val="0"/>
              </a:spcBef>
              <a:spcAft>
                <a:spcPts val="0"/>
              </a:spcAft>
              <a:buClrTx/>
              <a:buSzTx/>
              <a:buFontTx/>
              <a:buNone/>
              <a:tabLst/>
              <a:defRPr/>
            </a:pPr>
            <a:endParaRPr lang="de-DE" sz="3200" b="1" kern="0" dirty="0">
              <a:solidFill>
                <a:srgbClr val="164194"/>
              </a:solidFill>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r>
              <a:rPr lang="de-DE" sz="3200" b="1" kern="0" dirty="0">
                <a:solidFill>
                  <a:srgbClr val="164194"/>
                </a:solidFill>
                <a:ea typeface="+mj-ea"/>
                <a:cs typeface="+mj-cs"/>
              </a:rPr>
              <a:t>WP10: </a:t>
            </a:r>
            <a:r>
              <a:rPr lang="en-US" sz="3200" b="1" kern="0" dirty="0">
                <a:solidFill>
                  <a:srgbClr val="164194"/>
                </a:solidFill>
                <a:ea typeface="+mj-ea"/>
                <a:cs typeface="+mj-cs"/>
              </a:rPr>
              <a:t>Sustainability</a:t>
            </a:r>
            <a:r>
              <a:rPr lang="de-DE" sz="3200" b="1" kern="0" dirty="0">
                <a:solidFill>
                  <a:srgbClr val="164194"/>
                </a:solidFill>
                <a:ea typeface="+mj-ea"/>
                <a:cs typeface="+mj-cs"/>
              </a:rPr>
              <a:t> </a:t>
            </a:r>
            <a:r>
              <a:rPr lang="en-US" sz="3200" b="1" kern="0" dirty="0">
                <a:solidFill>
                  <a:srgbClr val="164194"/>
                </a:solidFill>
                <a:ea typeface="+mj-ea"/>
                <a:cs typeface="+mj-cs"/>
              </a:rPr>
              <a:t>of</a:t>
            </a:r>
            <a:r>
              <a:rPr lang="de-DE" sz="3200" b="1" kern="0" dirty="0">
                <a:solidFill>
                  <a:srgbClr val="164194"/>
                </a:solidFill>
                <a:ea typeface="+mj-ea"/>
                <a:cs typeface="+mj-cs"/>
              </a:rPr>
              <a:t> RIs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4000" b="0" i="0" u="none" strike="noStrike" kern="0" cap="none" spc="0" normalizeH="0" baseline="0" noProof="0" dirty="0">
              <a:ln>
                <a:noFill/>
              </a:ln>
              <a:solidFill>
                <a:srgbClr val="164194"/>
              </a:solidFill>
              <a:effectLst/>
              <a:uLnTx/>
              <a:uFillTx/>
              <a:ea typeface="+mj-ea"/>
              <a:cs typeface="+mj-cs"/>
            </a:endParaRPr>
          </a:p>
        </p:txBody>
      </p:sp>
      <p:sp>
        <p:nvSpPr>
          <p:cNvPr id="6" name="Arrow: Right 5">
            <a:extLst>
              <a:ext uri="{FF2B5EF4-FFF2-40B4-BE49-F238E27FC236}">
                <a16:creationId xmlns:a16="http://schemas.microsoft.com/office/drawing/2014/main" id="{D3F76525-9F24-49DD-96FC-39D8BCE59399}"/>
              </a:ext>
            </a:extLst>
          </p:cNvPr>
          <p:cNvSpPr/>
          <p:nvPr/>
        </p:nvSpPr>
        <p:spPr>
          <a:xfrm>
            <a:off x="7088953" y="1690688"/>
            <a:ext cx="810705" cy="377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6983F94-87A1-47CF-BA39-EC9D07B09166}"/>
              </a:ext>
            </a:extLst>
          </p:cNvPr>
          <p:cNvSpPr/>
          <p:nvPr/>
        </p:nvSpPr>
        <p:spPr>
          <a:xfrm>
            <a:off x="7761857" y="1249496"/>
            <a:ext cx="4136775" cy="1938992"/>
          </a:xfrm>
          <a:prstGeom prst="rect">
            <a:avLst/>
          </a:prstGeom>
        </p:spPr>
        <p:txBody>
          <a:bodyPr wrap="square">
            <a:spAutoFit/>
          </a:bodyPr>
          <a:lstStyle/>
          <a:p>
            <a:pPr algn="ctr"/>
            <a:r>
              <a:rPr lang="en-US" sz="2400" b="1" u="sng" dirty="0">
                <a:solidFill>
                  <a:schemeClr val="accent1">
                    <a:lumMod val="75000"/>
                  </a:schemeClr>
                </a:solidFill>
              </a:rPr>
              <a:t>CLOSED </a:t>
            </a:r>
            <a:r>
              <a:rPr lang="en-US" b="1" dirty="0">
                <a:solidFill>
                  <a:schemeClr val="accent1">
                    <a:lumMod val="75000"/>
                  </a:schemeClr>
                </a:solidFill>
              </a:rPr>
              <a:t>with </a:t>
            </a:r>
          </a:p>
          <a:p>
            <a:pPr algn="ctr"/>
            <a:r>
              <a:rPr lang="en-US" b="1" dirty="0">
                <a:solidFill>
                  <a:schemeClr val="accent1">
                    <a:lumMod val="75000"/>
                  </a:schemeClr>
                </a:solidFill>
              </a:rPr>
              <a:t>“Handbook to transfer access-related knowledge and to develop </a:t>
            </a:r>
          </a:p>
          <a:p>
            <a:pPr algn="ctr"/>
            <a:r>
              <a:rPr lang="en-US" b="1" dirty="0">
                <a:solidFill>
                  <a:schemeClr val="accent1">
                    <a:lumMod val="75000"/>
                  </a:schemeClr>
                </a:solidFill>
              </a:rPr>
              <a:t>structured and transparent access schemes to RIs outside Europe” </a:t>
            </a:r>
          </a:p>
          <a:p>
            <a:endParaRPr lang="en-US" sz="2400" b="1" dirty="0"/>
          </a:p>
        </p:txBody>
      </p:sp>
      <p:sp>
        <p:nvSpPr>
          <p:cNvPr id="11" name="Right Brace 10">
            <a:extLst>
              <a:ext uri="{FF2B5EF4-FFF2-40B4-BE49-F238E27FC236}">
                <a16:creationId xmlns:a16="http://schemas.microsoft.com/office/drawing/2014/main" id="{0D677862-5AB9-4490-890A-D2CEEB8B76A8}"/>
              </a:ext>
            </a:extLst>
          </p:cNvPr>
          <p:cNvSpPr/>
          <p:nvPr/>
        </p:nvSpPr>
        <p:spPr>
          <a:xfrm>
            <a:off x="5328585" y="3511411"/>
            <a:ext cx="570776" cy="2726829"/>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7F993E7-FB3E-4682-83DD-5720C13E31F7}"/>
              </a:ext>
            </a:extLst>
          </p:cNvPr>
          <p:cNvSpPr/>
          <p:nvPr/>
        </p:nvSpPr>
        <p:spPr>
          <a:xfrm>
            <a:off x="7179622" y="3989006"/>
            <a:ext cx="4991717" cy="1846659"/>
          </a:xfrm>
          <a:prstGeom prst="rect">
            <a:avLst/>
          </a:prstGeom>
        </p:spPr>
        <p:txBody>
          <a:bodyPr wrap="square">
            <a:spAutoFit/>
          </a:bodyPr>
          <a:lstStyle/>
          <a:p>
            <a:pPr algn="ctr"/>
            <a:r>
              <a:rPr lang="en-US" sz="2400" b="1" u="sng" dirty="0">
                <a:solidFill>
                  <a:schemeClr val="accent1">
                    <a:lumMod val="75000"/>
                  </a:schemeClr>
                </a:solidFill>
              </a:rPr>
              <a:t>UNDER AMENDMENT  </a:t>
            </a:r>
          </a:p>
          <a:p>
            <a:pPr algn="ctr"/>
            <a:r>
              <a:rPr lang="en-US" b="1" dirty="0">
                <a:solidFill>
                  <a:schemeClr val="accent1">
                    <a:lumMod val="75000"/>
                  </a:schemeClr>
                </a:solidFill>
              </a:rPr>
              <a:t>introduction of new measures to :</a:t>
            </a:r>
          </a:p>
          <a:p>
            <a:pPr marL="285750" indent="-285750" algn="ctr">
              <a:buFont typeface="Arial" panose="020B0604020202020204" pitchFamily="34" charset="0"/>
              <a:buChar char="•"/>
            </a:pPr>
            <a:r>
              <a:rPr lang="en-US" b="1" dirty="0">
                <a:solidFill>
                  <a:schemeClr val="accent1">
                    <a:lumMod val="75000"/>
                  </a:schemeClr>
                </a:solidFill>
              </a:rPr>
              <a:t>support and train Ukrainian researchers;</a:t>
            </a:r>
          </a:p>
          <a:p>
            <a:pPr marL="285750" indent="-285750" algn="ctr">
              <a:buFont typeface="Arial" panose="020B0604020202020204" pitchFamily="34" charset="0"/>
              <a:buChar char="•"/>
            </a:pPr>
            <a:r>
              <a:rPr lang="en-US" b="1" dirty="0">
                <a:solidFill>
                  <a:schemeClr val="accent1">
                    <a:lumMod val="75000"/>
                  </a:schemeClr>
                </a:solidFill>
              </a:rPr>
              <a:t> to map the status of Ukrainian RIs and to raise awareness in Europe concerning their needs for </a:t>
            </a:r>
            <a:r>
              <a:rPr lang="en-US" b="1">
                <a:solidFill>
                  <a:schemeClr val="accent1">
                    <a:lumMod val="75000"/>
                  </a:schemeClr>
                </a:solidFill>
              </a:rPr>
              <a:t>training and sustainability</a:t>
            </a:r>
            <a:r>
              <a:rPr lang="en-US" b="1" dirty="0">
                <a:solidFill>
                  <a:schemeClr val="accent1">
                    <a:lumMod val="75000"/>
                  </a:schemeClr>
                </a:solidFill>
              </a:rPr>
              <a:t>.</a:t>
            </a:r>
          </a:p>
        </p:txBody>
      </p:sp>
      <p:sp>
        <p:nvSpPr>
          <p:cNvPr id="10" name="Arrow: Right 9">
            <a:extLst>
              <a:ext uri="{FF2B5EF4-FFF2-40B4-BE49-F238E27FC236}">
                <a16:creationId xmlns:a16="http://schemas.microsoft.com/office/drawing/2014/main" id="{DBEC7A30-8BE9-4F83-A02B-D347DFD5F56B}"/>
              </a:ext>
            </a:extLst>
          </p:cNvPr>
          <p:cNvSpPr/>
          <p:nvPr/>
        </p:nvSpPr>
        <p:spPr>
          <a:xfrm>
            <a:off x="5648884" y="4686288"/>
            <a:ext cx="810705" cy="377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2">
            <a:extLst>
              <a:ext uri="{FF2B5EF4-FFF2-40B4-BE49-F238E27FC236}">
                <a16:creationId xmlns:a16="http://schemas.microsoft.com/office/drawing/2014/main" id="{AA8E68C4-E39A-4276-8815-363449A98618}"/>
              </a:ext>
            </a:extLst>
          </p:cNvPr>
          <p:cNvSpPr>
            <a:spLocks noGrp="1"/>
          </p:cNvSpPr>
          <p:nvPr>
            <p:ph type="sldNum" sz="quarter" idx="12"/>
          </p:nvPr>
        </p:nvSpPr>
        <p:spPr/>
        <p:txBody>
          <a:bodyPr/>
          <a:lstStyle/>
          <a:p>
            <a:fld id="{816A304F-65C8-4975-9904-5A915DF049C6}" type="slidenum">
              <a:rPr lang="en-US" smtClean="0"/>
              <a:t>2</a:t>
            </a:fld>
            <a:endParaRPr lang="en-US"/>
          </a:p>
        </p:txBody>
      </p:sp>
    </p:spTree>
    <p:extLst>
      <p:ext uri="{BB962C8B-B14F-4D97-AF65-F5344CB8AC3E}">
        <p14:creationId xmlns:p14="http://schemas.microsoft.com/office/powerpoint/2010/main" val="4255221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C4DDC338-0176-4B0D-AC8A-1AB9248832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6A304F-65C8-4975-9904-5A915DF049C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1205E9FE-4E58-4A26-B17B-1A8AE788A5C6}"/>
              </a:ext>
            </a:extLst>
          </p:cNvPr>
          <p:cNvSpPr/>
          <p:nvPr/>
        </p:nvSpPr>
        <p:spPr>
          <a:xfrm>
            <a:off x="192004" y="355"/>
            <a:ext cx="11807992" cy="523220"/>
          </a:xfrm>
          <a:prstGeom prst="rect">
            <a:avLst/>
          </a:prstGeom>
        </p:spPr>
        <p:txBody>
          <a:bodyPr wrap="square">
            <a:spAutoFit/>
          </a:bodyPr>
          <a:lstStyle/>
          <a:p>
            <a:pPr>
              <a:defRPr/>
            </a:pPr>
            <a:r>
              <a:rPr lang="en-US" sz="2600" b="1" kern="0" dirty="0">
                <a:solidFill>
                  <a:srgbClr val="164194"/>
                </a:solidFill>
                <a:latin typeface="Calibri" panose="020F0502020204030204"/>
              </a:rPr>
              <a:t>WP10 in </a:t>
            </a:r>
            <a:r>
              <a:rPr lang="en-US" sz="2600" b="1" u="sng" kern="0" dirty="0">
                <a:solidFill>
                  <a:srgbClr val="164194"/>
                </a:solidFill>
                <a:latin typeface="Calibri" panose="020F0502020204030204"/>
              </a:rPr>
              <a:t>CREMLINplus</a:t>
            </a:r>
            <a:r>
              <a:rPr lang="en-US" sz="2600" b="1" kern="0" dirty="0">
                <a:solidFill>
                  <a:srgbClr val="164194"/>
                </a:solidFill>
                <a:latin typeface="Calibri" panose="020F0502020204030204"/>
              </a:rPr>
              <a:t>: </a:t>
            </a:r>
            <a:r>
              <a:rPr lang="en-US" sz="2600" b="1" kern="0" dirty="0">
                <a:solidFill>
                  <a:srgbClr val="164194"/>
                </a:solidFill>
              </a:rPr>
              <a:t>“LTS – Joint long-term sustainability of RIs</a:t>
            </a:r>
            <a:r>
              <a:rPr lang="en-US" sz="2800" b="1" kern="0" dirty="0">
                <a:solidFill>
                  <a:srgbClr val="164194"/>
                </a:solidFill>
                <a:latin typeface="Calibri" panose="020F0502020204030204"/>
              </a:rPr>
              <a:t>”</a:t>
            </a:r>
          </a:p>
        </p:txBody>
      </p:sp>
      <p:sp>
        <p:nvSpPr>
          <p:cNvPr id="9" name="TextBox 8">
            <a:extLst>
              <a:ext uri="{FF2B5EF4-FFF2-40B4-BE49-F238E27FC236}">
                <a16:creationId xmlns:a16="http://schemas.microsoft.com/office/drawing/2014/main" id="{E7281404-639B-411C-908F-DC9BCB5B4C6D}"/>
              </a:ext>
            </a:extLst>
          </p:cNvPr>
          <p:cNvSpPr txBox="1"/>
          <p:nvPr/>
        </p:nvSpPr>
        <p:spPr>
          <a:xfrm>
            <a:off x="1685374" y="641473"/>
            <a:ext cx="8418596" cy="369332"/>
          </a:xfrm>
          <a:prstGeom prst="rect">
            <a:avLst/>
          </a:prstGeom>
          <a:noFill/>
          <a:ln>
            <a:solidFill>
              <a:schemeClr val="accent1"/>
            </a:solidFill>
          </a:ln>
        </p:spPr>
        <p:txBody>
          <a:bodyPr wrap="square" rtlCol="0">
            <a:spAutoFit/>
          </a:bodyPr>
          <a:lstStyle/>
          <a:p>
            <a:pPr algn="ctr"/>
            <a:r>
              <a:rPr lang="en-US" b="1" u="sng" kern="0" dirty="0">
                <a:solidFill>
                  <a:srgbClr val="164194"/>
                </a:solidFill>
                <a:latin typeface="Calibri" panose="020F0502020204030204"/>
              </a:rPr>
              <a:t>Wp leader</a:t>
            </a:r>
            <a:r>
              <a:rPr lang="en-US" b="1" kern="0" dirty="0">
                <a:solidFill>
                  <a:srgbClr val="164194"/>
                </a:solidFill>
                <a:latin typeface="Calibri" panose="020F0502020204030204"/>
              </a:rPr>
              <a:t>: NRC KI                   Other partners: DESY</a:t>
            </a:r>
          </a:p>
        </p:txBody>
      </p:sp>
      <p:sp>
        <p:nvSpPr>
          <p:cNvPr id="11" name="Rectangle 10">
            <a:extLst>
              <a:ext uri="{FF2B5EF4-FFF2-40B4-BE49-F238E27FC236}">
                <a16:creationId xmlns:a16="http://schemas.microsoft.com/office/drawing/2014/main" id="{3126582F-3E03-49E2-B601-BA8DEAAEEE6C}"/>
              </a:ext>
            </a:extLst>
          </p:cNvPr>
          <p:cNvSpPr/>
          <p:nvPr/>
        </p:nvSpPr>
        <p:spPr>
          <a:xfrm>
            <a:off x="293486" y="1027609"/>
            <a:ext cx="11605027" cy="5693866"/>
          </a:xfrm>
          <a:prstGeom prst="rect">
            <a:avLst/>
          </a:prstGeom>
        </p:spPr>
        <p:txBody>
          <a:bodyPr wrap="square">
            <a:spAutoFit/>
          </a:bodyPr>
          <a:lstStyle/>
          <a:p>
            <a:pPr algn="just"/>
            <a:r>
              <a:rPr lang="en-US" b="1" dirty="0">
                <a:solidFill>
                  <a:srgbClr val="164194"/>
                </a:solidFill>
              </a:rPr>
              <a:t>Task 10.1: Promote synergy </a:t>
            </a:r>
            <a:r>
              <a:rPr lang="en-US" dirty="0">
                <a:solidFill>
                  <a:srgbClr val="164194"/>
                </a:solidFill>
              </a:rPr>
              <a:t>(NRC KI, DESY) M1-M48</a:t>
            </a:r>
          </a:p>
          <a:p>
            <a:pPr algn="just"/>
            <a:r>
              <a:rPr lang="en-US" dirty="0">
                <a:solidFill>
                  <a:srgbClr val="164194"/>
                </a:solidFill>
              </a:rPr>
              <a:t>Status: </a:t>
            </a:r>
            <a:r>
              <a:rPr lang="en-US" b="1" u="sng" dirty="0">
                <a:solidFill>
                  <a:srgbClr val="FF0000"/>
                </a:solidFill>
              </a:rPr>
              <a:t>TERMINATED .</a:t>
            </a:r>
            <a:r>
              <a:rPr lang="en-US" sz="1600" i="1" dirty="0"/>
              <a:t> This task was dedicated to promoting and exploiting the synergy potential across the CREMLINplus </a:t>
            </a:r>
          </a:p>
          <a:p>
            <a:pPr algn="just"/>
            <a:r>
              <a:rPr lang="en-US" sz="1600" i="1" dirty="0"/>
              <a:t>activities. Within this task a survey was prepared as a joint effort by NRC KI and DESY LTS team with the aim to gain a better and detailed understanding of respective relevance of the specific issues faced by the CREMLINplus community and to identify subtopics of interest for all beneficiaries.</a:t>
            </a:r>
          </a:p>
          <a:p>
            <a:pPr algn="just"/>
            <a:endParaRPr lang="en-US" sz="1000" i="1" dirty="0"/>
          </a:p>
          <a:p>
            <a:pPr algn="just"/>
            <a:r>
              <a:rPr lang="en-US" sz="1600" i="1" dirty="0"/>
              <a:t>projects. </a:t>
            </a:r>
            <a:r>
              <a:rPr lang="en-US" b="1" dirty="0">
                <a:solidFill>
                  <a:srgbClr val="164194"/>
                </a:solidFill>
              </a:rPr>
              <a:t>Task 10.2: Link Russian </a:t>
            </a:r>
            <a:r>
              <a:rPr lang="en-US" b="1" dirty="0" err="1">
                <a:solidFill>
                  <a:srgbClr val="164194"/>
                </a:solidFill>
              </a:rPr>
              <a:t>megascience</a:t>
            </a:r>
            <a:r>
              <a:rPr lang="en-US" b="1" dirty="0">
                <a:solidFill>
                  <a:srgbClr val="164194"/>
                </a:solidFill>
              </a:rPr>
              <a:t> projects to EU strategic initiatives </a:t>
            </a:r>
            <a:r>
              <a:rPr lang="en-US" dirty="0">
                <a:solidFill>
                  <a:srgbClr val="164194"/>
                </a:solidFill>
              </a:rPr>
              <a:t>(NRC KI, DESY) M1-M48</a:t>
            </a:r>
          </a:p>
          <a:p>
            <a:pPr algn="just"/>
            <a:r>
              <a:rPr lang="en-US" dirty="0">
                <a:solidFill>
                  <a:srgbClr val="164194"/>
                </a:solidFill>
              </a:rPr>
              <a:t>Status: </a:t>
            </a:r>
            <a:r>
              <a:rPr lang="en-US" b="1" u="sng" dirty="0">
                <a:solidFill>
                  <a:srgbClr val="FF0000"/>
                </a:solidFill>
              </a:rPr>
              <a:t>TERMINATED .</a:t>
            </a:r>
            <a:r>
              <a:rPr lang="en-US" sz="1600" i="1" dirty="0"/>
              <a:t> The aim of this task was to support and initiate actions to establish and strengthen long-term collaborations </a:t>
            </a:r>
          </a:p>
          <a:p>
            <a:pPr algn="just"/>
            <a:r>
              <a:rPr lang="en-US" sz="1600" i="1" dirty="0"/>
              <a:t>between the European strategic initiatives (LEAPS, LENS and ESFRI) and Russian m</a:t>
            </a:r>
            <a:r>
              <a:rPr lang="en-US" sz="1600" i="1"/>
              <a:t>egascience</a:t>
            </a:r>
            <a:r>
              <a:rPr lang="en-US" sz="1600" i="1" dirty="0"/>
              <a:t>  projects. </a:t>
            </a:r>
          </a:p>
          <a:p>
            <a:pPr algn="just"/>
            <a:endParaRPr lang="en-US" sz="1000" dirty="0">
              <a:solidFill>
                <a:srgbClr val="164194"/>
              </a:solidFill>
            </a:endParaRPr>
          </a:p>
          <a:p>
            <a:pPr algn="just"/>
            <a:r>
              <a:rPr lang="en-US" b="1" dirty="0">
                <a:solidFill>
                  <a:srgbClr val="164194"/>
                </a:solidFill>
              </a:rPr>
              <a:t>Task 10.3:  Workshop on innovation and technology transfer </a:t>
            </a:r>
            <a:r>
              <a:rPr lang="en-US" dirty="0">
                <a:solidFill>
                  <a:srgbClr val="164194"/>
                </a:solidFill>
              </a:rPr>
              <a:t>(NRC KI, DESY) M24-M36</a:t>
            </a:r>
          </a:p>
          <a:p>
            <a:pPr algn="just"/>
            <a:r>
              <a:rPr lang="en-US" dirty="0">
                <a:solidFill>
                  <a:srgbClr val="164194"/>
                </a:solidFill>
              </a:rPr>
              <a:t>Status: </a:t>
            </a:r>
            <a:r>
              <a:rPr lang="en-US" b="1" u="sng" dirty="0">
                <a:solidFill>
                  <a:srgbClr val="FF0000"/>
                </a:solidFill>
              </a:rPr>
              <a:t>TERMINATED. </a:t>
            </a:r>
            <a:r>
              <a:rPr lang="en-US" sz="1600" i="1" dirty="0"/>
              <a:t>Within this task, it was planned to </a:t>
            </a:r>
            <a:r>
              <a:rPr lang="en-US" sz="1600" i="1" dirty="0" err="1"/>
              <a:t>organise</a:t>
            </a:r>
            <a:r>
              <a:rPr lang="en-US" sz="1600" i="1" dirty="0"/>
              <a:t> a workshop for Russian RIs and </a:t>
            </a:r>
            <a:r>
              <a:rPr lang="en-US" sz="1600" i="1" dirty="0" err="1"/>
              <a:t>megascience</a:t>
            </a:r>
            <a:r>
              <a:rPr lang="en-US" sz="1600" i="1" dirty="0"/>
              <a:t> projects as well </a:t>
            </a:r>
          </a:p>
          <a:p>
            <a:pPr algn="just"/>
            <a:r>
              <a:rPr lang="en-US" sz="1600" i="1" dirty="0"/>
              <a:t>as LIST-11 infrastructures to highlight the essential role of global research infrastructures in addressing grand challenges and as hubs for innovation. This activity was planned to take place during year 3 of the project and was therefore later cancelled.</a:t>
            </a:r>
            <a:endParaRPr lang="en-US" b="1" u="sng" dirty="0">
              <a:solidFill>
                <a:srgbClr val="FF0000"/>
              </a:solidFill>
            </a:endParaRPr>
          </a:p>
          <a:p>
            <a:pPr algn="just"/>
            <a:endParaRPr lang="en-US" sz="1000" dirty="0">
              <a:solidFill>
                <a:srgbClr val="164194"/>
              </a:solidFill>
            </a:endParaRPr>
          </a:p>
          <a:p>
            <a:pPr algn="just"/>
            <a:r>
              <a:rPr lang="en-US" b="1" dirty="0">
                <a:solidFill>
                  <a:srgbClr val="164194"/>
                </a:solidFill>
              </a:rPr>
              <a:t>Task 10.4: Is in science diplomacy </a:t>
            </a:r>
            <a:r>
              <a:rPr lang="en-US" dirty="0">
                <a:solidFill>
                  <a:srgbClr val="164194"/>
                </a:solidFill>
              </a:rPr>
              <a:t>(NRC KI, DESY) M12-M24</a:t>
            </a:r>
          </a:p>
          <a:p>
            <a:pPr algn="just"/>
            <a:r>
              <a:rPr lang="en-US" dirty="0">
                <a:solidFill>
                  <a:srgbClr val="164194"/>
                </a:solidFill>
              </a:rPr>
              <a:t>Status: </a:t>
            </a:r>
            <a:r>
              <a:rPr lang="en-US" b="1" u="sng" dirty="0">
                <a:solidFill>
                  <a:srgbClr val="FF0000"/>
                </a:solidFill>
              </a:rPr>
              <a:t>TERMINATED. </a:t>
            </a:r>
            <a:r>
              <a:rPr lang="en-US" sz="1600" i="1" dirty="0"/>
              <a:t>Under this task a workshop on the role of RIs in science diplomacy was to be organized. Due to </a:t>
            </a:r>
            <a:r>
              <a:rPr lang="en-US" sz="1600" i="1" dirty="0" err="1"/>
              <a:t>Covid</a:t>
            </a:r>
            <a:r>
              <a:rPr lang="en-US" sz="1600" i="1" dirty="0"/>
              <a:t> pandemic  this task was postponed to M36 and was later cancelled.</a:t>
            </a:r>
          </a:p>
          <a:p>
            <a:pPr algn="just"/>
            <a:endParaRPr lang="en-US" sz="1000" i="1" dirty="0"/>
          </a:p>
          <a:p>
            <a:pPr algn="just"/>
            <a:r>
              <a:rPr lang="en-US" b="1" dirty="0">
                <a:solidFill>
                  <a:srgbClr val="164194"/>
                </a:solidFill>
              </a:rPr>
              <a:t>Task 10.5:  Workshop on socio-economic impact of RIs </a:t>
            </a:r>
            <a:r>
              <a:rPr lang="en-US" dirty="0">
                <a:solidFill>
                  <a:srgbClr val="164194"/>
                </a:solidFill>
              </a:rPr>
              <a:t>(NRC KI, DESY) M24-M36</a:t>
            </a:r>
          </a:p>
          <a:p>
            <a:pPr algn="just"/>
            <a:r>
              <a:rPr lang="en-US" dirty="0">
                <a:solidFill>
                  <a:srgbClr val="164194"/>
                </a:solidFill>
              </a:rPr>
              <a:t>Status: </a:t>
            </a:r>
            <a:r>
              <a:rPr lang="en-US" b="1" u="sng" dirty="0">
                <a:solidFill>
                  <a:srgbClr val="FF0000"/>
                </a:solidFill>
              </a:rPr>
              <a:t>TERMINATED.</a:t>
            </a:r>
            <a:r>
              <a:rPr lang="en-US" sz="1600" i="1" dirty="0"/>
              <a:t> This workshop was planned as an effort to transfer knowledge on this issue to Russian RI managers, to allow to assess RIs' role in knowledge creation and scientific collaborative networks, their explorative capacities and their impact on regional development. This activity was planned to take place during year 3 of the project and was therefore later cancelled.</a:t>
            </a:r>
            <a:endParaRPr lang="en-US" dirty="0">
              <a:solidFill>
                <a:srgbClr val="164194"/>
              </a:solidFill>
            </a:endParaRPr>
          </a:p>
        </p:txBody>
      </p:sp>
    </p:spTree>
    <p:extLst>
      <p:ext uri="{BB962C8B-B14F-4D97-AF65-F5344CB8AC3E}">
        <p14:creationId xmlns:p14="http://schemas.microsoft.com/office/powerpoint/2010/main" val="3515884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5BB0571-46C3-476E-A5BC-8B77AAEF0FBC}"/>
              </a:ext>
            </a:extLst>
          </p:cNvPr>
          <p:cNvSpPr/>
          <p:nvPr/>
        </p:nvSpPr>
        <p:spPr>
          <a:xfrm>
            <a:off x="182880" y="108471"/>
            <a:ext cx="11863346" cy="646331"/>
          </a:xfrm>
          <a:prstGeom prst="rect">
            <a:avLst/>
          </a:prstGeom>
        </p:spPr>
        <p:txBody>
          <a:bodyPr wrap="square">
            <a:spAutoFit/>
          </a:bodyPr>
          <a:lstStyle/>
          <a:p>
            <a:pPr algn="ctr">
              <a:defRPr/>
            </a:pP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WP 10: “S</a:t>
            </a:r>
            <a:r>
              <a:rPr lang="en-US" sz="3600" b="1" kern="0" dirty="0" err="1">
                <a:solidFill>
                  <a:srgbClr val="164194"/>
                </a:solidFill>
              </a:rPr>
              <a:t>ustainability</a:t>
            </a:r>
            <a:r>
              <a:rPr lang="en-US" sz="3600" b="1" kern="0" dirty="0">
                <a:solidFill>
                  <a:srgbClr val="164194"/>
                </a:solidFill>
              </a:rPr>
              <a:t> of RIs</a:t>
            </a:r>
            <a:r>
              <a:rPr kumimoji="0" lang="en-US" sz="3600" b="1" i="0" u="none" strike="noStrike" kern="0" cap="none" spc="0" normalizeH="0" baseline="0" noProof="0" dirty="0">
                <a:ln>
                  <a:noFill/>
                </a:ln>
                <a:solidFill>
                  <a:srgbClr val="164194"/>
                </a:solidFill>
                <a:effectLst/>
                <a:uLnTx/>
                <a:uFillTx/>
                <a:latin typeface="Calibri" panose="020F0502020204030204"/>
                <a:ea typeface="+mn-ea"/>
                <a:cs typeface="+mn-cs"/>
              </a:rPr>
              <a:t>“ </a:t>
            </a:r>
            <a:r>
              <a:rPr kumimoji="0" lang="en-US" sz="3600" b="1" i="0" u="sng" strike="noStrike" kern="0" cap="none" spc="0" normalizeH="0" baseline="0" noProof="0" dirty="0">
                <a:ln>
                  <a:noFill/>
                </a:ln>
                <a:solidFill>
                  <a:srgbClr val="164194"/>
                </a:solidFill>
                <a:effectLst/>
                <a:uLnTx/>
                <a:uFillTx/>
                <a:latin typeface="Calibri" panose="020F0502020204030204"/>
                <a:ea typeface="+mn-ea"/>
                <a:cs typeface="+mn-cs"/>
              </a:rPr>
              <a:t>in EURIZON</a:t>
            </a:r>
            <a:endParaRPr kumimoji="0" lang="en-US" sz="3600" b="0" i="0" u="sng" strike="noStrike" kern="0" cap="none" spc="0" normalizeH="0" baseline="0" noProof="0" dirty="0">
              <a:ln>
                <a:noFill/>
              </a:ln>
              <a:solidFill>
                <a:srgbClr val="164194"/>
              </a:solidFill>
              <a:effectLst/>
              <a:uLnTx/>
              <a:uFillTx/>
              <a:latin typeface="Calibri" panose="020F0502020204030204"/>
              <a:ea typeface="+mn-ea"/>
              <a:cs typeface="+mn-cs"/>
            </a:endParaRPr>
          </a:p>
        </p:txBody>
      </p:sp>
      <p:sp>
        <p:nvSpPr>
          <p:cNvPr id="18" name="TextBox 5">
            <a:extLst>
              <a:ext uri="{FF2B5EF4-FFF2-40B4-BE49-F238E27FC236}">
                <a16:creationId xmlns:a16="http://schemas.microsoft.com/office/drawing/2014/main" id="{90765564-D9B0-4902-AEEC-FCB9DD765F44}"/>
              </a:ext>
            </a:extLst>
          </p:cNvPr>
          <p:cNvSpPr txBox="1"/>
          <p:nvPr/>
        </p:nvSpPr>
        <p:spPr>
          <a:xfrm>
            <a:off x="1272571" y="1586621"/>
            <a:ext cx="9049316"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t>WP 10.1  RI Capacity building for all scientific domains in Ukraine               M36 –M54</a:t>
            </a:r>
          </a:p>
          <a:p>
            <a:r>
              <a:rPr lang="en-US" sz="2000" dirty="0"/>
              <a:t>		</a:t>
            </a:r>
            <a:endParaRPr lang="en-US" sz="2000" b="1" dirty="0">
              <a:solidFill>
                <a:schemeClr val="dk1"/>
              </a:solidFill>
            </a:endParaRPr>
          </a:p>
        </p:txBody>
      </p:sp>
      <p:sp>
        <p:nvSpPr>
          <p:cNvPr id="21" name="Rectangle 20">
            <a:extLst>
              <a:ext uri="{FF2B5EF4-FFF2-40B4-BE49-F238E27FC236}">
                <a16:creationId xmlns:a16="http://schemas.microsoft.com/office/drawing/2014/main" id="{9ABF6AA6-4C3B-4A6B-8139-04C4779AAE37}"/>
              </a:ext>
            </a:extLst>
          </p:cNvPr>
          <p:cNvSpPr/>
          <p:nvPr/>
        </p:nvSpPr>
        <p:spPr>
          <a:xfrm>
            <a:off x="1262617" y="2581144"/>
            <a:ext cx="9059269" cy="1477328"/>
          </a:xfrm>
          <a:prstGeom prst="rect">
            <a:avLst/>
          </a:prstGeom>
        </p:spPr>
        <p:txBody>
          <a:bodyPr wrap="square">
            <a:spAutoFit/>
          </a:bodyPr>
          <a:lstStyle/>
          <a:p>
            <a:pPr marL="285750" indent="-285750" algn="just">
              <a:buFont typeface="Arial" panose="020B0604020202020204" pitchFamily="34" charset="0"/>
              <a:buChar char="•"/>
            </a:pPr>
            <a:r>
              <a:rPr lang="en-US" u="sng" dirty="0"/>
              <a:t>Assess the landscape and status of RIs in Ukraine </a:t>
            </a:r>
            <a:r>
              <a:rPr lang="en-US" dirty="0"/>
              <a:t>before and during/after the crisis and evaluate </a:t>
            </a:r>
            <a:r>
              <a:rPr lang="en-US" u="sng" dirty="0"/>
              <a:t>needs of Ukrainian RIs for continuing operation and reconstruction</a:t>
            </a:r>
            <a:r>
              <a:rPr lang="en-US" dirty="0"/>
              <a:t>;</a:t>
            </a:r>
          </a:p>
          <a:p>
            <a:pPr marL="285750" indent="-285750" algn="just">
              <a:buFont typeface="Arial" panose="020B0604020202020204" pitchFamily="34" charset="0"/>
              <a:buChar char="•"/>
            </a:pPr>
            <a:r>
              <a:rPr lang="en-US" dirty="0"/>
              <a:t>Explore </a:t>
            </a:r>
            <a:r>
              <a:rPr lang="en-US" u="sng" dirty="0"/>
              <a:t>funding and collaboration opportunities </a:t>
            </a:r>
            <a:r>
              <a:rPr lang="en-US" dirty="0"/>
              <a:t>for Ukrainian RIs, and work out </a:t>
            </a:r>
            <a:r>
              <a:rPr lang="en-US" u="sng" dirty="0"/>
              <a:t>recommendations to prevent brain drain </a:t>
            </a:r>
            <a:r>
              <a:rPr lang="en-US" dirty="0"/>
              <a:t>from Ukraine; </a:t>
            </a:r>
          </a:p>
          <a:p>
            <a:pPr marL="285750" indent="-285750" algn="just">
              <a:buFont typeface="Arial" panose="020B0604020202020204" pitchFamily="34" charset="0"/>
              <a:buChar char="•"/>
            </a:pPr>
            <a:endParaRPr lang="en-US" dirty="0"/>
          </a:p>
        </p:txBody>
      </p:sp>
      <p:sp>
        <p:nvSpPr>
          <p:cNvPr id="22" name="Rectangle 21">
            <a:extLst>
              <a:ext uri="{FF2B5EF4-FFF2-40B4-BE49-F238E27FC236}">
                <a16:creationId xmlns:a16="http://schemas.microsoft.com/office/drawing/2014/main" id="{43422168-FE8E-402D-9DE8-0C35D828ABB8}"/>
              </a:ext>
            </a:extLst>
          </p:cNvPr>
          <p:cNvSpPr/>
          <p:nvPr/>
        </p:nvSpPr>
        <p:spPr>
          <a:xfrm>
            <a:off x="1272571" y="5422753"/>
            <a:ext cx="9049314" cy="1200329"/>
          </a:xfrm>
          <a:prstGeom prst="rect">
            <a:avLst/>
          </a:prstGeom>
        </p:spPr>
        <p:txBody>
          <a:bodyPr wrap="square">
            <a:spAutoFit/>
          </a:bodyPr>
          <a:lstStyle/>
          <a:p>
            <a:pPr marL="285750" indent="-285750">
              <a:buFont typeface="Arial" panose="020B0604020202020204" pitchFamily="34" charset="0"/>
              <a:buChar char="•"/>
            </a:pPr>
            <a:r>
              <a:rPr lang="en-US" u="sng" dirty="0"/>
              <a:t>Outreach activities </a:t>
            </a:r>
            <a:r>
              <a:rPr lang="en-US" dirty="0"/>
              <a:t>to disseminate the results  of the analysis of the status of  Ukrainian RIs and advocate about their needs for sustainability and reconstruction;</a:t>
            </a:r>
          </a:p>
          <a:p>
            <a:pPr marL="285750" indent="-285750">
              <a:buFont typeface="Arial" panose="020B0604020202020204" pitchFamily="34" charset="0"/>
              <a:buChar char="•"/>
            </a:pPr>
            <a:r>
              <a:rPr lang="en-US" dirty="0"/>
              <a:t>Set up and provide a platform for the dialogue between policymakers and scientists for </a:t>
            </a:r>
            <a:r>
              <a:rPr lang="en-US" u="sng" dirty="0"/>
              <a:t>Ukraine RIs capacity building</a:t>
            </a:r>
            <a:r>
              <a:rPr lang="en-US" dirty="0"/>
              <a:t>; </a:t>
            </a:r>
          </a:p>
        </p:txBody>
      </p:sp>
      <p:sp>
        <p:nvSpPr>
          <p:cNvPr id="23" name="TextBox 22">
            <a:extLst>
              <a:ext uri="{FF2B5EF4-FFF2-40B4-BE49-F238E27FC236}">
                <a16:creationId xmlns:a16="http://schemas.microsoft.com/office/drawing/2014/main" id="{EA34C365-1FE1-49A0-9D58-6585AEF43C11}"/>
              </a:ext>
            </a:extLst>
          </p:cNvPr>
          <p:cNvSpPr txBox="1"/>
          <p:nvPr/>
        </p:nvSpPr>
        <p:spPr>
          <a:xfrm>
            <a:off x="921229" y="930652"/>
            <a:ext cx="9995010" cy="369332"/>
          </a:xfrm>
          <a:prstGeom prst="rect">
            <a:avLst/>
          </a:prstGeom>
          <a:noFill/>
          <a:ln>
            <a:solidFill>
              <a:schemeClr val="accent1"/>
            </a:solidFill>
          </a:ln>
        </p:spPr>
        <p:txBody>
          <a:bodyPr wrap="square" rtlCol="0">
            <a:spAutoFit/>
          </a:bodyPr>
          <a:lstStyle/>
          <a:p>
            <a:pPr algn="ctr"/>
            <a:r>
              <a:rPr lang="en-US" b="1" u="sng" kern="0" dirty="0">
                <a:solidFill>
                  <a:srgbClr val="164194"/>
                </a:solidFill>
                <a:latin typeface="Calibri" panose="020F0502020204030204"/>
              </a:rPr>
              <a:t>Wp leader</a:t>
            </a:r>
            <a:r>
              <a:rPr lang="en-US" b="1" kern="0" dirty="0">
                <a:solidFill>
                  <a:srgbClr val="164194"/>
                </a:solidFill>
                <a:latin typeface="Calibri" panose="020F0502020204030204"/>
              </a:rPr>
              <a:t>: DESY         Other partners: </a:t>
            </a:r>
            <a:r>
              <a:rPr lang="en-GB" b="1" kern="0" dirty="0">
                <a:solidFill>
                  <a:srgbClr val="164194"/>
                </a:solidFill>
                <a:latin typeface="Calibri" panose="020F0502020204030204"/>
              </a:rPr>
              <a:t>UNIMIB, INR NASU, NSC KIPT + collaboration with NRFU</a:t>
            </a:r>
            <a:endParaRPr lang="en-US" b="1" kern="0" dirty="0">
              <a:solidFill>
                <a:srgbClr val="164194"/>
              </a:solidFill>
              <a:latin typeface="Calibri" panose="020F0502020204030204"/>
            </a:endParaRPr>
          </a:p>
        </p:txBody>
      </p:sp>
      <p:sp>
        <p:nvSpPr>
          <p:cNvPr id="28" name="TextBox 5">
            <a:extLst>
              <a:ext uri="{FF2B5EF4-FFF2-40B4-BE49-F238E27FC236}">
                <a16:creationId xmlns:a16="http://schemas.microsoft.com/office/drawing/2014/main" id="{5ADE2BCC-5ABF-48A1-9E17-43A4AC573BA7}"/>
              </a:ext>
            </a:extLst>
          </p:cNvPr>
          <p:cNvSpPr txBox="1"/>
          <p:nvPr/>
        </p:nvSpPr>
        <p:spPr>
          <a:xfrm>
            <a:off x="1272572" y="4476408"/>
            <a:ext cx="9049315"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solidFill>
                  <a:schemeClr val="tx1"/>
                </a:solidFill>
              </a:rPr>
              <a:t>WP 10.2  Outreach activities for the sustainability of Ukrainian RIs             M36 –M54</a:t>
            </a:r>
          </a:p>
          <a:p>
            <a:endParaRPr lang="en-US" sz="2000" b="1" dirty="0">
              <a:solidFill>
                <a:schemeClr val="tx1"/>
              </a:solidFill>
            </a:endParaRPr>
          </a:p>
        </p:txBody>
      </p:sp>
    </p:spTree>
    <p:extLst>
      <p:ext uri="{BB962C8B-B14F-4D97-AF65-F5344CB8AC3E}">
        <p14:creationId xmlns:p14="http://schemas.microsoft.com/office/powerpoint/2010/main" val="3572721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C6D039-7EE1-4816-931B-089ED71BDD1E}"/>
              </a:ext>
            </a:extLst>
          </p:cNvPr>
          <p:cNvSpPr>
            <a:spLocks noGrp="1"/>
          </p:cNvSpPr>
          <p:nvPr>
            <p:ph type="sldNum" sz="quarter" idx="12"/>
          </p:nvPr>
        </p:nvSpPr>
        <p:spPr/>
        <p:txBody>
          <a:bodyPr/>
          <a:lstStyle/>
          <a:p>
            <a:fld id="{816A304F-65C8-4975-9904-5A915DF049C6}" type="slidenum">
              <a:rPr lang="en-US" smtClean="0"/>
              <a:t>5</a:t>
            </a:fld>
            <a:endParaRPr lang="en-US"/>
          </a:p>
        </p:txBody>
      </p:sp>
      <p:sp>
        <p:nvSpPr>
          <p:cNvPr id="5" name="Rectangle 4">
            <a:extLst>
              <a:ext uri="{FF2B5EF4-FFF2-40B4-BE49-F238E27FC236}">
                <a16:creationId xmlns:a16="http://schemas.microsoft.com/office/drawing/2014/main" id="{01EAB0D7-B9F0-44EA-95EF-DD59D72B04BC}"/>
              </a:ext>
            </a:extLst>
          </p:cNvPr>
          <p:cNvSpPr/>
          <p:nvPr/>
        </p:nvSpPr>
        <p:spPr>
          <a:xfrm>
            <a:off x="151075" y="2998995"/>
            <a:ext cx="11871297" cy="1354217"/>
          </a:xfrm>
          <a:prstGeom prst="rect">
            <a:avLst/>
          </a:prstGeom>
        </p:spPr>
        <p:txBody>
          <a:bodyPr wrap="square">
            <a:spAutoFit/>
          </a:bodyPr>
          <a:lstStyle/>
          <a:p>
            <a:pPr lvl="0" algn="ctr">
              <a:defRPr/>
            </a:pPr>
            <a:r>
              <a:rPr lang="en-US" sz="3200" b="1" kern="0" dirty="0">
                <a:solidFill>
                  <a:srgbClr val="164194"/>
                </a:solidFill>
              </a:rPr>
              <a:t>THANK YOU FOR YOUR ATTENTION!</a:t>
            </a:r>
          </a:p>
          <a:p>
            <a:pPr lvl="0" algn="ctr">
              <a:defRPr/>
            </a:pPr>
            <a:endParaRPr lang="en-US" sz="3200" b="1" u="sng" kern="0" dirty="0">
              <a:solidFill>
                <a:srgbClr val="164194"/>
              </a:solidFill>
            </a:endParaRPr>
          </a:p>
          <a:p>
            <a:pPr lvl="0" algn="ctr">
              <a:defRPr/>
            </a:pPr>
            <a:endParaRPr lang="en-US" kern="0" dirty="0">
              <a:solidFill>
                <a:srgbClr val="164194"/>
              </a:solidFill>
            </a:endParaRPr>
          </a:p>
        </p:txBody>
      </p:sp>
      <p:pic>
        <p:nvPicPr>
          <p:cNvPr id="3" name="Picture 2">
            <a:extLst>
              <a:ext uri="{FF2B5EF4-FFF2-40B4-BE49-F238E27FC236}">
                <a16:creationId xmlns:a16="http://schemas.microsoft.com/office/drawing/2014/main" id="{47BC7270-ADD8-46A7-B554-442BDBE64075}"/>
              </a:ext>
            </a:extLst>
          </p:cNvPr>
          <p:cNvPicPr>
            <a:picLocks noChangeAspect="1"/>
          </p:cNvPicPr>
          <p:nvPr/>
        </p:nvPicPr>
        <p:blipFill>
          <a:blip r:embed="rId2"/>
          <a:stretch>
            <a:fillRect/>
          </a:stretch>
        </p:blipFill>
        <p:spPr>
          <a:xfrm>
            <a:off x="9699039" y="6038997"/>
            <a:ext cx="2176461" cy="499915"/>
          </a:xfrm>
          <a:prstGeom prst="rect">
            <a:avLst/>
          </a:prstGeom>
        </p:spPr>
      </p:pic>
      <p:pic>
        <p:nvPicPr>
          <p:cNvPr id="10" name="Grafik 9">
            <a:extLst>
              <a:ext uri="{FF2B5EF4-FFF2-40B4-BE49-F238E27FC236}">
                <a16:creationId xmlns:a16="http://schemas.microsoft.com/office/drawing/2014/main" id="{F028467A-7302-4CA6-91F6-D952EFC7E02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spTree>
    <p:extLst>
      <p:ext uri="{BB962C8B-B14F-4D97-AF65-F5344CB8AC3E}">
        <p14:creationId xmlns:p14="http://schemas.microsoft.com/office/powerpoint/2010/main" val="40861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623</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Facile, Greta</dc:creator>
  <cp:lastModifiedBy>Facile, Greta</cp:lastModifiedBy>
  <cp:revision>325</cp:revision>
  <dcterms:created xsi:type="dcterms:W3CDTF">2022-08-02T15:51:30Z</dcterms:created>
  <dcterms:modified xsi:type="dcterms:W3CDTF">2023-02-09T09:34:31Z</dcterms:modified>
</cp:coreProperties>
</file>