
<file path=[Content_Types].xml><?xml version="1.0" encoding="utf-8"?>
<Types xmlns="http://schemas.openxmlformats.org/package/2006/content-types">
  <Default Extension="png" ContentType="image/png"/>
  <Default Extension="svg" ContentType="image/unknown"/>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2" r:id="rId1"/>
    <p:sldMasterId id="2147483673" r:id="rId2"/>
    <p:sldMasterId id="2147483685" r:id="rId3"/>
    <p:sldMasterId id="2147483697" r:id="rId4"/>
    <p:sldMasterId id="2147483709" r:id="rId5"/>
    <p:sldMasterId id="2147483721" r:id="rId6"/>
    <p:sldMasterId id="2147483733" r:id="rId7"/>
  </p:sldMasterIdLst>
  <p:notesMasterIdLst>
    <p:notesMasterId r:id="rId34"/>
  </p:notesMasterIdLst>
  <p:sldIdLst>
    <p:sldId id="270" r:id="rId8"/>
    <p:sldId id="283" r:id="rId9"/>
    <p:sldId id="284" r:id="rId10"/>
    <p:sldId id="285" r:id="rId11"/>
    <p:sldId id="286" r:id="rId12"/>
    <p:sldId id="287" r:id="rId13"/>
    <p:sldId id="274" r:id="rId14"/>
    <p:sldId id="275" r:id="rId15"/>
    <p:sldId id="276" r:id="rId16"/>
    <p:sldId id="277" r:id="rId17"/>
    <p:sldId id="278" r:id="rId18"/>
    <p:sldId id="279" r:id="rId19"/>
    <p:sldId id="280" r:id="rId20"/>
    <p:sldId id="281" r:id="rId21"/>
    <p:sldId id="282" r:id="rId22"/>
    <p:sldId id="256" r:id="rId23"/>
    <p:sldId id="257" r:id="rId24"/>
    <p:sldId id="258" r:id="rId25"/>
    <p:sldId id="264" r:id="rId26"/>
    <p:sldId id="266" r:id="rId27"/>
    <p:sldId id="267" r:id="rId28"/>
    <p:sldId id="268" r:id="rId29"/>
    <p:sldId id="288" r:id="rId30"/>
    <p:sldId id="271" r:id="rId31"/>
    <p:sldId id="272" r:id="rId32"/>
    <p:sldId id="273"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0" autoAdjust="0"/>
    <p:restoredTop sz="94660"/>
  </p:normalViewPr>
  <p:slideViewPr>
    <p:cSldViewPr snapToGrid="0">
      <p:cViewPr varScale="1">
        <p:scale>
          <a:sx n="145" d="100"/>
          <a:sy n="145" d="100"/>
        </p:scale>
        <p:origin x="102"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1498DFE-8A4C-451E-97A5-A20F8AE22160}"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endParaRPr>
          </a:p>
        </p:txBody>
      </p:sp>
      <p:sp>
        <p:nvSpPr>
          <p:cNvPr id="2" name="Folienbildplatzhalter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vert="horz">
            <a:spAutoFit/>
          </a:bodyPr>
          <a:lstStyle/>
          <a:p>
            <a:pPr rtl="0"/>
            <a:endParaRPr lang="en-US"/>
          </a:p>
        </p:txBody>
      </p:sp>
    </p:spTree>
    <p:extLst>
      <p:ext uri="{BB962C8B-B14F-4D97-AF65-F5344CB8AC3E}">
        <p14:creationId xmlns:p14="http://schemas.microsoft.com/office/powerpoint/2010/main" val="416977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5c4ba65fe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5c4ba65fe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205c4ba65fe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205c4ba65fe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05c4ba65fe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05c4ba65fe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24E383B-EB19-4CA6-B1EF-CF826BDC6CE5}" type="slidenum">
              <a:rPr kumimoji="0" lang="en-GB"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23</a:t>
            </a:fld>
            <a:endParaRPr kumimoji="0" lang="en-GB" sz="1400" b="0" i="0" u="none" strike="noStrike" kern="1200" cap="none" spc="0" normalizeH="0" baseline="0" noProof="0" smtClean="0">
              <a:ln>
                <a:noFill/>
              </a:ln>
              <a:solidFill>
                <a:prstClr val="black"/>
              </a:solidFill>
              <a:effectLst/>
              <a:uLnTx/>
              <a:uFillTx/>
              <a:latin typeface="Liberation Serif" pitchFamily="18"/>
              <a:ea typeface="Tahoma" pitchFamily="2"/>
              <a:cs typeface="Tahoma" pitchFamily="2"/>
            </a:endParaRPr>
          </a:p>
        </p:txBody>
      </p:sp>
      <p:sp>
        <p:nvSpPr>
          <p:cNvPr id="2" name="Folienbildplatzhalter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a:lstStyle/>
          <a:p>
            <a:endParaRPr lang="en-GB"/>
          </a:p>
        </p:txBody>
      </p:sp>
    </p:spTree>
    <p:extLst>
      <p:ext uri="{BB962C8B-B14F-4D97-AF65-F5344CB8AC3E}">
        <p14:creationId xmlns:p14="http://schemas.microsoft.com/office/powerpoint/2010/main" val="69756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2060b26418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2060b2641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23227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060b26418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060b26418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847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060b264186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060b26418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199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95BA2A2-ECD8-45F0-B48E-3D83913BC638}"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8</a:t>
            </a:fld>
            <a:endPar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endParaRPr>
          </a:p>
        </p:txBody>
      </p:sp>
      <p:sp>
        <p:nvSpPr>
          <p:cNvPr id="2" name="Folienbildplatzhalter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1341044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7D07599-26BC-4B48-95C5-24CF21785BA2}"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endParaRPr>
          </a:p>
        </p:txBody>
      </p:sp>
      <p:sp>
        <p:nvSpPr>
          <p:cNvPr id="2" name="Folienbildplatzhalter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136493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89E3220-E36E-461B-BC4A-B5B9EF592EE5}"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10</a:t>
            </a:fld>
            <a:endPar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endParaRPr>
          </a:p>
        </p:txBody>
      </p:sp>
      <p:sp>
        <p:nvSpPr>
          <p:cNvPr id="2" name="Folienbildplatzhalter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4005709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liennummernplatzhalter 6"/>
          <p:cNvSpPr txBox="1">
            <a:spLocks noGrp="1"/>
          </p:cNvSpPr>
          <p:nvPr>
            <p:ph type="sldNum" sz="quarter" idx="5"/>
          </p:nvPr>
        </p:nvSpPr>
        <p:spPr>
          <a:ln/>
        </p:spPr>
        <p:txBody>
          <a:bodyPr vert="horz"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5B09AA6-D56C-44E4-AE54-8C1E52A6D572}" type="slidenum">
              <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11</a:t>
            </a:fld>
            <a:endParaRPr kumimoji="0" lang="en-US" sz="1400" b="0" i="0" u="none" strike="noStrike" kern="1200" cap="none" spc="0" normalizeH="0" baseline="0" noProof="0" smtClean="0">
              <a:ln>
                <a:noFill/>
              </a:ln>
              <a:solidFill>
                <a:prstClr val="black"/>
              </a:solidFill>
              <a:effectLst/>
              <a:uLnTx/>
              <a:uFillTx/>
              <a:latin typeface="Times New Roman" pitchFamily="18"/>
              <a:cs typeface="Tahoma" pitchFamily="2"/>
            </a:endParaRPr>
          </a:p>
        </p:txBody>
      </p:sp>
      <p:sp>
        <p:nvSpPr>
          <p:cNvPr id="2" name="Folienbildplatzhalter 1"/>
          <p:cNvSpPr>
            <a:spLocks noGrp="1" noRot="1" noChangeAspect="1" noResize="1"/>
          </p:cNvSpPr>
          <p:nvPr>
            <p:ph type="sldImg"/>
          </p:nvPr>
        </p:nvSpPr>
        <p:spPr>
          <a:xfrm>
            <a:off x="217488" y="812800"/>
            <a:ext cx="7124700" cy="4008438"/>
          </a:xfrm>
          <a:solidFill>
            <a:srgbClr val="729FCF"/>
          </a:solidFill>
          <a:ln w="25400">
            <a:solidFill>
              <a:srgbClr val="3465A4"/>
            </a:solidFill>
            <a:prstDash val="solid"/>
          </a:ln>
        </p:spPr>
      </p:sp>
      <p:sp>
        <p:nvSpPr>
          <p:cNvPr id="3" name="Notizenplatzhalter 2"/>
          <p:cNvSpPr txBox="1">
            <a:spLocks noGrp="1"/>
          </p:cNvSpPr>
          <p:nvPr>
            <p:ph type="body" sz="quarter" idx="1"/>
          </p:nvPr>
        </p:nvSpPr>
        <p:spPr/>
        <p:txBody>
          <a:bodyPr vert="horz"/>
          <a:lstStyle/>
          <a:p>
            <a:pPr rtl="0"/>
            <a:endParaRPr lang="en-US"/>
          </a:p>
        </p:txBody>
      </p:sp>
    </p:spTree>
    <p:extLst>
      <p:ext uri="{BB962C8B-B14F-4D97-AF65-F5344CB8AC3E}">
        <p14:creationId xmlns:p14="http://schemas.microsoft.com/office/powerpoint/2010/main" val="23035700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04929fcd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04929fcdd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39939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05073797e1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205073797e1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688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05e7fa3f9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05e7fa3f9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1676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05e7fa3f9f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05e7fa3f9f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6826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457200" y="205981"/>
            <a:ext cx="8229600" cy="4038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Clr>
                <a:schemeClr val="dk1"/>
              </a:buClr>
              <a:buSzPts val="1800"/>
              <a:buFont typeface="Calibri"/>
              <a:buNone/>
              <a:defRPr sz="1800" b="1" i="0" u="none" strike="noStrike" cap="none">
                <a:solidFill>
                  <a:schemeClr val="dk1"/>
                </a:solidFill>
                <a:latin typeface="Calibri"/>
                <a:ea typeface="Calibri"/>
                <a:cs typeface="Calibri"/>
                <a:sym typeface="Calibri"/>
              </a:defRPr>
            </a:lvl1pPr>
            <a:lvl2pPr lvl="1" rtl="0">
              <a:spcBef>
                <a:spcPts val="0"/>
              </a:spcBef>
              <a:spcAft>
                <a:spcPts val="0"/>
              </a:spcAft>
              <a:buSzPts val="2800"/>
              <a:buNone/>
              <a:defRPr sz="1400"/>
            </a:lvl2pPr>
            <a:lvl3pPr lvl="2" rtl="0">
              <a:spcBef>
                <a:spcPts val="0"/>
              </a:spcBef>
              <a:spcAft>
                <a:spcPts val="0"/>
              </a:spcAft>
              <a:buSzPts val="2800"/>
              <a:buNone/>
              <a:defRPr sz="1400"/>
            </a:lvl3pPr>
            <a:lvl4pPr lvl="3" rtl="0">
              <a:spcBef>
                <a:spcPts val="0"/>
              </a:spcBef>
              <a:spcAft>
                <a:spcPts val="0"/>
              </a:spcAft>
              <a:buSzPts val="2800"/>
              <a:buNone/>
              <a:defRPr sz="1400"/>
            </a:lvl4pPr>
            <a:lvl5pPr lvl="4" rtl="0">
              <a:spcBef>
                <a:spcPts val="0"/>
              </a:spcBef>
              <a:spcAft>
                <a:spcPts val="0"/>
              </a:spcAft>
              <a:buSzPts val="2800"/>
              <a:buNone/>
              <a:defRPr sz="1400"/>
            </a:lvl5pPr>
            <a:lvl6pPr lvl="5" rtl="0">
              <a:spcBef>
                <a:spcPts val="0"/>
              </a:spcBef>
              <a:spcAft>
                <a:spcPts val="0"/>
              </a:spcAft>
              <a:buSzPts val="2800"/>
              <a:buNone/>
              <a:defRPr sz="1400"/>
            </a:lvl6pPr>
            <a:lvl7pPr lvl="6" rtl="0">
              <a:spcBef>
                <a:spcPts val="0"/>
              </a:spcBef>
              <a:spcAft>
                <a:spcPts val="0"/>
              </a:spcAft>
              <a:buSzPts val="2800"/>
              <a:buNone/>
              <a:defRPr sz="1400"/>
            </a:lvl7pPr>
            <a:lvl8pPr lvl="7" rtl="0">
              <a:spcBef>
                <a:spcPts val="0"/>
              </a:spcBef>
              <a:spcAft>
                <a:spcPts val="0"/>
              </a:spcAft>
              <a:buSzPts val="2800"/>
              <a:buNone/>
              <a:defRPr sz="1400"/>
            </a:lvl8pPr>
            <a:lvl9pPr lvl="8" rtl="0">
              <a:spcBef>
                <a:spcPts val="0"/>
              </a:spcBef>
              <a:spcAft>
                <a:spcPts val="0"/>
              </a:spcAft>
              <a:buSzPts val="2800"/>
              <a:buNone/>
              <a:defRPr sz="1400"/>
            </a:lvl9pPr>
          </a:lstStyle>
          <a:p>
            <a:endParaRPr/>
          </a:p>
        </p:txBody>
      </p:sp>
      <p:sp>
        <p:nvSpPr>
          <p:cNvPr id="97" name="Google Shape;97;p25"/>
          <p:cNvSpPr txBox="1">
            <a:spLocks noGrp="1"/>
          </p:cNvSpPr>
          <p:nvPr>
            <p:ph type="body" idx="1"/>
          </p:nvPr>
        </p:nvSpPr>
        <p:spPr>
          <a:xfrm>
            <a:off x="457200" y="885372"/>
            <a:ext cx="8229600" cy="3709500"/>
          </a:xfrm>
          <a:prstGeom prst="rect">
            <a:avLst/>
          </a:prstGeom>
          <a:noFill/>
          <a:ln>
            <a:noFill/>
          </a:ln>
        </p:spPr>
        <p:txBody>
          <a:bodyPr spcFirstLastPara="1" wrap="square" lIns="68575" tIns="34275" rIns="68575" bIns="34275" anchor="t" anchorCtr="0">
            <a:noAutofit/>
          </a:bodyPr>
          <a:lstStyle>
            <a:lvl1pPr marL="457200" marR="0" lvl="0"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1pPr>
            <a:lvl2pPr marL="914400" marR="0" lvl="1" indent="-317500" algn="l" rtl="0">
              <a:spcBef>
                <a:spcPts val="16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2pPr>
            <a:lvl3pPr marL="1371600" marR="0" lvl="2" indent="-304800" algn="l" rtl="0">
              <a:spcBef>
                <a:spcPts val="1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3pPr>
            <a:lvl4pPr marL="1828800" marR="0" lvl="3" indent="-304800" algn="l" rtl="0">
              <a:spcBef>
                <a:spcPts val="1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1600"/>
              </a:spcBef>
              <a:spcAft>
                <a:spcPts val="0"/>
              </a:spcAft>
              <a:buClr>
                <a:schemeClr val="dk1"/>
              </a:buClr>
              <a:buSzPts val="1200"/>
              <a:buFont typeface="Arial"/>
              <a:buChar char="»"/>
              <a:defRPr sz="1200" b="0" i="0" u="none" strike="noStrike" cap="none">
                <a:solidFill>
                  <a:schemeClr val="dk1"/>
                </a:solidFill>
                <a:latin typeface="Calibri"/>
                <a:ea typeface="Calibri"/>
                <a:cs typeface="Calibri"/>
                <a:sym typeface="Calibri"/>
              </a:defRPr>
            </a:lvl5pPr>
            <a:lvl6pPr marL="2743200" marR="0" lvl="5"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16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1600"/>
              </a:spcBef>
              <a:spcAft>
                <a:spcPts val="160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8" name="Google Shape;98;p25"/>
          <p:cNvSpPr txBox="1">
            <a:spLocks noGrp="1"/>
          </p:cNvSpPr>
          <p:nvPr>
            <p:ph type="dt" idx="10"/>
          </p:nvPr>
        </p:nvSpPr>
        <p:spPr>
          <a:xfrm>
            <a:off x="87086" y="4925010"/>
            <a:ext cx="2133600" cy="2184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900">
                <a:solidFill>
                  <a:srgbClr val="888888"/>
                </a:solidFill>
                <a:latin typeface="Calibri"/>
                <a:ea typeface="Calibri"/>
                <a:cs typeface="Calibri"/>
                <a:sym typeface="Calibri"/>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fld id="{15D5F774-013F-49B5-9BC7-7C11F41C8976}" type="datetime1">
              <a:rPr lang="de-DE" smtClean="0"/>
              <a:t>08.02.2023</a:t>
            </a:fld>
            <a:endParaRPr/>
          </a:p>
        </p:txBody>
      </p:sp>
      <p:sp>
        <p:nvSpPr>
          <p:cNvPr id="99" name="Google Shape;99;p25"/>
          <p:cNvSpPr txBox="1">
            <a:spLocks noGrp="1"/>
          </p:cNvSpPr>
          <p:nvPr>
            <p:ph type="ftr" idx="11"/>
          </p:nvPr>
        </p:nvSpPr>
        <p:spPr>
          <a:xfrm>
            <a:off x="2663372" y="4925010"/>
            <a:ext cx="3955200" cy="2184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900">
                <a:solidFill>
                  <a:srgbClr val="888888"/>
                </a:solidFill>
              </a:defRPr>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100" name="Google Shape;100;p25"/>
          <p:cNvSpPr txBox="1">
            <a:spLocks noGrp="1"/>
          </p:cNvSpPr>
          <p:nvPr>
            <p:ph type="sldNum" idx="12"/>
          </p:nvPr>
        </p:nvSpPr>
        <p:spPr>
          <a:xfrm>
            <a:off x="6908801" y="4925010"/>
            <a:ext cx="2133600" cy="2184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900" b="0" i="0" u="none" strike="noStrike" cap="none">
                <a:solidFill>
                  <a:srgbClr val="888888"/>
                </a:solidFill>
                <a:latin typeface="Calibri"/>
                <a:ea typeface="Calibri"/>
                <a:cs typeface="Calibri"/>
                <a:sym typeface="Calibri"/>
              </a:defRPr>
            </a:lvl1pPr>
            <a:lvl2pPr marL="0" lvl="1" indent="0" algn="r" rtl="0">
              <a:spcBef>
                <a:spcPts val="0"/>
              </a:spcBef>
              <a:buNone/>
              <a:defRPr sz="900" b="0" i="0" u="none" strike="noStrike" cap="none">
                <a:solidFill>
                  <a:srgbClr val="888888"/>
                </a:solidFill>
                <a:latin typeface="Calibri"/>
                <a:ea typeface="Calibri"/>
                <a:cs typeface="Calibri"/>
                <a:sym typeface="Calibri"/>
              </a:defRPr>
            </a:lvl2pPr>
            <a:lvl3pPr marL="0" lvl="2" indent="0" algn="r" rtl="0">
              <a:spcBef>
                <a:spcPts val="0"/>
              </a:spcBef>
              <a:buNone/>
              <a:defRPr sz="900" b="0" i="0" u="none" strike="noStrike" cap="none">
                <a:solidFill>
                  <a:srgbClr val="888888"/>
                </a:solidFill>
                <a:latin typeface="Calibri"/>
                <a:ea typeface="Calibri"/>
                <a:cs typeface="Calibri"/>
                <a:sym typeface="Calibri"/>
              </a:defRPr>
            </a:lvl3pPr>
            <a:lvl4pPr marL="0" lvl="3" indent="0" algn="r" rtl="0">
              <a:spcBef>
                <a:spcPts val="0"/>
              </a:spcBef>
              <a:buNone/>
              <a:defRPr sz="900" b="0" i="0" u="none" strike="noStrike" cap="none">
                <a:solidFill>
                  <a:srgbClr val="888888"/>
                </a:solidFill>
                <a:latin typeface="Calibri"/>
                <a:ea typeface="Calibri"/>
                <a:cs typeface="Calibri"/>
                <a:sym typeface="Calibri"/>
              </a:defRPr>
            </a:lvl4pPr>
            <a:lvl5pPr marL="0" lvl="4" indent="0" algn="r" rtl="0">
              <a:spcBef>
                <a:spcPts val="0"/>
              </a:spcBef>
              <a:buNone/>
              <a:defRPr sz="900" b="0" i="0" u="none" strike="noStrike" cap="none">
                <a:solidFill>
                  <a:srgbClr val="888888"/>
                </a:solidFill>
                <a:latin typeface="Calibri"/>
                <a:ea typeface="Calibri"/>
                <a:cs typeface="Calibri"/>
                <a:sym typeface="Calibri"/>
              </a:defRPr>
            </a:lvl5pPr>
            <a:lvl6pPr marL="0" lvl="5" indent="0" algn="r" rtl="0">
              <a:spcBef>
                <a:spcPts val="0"/>
              </a:spcBef>
              <a:buNone/>
              <a:defRPr sz="900" b="0" i="0" u="none" strike="noStrike" cap="none">
                <a:solidFill>
                  <a:srgbClr val="888888"/>
                </a:solidFill>
                <a:latin typeface="Calibri"/>
                <a:ea typeface="Calibri"/>
                <a:cs typeface="Calibri"/>
                <a:sym typeface="Calibri"/>
              </a:defRPr>
            </a:lvl6pPr>
            <a:lvl7pPr marL="0" lvl="6" indent="0" algn="r" rtl="0">
              <a:spcBef>
                <a:spcPts val="0"/>
              </a:spcBef>
              <a:buNone/>
              <a:defRPr sz="900" b="0" i="0" u="none" strike="noStrike" cap="none">
                <a:solidFill>
                  <a:srgbClr val="888888"/>
                </a:solidFill>
                <a:latin typeface="Calibri"/>
                <a:ea typeface="Calibri"/>
                <a:cs typeface="Calibri"/>
                <a:sym typeface="Calibri"/>
              </a:defRPr>
            </a:lvl7pPr>
            <a:lvl8pPr marL="0" lvl="7" indent="0" algn="r" rtl="0">
              <a:spcBef>
                <a:spcPts val="0"/>
              </a:spcBef>
              <a:buNone/>
              <a:defRPr sz="900" b="0" i="0" u="none" strike="noStrike" cap="none">
                <a:solidFill>
                  <a:srgbClr val="888888"/>
                </a:solidFill>
                <a:latin typeface="Calibri"/>
                <a:ea typeface="Calibri"/>
                <a:cs typeface="Calibri"/>
                <a:sym typeface="Calibri"/>
              </a:defRPr>
            </a:lvl8pPr>
            <a:lvl9pPr marL="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841772"/>
            <a:ext cx="6858000" cy="1790700"/>
          </a:xfrm>
        </p:spPr>
        <p:txBody>
          <a:bodyPr anchor="b"/>
          <a:lstStyle>
            <a:lvl1pPr algn="ctr">
              <a:defRPr sz="4500"/>
            </a:lvl1pPr>
          </a:lstStyle>
          <a:p>
            <a:r>
              <a:rPr lang="de-DE" smtClean="0"/>
              <a:t>Titelmasterformat durch Klicken bearbeiten</a:t>
            </a:r>
            <a:endParaRPr lang="de-DE"/>
          </a:p>
        </p:txBody>
      </p:sp>
      <p:sp>
        <p:nvSpPr>
          <p:cNvPr id="3" name="Untertitel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57ED05E-7381-4040-8454-056E445B0937}" type="datetime1">
              <a:rPr lang="de-DE" smtClean="0"/>
              <a:t>08.02.2023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2892873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D708689A-5C27-4C8D-AF58-CB349DB1641D}" type="datetime1">
              <a:rPr lang="de-DE" smtClean="0"/>
              <a:t>08.02.2023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3910402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282304"/>
            <a:ext cx="7886700" cy="2139553"/>
          </a:xfrm>
        </p:spPr>
        <p:txBody>
          <a:bodyPr anchor="b"/>
          <a:lstStyle>
            <a:lvl1pPr>
              <a:defRPr sz="4500"/>
            </a:lvl1pPr>
          </a:lstStyle>
          <a:p>
            <a:r>
              <a:rPr lang="de-DE" smtClean="0"/>
              <a:t>Titelmasterformat durch Klicken bearbeiten</a:t>
            </a:r>
            <a:endParaRPr lang="de-DE"/>
          </a:p>
        </p:txBody>
      </p:sp>
      <p:sp>
        <p:nvSpPr>
          <p:cNvPr id="3" name="Textplatzhalt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23F45723-0676-4A89-B53D-07ADDF17DAE2}" type="datetime1">
              <a:rPr lang="de-DE" smtClean="0"/>
              <a:t>08.02.2023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602846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28650" y="1369219"/>
            <a:ext cx="3886200" cy="326350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29150" y="1369219"/>
            <a:ext cx="3886200" cy="3263504"/>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2344FCE-3426-4E7D-9F3A-BE3826562F06}" type="datetime1">
              <a:rPr lang="de-DE" smtClean="0"/>
              <a:t>08.02.2023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34670717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841" y="273844"/>
            <a:ext cx="7886700" cy="994172"/>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Formatvorlagen des Textmasters bearbeiten</a:t>
            </a:r>
          </a:p>
        </p:txBody>
      </p:sp>
      <p:sp>
        <p:nvSpPr>
          <p:cNvPr id="4" name="Inhaltsplatzhalter 3"/>
          <p:cNvSpPr>
            <a:spLocks noGrp="1"/>
          </p:cNvSpPr>
          <p:nvPr>
            <p:ph sz="half" idx="2"/>
          </p:nvPr>
        </p:nvSpPr>
        <p:spPr>
          <a:xfrm>
            <a:off x="629842" y="1878806"/>
            <a:ext cx="3868340" cy="276344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smtClean="0"/>
              <a:t>Formatvorlagen des Textmasters bearbeiten</a:t>
            </a:r>
          </a:p>
        </p:txBody>
      </p:sp>
      <p:sp>
        <p:nvSpPr>
          <p:cNvPr id="6" name="Inhaltsplatzhalter 5"/>
          <p:cNvSpPr>
            <a:spLocks noGrp="1"/>
          </p:cNvSpPr>
          <p:nvPr>
            <p:ph sz="quarter" idx="4"/>
          </p:nvPr>
        </p:nvSpPr>
        <p:spPr>
          <a:xfrm>
            <a:off x="4629150" y="1878806"/>
            <a:ext cx="3887391" cy="2763441"/>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EE953478-0E3B-4A0D-A54C-1AB941B3974E}" type="datetime1">
              <a:rPr lang="de-DE" smtClean="0"/>
              <a:t>08.02.2023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37651836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4D4E8E97-0916-409C-91E9-6F56323FEB55}" type="datetime1">
              <a:rPr lang="de-DE" smtClean="0"/>
              <a:t>08.02.2023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3080405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0705148D-80F8-4B85-97B8-0CC43CE47388}" type="datetime1">
              <a:rPr lang="de-DE" smtClean="0"/>
              <a:t>08.02.2023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48282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0" name="Google Shape;60;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smtClean="0"/>
              <a:t>Titelmasterformat durch Klicken bearbeiten</a:t>
            </a:r>
            <a:endParaRPr lang="de-DE"/>
          </a:p>
        </p:txBody>
      </p:sp>
      <p:sp>
        <p:nvSpPr>
          <p:cNvPr id="3" name="Inhaltsplatzhalt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6A0C75A9-E128-41C5-8663-3170D9CF5A78}" type="datetime1">
              <a:rPr lang="de-DE" smtClean="0"/>
              <a:t>08.02.2023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7872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841" y="342900"/>
            <a:ext cx="2949178" cy="1200150"/>
          </a:xfrm>
        </p:spPr>
        <p:txBody>
          <a:bodyPr anchor="b"/>
          <a:lstStyle>
            <a:lvl1pPr>
              <a:defRPr sz="2400"/>
            </a:lvl1pPr>
          </a:lstStyle>
          <a:p>
            <a:r>
              <a:rPr lang="de-DE" smtClean="0"/>
              <a:t>Titelmasterformat durch Klicken bearbeiten</a:t>
            </a:r>
            <a:endParaRPr lang="de-DE"/>
          </a:p>
        </p:txBody>
      </p:sp>
      <p:sp>
        <p:nvSpPr>
          <p:cNvPr id="3" name="Bildplatzhalt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DE"/>
          </a:p>
        </p:txBody>
      </p:sp>
      <p:sp>
        <p:nvSpPr>
          <p:cNvPr id="4" name="Textplatzhalt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E0B948CE-F3E9-439D-859B-293C0062BE65}" type="datetime1">
              <a:rPr lang="de-DE" smtClean="0"/>
              <a:t>08.02.2023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23467450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45CE618-C16B-4F1E-9596-5162FBC4BA5E}" type="datetime1">
              <a:rPr lang="de-DE" smtClean="0"/>
              <a:t>08.02.2023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3492408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273844"/>
            <a:ext cx="1971675" cy="4358879"/>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28650" y="273844"/>
            <a:ext cx="5800725" cy="4358879"/>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970DAE5A-0A55-4863-835B-418BB690B577}" type="datetime1">
              <a:rPr lang="de-DE" smtClean="0"/>
              <a:t>08.02.2023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79A0546C-1EE9-437C-86A0-1375367A1E50}" type="slidenum">
              <a:rPr lang="de-DE" smtClean="0"/>
              <a:t>‹#›</a:t>
            </a:fld>
            <a:endParaRPr lang="de-DE"/>
          </a:p>
        </p:txBody>
      </p:sp>
    </p:spTree>
    <p:extLst>
      <p:ext uri="{BB962C8B-B14F-4D97-AF65-F5344CB8AC3E}">
        <p14:creationId xmlns:p14="http://schemas.microsoft.com/office/powerpoint/2010/main" val="28037040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0908062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376743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648134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019779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5486406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484650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1"/>
        <p:cNvGrpSpPr/>
        <p:nvPr/>
      </p:nvGrpSpPr>
      <p:grpSpPr>
        <a:xfrm>
          <a:off x="0" y="0"/>
          <a:ext cx="0" cy="0"/>
          <a:chOff x="0" y="0"/>
          <a:chExt cx="0" cy="0"/>
        </a:xfrm>
      </p:grpSpPr>
      <p:sp>
        <p:nvSpPr>
          <p:cNvPr id="62" name="Google Shape;62;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3" name="Google Shape;63;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4" name="Google Shape;64;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6613661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40766795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738944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42372971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24295115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360" y="842371"/>
            <a:ext cx="6857280" cy="1789857"/>
          </a:xfrm>
        </p:spPr>
        <p:txBody>
          <a:bodyPr anchor="b"/>
          <a:lstStyle>
            <a:lvl1pPr algn="ctr">
              <a:defRPr sz="5443"/>
            </a:lvl1pPr>
          </a:lstStyle>
          <a:p>
            <a:r>
              <a:rPr lang="de-DE" smtClean="0"/>
              <a:t>Titelmasterformat durch Klicken bearbeiten</a:t>
            </a:r>
            <a:endParaRPr lang="de-DE"/>
          </a:p>
        </p:txBody>
      </p:sp>
      <p:sp>
        <p:nvSpPr>
          <p:cNvPr id="3" name="Untertitel 2"/>
          <p:cNvSpPr>
            <a:spLocks noGrp="1"/>
          </p:cNvSpPr>
          <p:nvPr>
            <p:ph type="subTitle" idx="1"/>
          </p:nvPr>
        </p:nvSpPr>
        <p:spPr>
          <a:xfrm>
            <a:off x="1143360" y="2701346"/>
            <a:ext cx="6857280" cy="1242677"/>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lvl="0"/>
            <a:fld id="{1B38AA21-512B-4CAB-93D4-742255C6F41E}" type="datetime1">
              <a:rPr lang="de-DE" smtClean="0"/>
              <a:t>08.02.2023</a:t>
            </a:fld>
            <a:endParaRPr lang="en-US"/>
          </a:p>
        </p:txBody>
      </p:sp>
      <p:sp>
        <p:nvSpPr>
          <p:cNvPr id="5" name="Fußzeilenplatzhalter 4"/>
          <p:cNvSpPr>
            <a:spLocks noGrp="1"/>
          </p:cNvSpPr>
          <p:nvPr>
            <p:ph type="ftr" sz="quarter" idx="11"/>
          </p:nvPr>
        </p:nvSpPr>
        <p:spPr/>
        <p:txBody>
          <a:bodyPr/>
          <a:lstStyle/>
          <a:p>
            <a:pPr lvl="0"/>
            <a:endParaRPr lang="en-US"/>
          </a:p>
        </p:txBody>
      </p:sp>
      <p:sp>
        <p:nvSpPr>
          <p:cNvPr id="6" name="Foliennummernplatzhalter 5"/>
          <p:cNvSpPr>
            <a:spLocks noGrp="1"/>
          </p:cNvSpPr>
          <p:nvPr>
            <p:ph type="sldNum" sz="quarter" idx="12"/>
          </p:nvPr>
        </p:nvSpPr>
        <p:spPr/>
        <p:txBody>
          <a:bodyPr/>
          <a:lstStyle/>
          <a:p>
            <a:pPr lvl="0"/>
            <a:fld id="{88BD9B95-84EE-4F42-ACD2-FF08CF93890A}" type="slidenum">
              <a:t>‹#›</a:t>
            </a:fld>
            <a:endParaRPr lang="en-US"/>
          </a:p>
        </p:txBody>
      </p:sp>
    </p:spTree>
    <p:extLst>
      <p:ext uri="{BB962C8B-B14F-4D97-AF65-F5344CB8AC3E}">
        <p14:creationId xmlns:p14="http://schemas.microsoft.com/office/powerpoint/2010/main" val="3932888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lvl="0"/>
            <a:fld id="{687E329D-C7FA-47BB-B273-C5632033A228}" type="datetime1">
              <a:rPr lang="de-DE" smtClean="0"/>
              <a:t>08.02.2023</a:t>
            </a:fld>
            <a:endParaRPr lang="en-US"/>
          </a:p>
        </p:txBody>
      </p:sp>
      <p:sp>
        <p:nvSpPr>
          <p:cNvPr id="5" name="Fußzeilenplatzhalter 4"/>
          <p:cNvSpPr>
            <a:spLocks noGrp="1"/>
          </p:cNvSpPr>
          <p:nvPr>
            <p:ph type="ftr" sz="quarter" idx="11"/>
          </p:nvPr>
        </p:nvSpPr>
        <p:spPr/>
        <p:txBody>
          <a:bodyPr/>
          <a:lstStyle/>
          <a:p>
            <a:pPr lvl="0"/>
            <a:endParaRPr lang="en-US"/>
          </a:p>
        </p:txBody>
      </p:sp>
      <p:sp>
        <p:nvSpPr>
          <p:cNvPr id="6" name="Foliennummernplatzhalter 5"/>
          <p:cNvSpPr>
            <a:spLocks noGrp="1"/>
          </p:cNvSpPr>
          <p:nvPr>
            <p:ph type="sldNum" sz="quarter" idx="12"/>
          </p:nvPr>
        </p:nvSpPr>
        <p:spPr/>
        <p:txBody>
          <a:bodyPr/>
          <a:lstStyle/>
          <a:p>
            <a:pPr lvl="0"/>
            <a:fld id="{AD63AC0E-4536-4BE2-A21A-8F68117B8AFB}" type="slidenum">
              <a:t>‹#›</a:t>
            </a:fld>
            <a:endParaRPr lang="en-US"/>
          </a:p>
        </p:txBody>
      </p:sp>
    </p:spTree>
    <p:extLst>
      <p:ext uri="{BB962C8B-B14F-4D97-AF65-F5344CB8AC3E}">
        <p14:creationId xmlns:p14="http://schemas.microsoft.com/office/powerpoint/2010/main" val="3294898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521" y="1282996"/>
            <a:ext cx="7886880" cy="2138325"/>
          </a:xfrm>
        </p:spPr>
        <p:txBody>
          <a:bodyPr anchor="b"/>
          <a:lstStyle>
            <a:lvl1pPr>
              <a:defRPr sz="5443"/>
            </a:lvl1pPr>
          </a:lstStyle>
          <a:p>
            <a:r>
              <a:rPr lang="de-DE" smtClean="0"/>
              <a:t>Titelmasterformat durch Klicken bearbeiten</a:t>
            </a:r>
            <a:endParaRPr lang="de-DE"/>
          </a:p>
        </p:txBody>
      </p:sp>
      <p:sp>
        <p:nvSpPr>
          <p:cNvPr id="3" name="Textplatzhalter 2"/>
          <p:cNvSpPr>
            <a:spLocks noGrp="1"/>
          </p:cNvSpPr>
          <p:nvPr>
            <p:ph type="body" idx="1"/>
          </p:nvPr>
        </p:nvSpPr>
        <p:spPr>
          <a:xfrm>
            <a:off x="623521" y="3441480"/>
            <a:ext cx="7886880" cy="1126041"/>
          </a:xfr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pPr lvl="0"/>
            <a:fld id="{4FBA02A5-C425-4FCF-92E2-C45A75D50C3C}" type="datetime1">
              <a:rPr lang="de-DE" smtClean="0"/>
              <a:t>08.02.2023</a:t>
            </a:fld>
            <a:endParaRPr lang="en-US"/>
          </a:p>
        </p:txBody>
      </p:sp>
      <p:sp>
        <p:nvSpPr>
          <p:cNvPr id="5" name="Fußzeilenplatzhalter 4"/>
          <p:cNvSpPr>
            <a:spLocks noGrp="1"/>
          </p:cNvSpPr>
          <p:nvPr>
            <p:ph type="ftr" sz="quarter" idx="11"/>
          </p:nvPr>
        </p:nvSpPr>
        <p:spPr/>
        <p:txBody>
          <a:bodyPr/>
          <a:lstStyle/>
          <a:p>
            <a:pPr lvl="0"/>
            <a:endParaRPr lang="en-US"/>
          </a:p>
        </p:txBody>
      </p:sp>
      <p:sp>
        <p:nvSpPr>
          <p:cNvPr id="6" name="Foliennummernplatzhalter 5"/>
          <p:cNvSpPr>
            <a:spLocks noGrp="1"/>
          </p:cNvSpPr>
          <p:nvPr>
            <p:ph type="sldNum" sz="quarter" idx="12"/>
          </p:nvPr>
        </p:nvSpPr>
        <p:spPr/>
        <p:txBody>
          <a:bodyPr/>
          <a:lstStyle/>
          <a:p>
            <a:pPr lvl="0"/>
            <a:fld id="{F42A06C0-28FF-41D8-87BD-83CAD37F3C5F}" type="slidenum">
              <a:t>‹#›</a:t>
            </a:fld>
            <a:endParaRPr lang="en-US"/>
          </a:p>
        </p:txBody>
      </p:sp>
    </p:spTree>
    <p:extLst>
      <p:ext uri="{BB962C8B-B14F-4D97-AF65-F5344CB8AC3E}">
        <p14:creationId xmlns:p14="http://schemas.microsoft.com/office/powerpoint/2010/main" val="4183677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6481" y="1203798"/>
            <a:ext cx="4044960" cy="298213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9680" y="1203798"/>
            <a:ext cx="4046400" cy="298213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lvl="0"/>
            <a:fld id="{05C188B4-911F-477B-91DE-1E9401E625F8}" type="datetime1">
              <a:rPr lang="de-DE" smtClean="0"/>
              <a:t>08.02.2023</a:t>
            </a:fld>
            <a:endParaRPr lang="en-US"/>
          </a:p>
        </p:txBody>
      </p:sp>
      <p:sp>
        <p:nvSpPr>
          <p:cNvPr id="6" name="Fußzeilenplatzhalter 5"/>
          <p:cNvSpPr>
            <a:spLocks noGrp="1"/>
          </p:cNvSpPr>
          <p:nvPr>
            <p:ph type="ftr" sz="quarter" idx="11"/>
          </p:nvPr>
        </p:nvSpPr>
        <p:spPr/>
        <p:txBody>
          <a:bodyPr/>
          <a:lstStyle/>
          <a:p>
            <a:pPr lvl="0"/>
            <a:endParaRPr lang="en-US"/>
          </a:p>
        </p:txBody>
      </p:sp>
      <p:sp>
        <p:nvSpPr>
          <p:cNvPr id="7" name="Foliennummernplatzhalter 6"/>
          <p:cNvSpPr>
            <a:spLocks noGrp="1"/>
          </p:cNvSpPr>
          <p:nvPr>
            <p:ph type="sldNum" sz="quarter" idx="12"/>
          </p:nvPr>
        </p:nvSpPr>
        <p:spPr/>
        <p:txBody>
          <a:bodyPr/>
          <a:lstStyle/>
          <a:p>
            <a:pPr lvl="0"/>
            <a:fld id="{83A69E15-37A6-4166-A6B1-0331F4E2E031}" type="slidenum">
              <a:t>‹#›</a:t>
            </a:fld>
            <a:endParaRPr lang="en-US"/>
          </a:p>
        </p:txBody>
      </p:sp>
    </p:spTree>
    <p:extLst>
      <p:ext uri="{BB962C8B-B14F-4D97-AF65-F5344CB8AC3E}">
        <p14:creationId xmlns:p14="http://schemas.microsoft.com/office/powerpoint/2010/main" val="711244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281" y="273591"/>
            <a:ext cx="7886880" cy="995006"/>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29280" y="1261396"/>
            <a:ext cx="3869280" cy="617739"/>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de-DE" smtClean="0"/>
              <a:t>Formatvorlagen des Textmasters bearbeiten</a:t>
            </a:r>
          </a:p>
        </p:txBody>
      </p:sp>
      <p:sp>
        <p:nvSpPr>
          <p:cNvPr id="4" name="Inhaltsplatzhalter 3"/>
          <p:cNvSpPr>
            <a:spLocks noGrp="1"/>
          </p:cNvSpPr>
          <p:nvPr>
            <p:ph sz="half" idx="2"/>
          </p:nvPr>
        </p:nvSpPr>
        <p:spPr>
          <a:xfrm>
            <a:off x="629280" y="1879135"/>
            <a:ext cx="3869280" cy="27632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600" y="1261396"/>
            <a:ext cx="3886560" cy="617739"/>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de-DE" smtClean="0"/>
              <a:t>Formatvorlagen des Textmasters bearbeiten</a:t>
            </a:r>
          </a:p>
        </p:txBody>
      </p:sp>
      <p:sp>
        <p:nvSpPr>
          <p:cNvPr id="6" name="Inhaltsplatzhalter 5"/>
          <p:cNvSpPr>
            <a:spLocks noGrp="1"/>
          </p:cNvSpPr>
          <p:nvPr>
            <p:ph sz="quarter" idx="4"/>
          </p:nvPr>
        </p:nvSpPr>
        <p:spPr>
          <a:xfrm>
            <a:off x="4629600" y="1879135"/>
            <a:ext cx="3886560" cy="27632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lvl="0"/>
            <a:fld id="{5D44A54B-0344-4422-86FA-7055F093F957}" type="datetime1">
              <a:rPr lang="de-DE" smtClean="0"/>
              <a:t>08.02.2023</a:t>
            </a:fld>
            <a:endParaRPr lang="en-US"/>
          </a:p>
        </p:txBody>
      </p:sp>
      <p:sp>
        <p:nvSpPr>
          <p:cNvPr id="8" name="Fußzeilenplatzhalter 7"/>
          <p:cNvSpPr>
            <a:spLocks noGrp="1"/>
          </p:cNvSpPr>
          <p:nvPr>
            <p:ph type="ftr" sz="quarter" idx="11"/>
          </p:nvPr>
        </p:nvSpPr>
        <p:spPr/>
        <p:txBody>
          <a:bodyPr/>
          <a:lstStyle/>
          <a:p>
            <a:pPr lvl="0"/>
            <a:endParaRPr lang="en-US"/>
          </a:p>
        </p:txBody>
      </p:sp>
      <p:sp>
        <p:nvSpPr>
          <p:cNvPr id="9" name="Foliennummernplatzhalter 8"/>
          <p:cNvSpPr>
            <a:spLocks noGrp="1"/>
          </p:cNvSpPr>
          <p:nvPr>
            <p:ph type="sldNum" sz="quarter" idx="12"/>
          </p:nvPr>
        </p:nvSpPr>
        <p:spPr/>
        <p:txBody>
          <a:bodyPr/>
          <a:lstStyle/>
          <a:p>
            <a:pPr lvl="0"/>
            <a:fld id="{78C8C8B0-A4D8-4264-8F5D-90452494B7A1}" type="slidenum">
              <a:t>‹#›</a:t>
            </a:fld>
            <a:endParaRPr lang="en-US"/>
          </a:p>
        </p:txBody>
      </p:sp>
    </p:spTree>
    <p:extLst>
      <p:ext uri="{BB962C8B-B14F-4D97-AF65-F5344CB8AC3E}">
        <p14:creationId xmlns:p14="http://schemas.microsoft.com/office/powerpoint/2010/main" val="33980197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lvl="0"/>
            <a:fld id="{BA9212CF-2EDB-43E4-8066-98419DC79BE4}" type="datetime1">
              <a:rPr lang="de-DE" smtClean="0"/>
              <a:t>08.02.2023</a:t>
            </a:fld>
            <a:endParaRPr lang="en-US"/>
          </a:p>
        </p:txBody>
      </p:sp>
      <p:sp>
        <p:nvSpPr>
          <p:cNvPr id="4" name="Fußzeilenplatzhalter 3"/>
          <p:cNvSpPr>
            <a:spLocks noGrp="1"/>
          </p:cNvSpPr>
          <p:nvPr>
            <p:ph type="ftr" sz="quarter" idx="11"/>
          </p:nvPr>
        </p:nvSpPr>
        <p:spPr/>
        <p:txBody>
          <a:bodyPr/>
          <a:lstStyle/>
          <a:p>
            <a:pPr lvl="0"/>
            <a:endParaRPr lang="en-US"/>
          </a:p>
        </p:txBody>
      </p:sp>
      <p:sp>
        <p:nvSpPr>
          <p:cNvPr id="5" name="Foliennummernplatzhalter 4"/>
          <p:cNvSpPr>
            <a:spLocks noGrp="1"/>
          </p:cNvSpPr>
          <p:nvPr>
            <p:ph type="sldNum" sz="quarter" idx="12"/>
          </p:nvPr>
        </p:nvSpPr>
        <p:spPr/>
        <p:txBody>
          <a:bodyPr/>
          <a:lstStyle/>
          <a:p>
            <a:pPr lvl="0"/>
            <a:fld id="{05D4C228-6C2B-4C66-966D-542EA26E5289}" type="slidenum">
              <a:t>‹#›</a:t>
            </a:fld>
            <a:endParaRPr lang="en-US"/>
          </a:p>
        </p:txBody>
      </p:sp>
    </p:spTree>
    <p:extLst>
      <p:ext uri="{BB962C8B-B14F-4D97-AF65-F5344CB8AC3E}">
        <p14:creationId xmlns:p14="http://schemas.microsoft.com/office/powerpoint/2010/main" val="372908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lvl="0"/>
            <a:fld id="{91357E2F-099E-4E55-83ED-F844C7881BEF}" type="datetime1">
              <a:rPr lang="de-DE" smtClean="0"/>
              <a:t>08.02.2023</a:t>
            </a:fld>
            <a:endParaRPr lang="en-US"/>
          </a:p>
        </p:txBody>
      </p:sp>
      <p:sp>
        <p:nvSpPr>
          <p:cNvPr id="3" name="Fußzeilenplatzhalter 2"/>
          <p:cNvSpPr>
            <a:spLocks noGrp="1"/>
          </p:cNvSpPr>
          <p:nvPr>
            <p:ph type="ftr" sz="quarter" idx="11"/>
          </p:nvPr>
        </p:nvSpPr>
        <p:spPr/>
        <p:txBody>
          <a:bodyPr/>
          <a:lstStyle/>
          <a:p>
            <a:pPr lvl="0"/>
            <a:endParaRPr lang="en-US"/>
          </a:p>
        </p:txBody>
      </p:sp>
      <p:sp>
        <p:nvSpPr>
          <p:cNvPr id="4" name="Foliennummernplatzhalter 3"/>
          <p:cNvSpPr>
            <a:spLocks noGrp="1"/>
          </p:cNvSpPr>
          <p:nvPr>
            <p:ph type="sldNum" sz="quarter" idx="12"/>
          </p:nvPr>
        </p:nvSpPr>
        <p:spPr/>
        <p:txBody>
          <a:bodyPr/>
          <a:lstStyle/>
          <a:p>
            <a:pPr lvl="0"/>
            <a:fld id="{4ABB99D8-2FB8-41E7-B3F3-6C04868E00F2}" type="slidenum">
              <a:t>‹#›</a:t>
            </a:fld>
            <a:endParaRPr lang="en-US"/>
          </a:p>
        </p:txBody>
      </p:sp>
    </p:spTree>
    <p:extLst>
      <p:ext uri="{BB962C8B-B14F-4D97-AF65-F5344CB8AC3E}">
        <p14:creationId xmlns:p14="http://schemas.microsoft.com/office/powerpoint/2010/main" val="1817547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280" y="342708"/>
            <a:ext cx="2949120" cy="1200918"/>
          </a:xfrm>
        </p:spPr>
        <p:txBody>
          <a:bodyPr anchor="b"/>
          <a:lstStyle>
            <a:lvl1pPr>
              <a:defRPr sz="2903"/>
            </a:lvl1pPr>
          </a:lstStyle>
          <a:p>
            <a:r>
              <a:rPr lang="de-DE" smtClean="0"/>
              <a:t>Titelmasterformat durch Klicken bearbeiten</a:t>
            </a:r>
            <a:endParaRPr lang="de-DE"/>
          </a:p>
        </p:txBody>
      </p:sp>
      <p:sp>
        <p:nvSpPr>
          <p:cNvPr id="3" name="Inhaltsplatzhalter 2"/>
          <p:cNvSpPr>
            <a:spLocks noGrp="1"/>
          </p:cNvSpPr>
          <p:nvPr>
            <p:ph idx="1"/>
          </p:nvPr>
        </p:nvSpPr>
        <p:spPr>
          <a:xfrm>
            <a:off x="3888000" y="740134"/>
            <a:ext cx="4628160" cy="3656033"/>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29280" y="1543626"/>
            <a:ext cx="2949120" cy="285830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lvl="0"/>
            <a:fld id="{5535BE5B-085D-4307-BA96-75699A0BADEC}" type="datetime1">
              <a:rPr lang="de-DE" smtClean="0"/>
              <a:t>08.02.2023</a:t>
            </a:fld>
            <a:endParaRPr lang="en-US"/>
          </a:p>
        </p:txBody>
      </p:sp>
      <p:sp>
        <p:nvSpPr>
          <p:cNvPr id="6" name="Fußzeilenplatzhalter 5"/>
          <p:cNvSpPr>
            <a:spLocks noGrp="1"/>
          </p:cNvSpPr>
          <p:nvPr>
            <p:ph type="ftr" sz="quarter" idx="11"/>
          </p:nvPr>
        </p:nvSpPr>
        <p:spPr/>
        <p:txBody>
          <a:bodyPr/>
          <a:lstStyle/>
          <a:p>
            <a:pPr lvl="0"/>
            <a:endParaRPr lang="en-US"/>
          </a:p>
        </p:txBody>
      </p:sp>
      <p:sp>
        <p:nvSpPr>
          <p:cNvPr id="7" name="Foliennummernplatzhalter 6"/>
          <p:cNvSpPr>
            <a:spLocks noGrp="1"/>
          </p:cNvSpPr>
          <p:nvPr>
            <p:ph type="sldNum" sz="quarter" idx="12"/>
          </p:nvPr>
        </p:nvSpPr>
        <p:spPr/>
        <p:txBody>
          <a:bodyPr/>
          <a:lstStyle/>
          <a:p>
            <a:pPr lvl="0"/>
            <a:fld id="{C7A3A30A-4DDF-4B3A-83AB-5F84241F6EDB}" type="slidenum">
              <a:t>‹#›</a:t>
            </a:fld>
            <a:endParaRPr lang="en-US"/>
          </a:p>
        </p:txBody>
      </p:sp>
    </p:spTree>
    <p:extLst>
      <p:ext uri="{BB962C8B-B14F-4D97-AF65-F5344CB8AC3E}">
        <p14:creationId xmlns:p14="http://schemas.microsoft.com/office/powerpoint/2010/main" val="2891328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280" y="342708"/>
            <a:ext cx="2949120" cy="1200918"/>
          </a:xfrm>
        </p:spPr>
        <p:txBody>
          <a:bodyPr anchor="b"/>
          <a:lstStyle>
            <a:lvl1pPr>
              <a:defRPr sz="2903"/>
            </a:lvl1pPr>
          </a:lstStyle>
          <a:p>
            <a:r>
              <a:rPr lang="de-DE" smtClean="0"/>
              <a:t>Titelmasterformat durch Klicken bearbeiten</a:t>
            </a:r>
            <a:endParaRPr lang="de-DE"/>
          </a:p>
        </p:txBody>
      </p:sp>
      <p:sp>
        <p:nvSpPr>
          <p:cNvPr id="3" name="Bildplatzhalter 2"/>
          <p:cNvSpPr>
            <a:spLocks noGrp="1"/>
          </p:cNvSpPr>
          <p:nvPr>
            <p:ph type="pic" idx="1"/>
          </p:nvPr>
        </p:nvSpPr>
        <p:spPr>
          <a:xfrm>
            <a:off x="3888000" y="740134"/>
            <a:ext cx="4628160" cy="3656033"/>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de-DE"/>
          </a:p>
        </p:txBody>
      </p:sp>
      <p:sp>
        <p:nvSpPr>
          <p:cNvPr id="4" name="Textplatzhalter 3"/>
          <p:cNvSpPr>
            <a:spLocks noGrp="1"/>
          </p:cNvSpPr>
          <p:nvPr>
            <p:ph type="body" sz="half" idx="2"/>
          </p:nvPr>
        </p:nvSpPr>
        <p:spPr>
          <a:xfrm>
            <a:off x="629280" y="1543626"/>
            <a:ext cx="2949120" cy="285830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lvl="0"/>
            <a:fld id="{21DE41E3-0682-40DD-A111-0B5C538F26A4}" type="datetime1">
              <a:rPr lang="de-DE" smtClean="0"/>
              <a:t>08.02.2023</a:t>
            </a:fld>
            <a:endParaRPr lang="en-US"/>
          </a:p>
        </p:txBody>
      </p:sp>
      <p:sp>
        <p:nvSpPr>
          <p:cNvPr id="6" name="Fußzeilenplatzhalter 5"/>
          <p:cNvSpPr>
            <a:spLocks noGrp="1"/>
          </p:cNvSpPr>
          <p:nvPr>
            <p:ph type="ftr" sz="quarter" idx="11"/>
          </p:nvPr>
        </p:nvSpPr>
        <p:spPr/>
        <p:txBody>
          <a:bodyPr/>
          <a:lstStyle/>
          <a:p>
            <a:pPr lvl="0"/>
            <a:endParaRPr lang="en-US"/>
          </a:p>
        </p:txBody>
      </p:sp>
      <p:sp>
        <p:nvSpPr>
          <p:cNvPr id="7" name="Foliennummernplatzhalter 6"/>
          <p:cNvSpPr>
            <a:spLocks noGrp="1"/>
          </p:cNvSpPr>
          <p:nvPr>
            <p:ph type="sldNum" sz="quarter" idx="12"/>
          </p:nvPr>
        </p:nvSpPr>
        <p:spPr/>
        <p:txBody>
          <a:bodyPr/>
          <a:lstStyle/>
          <a:p>
            <a:pPr lvl="0"/>
            <a:fld id="{294D519A-88D8-44A5-9C20-354A3BF755B7}" type="slidenum">
              <a:t>‹#›</a:t>
            </a:fld>
            <a:endParaRPr lang="en-US"/>
          </a:p>
        </p:txBody>
      </p:sp>
    </p:spTree>
    <p:extLst>
      <p:ext uri="{BB962C8B-B14F-4D97-AF65-F5344CB8AC3E}">
        <p14:creationId xmlns:p14="http://schemas.microsoft.com/office/powerpoint/2010/main" val="744370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lvl="0"/>
            <a:fld id="{A11DBC27-B204-41C4-9D7A-85D7AA797EC0}" type="datetime1">
              <a:rPr lang="de-DE" smtClean="0"/>
              <a:t>08.02.2023</a:t>
            </a:fld>
            <a:endParaRPr lang="en-US"/>
          </a:p>
        </p:txBody>
      </p:sp>
      <p:sp>
        <p:nvSpPr>
          <p:cNvPr id="5" name="Fußzeilenplatzhalter 4"/>
          <p:cNvSpPr>
            <a:spLocks noGrp="1"/>
          </p:cNvSpPr>
          <p:nvPr>
            <p:ph type="ftr" sz="quarter" idx="11"/>
          </p:nvPr>
        </p:nvSpPr>
        <p:spPr/>
        <p:txBody>
          <a:bodyPr/>
          <a:lstStyle/>
          <a:p>
            <a:pPr lvl="0"/>
            <a:endParaRPr lang="en-US"/>
          </a:p>
        </p:txBody>
      </p:sp>
      <p:sp>
        <p:nvSpPr>
          <p:cNvPr id="6" name="Foliennummernplatzhalter 5"/>
          <p:cNvSpPr>
            <a:spLocks noGrp="1"/>
          </p:cNvSpPr>
          <p:nvPr>
            <p:ph type="sldNum" sz="quarter" idx="12"/>
          </p:nvPr>
        </p:nvSpPr>
        <p:spPr/>
        <p:txBody>
          <a:bodyPr/>
          <a:lstStyle/>
          <a:p>
            <a:pPr lvl="0"/>
            <a:fld id="{3C4412ED-5496-4AA3-95B2-1A14A3616E11}" type="slidenum">
              <a:t>‹#›</a:t>
            </a:fld>
            <a:endParaRPr lang="en-US"/>
          </a:p>
        </p:txBody>
      </p:sp>
    </p:spTree>
    <p:extLst>
      <p:ext uri="{BB962C8B-B14F-4D97-AF65-F5344CB8AC3E}">
        <p14:creationId xmlns:p14="http://schemas.microsoft.com/office/powerpoint/2010/main" val="1535492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760" y="204473"/>
            <a:ext cx="2056320" cy="3981461"/>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6480" y="204473"/>
            <a:ext cx="6035040" cy="3981461"/>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lvl="0"/>
            <a:fld id="{F50936DF-68D8-4ABA-9AC8-BE05D3272D2D}" type="datetime1">
              <a:rPr lang="de-DE" smtClean="0"/>
              <a:t>08.02.2023</a:t>
            </a:fld>
            <a:endParaRPr lang="en-US"/>
          </a:p>
        </p:txBody>
      </p:sp>
      <p:sp>
        <p:nvSpPr>
          <p:cNvPr id="5" name="Fußzeilenplatzhalter 4"/>
          <p:cNvSpPr>
            <a:spLocks noGrp="1"/>
          </p:cNvSpPr>
          <p:nvPr>
            <p:ph type="ftr" sz="quarter" idx="11"/>
          </p:nvPr>
        </p:nvSpPr>
        <p:spPr/>
        <p:txBody>
          <a:bodyPr/>
          <a:lstStyle/>
          <a:p>
            <a:pPr lvl="0"/>
            <a:endParaRPr lang="en-US"/>
          </a:p>
        </p:txBody>
      </p:sp>
      <p:sp>
        <p:nvSpPr>
          <p:cNvPr id="6" name="Foliennummernplatzhalter 5"/>
          <p:cNvSpPr>
            <a:spLocks noGrp="1"/>
          </p:cNvSpPr>
          <p:nvPr>
            <p:ph type="sldNum" sz="quarter" idx="12"/>
          </p:nvPr>
        </p:nvSpPr>
        <p:spPr/>
        <p:txBody>
          <a:bodyPr/>
          <a:lstStyle/>
          <a:p>
            <a:pPr lvl="0"/>
            <a:fld id="{0FF9E319-7F0D-4737-B72E-A4C36AECF845}" type="slidenum">
              <a:t>‹#›</a:t>
            </a:fld>
            <a:endParaRPr lang="en-US"/>
          </a:p>
        </p:txBody>
      </p:sp>
    </p:spTree>
    <p:extLst>
      <p:ext uri="{BB962C8B-B14F-4D97-AF65-F5344CB8AC3E}">
        <p14:creationId xmlns:p14="http://schemas.microsoft.com/office/powerpoint/2010/main" val="867934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9984901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297423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845636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10333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0371238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39173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223494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6225397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27902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741423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1017645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E984E8B-87D8-4FEE-B4D6-A14B3F02D603}" type="datetime1">
              <a:rPr lang="de-DE" smtClean="0"/>
              <a:t>08.02.2023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33366155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628650" y="4767263"/>
            <a:ext cx="2439866" cy="273844"/>
          </a:xfrm>
        </p:spPr>
        <p:txBody>
          <a:bodyPr/>
          <a:lstStyle/>
          <a:p>
            <a:fld id="{FBE1F9AC-3ECB-4EBB-8004-16202BCCB8C1}" type="datetime1">
              <a:rPr lang="de-DE" smtClean="0"/>
              <a:t>08.02.2023</a:t>
            </a:fld>
            <a:endParaRPr lang="en-US"/>
          </a:p>
        </p:txBody>
      </p:sp>
      <p:sp>
        <p:nvSpPr>
          <p:cNvPr id="5" name="Footer Placeholder 4"/>
          <p:cNvSpPr>
            <a:spLocks noGrp="1"/>
          </p:cNvSpPr>
          <p:nvPr>
            <p:ph type="ftr" sz="quarter" idx="11"/>
          </p:nvPr>
        </p:nvSpPr>
        <p:spPr>
          <a:xfrm>
            <a:off x="3200400" y="4767263"/>
            <a:ext cx="3734513" cy="273844"/>
          </a:xfrm>
        </p:spPr>
        <p:txBody>
          <a:bodyPr/>
          <a:lstStyle/>
          <a:p>
            <a:endParaRPr lang="en-US" dirty="0"/>
          </a:p>
        </p:txBody>
      </p:sp>
      <p:sp>
        <p:nvSpPr>
          <p:cNvPr id="6" name="Slide Number Placeholder 5"/>
          <p:cNvSpPr>
            <a:spLocks noGrp="1"/>
          </p:cNvSpPr>
          <p:nvPr>
            <p:ph type="sldNum" sz="quarter" idx="12"/>
          </p:nvPr>
        </p:nvSpPr>
        <p:spPr>
          <a:xfrm>
            <a:off x="7063099" y="4767263"/>
            <a:ext cx="1452251" cy="273844"/>
          </a:xfrm>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2756451417"/>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460AA5-714F-4CE0-B3E6-FA611A4C9CCA}" type="datetime1">
              <a:rPr lang="de-DE" smtClean="0"/>
              <a:t>08.02.2023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697513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5C17511-73D7-41B9-A6F1-E08C9A8754AB}" type="datetime1">
              <a:rPr lang="de-DE" smtClean="0"/>
              <a:t>08.02.2023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5760833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5CC393-F84B-4043-B5FA-ABC345FE9901}" type="datetime1">
              <a:rPr lang="de-DE" smtClean="0"/>
              <a:t>08.02.2023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21029351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994278A-CDAD-46A9-8F5A-1C342A209D3D}" type="datetime1">
              <a:rPr lang="de-DE" smtClean="0"/>
              <a:t>08.02.2023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24700325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A639E8-7948-40F3-9C5A-2187BE6B5650}" type="datetime1">
              <a:rPr lang="de-DE" smtClean="0"/>
              <a:t>08.02.2023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33677559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D2C42AD-8B1E-495D-899F-BC832B78960B}" type="datetime1">
              <a:rPr lang="de-DE" smtClean="0"/>
              <a:t>08.02.2023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10264315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84611815-8F59-4E30-A249-4808EA6A3D10}" type="datetime1">
              <a:rPr lang="de-DE" smtClean="0"/>
              <a:t>08.02.2023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8476542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B20FEA-A23D-4A87-82AA-CDB8199CB125}" type="datetime1">
              <a:rPr lang="de-DE" smtClean="0"/>
              <a:t>08.02.2023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14681330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3FD61-4CDF-40AA-B7D4-8D1F9F29CA58}" type="datetime1">
              <a:rPr lang="de-DE" smtClean="0"/>
              <a:t>08.02.2023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C196F3-23D8-4578-8A64-CA455A5879F0}" type="slidenum">
              <a:rPr lang="en-US" smtClean="0"/>
              <a:t>‹#›</a:t>
            </a:fld>
            <a:endParaRPr lang="en-US"/>
          </a:p>
        </p:txBody>
      </p:sp>
    </p:spTree>
    <p:extLst>
      <p:ext uri="{BB962C8B-B14F-4D97-AF65-F5344CB8AC3E}">
        <p14:creationId xmlns:p14="http://schemas.microsoft.com/office/powerpoint/2010/main" val="3064551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360" y="842371"/>
            <a:ext cx="6857280" cy="1789857"/>
          </a:xfrm>
        </p:spPr>
        <p:txBody>
          <a:bodyPr anchor="b"/>
          <a:lstStyle>
            <a:lvl1pPr algn="ctr">
              <a:defRPr sz="5443"/>
            </a:lvl1pPr>
          </a:lstStyle>
          <a:p>
            <a:r>
              <a:rPr lang="de-DE" smtClean="0"/>
              <a:t>Titelmasterformat durch Klicken bearbeiten</a:t>
            </a:r>
            <a:endParaRPr lang="de-DE"/>
          </a:p>
        </p:txBody>
      </p:sp>
      <p:sp>
        <p:nvSpPr>
          <p:cNvPr id="3" name="Untertitel 2"/>
          <p:cNvSpPr>
            <a:spLocks noGrp="1"/>
          </p:cNvSpPr>
          <p:nvPr>
            <p:ph type="subTitle" idx="1"/>
          </p:nvPr>
        </p:nvSpPr>
        <p:spPr>
          <a:xfrm>
            <a:off x="1143360" y="2701346"/>
            <a:ext cx="6857280" cy="1242677"/>
          </a:xfrm>
        </p:spPr>
        <p:txBody>
          <a:bodyPr/>
          <a:lstStyle>
            <a:lvl1pPr marL="0" indent="0" algn="ctr">
              <a:buNone/>
              <a:defRPr sz="2177"/>
            </a:lvl1pPr>
            <a:lvl2pPr marL="414726" indent="0" algn="ctr">
              <a:buNone/>
              <a:defRPr sz="1814"/>
            </a:lvl2pPr>
            <a:lvl3pPr marL="829452" indent="0" algn="ctr">
              <a:buNone/>
              <a:defRPr sz="1633"/>
            </a:lvl3pPr>
            <a:lvl4pPr marL="1244178" indent="0" algn="ctr">
              <a:buNone/>
              <a:defRPr sz="1451"/>
            </a:lvl4pPr>
            <a:lvl5pPr marL="1658904" indent="0" algn="ctr">
              <a:buNone/>
              <a:defRPr sz="1451"/>
            </a:lvl5pPr>
            <a:lvl6pPr marL="2073631" indent="0" algn="ctr">
              <a:buNone/>
              <a:defRPr sz="1451"/>
            </a:lvl6pPr>
            <a:lvl7pPr marL="2488357" indent="0" algn="ctr">
              <a:buNone/>
              <a:defRPr sz="1451"/>
            </a:lvl7pPr>
            <a:lvl8pPr marL="2903083" indent="0" algn="ctr">
              <a:buNone/>
              <a:defRPr sz="1451"/>
            </a:lvl8pPr>
            <a:lvl9pPr marL="3317809" indent="0" algn="ctr">
              <a:buNone/>
              <a:defRPr sz="1451"/>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pPr lvl="0"/>
            <a:fld id="{6D1936F1-943C-47D4-AD1C-C1DC6C06814A}" type="datetime1">
              <a:rPr lang="de-DE" smtClean="0"/>
              <a:t>08.02.2023</a:t>
            </a:fld>
            <a:endParaRPr lang="en-GB"/>
          </a:p>
        </p:txBody>
      </p:sp>
      <p:sp>
        <p:nvSpPr>
          <p:cNvPr id="5" name="Fußzeilenplatzhalter 4"/>
          <p:cNvSpPr>
            <a:spLocks noGrp="1"/>
          </p:cNvSpPr>
          <p:nvPr>
            <p:ph type="ftr" sz="quarter" idx="11"/>
          </p:nvPr>
        </p:nvSpPr>
        <p:spPr/>
        <p:txBody>
          <a:bodyPr/>
          <a:lstStyle/>
          <a:p>
            <a:pPr lvl="0"/>
            <a:endParaRPr lang="en-GB"/>
          </a:p>
        </p:txBody>
      </p:sp>
      <p:sp>
        <p:nvSpPr>
          <p:cNvPr id="6" name="Foliennummernplatzhalter 5"/>
          <p:cNvSpPr>
            <a:spLocks noGrp="1"/>
          </p:cNvSpPr>
          <p:nvPr>
            <p:ph type="sldNum" sz="quarter" idx="12"/>
          </p:nvPr>
        </p:nvSpPr>
        <p:spPr/>
        <p:txBody>
          <a:bodyPr/>
          <a:lstStyle/>
          <a:p>
            <a:pPr lvl="0"/>
            <a:fld id="{42153CE1-C42D-4B4C-8C53-23D8752B31E6}" type="slidenum">
              <a:t>‹#›</a:t>
            </a:fld>
            <a:endParaRPr lang="en-GB"/>
          </a:p>
        </p:txBody>
      </p:sp>
    </p:spTree>
    <p:extLst>
      <p:ext uri="{BB962C8B-B14F-4D97-AF65-F5344CB8AC3E}">
        <p14:creationId xmlns:p14="http://schemas.microsoft.com/office/powerpoint/2010/main" val="1779116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lvl="0"/>
            <a:fld id="{1364D4F3-BF9C-45C3-A8FA-2F06AD526D29}" type="datetime1">
              <a:rPr lang="de-DE" smtClean="0"/>
              <a:t>08.02.2023</a:t>
            </a:fld>
            <a:endParaRPr lang="en-GB"/>
          </a:p>
        </p:txBody>
      </p:sp>
      <p:sp>
        <p:nvSpPr>
          <p:cNvPr id="5" name="Fußzeilenplatzhalter 4"/>
          <p:cNvSpPr>
            <a:spLocks noGrp="1"/>
          </p:cNvSpPr>
          <p:nvPr>
            <p:ph type="ftr" sz="quarter" idx="11"/>
          </p:nvPr>
        </p:nvSpPr>
        <p:spPr/>
        <p:txBody>
          <a:bodyPr/>
          <a:lstStyle/>
          <a:p>
            <a:pPr lvl="0"/>
            <a:endParaRPr lang="en-GB"/>
          </a:p>
        </p:txBody>
      </p:sp>
      <p:sp>
        <p:nvSpPr>
          <p:cNvPr id="6" name="Foliennummernplatzhalter 5"/>
          <p:cNvSpPr>
            <a:spLocks noGrp="1"/>
          </p:cNvSpPr>
          <p:nvPr>
            <p:ph type="sldNum" sz="quarter" idx="12"/>
          </p:nvPr>
        </p:nvSpPr>
        <p:spPr/>
        <p:txBody>
          <a:bodyPr/>
          <a:lstStyle/>
          <a:p>
            <a:pPr lvl="0"/>
            <a:fld id="{83A8A13C-F4B1-49B4-B8D3-D24675BDC10D}" type="slidenum">
              <a:t>‹#›</a:t>
            </a:fld>
            <a:endParaRPr lang="en-GB"/>
          </a:p>
        </p:txBody>
      </p:sp>
    </p:spTree>
    <p:extLst>
      <p:ext uri="{BB962C8B-B14F-4D97-AF65-F5344CB8AC3E}">
        <p14:creationId xmlns:p14="http://schemas.microsoft.com/office/powerpoint/2010/main" val="26469863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521" y="1282996"/>
            <a:ext cx="7886880" cy="2138325"/>
          </a:xfrm>
        </p:spPr>
        <p:txBody>
          <a:bodyPr anchor="b"/>
          <a:lstStyle>
            <a:lvl1pPr>
              <a:defRPr sz="5443"/>
            </a:lvl1pPr>
          </a:lstStyle>
          <a:p>
            <a:r>
              <a:rPr lang="de-DE" smtClean="0"/>
              <a:t>Titelmasterformat durch Klicken bearbeiten</a:t>
            </a:r>
            <a:endParaRPr lang="de-DE"/>
          </a:p>
        </p:txBody>
      </p:sp>
      <p:sp>
        <p:nvSpPr>
          <p:cNvPr id="3" name="Textplatzhalter 2"/>
          <p:cNvSpPr>
            <a:spLocks noGrp="1"/>
          </p:cNvSpPr>
          <p:nvPr>
            <p:ph type="body" idx="1"/>
          </p:nvPr>
        </p:nvSpPr>
        <p:spPr>
          <a:xfrm>
            <a:off x="623521" y="3441480"/>
            <a:ext cx="7886880" cy="1126041"/>
          </a:xfrm>
        </p:spPr>
        <p:txBody>
          <a:bodyPr/>
          <a:lstStyle>
            <a:lvl1pPr marL="0" indent="0">
              <a:buNone/>
              <a:defRPr sz="2177">
                <a:solidFill>
                  <a:schemeClr val="tx1">
                    <a:tint val="75000"/>
                  </a:schemeClr>
                </a:solidFill>
              </a:defRPr>
            </a:lvl1pPr>
            <a:lvl2pPr marL="414726" indent="0">
              <a:buNone/>
              <a:defRPr sz="1814">
                <a:solidFill>
                  <a:schemeClr val="tx1">
                    <a:tint val="75000"/>
                  </a:schemeClr>
                </a:solidFill>
              </a:defRPr>
            </a:lvl2pPr>
            <a:lvl3pPr marL="829452" indent="0">
              <a:buNone/>
              <a:defRPr sz="1633">
                <a:solidFill>
                  <a:schemeClr val="tx1">
                    <a:tint val="75000"/>
                  </a:schemeClr>
                </a:solidFill>
              </a:defRPr>
            </a:lvl3pPr>
            <a:lvl4pPr marL="1244178" indent="0">
              <a:buNone/>
              <a:defRPr sz="1451">
                <a:solidFill>
                  <a:schemeClr val="tx1">
                    <a:tint val="75000"/>
                  </a:schemeClr>
                </a:solidFill>
              </a:defRPr>
            </a:lvl4pPr>
            <a:lvl5pPr marL="1658904" indent="0">
              <a:buNone/>
              <a:defRPr sz="1451">
                <a:solidFill>
                  <a:schemeClr val="tx1">
                    <a:tint val="75000"/>
                  </a:schemeClr>
                </a:solidFill>
              </a:defRPr>
            </a:lvl5pPr>
            <a:lvl6pPr marL="2073631" indent="0">
              <a:buNone/>
              <a:defRPr sz="1451">
                <a:solidFill>
                  <a:schemeClr val="tx1">
                    <a:tint val="75000"/>
                  </a:schemeClr>
                </a:solidFill>
              </a:defRPr>
            </a:lvl6pPr>
            <a:lvl7pPr marL="2488357" indent="0">
              <a:buNone/>
              <a:defRPr sz="1451">
                <a:solidFill>
                  <a:schemeClr val="tx1">
                    <a:tint val="75000"/>
                  </a:schemeClr>
                </a:solidFill>
              </a:defRPr>
            </a:lvl7pPr>
            <a:lvl8pPr marL="2903083" indent="0">
              <a:buNone/>
              <a:defRPr sz="1451">
                <a:solidFill>
                  <a:schemeClr val="tx1">
                    <a:tint val="75000"/>
                  </a:schemeClr>
                </a:solidFill>
              </a:defRPr>
            </a:lvl8pPr>
            <a:lvl9pPr marL="3317809" indent="0">
              <a:buNone/>
              <a:defRPr sz="1451">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pPr lvl="0"/>
            <a:fld id="{E207A9F0-9E53-4A5A-9A61-D0829592EC74}" type="datetime1">
              <a:rPr lang="de-DE" smtClean="0"/>
              <a:t>08.02.2023</a:t>
            </a:fld>
            <a:endParaRPr lang="en-GB"/>
          </a:p>
        </p:txBody>
      </p:sp>
      <p:sp>
        <p:nvSpPr>
          <p:cNvPr id="5" name="Fußzeilenplatzhalter 4"/>
          <p:cNvSpPr>
            <a:spLocks noGrp="1"/>
          </p:cNvSpPr>
          <p:nvPr>
            <p:ph type="ftr" sz="quarter" idx="11"/>
          </p:nvPr>
        </p:nvSpPr>
        <p:spPr/>
        <p:txBody>
          <a:bodyPr/>
          <a:lstStyle/>
          <a:p>
            <a:pPr lvl="0"/>
            <a:endParaRPr lang="en-GB"/>
          </a:p>
        </p:txBody>
      </p:sp>
      <p:sp>
        <p:nvSpPr>
          <p:cNvPr id="6" name="Foliennummernplatzhalter 5"/>
          <p:cNvSpPr>
            <a:spLocks noGrp="1"/>
          </p:cNvSpPr>
          <p:nvPr>
            <p:ph type="sldNum" sz="quarter" idx="12"/>
          </p:nvPr>
        </p:nvSpPr>
        <p:spPr/>
        <p:txBody>
          <a:bodyPr/>
          <a:lstStyle/>
          <a:p>
            <a:pPr lvl="0"/>
            <a:fld id="{4EF0196F-22F9-489E-9028-8DC686AD3516}" type="slidenum">
              <a:t>‹#›</a:t>
            </a:fld>
            <a:endParaRPr lang="en-GB"/>
          </a:p>
        </p:txBody>
      </p:sp>
    </p:spTree>
    <p:extLst>
      <p:ext uri="{BB962C8B-B14F-4D97-AF65-F5344CB8AC3E}">
        <p14:creationId xmlns:p14="http://schemas.microsoft.com/office/powerpoint/2010/main" val="196727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456481" y="1203798"/>
            <a:ext cx="4044960" cy="298213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39680" y="1203798"/>
            <a:ext cx="4046400" cy="2982136"/>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pPr lvl="0"/>
            <a:fld id="{DC9C987E-8165-44BA-A5A8-AC1B9831190E}" type="datetime1">
              <a:rPr lang="de-DE" smtClean="0"/>
              <a:t>08.02.2023</a:t>
            </a:fld>
            <a:endParaRPr lang="en-GB"/>
          </a:p>
        </p:txBody>
      </p:sp>
      <p:sp>
        <p:nvSpPr>
          <p:cNvPr id="6" name="Fußzeilenplatzhalter 5"/>
          <p:cNvSpPr>
            <a:spLocks noGrp="1"/>
          </p:cNvSpPr>
          <p:nvPr>
            <p:ph type="ftr" sz="quarter" idx="11"/>
          </p:nvPr>
        </p:nvSpPr>
        <p:spPr/>
        <p:txBody>
          <a:bodyPr/>
          <a:lstStyle/>
          <a:p>
            <a:pPr lvl="0"/>
            <a:endParaRPr lang="en-GB"/>
          </a:p>
        </p:txBody>
      </p:sp>
      <p:sp>
        <p:nvSpPr>
          <p:cNvPr id="7" name="Foliennummernplatzhalter 6"/>
          <p:cNvSpPr>
            <a:spLocks noGrp="1"/>
          </p:cNvSpPr>
          <p:nvPr>
            <p:ph type="sldNum" sz="quarter" idx="12"/>
          </p:nvPr>
        </p:nvSpPr>
        <p:spPr/>
        <p:txBody>
          <a:bodyPr/>
          <a:lstStyle/>
          <a:p>
            <a:pPr lvl="0"/>
            <a:fld id="{1907D97E-235D-4A6A-8641-D41D7200B00D}" type="slidenum">
              <a:t>‹#›</a:t>
            </a:fld>
            <a:endParaRPr lang="en-GB"/>
          </a:p>
        </p:txBody>
      </p:sp>
    </p:spTree>
    <p:extLst>
      <p:ext uri="{BB962C8B-B14F-4D97-AF65-F5344CB8AC3E}">
        <p14:creationId xmlns:p14="http://schemas.microsoft.com/office/powerpoint/2010/main" val="2678477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29281" y="273591"/>
            <a:ext cx="7886880" cy="995006"/>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629280" y="1261396"/>
            <a:ext cx="3869280" cy="617739"/>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de-DE" smtClean="0"/>
              <a:t>Formatvorlagen des Textmasters bearbeiten</a:t>
            </a:r>
          </a:p>
        </p:txBody>
      </p:sp>
      <p:sp>
        <p:nvSpPr>
          <p:cNvPr id="4" name="Inhaltsplatzhalter 3"/>
          <p:cNvSpPr>
            <a:spLocks noGrp="1"/>
          </p:cNvSpPr>
          <p:nvPr>
            <p:ph sz="half" idx="2"/>
          </p:nvPr>
        </p:nvSpPr>
        <p:spPr>
          <a:xfrm>
            <a:off x="629280" y="1879135"/>
            <a:ext cx="3869280" cy="27632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29600" y="1261396"/>
            <a:ext cx="3886560" cy="617739"/>
          </a:xfrm>
        </p:spPr>
        <p:txBody>
          <a:bodyPr anchor="b"/>
          <a:lstStyle>
            <a:lvl1pPr marL="0" indent="0">
              <a:buNone/>
              <a:defRPr sz="2177" b="1"/>
            </a:lvl1pPr>
            <a:lvl2pPr marL="414726" indent="0">
              <a:buNone/>
              <a:defRPr sz="1814" b="1"/>
            </a:lvl2pPr>
            <a:lvl3pPr marL="829452" indent="0">
              <a:buNone/>
              <a:defRPr sz="1633" b="1"/>
            </a:lvl3pPr>
            <a:lvl4pPr marL="1244178" indent="0">
              <a:buNone/>
              <a:defRPr sz="1451" b="1"/>
            </a:lvl4pPr>
            <a:lvl5pPr marL="1658904" indent="0">
              <a:buNone/>
              <a:defRPr sz="1451" b="1"/>
            </a:lvl5pPr>
            <a:lvl6pPr marL="2073631" indent="0">
              <a:buNone/>
              <a:defRPr sz="1451" b="1"/>
            </a:lvl6pPr>
            <a:lvl7pPr marL="2488357" indent="0">
              <a:buNone/>
              <a:defRPr sz="1451" b="1"/>
            </a:lvl7pPr>
            <a:lvl8pPr marL="2903083" indent="0">
              <a:buNone/>
              <a:defRPr sz="1451" b="1"/>
            </a:lvl8pPr>
            <a:lvl9pPr marL="3317809" indent="0">
              <a:buNone/>
              <a:defRPr sz="1451" b="1"/>
            </a:lvl9pPr>
          </a:lstStyle>
          <a:p>
            <a:pPr lvl="0"/>
            <a:r>
              <a:rPr lang="de-DE" smtClean="0"/>
              <a:t>Formatvorlagen des Textmasters bearbeiten</a:t>
            </a:r>
          </a:p>
        </p:txBody>
      </p:sp>
      <p:sp>
        <p:nvSpPr>
          <p:cNvPr id="6" name="Inhaltsplatzhalter 5"/>
          <p:cNvSpPr>
            <a:spLocks noGrp="1"/>
          </p:cNvSpPr>
          <p:nvPr>
            <p:ph sz="quarter" idx="4"/>
          </p:nvPr>
        </p:nvSpPr>
        <p:spPr>
          <a:xfrm>
            <a:off x="4629600" y="1879135"/>
            <a:ext cx="3886560" cy="27632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pPr lvl="0"/>
            <a:fld id="{99C4AADB-8896-4EAC-9A42-7978EB39C323}" type="datetime1">
              <a:rPr lang="de-DE" smtClean="0"/>
              <a:t>08.02.2023</a:t>
            </a:fld>
            <a:endParaRPr lang="en-GB"/>
          </a:p>
        </p:txBody>
      </p:sp>
      <p:sp>
        <p:nvSpPr>
          <p:cNvPr id="8" name="Fußzeilenplatzhalter 7"/>
          <p:cNvSpPr>
            <a:spLocks noGrp="1"/>
          </p:cNvSpPr>
          <p:nvPr>
            <p:ph type="ftr" sz="quarter" idx="11"/>
          </p:nvPr>
        </p:nvSpPr>
        <p:spPr/>
        <p:txBody>
          <a:bodyPr/>
          <a:lstStyle/>
          <a:p>
            <a:pPr lvl="0"/>
            <a:endParaRPr lang="en-GB"/>
          </a:p>
        </p:txBody>
      </p:sp>
      <p:sp>
        <p:nvSpPr>
          <p:cNvPr id="9" name="Foliennummernplatzhalter 8"/>
          <p:cNvSpPr>
            <a:spLocks noGrp="1"/>
          </p:cNvSpPr>
          <p:nvPr>
            <p:ph type="sldNum" sz="quarter" idx="12"/>
          </p:nvPr>
        </p:nvSpPr>
        <p:spPr/>
        <p:txBody>
          <a:bodyPr/>
          <a:lstStyle/>
          <a:p>
            <a:pPr lvl="0"/>
            <a:fld id="{2A585E19-B18B-4AA7-92F6-57F5910D97B9}" type="slidenum">
              <a:t>‹#›</a:t>
            </a:fld>
            <a:endParaRPr lang="en-GB"/>
          </a:p>
        </p:txBody>
      </p:sp>
    </p:spTree>
    <p:extLst>
      <p:ext uri="{BB962C8B-B14F-4D97-AF65-F5344CB8AC3E}">
        <p14:creationId xmlns:p14="http://schemas.microsoft.com/office/powerpoint/2010/main" val="1366205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pPr lvl="0"/>
            <a:fld id="{D81704D0-8823-4C3E-BC8D-D3C0556CAD35}" type="datetime1">
              <a:rPr lang="de-DE" smtClean="0"/>
              <a:t>08.02.2023</a:t>
            </a:fld>
            <a:endParaRPr lang="en-GB"/>
          </a:p>
        </p:txBody>
      </p:sp>
      <p:sp>
        <p:nvSpPr>
          <p:cNvPr id="4" name="Fußzeilenplatzhalter 3"/>
          <p:cNvSpPr>
            <a:spLocks noGrp="1"/>
          </p:cNvSpPr>
          <p:nvPr>
            <p:ph type="ftr" sz="quarter" idx="11"/>
          </p:nvPr>
        </p:nvSpPr>
        <p:spPr/>
        <p:txBody>
          <a:bodyPr/>
          <a:lstStyle/>
          <a:p>
            <a:pPr lvl="0"/>
            <a:endParaRPr lang="en-GB"/>
          </a:p>
        </p:txBody>
      </p:sp>
      <p:sp>
        <p:nvSpPr>
          <p:cNvPr id="5" name="Foliennummernplatzhalter 4"/>
          <p:cNvSpPr>
            <a:spLocks noGrp="1"/>
          </p:cNvSpPr>
          <p:nvPr>
            <p:ph type="sldNum" sz="quarter" idx="12"/>
          </p:nvPr>
        </p:nvSpPr>
        <p:spPr/>
        <p:txBody>
          <a:bodyPr/>
          <a:lstStyle/>
          <a:p>
            <a:pPr lvl="0"/>
            <a:fld id="{99912922-0C4A-49A9-95EC-4577B383D64C}" type="slidenum">
              <a:t>‹#›</a:t>
            </a:fld>
            <a:endParaRPr lang="en-GB"/>
          </a:p>
        </p:txBody>
      </p:sp>
    </p:spTree>
    <p:extLst>
      <p:ext uri="{BB962C8B-B14F-4D97-AF65-F5344CB8AC3E}">
        <p14:creationId xmlns:p14="http://schemas.microsoft.com/office/powerpoint/2010/main" val="1176791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lvl="0"/>
            <a:fld id="{B365EFA8-AF24-4176-9084-F1AF9DC9D7DB}" type="datetime1">
              <a:rPr lang="de-DE" smtClean="0"/>
              <a:t>08.02.2023</a:t>
            </a:fld>
            <a:endParaRPr lang="en-GB"/>
          </a:p>
        </p:txBody>
      </p:sp>
      <p:sp>
        <p:nvSpPr>
          <p:cNvPr id="3" name="Fußzeilenplatzhalter 2"/>
          <p:cNvSpPr>
            <a:spLocks noGrp="1"/>
          </p:cNvSpPr>
          <p:nvPr>
            <p:ph type="ftr" sz="quarter" idx="11"/>
          </p:nvPr>
        </p:nvSpPr>
        <p:spPr/>
        <p:txBody>
          <a:bodyPr/>
          <a:lstStyle/>
          <a:p>
            <a:pPr lvl="0"/>
            <a:endParaRPr lang="en-GB"/>
          </a:p>
        </p:txBody>
      </p:sp>
      <p:sp>
        <p:nvSpPr>
          <p:cNvPr id="4" name="Foliennummernplatzhalter 3"/>
          <p:cNvSpPr>
            <a:spLocks noGrp="1"/>
          </p:cNvSpPr>
          <p:nvPr>
            <p:ph type="sldNum" sz="quarter" idx="12"/>
          </p:nvPr>
        </p:nvSpPr>
        <p:spPr/>
        <p:txBody>
          <a:bodyPr/>
          <a:lstStyle/>
          <a:p>
            <a:pPr lvl="0"/>
            <a:fld id="{89B3C2ED-D2E3-4D82-A577-34E9BB3CE36C}" type="slidenum">
              <a:t>‹#›</a:t>
            </a:fld>
            <a:endParaRPr lang="en-GB"/>
          </a:p>
        </p:txBody>
      </p:sp>
    </p:spTree>
    <p:extLst>
      <p:ext uri="{BB962C8B-B14F-4D97-AF65-F5344CB8AC3E}">
        <p14:creationId xmlns:p14="http://schemas.microsoft.com/office/powerpoint/2010/main" val="265510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280" y="342708"/>
            <a:ext cx="2949120" cy="1200918"/>
          </a:xfrm>
        </p:spPr>
        <p:txBody>
          <a:bodyPr anchor="b"/>
          <a:lstStyle>
            <a:lvl1pPr>
              <a:defRPr sz="2903"/>
            </a:lvl1pPr>
          </a:lstStyle>
          <a:p>
            <a:r>
              <a:rPr lang="de-DE" smtClean="0"/>
              <a:t>Titelmasterformat durch Klicken bearbeiten</a:t>
            </a:r>
            <a:endParaRPr lang="de-DE"/>
          </a:p>
        </p:txBody>
      </p:sp>
      <p:sp>
        <p:nvSpPr>
          <p:cNvPr id="3" name="Inhaltsplatzhalter 2"/>
          <p:cNvSpPr>
            <a:spLocks noGrp="1"/>
          </p:cNvSpPr>
          <p:nvPr>
            <p:ph idx="1"/>
          </p:nvPr>
        </p:nvSpPr>
        <p:spPr>
          <a:xfrm>
            <a:off x="3888000" y="740134"/>
            <a:ext cx="4628160" cy="3656033"/>
          </a:xfrm>
        </p:spPr>
        <p:txBody>
          <a:bodyPr/>
          <a:lstStyle>
            <a:lvl1pPr>
              <a:defRPr sz="2903"/>
            </a:lvl1pPr>
            <a:lvl2pPr>
              <a:defRPr sz="2540"/>
            </a:lvl2pPr>
            <a:lvl3pPr>
              <a:defRPr sz="2177"/>
            </a:lvl3pPr>
            <a:lvl4pPr>
              <a:defRPr sz="1814"/>
            </a:lvl4pPr>
            <a:lvl5pPr>
              <a:defRPr sz="1814"/>
            </a:lvl5pPr>
            <a:lvl6pPr>
              <a:defRPr sz="1814"/>
            </a:lvl6pPr>
            <a:lvl7pPr>
              <a:defRPr sz="1814"/>
            </a:lvl7pPr>
            <a:lvl8pPr>
              <a:defRPr sz="1814"/>
            </a:lvl8pPr>
            <a:lvl9pPr>
              <a:defRPr sz="1814"/>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629280" y="1543626"/>
            <a:ext cx="2949120" cy="285830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lvl="0"/>
            <a:fld id="{C33F1E54-AF3B-4D5E-8D34-3BAD1436402A}" type="datetime1">
              <a:rPr lang="de-DE" smtClean="0"/>
              <a:t>08.02.2023</a:t>
            </a:fld>
            <a:endParaRPr lang="en-GB"/>
          </a:p>
        </p:txBody>
      </p:sp>
      <p:sp>
        <p:nvSpPr>
          <p:cNvPr id="6" name="Fußzeilenplatzhalter 5"/>
          <p:cNvSpPr>
            <a:spLocks noGrp="1"/>
          </p:cNvSpPr>
          <p:nvPr>
            <p:ph type="ftr" sz="quarter" idx="11"/>
          </p:nvPr>
        </p:nvSpPr>
        <p:spPr/>
        <p:txBody>
          <a:bodyPr/>
          <a:lstStyle/>
          <a:p>
            <a:pPr lvl="0"/>
            <a:endParaRPr lang="en-GB"/>
          </a:p>
        </p:txBody>
      </p:sp>
      <p:sp>
        <p:nvSpPr>
          <p:cNvPr id="7" name="Foliennummernplatzhalter 6"/>
          <p:cNvSpPr>
            <a:spLocks noGrp="1"/>
          </p:cNvSpPr>
          <p:nvPr>
            <p:ph type="sldNum" sz="quarter" idx="12"/>
          </p:nvPr>
        </p:nvSpPr>
        <p:spPr/>
        <p:txBody>
          <a:bodyPr/>
          <a:lstStyle/>
          <a:p>
            <a:pPr lvl="0"/>
            <a:fld id="{93939718-8D14-472A-8F31-A8E8A596177B}" type="slidenum">
              <a:t>‹#›</a:t>
            </a:fld>
            <a:endParaRPr lang="en-GB"/>
          </a:p>
        </p:txBody>
      </p:sp>
    </p:spTree>
    <p:extLst>
      <p:ext uri="{BB962C8B-B14F-4D97-AF65-F5344CB8AC3E}">
        <p14:creationId xmlns:p14="http://schemas.microsoft.com/office/powerpoint/2010/main" val="2277917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9280" y="342708"/>
            <a:ext cx="2949120" cy="1200918"/>
          </a:xfrm>
        </p:spPr>
        <p:txBody>
          <a:bodyPr anchor="b"/>
          <a:lstStyle>
            <a:lvl1pPr>
              <a:defRPr sz="2903"/>
            </a:lvl1pPr>
          </a:lstStyle>
          <a:p>
            <a:r>
              <a:rPr lang="de-DE" smtClean="0"/>
              <a:t>Titelmasterformat durch Klicken bearbeiten</a:t>
            </a:r>
            <a:endParaRPr lang="de-DE"/>
          </a:p>
        </p:txBody>
      </p:sp>
      <p:sp>
        <p:nvSpPr>
          <p:cNvPr id="3" name="Bildplatzhalter 2"/>
          <p:cNvSpPr>
            <a:spLocks noGrp="1"/>
          </p:cNvSpPr>
          <p:nvPr>
            <p:ph type="pic" idx="1"/>
          </p:nvPr>
        </p:nvSpPr>
        <p:spPr>
          <a:xfrm>
            <a:off x="3888000" y="740134"/>
            <a:ext cx="4628160" cy="3656033"/>
          </a:xfrm>
        </p:spPr>
        <p:txBody>
          <a:bodyPr/>
          <a:lstStyle>
            <a:lvl1pPr marL="0" indent="0">
              <a:buNone/>
              <a:defRPr sz="2903"/>
            </a:lvl1pPr>
            <a:lvl2pPr marL="414726" indent="0">
              <a:buNone/>
              <a:defRPr sz="2540"/>
            </a:lvl2pPr>
            <a:lvl3pPr marL="829452" indent="0">
              <a:buNone/>
              <a:defRPr sz="2177"/>
            </a:lvl3pPr>
            <a:lvl4pPr marL="1244178" indent="0">
              <a:buNone/>
              <a:defRPr sz="1814"/>
            </a:lvl4pPr>
            <a:lvl5pPr marL="1658904" indent="0">
              <a:buNone/>
              <a:defRPr sz="1814"/>
            </a:lvl5pPr>
            <a:lvl6pPr marL="2073631" indent="0">
              <a:buNone/>
              <a:defRPr sz="1814"/>
            </a:lvl6pPr>
            <a:lvl7pPr marL="2488357" indent="0">
              <a:buNone/>
              <a:defRPr sz="1814"/>
            </a:lvl7pPr>
            <a:lvl8pPr marL="2903083" indent="0">
              <a:buNone/>
              <a:defRPr sz="1814"/>
            </a:lvl8pPr>
            <a:lvl9pPr marL="3317809" indent="0">
              <a:buNone/>
              <a:defRPr sz="1814"/>
            </a:lvl9pPr>
          </a:lstStyle>
          <a:p>
            <a:endParaRPr lang="de-DE"/>
          </a:p>
        </p:txBody>
      </p:sp>
      <p:sp>
        <p:nvSpPr>
          <p:cNvPr id="4" name="Textplatzhalter 3"/>
          <p:cNvSpPr>
            <a:spLocks noGrp="1"/>
          </p:cNvSpPr>
          <p:nvPr>
            <p:ph type="body" sz="half" idx="2"/>
          </p:nvPr>
        </p:nvSpPr>
        <p:spPr>
          <a:xfrm>
            <a:off x="629280" y="1543626"/>
            <a:ext cx="2949120" cy="2858300"/>
          </a:xfrm>
        </p:spPr>
        <p:txBody>
          <a:bodyPr/>
          <a:lstStyle>
            <a:lvl1pPr marL="0" indent="0">
              <a:buNone/>
              <a:defRPr sz="1451"/>
            </a:lvl1pPr>
            <a:lvl2pPr marL="414726" indent="0">
              <a:buNone/>
              <a:defRPr sz="1270"/>
            </a:lvl2pPr>
            <a:lvl3pPr marL="829452" indent="0">
              <a:buNone/>
              <a:defRPr sz="1089"/>
            </a:lvl3pPr>
            <a:lvl4pPr marL="1244178" indent="0">
              <a:buNone/>
              <a:defRPr sz="907"/>
            </a:lvl4pPr>
            <a:lvl5pPr marL="1658904" indent="0">
              <a:buNone/>
              <a:defRPr sz="907"/>
            </a:lvl5pPr>
            <a:lvl6pPr marL="2073631" indent="0">
              <a:buNone/>
              <a:defRPr sz="907"/>
            </a:lvl6pPr>
            <a:lvl7pPr marL="2488357" indent="0">
              <a:buNone/>
              <a:defRPr sz="907"/>
            </a:lvl7pPr>
            <a:lvl8pPr marL="2903083" indent="0">
              <a:buNone/>
              <a:defRPr sz="907"/>
            </a:lvl8pPr>
            <a:lvl9pPr marL="3317809" indent="0">
              <a:buNone/>
              <a:defRPr sz="907"/>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pPr lvl="0"/>
            <a:fld id="{CCB9C748-2393-4104-AEE7-9C3877A57D17}" type="datetime1">
              <a:rPr lang="de-DE" smtClean="0"/>
              <a:t>08.02.2023</a:t>
            </a:fld>
            <a:endParaRPr lang="en-GB"/>
          </a:p>
        </p:txBody>
      </p:sp>
      <p:sp>
        <p:nvSpPr>
          <p:cNvPr id="6" name="Fußzeilenplatzhalter 5"/>
          <p:cNvSpPr>
            <a:spLocks noGrp="1"/>
          </p:cNvSpPr>
          <p:nvPr>
            <p:ph type="ftr" sz="quarter" idx="11"/>
          </p:nvPr>
        </p:nvSpPr>
        <p:spPr/>
        <p:txBody>
          <a:bodyPr/>
          <a:lstStyle/>
          <a:p>
            <a:pPr lvl="0"/>
            <a:endParaRPr lang="en-GB"/>
          </a:p>
        </p:txBody>
      </p:sp>
      <p:sp>
        <p:nvSpPr>
          <p:cNvPr id="7" name="Foliennummernplatzhalter 6"/>
          <p:cNvSpPr>
            <a:spLocks noGrp="1"/>
          </p:cNvSpPr>
          <p:nvPr>
            <p:ph type="sldNum" sz="quarter" idx="12"/>
          </p:nvPr>
        </p:nvSpPr>
        <p:spPr/>
        <p:txBody>
          <a:bodyPr/>
          <a:lstStyle/>
          <a:p>
            <a:pPr lvl="0"/>
            <a:fld id="{50AAD239-6516-44EA-86D9-C5E562C9E4E9}" type="slidenum">
              <a:t>‹#›</a:t>
            </a:fld>
            <a:endParaRPr lang="en-GB"/>
          </a:p>
        </p:txBody>
      </p:sp>
    </p:spTree>
    <p:extLst>
      <p:ext uri="{BB962C8B-B14F-4D97-AF65-F5344CB8AC3E}">
        <p14:creationId xmlns:p14="http://schemas.microsoft.com/office/powerpoint/2010/main" val="3972462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lvl="0"/>
            <a:fld id="{EEBB2D4B-5E20-4360-A645-DB0248758CFF}" type="datetime1">
              <a:rPr lang="de-DE" smtClean="0"/>
              <a:t>08.02.2023</a:t>
            </a:fld>
            <a:endParaRPr lang="en-GB"/>
          </a:p>
        </p:txBody>
      </p:sp>
      <p:sp>
        <p:nvSpPr>
          <p:cNvPr id="5" name="Fußzeilenplatzhalter 4"/>
          <p:cNvSpPr>
            <a:spLocks noGrp="1"/>
          </p:cNvSpPr>
          <p:nvPr>
            <p:ph type="ftr" sz="quarter" idx="11"/>
          </p:nvPr>
        </p:nvSpPr>
        <p:spPr/>
        <p:txBody>
          <a:bodyPr/>
          <a:lstStyle/>
          <a:p>
            <a:pPr lvl="0"/>
            <a:endParaRPr lang="en-GB"/>
          </a:p>
        </p:txBody>
      </p:sp>
      <p:sp>
        <p:nvSpPr>
          <p:cNvPr id="6" name="Foliennummernplatzhalter 5"/>
          <p:cNvSpPr>
            <a:spLocks noGrp="1"/>
          </p:cNvSpPr>
          <p:nvPr>
            <p:ph type="sldNum" sz="quarter" idx="12"/>
          </p:nvPr>
        </p:nvSpPr>
        <p:spPr/>
        <p:txBody>
          <a:bodyPr/>
          <a:lstStyle/>
          <a:p>
            <a:pPr lvl="0"/>
            <a:fld id="{8337D6B9-A602-4625-8D83-E2C60B5CFB66}" type="slidenum">
              <a:t>‹#›</a:t>
            </a:fld>
            <a:endParaRPr lang="en-GB"/>
          </a:p>
        </p:txBody>
      </p:sp>
    </p:spTree>
    <p:extLst>
      <p:ext uri="{BB962C8B-B14F-4D97-AF65-F5344CB8AC3E}">
        <p14:creationId xmlns:p14="http://schemas.microsoft.com/office/powerpoint/2010/main" val="242042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760" y="204473"/>
            <a:ext cx="2056320" cy="3981461"/>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456480" y="204473"/>
            <a:ext cx="6035040" cy="3981461"/>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pPr lvl="0"/>
            <a:fld id="{571C9D64-9B1F-4BE8-A3EA-430A6D1A2A41}" type="datetime1">
              <a:rPr lang="de-DE" smtClean="0"/>
              <a:t>08.02.2023</a:t>
            </a:fld>
            <a:endParaRPr lang="en-GB"/>
          </a:p>
        </p:txBody>
      </p:sp>
      <p:sp>
        <p:nvSpPr>
          <p:cNvPr id="5" name="Fußzeilenplatzhalter 4"/>
          <p:cNvSpPr>
            <a:spLocks noGrp="1"/>
          </p:cNvSpPr>
          <p:nvPr>
            <p:ph type="ftr" sz="quarter" idx="11"/>
          </p:nvPr>
        </p:nvSpPr>
        <p:spPr/>
        <p:txBody>
          <a:bodyPr/>
          <a:lstStyle/>
          <a:p>
            <a:pPr lvl="0"/>
            <a:endParaRPr lang="en-GB"/>
          </a:p>
        </p:txBody>
      </p:sp>
      <p:sp>
        <p:nvSpPr>
          <p:cNvPr id="6" name="Foliennummernplatzhalter 5"/>
          <p:cNvSpPr>
            <a:spLocks noGrp="1"/>
          </p:cNvSpPr>
          <p:nvPr>
            <p:ph type="sldNum" sz="quarter" idx="12"/>
          </p:nvPr>
        </p:nvSpPr>
        <p:spPr/>
        <p:txBody>
          <a:bodyPr/>
          <a:lstStyle/>
          <a:p>
            <a:pPr lvl="0"/>
            <a:fld id="{4388760B-A0E6-4BD3-9E26-D07ADE7144A3}" type="slidenum">
              <a:t>‹#›</a:t>
            </a:fld>
            <a:endParaRPr lang="en-GB"/>
          </a:p>
        </p:txBody>
      </p:sp>
    </p:spTree>
    <p:extLst>
      <p:ext uri="{BB962C8B-B14F-4D97-AF65-F5344CB8AC3E}">
        <p14:creationId xmlns:p14="http://schemas.microsoft.com/office/powerpoint/2010/main" val="926953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d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de"/>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7305E40-00D7-4081-AC98-AC08EB2E621F}" type="datetime1">
              <a:rPr lang="de-DE" smtClean="0"/>
              <a:t>08.02.2023</a:t>
            </a:fld>
            <a:endParaRPr lang="de-DE"/>
          </a:p>
        </p:txBody>
      </p:sp>
      <p:sp>
        <p:nvSpPr>
          <p:cNvPr id="5" name="Fußzeilenplatzhalt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9A0546C-1EE9-437C-86A0-1375367A1E50}" type="slidenum">
              <a:rPr lang="de-DE" smtClean="0"/>
              <a:t>‹#›</a:t>
            </a:fld>
            <a:endParaRPr lang="de-DE"/>
          </a:p>
        </p:txBody>
      </p:sp>
    </p:spTree>
    <p:extLst>
      <p:ext uri="{BB962C8B-B14F-4D97-AF65-F5344CB8AC3E}">
        <p14:creationId xmlns:p14="http://schemas.microsoft.com/office/powerpoint/2010/main" val="30776777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cs"/>
              <a:t>‹#›</a:t>
            </a:fld>
            <a:endParaRPr/>
          </a:p>
        </p:txBody>
      </p:sp>
    </p:spTree>
    <p:extLst>
      <p:ext uri="{BB962C8B-B14F-4D97-AF65-F5344CB8AC3E}">
        <p14:creationId xmlns:p14="http://schemas.microsoft.com/office/powerpoint/2010/main" val="13365007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457171" y="205067"/>
            <a:ext cx="8228763" cy="858473"/>
          </a:xfrm>
          <a:prstGeom prst="rect">
            <a:avLst/>
          </a:prstGeom>
          <a:noFill/>
          <a:ln>
            <a:noFill/>
          </a:ln>
        </p:spPr>
        <p:txBody>
          <a:bodyPr lIns="0" tIns="0" rIns="0" bIns="0" anchor="ctr"/>
          <a:lstStyle/>
          <a:p>
            <a:endParaRPr lang="en-US"/>
          </a:p>
        </p:txBody>
      </p:sp>
      <p:sp>
        <p:nvSpPr>
          <p:cNvPr id="3" name="Textplatzhalter 2"/>
          <p:cNvSpPr txBox="1">
            <a:spLocks noGrp="1"/>
          </p:cNvSpPr>
          <p:nvPr>
            <p:ph type="body" idx="1"/>
          </p:nvPr>
        </p:nvSpPr>
        <p:spPr>
          <a:xfrm>
            <a:off x="457171" y="1203300"/>
            <a:ext cx="8228763" cy="2982613"/>
          </a:xfrm>
          <a:prstGeom prst="rect">
            <a:avLst/>
          </a:prstGeom>
          <a:noFill/>
          <a:ln>
            <a:noFill/>
          </a:ln>
        </p:spPr>
        <p:txBody>
          <a:bodyPr lIns="0" tIns="0" rIns="0" bIns="0">
            <a:no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umsplatzhalter 3"/>
          <p:cNvSpPr txBox="1">
            <a:spLocks noGrp="1"/>
          </p:cNvSpPr>
          <p:nvPr>
            <p:ph type="dt" sz="half" idx="2"/>
          </p:nvPr>
        </p:nvSpPr>
        <p:spPr>
          <a:xfrm>
            <a:off x="457171" y="4685192"/>
            <a:ext cx="2130093" cy="354296"/>
          </a:xfrm>
          <a:prstGeom prst="rect">
            <a:avLst/>
          </a:prstGeom>
          <a:noFill/>
          <a:ln>
            <a:noFill/>
          </a:ln>
        </p:spPr>
        <p:txBody>
          <a:bodyPr vert="horz" lIns="0" tIns="0" rIns="0" bIns="0" anchorCtr="0">
            <a:noAutofit/>
          </a:bodyPr>
          <a:lstStyle>
            <a:lvl1pPr lvl="0" rtl="0" hangingPunct="0">
              <a:buNone/>
              <a:tabLst/>
              <a:defRPr lang="en-US" sz="1270" kern="1200">
                <a:latin typeface="Times New Roman" pitchFamily="18"/>
                <a:ea typeface="Lucida Sans Unicode" pitchFamily="2"/>
                <a:cs typeface="Tahoma" pitchFamily="2"/>
              </a:defRPr>
            </a:lvl1pPr>
          </a:lstStyle>
          <a:p>
            <a:pPr lvl="0"/>
            <a:fld id="{54B8CED1-5FC0-43C0-9995-B6CC95C85C4B}" type="datetime1">
              <a:rPr lang="de-DE" smtClean="0"/>
              <a:t>08.02.2023</a:t>
            </a:fld>
            <a:endParaRPr lang="en-US"/>
          </a:p>
        </p:txBody>
      </p:sp>
      <p:sp>
        <p:nvSpPr>
          <p:cNvPr id="5" name="Fußzeilenplatzhalter 4"/>
          <p:cNvSpPr txBox="1">
            <a:spLocks noGrp="1"/>
          </p:cNvSpPr>
          <p:nvPr>
            <p:ph type="ftr" sz="quarter" idx="3"/>
          </p:nvPr>
        </p:nvSpPr>
        <p:spPr>
          <a:xfrm>
            <a:off x="3127054" y="4685192"/>
            <a:ext cx="2898142" cy="354296"/>
          </a:xfrm>
          <a:prstGeom prst="rect">
            <a:avLst/>
          </a:prstGeom>
          <a:noFill/>
          <a:ln>
            <a:noFill/>
          </a:ln>
        </p:spPr>
        <p:txBody>
          <a:bodyPr vert="horz" lIns="0" tIns="0" rIns="0" bIns="0" anchorCtr="0">
            <a:noAutofit/>
          </a:bodyPr>
          <a:lstStyle>
            <a:lvl1pPr lvl="0" algn="ctr" rtl="0" hangingPunct="0">
              <a:buNone/>
              <a:tabLst/>
              <a:defRPr lang="en-US" sz="1270" kern="1200">
                <a:latin typeface="Times New Roman" pitchFamily="18"/>
                <a:ea typeface="Lucida Sans Unicode" pitchFamily="2"/>
                <a:cs typeface="Tahoma" pitchFamily="2"/>
              </a:defRPr>
            </a:lvl1pPr>
          </a:lstStyle>
          <a:p>
            <a:pPr lvl="0"/>
            <a:endParaRPr lang="en-US"/>
          </a:p>
        </p:txBody>
      </p:sp>
      <p:sp>
        <p:nvSpPr>
          <p:cNvPr id="6" name="Foliennummernplatzhalter 5"/>
          <p:cNvSpPr txBox="1">
            <a:spLocks noGrp="1"/>
          </p:cNvSpPr>
          <p:nvPr>
            <p:ph type="sldNum" sz="quarter" idx="4"/>
          </p:nvPr>
        </p:nvSpPr>
        <p:spPr>
          <a:xfrm>
            <a:off x="6555842" y="4685192"/>
            <a:ext cx="2130093" cy="354296"/>
          </a:xfrm>
          <a:prstGeom prst="rect">
            <a:avLst/>
          </a:prstGeom>
          <a:noFill/>
          <a:ln>
            <a:noFill/>
          </a:ln>
        </p:spPr>
        <p:txBody>
          <a:bodyPr vert="horz" lIns="0" tIns="0" rIns="0" bIns="0" anchorCtr="0">
            <a:noAutofit/>
          </a:bodyPr>
          <a:lstStyle>
            <a:lvl1pPr lvl="0" algn="r" rtl="0" hangingPunct="0">
              <a:buNone/>
              <a:tabLst/>
              <a:defRPr lang="en-US" sz="1270" kern="1200">
                <a:latin typeface="Times New Roman" pitchFamily="18"/>
                <a:ea typeface="Lucida Sans Unicode" pitchFamily="2"/>
                <a:cs typeface="Tahoma" pitchFamily="2"/>
              </a:defRPr>
            </a:lvl1pPr>
          </a:lstStyle>
          <a:p>
            <a:pPr lvl="0"/>
            <a:fld id="{5EF2F764-929D-4125-BA05-2A86F9291653}" type="slidenum">
              <a:t>‹#›</a:t>
            </a:fld>
            <a:endParaRPr lang="en-US"/>
          </a:p>
        </p:txBody>
      </p:sp>
    </p:spTree>
    <p:extLst>
      <p:ext uri="{BB962C8B-B14F-4D97-AF65-F5344CB8AC3E}">
        <p14:creationId xmlns:p14="http://schemas.microsoft.com/office/powerpoint/2010/main" val="251644596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ctr" hangingPunct="0">
        <a:tabLst/>
        <a:defRPr lang="en-US" sz="2903" b="0" i="0" u="none" strike="noStrike" kern="1200">
          <a:ln>
            <a:noFill/>
          </a:ln>
          <a:latin typeface="Liberation Sans" pitchFamily="18"/>
        </a:defRPr>
      </a:lvl1pPr>
    </p:titleStyle>
    <p:bodyStyle>
      <a:lvl1pPr marL="0" marR="0" indent="0" hangingPunct="0">
        <a:spcBef>
          <a:spcPts val="962"/>
        </a:spcBef>
        <a:spcAft>
          <a:spcPts val="0"/>
        </a:spcAft>
        <a:tabLst/>
        <a:defRPr lang="en-US" sz="2177" b="0" i="0" u="none" strike="noStrike" kern="1200">
          <a:ln>
            <a:noFill/>
          </a:ln>
          <a:latin typeface="Liberation Sans" pitchFamily="18"/>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906705431"/>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4BA3D5C-882A-4403-98AA-EE95528855FD}" type="datetime1">
              <a:rPr lang="de-DE" smtClean="0"/>
              <a:t>08.02.2023</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9C196F3-23D8-4578-8A64-CA455A5879F0}" type="slidenum">
              <a:rPr lang="en-US" smtClean="0"/>
              <a:t>‹#›</a:t>
            </a:fld>
            <a:endParaRPr lang="en-US"/>
          </a:p>
        </p:txBody>
      </p:sp>
    </p:spTree>
    <p:extLst>
      <p:ext uri="{BB962C8B-B14F-4D97-AF65-F5344CB8AC3E}">
        <p14:creationId xmlns:p14="http://schemas.microsoft.com/office/powerpoint/2010/main" val="18279413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elplatzhalter 1"/>
          <p:cNvSpPr txBox="1">
            <a:spLocks noGrp="1"/>
          </p:cNvSpPr>
          <p:nvPr>
            <p:ph type="title"/>
          </p:nvPr>
        </p:nvSpPr>
        <p:spPr>
          <a:xfrm>
            <a:off x="457171" y="205067"/>
            <a:ext cx="8228763" cy="858473"/>
          </a:xfrm>
          <a:prstGeom prst="rect">
            <a:avLst/>
          </a:prstGeom>
          <a:noFill/>
          <a:ln>
            <a:noFill/>
          </a:ln>
        </p:spPr>
        <p:txBody>
          <a:bodyPr lIns="0" tIns="0" rIns="0" bIns="0" anchor="ctr" anchorCtr="0">
            <a:noAutofit/>
          </a:bodyPr>
          <a:lstStyle/>
          <a:p>
            <a:endParaRPr lang="en-GB"/>
          </a:p>
        </p:txBody>
      </p:sp>
      <p:sp>
        <p:nvSpPr>
          <p:cNvPr id="3" name="Textplatzhalter 2"/>
          <p:cNvSpPr txBox="1">
            <a:spLocks noGrp="1"/>
          </p:cNvSpPr>
          <p:nvPr>
            <p:ph type="body" idx="1"/>
          </p:nvPr>
        </p:nvSpPr>
        <p:spPr>
          <a:xfrm>
            <a:off x="457171" y="1203300"/>
            <a:ext cx="8228763" cy="2982613"/>
          </a:xfrm>
          <a:prstGeom prst="rect">
            <a:avLst/>
          </a:prstGeom>
          <a:noFill/>
          <a:ln>
            <a:noFill/>
          </a:ln>
          <a:effectLst>
            <a:outerShdw dir="16200000" algn="tl">
              <a:srgbClr val="000000"/>
            </a:outerShdw>
          </a:effectLst>
        </p:spPr>
        <p:txBody>
          <a:bodyPr lIns="0" tIns="0" rIns="0" bIns="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GB"/>
          </a:p>
        </p:txBody>
      </p:sp>
      <p:sp>
        <p:nvSpPr>
          <p:cNvPr id="4" name="Datumsplatzhalter 3"/>
          <p:cNvSpPr txBox="1">
            <a:spLocks noGrp="1"/>
          </p:cNvSpPr>
          <p:nvPr>
            <p:ph type="dt" sz="half" idx="2"/>
          </p:nvPr>
        </p:nvSpPr>
        <p:spPr>
          <a:xfrm>
            <a:off x="457171" y="4685192"/>
            <a:ext cx="2130093" cy="354296"/>
          </a:xfrm>
          <a:prstGeom prst="rect">
            <a:avLst/>
          </a:prstGeom>
          <a:noFill/>
          <a:ln>
            <a:noFill/>
          </a:ln>
        </p:spPr>
        <p:txBody>
          <a:bodyPr lIns="0" tIns="0" rIns="0" bIns="0" anchorCtr="0">
            <a:noAutofit/>
          </a:bodyPr>
          <a:lstStyle>
            <a:lvl1pPr lvl="0" rtl="0" hangingPunct="0">
              <a:buNone/>
              <a:tabLst/>
              <a:defRPr lang="en-GB" sz="1270" kern="1200">
                <a:latin typeface="Liberation Serif" pitchFamily="18"/>
                <a:ea typeface="Tahoma" pitchFamily="2"/>
                <a:cs typeface="Tahoma" pitchFamily="2"/>
              </a:defRPr>
            </a:lvl1pPr>
          </a:lstStyle>
          <a:p>
            <a:pPr lvl="0"/>
            <a:fld id="{C5FB306F-70CC-49A9-AB71-C9DCE5F4BE9A}" type="datetime1">
              <a:rPr lang="de-DE" smtClean="0"/>
              <a:t>08.02.2023</a:t>
            </a:fld>
            <a:endParaRPr lang="en-GB"/>
          </a:p>
        </p:txBody>
      </p:sp>
      <p:sp>
        <p:nvSpPr>
          <p:cNvPr id="5" name="Fußzeilenplatzhalter 4"/>
          <p:cNvSpPr txBox="1">
            <a:spLocks noGrp="1"/>
          </p:cNvSpPr>
          <p:nvPr>
            <p:ph type="ftr" sz="quarter" idx="3"/>
          </p:nvPr>
        </p:nvSpPr>
        <p:spPr>
          <a:xfrm>
            <a:off x="3127054" y="4685192"/>
            <a:ext cx="2898142" cy="354296"/>
          </a:xfrm>
          <a:prstGeom prst="rect">
            <a:avLst/>
          </a:prstGeom>
          <a:noFill/>
          <a:ln>
            <a:noFill/>
          </a:ln>
        </p:spPr>
        <p:txBody>
          <a:bodyPr lIns="0" tIns="0" rIns="0" bIns="0" anchorCtr="0">
            <a:noAutofit/>
          </a:bodyPr>
          <a:lstStyle>
            <a:lvl1pPr lvl="0" algn="ctr" rtl="0" hangingPunct="0">
              <a:buNone/>
              <a:tabLst/>
              <a:defRPr lang="en-GB" sz="1270" kern="1200">
                <a:latin typeface="Liberation Serif" pitchFamily="18"/>
                <a:ea typeface="Tahoma" pitchFamily="2"/>
                <a:cs typeface="Tahoma" pitchFamily="2"/>
              </a:defRPr>
            </a:lvl1pPr>
          </a:lstStyle>
          <a:p>
            <a:pPr lvl="0"/>
            <a:endParaRPr lang="en-GB"/>
          </a:p>
        </p:txBody>
      </p:sp>
      <p:sp>
        <p:nvSpPr>
          <p:cNvPr id="6" name="Foliennummernplatzhalter 5"/>
          <p:cNvSpPr txBox="1">
            <a:spLocks noGrp="1"/>
          </p:cNvSpPr>
          <p:nvPr>
            <p:ph type="sldNum" sz="quarter" idx="4"/>
          </p:nvPr>
        </p:nvSpPr>
        <p:spPr>
          <a:xfrm>
            <a:off x="6555842" y="4685192"/>
            <a:ext cx="2130093" cy="354296"/>
          </a:xfrm>
          <a:prstGeom prst="rect">
            <a:avLst/>
          </a:prstGeom>
          <a:noFill/>
          <a:ln>
            <a:noFill/>
          </a:ln>
        </p:spPr>
        <p:txBody>
          <a:bodyPr lIns="0" tIns="0" rIns="0" bIns="0" anchorCtr="0">
            <a:noAutofit/>
          </a:bodyPr>
          <a:lstStyle>
            <a:lvl1pPr lvl="0" algn="r" rtl="0" hangingPunct="0">
              <a:buNone/>
              <a:tabLst/>
              <a:defRPr lang="en-GB" sz="1270" kern="1200">
                <a:latin typeface="Liberation Serif" pitchFamily="18"/>
                <a:ea typeface="Tahoma" pitchFamily="2"/>
                <a:cs typeface="Tahoma" pitchFamily="2"/>
              </a:defRPr>
            </a:lvl1pPr>
          </a:lstStyle>
          <a:p>
            <a:pPr lvl="0"/>
            <a:fld id="{E4BE2321-8488-426B-BEC4-6427299B88A9}" type="slidenum">
              <a:t>‹#›</a:t>
            </a:fld>
            <a:endParaRPr lang="en-GB"/>
          </a:p>
        </p:txBody>
      </p:sp>
    </p:spTree>
    <p:extLst>
      <p:ext uri="{BB962C8B-B14F-4D97-AF65-F5344CB8AC3E}">
        <p14:creationId xmlns:p14="http://schemas.microsoft.com/office/powerpoint/2010/main" val="1416028467"/>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hf hdr="0" ftr="0" dt="0"/>
  <p:txStyles>
    <p:titleStyle>
      <a:lvl1pPr algn="ctr" hangingPunct="0">
        <a:tabLst/>
        <a:defRPr lang="en-GB" sz="2903" b="0" i="0" u="none" strike="noStrike" kern="1200" cap="none">
          <a:ln>
            <a:noFill/>
          </a:ln>
          <a:highlight>
            <a:scrgbClr r="0" g="0" b="0">
              <a:alpha val="0"/>
            </a:scrgbClr>
          </a:highlight>
          <a:latin typeface="Liberation Sans" pitchFamily="18"/>
          <a:cs typeface="Arial Unicode MS" pitchFamily="2"/>
        </a:defRPr>
      </a:lvl1pPr>
    </p:titleStyle>
    <p:bodyStyle>
      <a:lvl1pPr marL="0" marR="0" indent="0" hangingPunct="0">
        <a:spcBef>
          <a:spcPts val="1283"/>
        </a:spcBef>
        <a:spcAft>
          <a:spcPts val="0"/>
        </a:spcAft>
        <a:tabLst/>
        <a:defRPr lang="en-GB" sz="2903" b="0" i="0" u="none" strike="noStrike" kern="1200" cap="none">
          <a:ln>
            <a:noFill/>
          </a:ln>
          <a:highlight>
            <a:scrgbClr r="0" g="0" b="0">
              <a:alpha val="0"/>
            </a:scrgbClr>
          </a:highlight>
          <a:latin typeface="Liberation Sans" pitchFamily="18"/>
          <a:cs typeface="Arial Unicode MS" pitchFamily="2"/>
        </a:defRPr>
      </a:lvl1pPr>
      <a:lvl2pPr marL="622089" indent="-207363" algn="l" defTabSz="829452" rtl="0" eaLnBrk="1" latinLnBrk="0" hangingPunct="1">
        <a:lnSpc>
          <a:spcPct val="90000"/>
        </a:lnSpc>
        <a:spcBef>
          <a:spcPts val="454"/>
        </a:spcBef>
        <a:buFont typeface="Arial" panose="020B0604020202020204" pitchFamily="34" charset="0"/>
        <a:buChar char="•"/>
        <a:defRPr sz="2177" kern="1200">
          <a:solidFill>
            <a:schemeClr val="tx1"/>
          </a:solidFill>
          <a:latin typeface="+mn-lt"/>
          <a:ea typeface="+mn-ea"/>
          <a:cs typeface="+mn-cs"/>
        </a:defRPr>
      </a:lvl2pPr>
      <a:lvl3pPr marL="1036815" indent="-207363" algn="l" defTabSz="829452" rtl="0" eaLnBrk="1" latinLnBrk="0" hangingPunct="1">
        <a:lnSpc>
          <a:spcPct val="90000"/>
        </a:lnSpc>
        <a:spcBef>
          <a:spcPts val="454"/>
        </a:spcBef>
        <a:buFont typeface="Arial" panose="020B0604020202020204" pitchFamily="34" charset="0"/>
        <a:buChar char="•"/>
        <a:defRPr sz="1814" kern="1200">
          <a:solidFill>
            <a:schemeClr val="tx1"/>
          </a:solidFill>
          <a:latin typeface="+mn-lt"/>
          <a:ea typeface="+mn-ea"/>
          <a:cs typeface="+mn-cs"/>
        </a:defRPr>
      </a:lvl3pPr>
      <a:lvl4pPr marL="1451541"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4pPr>
      <a:lvl5pPr marL="1866268"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5pPr>
      <a:lvl6pPr marL="2280994"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6pPr>
      <a:lvl7pPr marL="2695720"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7pPr>
      <a:lvl8pPr marL="3110446"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8pPr>
      <a:lvl9pPr marL="3525172" indent="-207363" algn="l" defTabSz="829452" rtl="0" eaLnBrk="1" latinLnBrk="0" hangingPunct="1">
        <a:lnSpc>
          <a:spcPct val="90000"/>
        </a:lnSpc>
        <a:spcBef>
          <a:spcPts val="454"/>
        </a:spcBef>
        <a:buFont typeface="Arial" panose="020B0604020202020204" pitchFamily="34" charset="0"/>
        <a:buChar char="•"/>
        <a:defRPr sz="1633" kern="1200">
          <a:solidFill>
            <a:schemeClr val="tx1"/>
          </a:solidFill>
          <a:latin typeface="+mn-lt"/>
          <a:ea typeface="+mn-ea"/>
          <a:cs typeface="+mn-cs"/>
        </a:defRPr>
      </a:lvl9pPr>
    </p:bodyStyle>
    <p:otherStyle>
      <a:defPPr>
        <a:defRPr lang="de-DE"/>
      </a:defPPr>
      <a:lvl1pPr marL="0" algn="l" defTabSz="829452" rtl="0" eaLnBrk="1" latinLnBrk="0" hangingPunct="1">
        <a:defRPr sz="1633" kern="1200">
          <a:solidFill>
            <a:schemeClr val="tx1"/>
          </a:solidFill>
          <a:latin typeface="+mn-lt"/>
          <a:ea typeface="+mn-ea"/>
          <a:cs typeface="+mn-cs"/>
        </a:defRPr>
      </a:lvl1pPr>
      <a:lvl2pPr marL="414726" algn="l" defTabSz="829452" rtl="0" eaLnBrk="1" latinLnBrk="0" hangingPunct="1">
        <a:defRPr sz="1633" kern="1200">
          <a:solidFill>
            <a:schemeClr val="tx1"/>
          </a:solidFill>
          <a:latin typeface="+mn-lt"/>
          <a:ea typeface="+mn-ea"/>
          <a:cs typeface="+mn-cs"/>
        </a:defRPr>
      </a:lvl2pPr>
      <a:lvl3pPr marL="829452" algn="l" defTabSz="829452" rtl="0" eaLnBrk="1" latinLnBrk="0" hangingPunct="1">
        <a:defRPr sz="1633" kern="1200">
          <a:solidFill>
            <a:schemeClr val="tx1"/>
          </a:solidFill>
          <a:latin typeface="+mn-lt"/>
          <a:ea typeface="+mn-ea"/>
          <a:cs typeface="+mn-cs"/>
        </a:defRPr>
      </a:lvl3pPr>
      <a:lvl4pPr marL="1244178" algn="l" defTabSz="829452" rtl="0" eaLnBrk="1" latinLnBrk="0" hangingPunct="1">
        <a:defRPr sz="1633" kern="1200">
          <a:solidFill>
            <a:schemeClr val="tx1"/>
          </a:solidFill>
          <a:latin typeface="+mn-lt"/>
          <a:ea typeface="+mn-ea"/>
          <a:cs typeface="+mn-cs"/>
        </a:defRPr>
      </a:lvl4pPr>
      <a:lvl5pPr marL="1658904" algn="l" defTabSz="829452" rtl="0" eaLnBrk="1" latinLnBrk="0" hangingPunct="1">
        <a:defRPr sz="1633" kern="1200">
          <a:solidFill>
            <a:schemeClr val="tx1"/>
          </a:solidFill>
          <a:latin typeface="+mn-lt"/>
          <a:ea typeface="+mn-ea"/>
          <a:cs typeface="+mn-cs"/>
        </a:defRPr>
      </a:lvl5pPr>
      <a:lvl6pPr marL="2073631" algn="l" defTabSz="829452" rtl="0" eaLnBrk="1" latinLnBrk="0" hangingPunct="1">
        <a:defRPr sz="1633" kern="1200">
          <a:solidFill>
            <a:schemeClr val="tx1"/>
          </a:solidFill>
          <a:latin typeface="+mn-lt"/>
          <a:ea typeface="+mn-ea"/>
          <a:cs typeface="+mn-cs"/>
        </a:defRPr>
      </a:lvl6pPr>
      <a:lvl7pPr marL="2488357" algn="l" defTabSz="829452" rtl="0" eaLnBrk="1" latinLnBrk="0" hangingPunct="1">
        <a:defRPr sz="1633" kern="1200">
          <a:solidFill>
            <a:schemeClr val="tx1"/>
          </a:solidFill>
          <a:latin typeface="+mn-lt"/>
          <a:ea typeface="+mn-ea"/>
          <a:cs typeface="+mn-cs"/>
        </a:defRPr>
      </a:lvl7pPr>
      <a:lvl8pPr marL="2903083" algn="l" defTabSz="829452" rtl="0" eaLnBrk="1" latinLnBrk="0" hangingPunct="1">
        <a:defRPr sz="1633" kern="1200">
          <a:solidFill>
            <a:schemeClr val="tx1"/>
          </a:solidFill>
          <a:latin typeface="+mn-lt"/>
          <a:ea typeface="+mn-ea"/>
          <a:cs typeface="+mn-cs"/>
        </a:defRPr>
      </a:lvl8pPr>
      <a:lvl9pPr marL="3317809" algn="l" defTabSz="829452" rtl="0" eaLnBrk="1" latinLnBrk="0" hangingPunct="1">
        <a:defRPr sz="163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hyperlink" Target="https://www.preprints.org/manuscript/202301.0328"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5" Type="http://schemas.openxmlformats.org/officeDocument/2006/relationships/image" Target="../media/image24.png"/><Relationship Id="rId4" Type="http://schemas.openxmlformats.org/officeDocument/2006/relationships/hyperlink" Target="https://gitlab.com/WZabISE/hls_dm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48.xml"/><Relationship Id="rId5" Type="http://schemas.openxmlformats.org/officeDocument/2006/relationships/image" Target="../media/image28.jp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8.xml"/><Relationship Id="rId5" Type="http://schemas.openxmlformats.org/officeDocument/2006/relationships/image" Target="../media/image28.jp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4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38.jpg"/></Relationships>
</file>

<file path=ppt/slides/_rels/slide1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e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emf"/><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58.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11.xml"/><Relationship Id="rId5" Type="http://schemas.openxmlformats.org/officeDocument/2006/relationships/image" Target="../media/image54.png"/><Relationship Id="rId4" Type="http://schemas.openxmlformats.org/officeDocument/2006/relationships/image" Target="../media/image52.emf"/></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1.xml"/><Relationship Id="rId5" Type="http://schemas.openxmlformats.org/officeDocument/2006/relationships/image" Target="../media/image51.emf"/><Relationship Id="rId4" Type="http://schemas.openxmlformats.org/officeDocument/2006/relationships/image" Target="../media/image52.emf"/></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1.xml"/><Relationship Id="rId6" Type="http://schemas.openxmlformats.org/officeDocument/2006/relationships/image" Target="../media/image60.png"/><Relationship Id="rId5" Type="http://schemas.openxmlformats.org/officeDocument/2006/relationships/image" Target="../media/image54.png"/><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74.xml"/><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5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58.xml"/><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notesSlide" Target="../notesSlides/notesSlide2.xml"/><Relationship Id="rId1" Type="http://schemas.openxmlformats.org/officeDocument/2006/relationships/slideLayout" Target="../slideLayouts/slideLayout41.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hyperlink" Target="https://gitlab.cern.ch/gbt-fpga"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7154332" y="855135"/>
            <a:ext cx="1895955" cy="825658"/>
          </a:xfrm>
          <a:prstGeom prst="rect">
            <a:avLst/>
          </a:prstGeom>
        </p:spPr>
      </p:pic>
      <p:sp>
        <p:nvSpPr>
          <p:cNvPr id="5" name="Textfeld 4"/>
          <p:cNvSpPr txBox="1"/>
          <p:nvPr/>
        </p:nvSpPr>
        <p:spPr>
          <a:xfrm>
            <a:off x="29718" y="1178300"/>
            <a:ext cx="6113842" cy="4747453"/>
          </a:xfrm>
          <a:prstGeom prst="rect">
            <a:avLst/>
          </a:prstGeom>
          <a:noFill/>
        </p:spPr>
        <p:txBody>
          <a:bodyPr wrap="square" rtlCol="0">
            <a:spAutoFit/>
          </a:bodyPr>
          <a:lstStyle/>
          <a:p>
            <a:pPr defTabSz="685800">
              <a:buClrTx/>
            </a:pPr>
            <a:r>
              <a:rPr lang="en-US" sz="1600" dirty="0">
                <a:solidFill>
                  <a:srgbClr val="164194"/>
                </a:solidFill>
                <a:latin typeface="Arial" panose="020B0604020202020204" pitchFamily="34" charset="0"/>
                <a:ea typeface="+mn-ea"/>
                <a:cs typeface="Arial" panose="020B0604020202020204" pitchFamily="34" charset="0"/>
              </a:rPr>
              <a:t>WP2.1: Preparation of the Silicon Tracking System for </a:t>
            </a:r>
            <a:r>
              <a:rPr lang="en-US" sz="1600" dirty="0" smtClean="0">
                <a:solidFill>
                  <a:srgbClr val="164194"/>
                </a:solidFill>
                <a:latin typeface="Arial" panose="020B0604020202020204" pitchFamily="34" charset="0"/>
                <a:ea typeface="+mn-ea"/>
                <a:cs typeface="Arial" panose="020B0604020202020204" pitchFamily="34" charset="0"/>
              </a:rPr>
              <a:t>CBM/FAIR</a:t>
            </a: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sz="1600" dirty="0" smtClean="0">
                <a:solidFill>
                  <a:srgbClr val="164194"/>
                </a:solidFill>
                <a:latin typeface="Arial" panose="020B0604020202020204" pitchFamily="34" charset="0"/>
                <a:ea typeface="+mn-ea"/>
                <a:cs typeface="Arial" panose="020B0604020202020204" pitchFamily="34" charset="0"/>
              </a:rPr>
              <a:t>           </a:t>
            </a:r>
            <a:r>
              <a:rPr lang="en-US" sz="1600" dirty="0">
                <a:solidFill>
                  <a:srgbClr val="164194"/>
                </a:solidFill>
                <a:latin typeface="Arial" panose="020B0604020202020204" pitchFamily="34" charset="0"/>
                <a:ea typeface="+mn-ea"/>
                <a:cs typeface="Arial" panose="020B0604020202020204" pitchFamily="34" charset="0"/>
              </a:rPr>
              <a:t>[FAIR, EKUT], </a:t>
            </a:r>
            <a:r>
              <a:rPr lang="en-US" dirty="0">
                <a:solidFill>
                  <a:schemeClr val="tx1"/>
                </a:solidFill>
                <a:latin typeface="Arial" panose="020B0604020202020204" pitchFamily="34" charset="0"/>
                <a:ea typeface="+mn-ea"/>
                <a:cs typeface="Arial" panose="020B0604020202020204" pitchFamily="34" charset="0"/>
              </a:rPr>
              <a:t>Task Leader: [Johann Heuser, FAIR/GSI</a:t>
            </a:r>
            <a:r>
              <a:rPr lang="en-US" dirty="0" smtClean="0">
                <a:solidFill>
                  <a:schemeClr val="tx1"/>
                </a:solidFill>
                <a:latin typeface="Arial" panose="020B0604020202020204" pitchFamily="34" charset="0"/>
                <a:ea typeface="+mn-ea"/>
                <a:cs typeface="Arial" panose="020B0604020202020204" pitchFamily="34" charset="0"/>
              </a:rPr>
              <a:t>]</a:t>
            </a:r>
          </a:p>
          <a:p>
            <a:pPr defTabSz="685800">
              <a:buClrTx/>
            </a:pPr>
            <a:endParaRPr lang="en-US" sz="800" dirty="0">
              <a:solidFill>
                <a:schemeClr val="tx1"/>
              </a:solidFill>
              <a:latin typeface="Arial" panose="020B0604020202020204" pitchFamily="34" charset="0"/>
              <a:ea typeface="+mn-ea"/>
              <a:cs typeface="Arial" panose="020B0604020202020204" pitchFamily="34" charset="0"/>
            </a:endParaRPr>
          </a:p>
          <a:p>
            <a:pPr defTabSz="685800">
              <a:buClrTx/>
            </a:pPr>
            <a:r>
              <a:rPr lang="en-US" sz="1600" dirty="0" smtClean="0">
                <a:solidFill>
                  <a:srgbClr val="164194"/>
                </a:solidFill>
                <a:latin typeface="Arial" panose="020B0604020202020204" pitchFamily="34" charset="0"/>
                <a:ea typeface="+mn-ea"/>
                <a:cs typeface="Arial" panose="020B0604020202020204" pitchFamily="34" charset="0"/>
              </a:rPr>
              <a:t>WP2.2</a:t>
            </a:r>
            <a:r>
              <a:rPr lang="en-US" sz="1600" dirty="0">
                <a:solidFill>
                  <a:srgbClr val="164194"/>
                </a:solidFill>
                <a:latin typeface="Arial" panose="020B0604020202020204" pitchFamily="34" charset="0"/>
                <a:ea typeface="+mn-ea"/>
                <a:cs typeface="Arial" panose="020B0604020202020204" pitchFamily="34" charset="0"/>
              </a:rPr>
              <a:t>: Developments for the data acquisition chain, for data </a:t>
            </a:r>
            <a:endParaRPr lang="en-US" sz="1600" dirty="0" smtClean="0">
              <a:solidFill>
                <a:srgbClr val="164194"/>
              </a:solidFill>
              <a:latin typeface="Arial" panose="020B0604020202020204" pitchFamily="34" charset="0"/>
              <a:ea typeface="+mn-ea"/>
              <a:cs typeface="Arial" panose="020B0604020202020204" pitchFamily="34" charset="0"/>
            </a:endParaRP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sz="1600" dirty="0" smtClean="0">
                <a:solidFill>
                  <a:srgbClr val="164194"/>
                </a:solidFill>
                <a:latin typeface="Arial" panose="020B0604020202020204" pitchFamily="34" charset="0"/>
                <a:ea typeface="+mn-ea"/>
                <a:cs typeface="Arial" panose="020B0604020202020204" pitchFamily="34" charset="0"/>
              </a:rPr>
              <a:t>            preprocessing and computing </a:t>
            </a:r>
            <a:r>
              <a:rPr lang="en-US" sz="1600" dirty="0">
                <a:solidFill>
                  <a:srgbClr val="164194"/>
                </a:solidFill>
                <a:latin typeface="Arial" panose="020B0604020202020204" pitchFamily="34" charset="0"/>
                <a:ea typeface="+mn-ea"/>
                <a:cs typeface="Arial" panose="020B0604020202020204" pitchFamily="34" charset="0"/>
              </a:rPr>
              <a:t>for </a:t>
            </a:r>
            <a:r>
              <a:rPr lang="en-US" sz="1600" dirty="0" err="1">
                <a:solidFill>
                  <a:srgbClr val="164194"/>
                </a:solidFill>
                <a:latin typeface="Arial" panose="020B0604020202020204" pitchFamily="34" charset="0"/>
                <a:ea typeface="+mn-ea"/>
                <a:cs typeface="Arial" panose="020B0604020202020204" pitchFamily="34" charset="0"/>
              </a:rPr>
              <a:t>mCBM</a:t>
            </a:r>
            <a:r>
              <a:rPr lang="en-US" sz="1600" dirty="0">
                <a:solidFill>
                  <a:srgbClr val="164194"/>
                </a:solidFill>
                <a:latin typeface="Arial" panose="020B0604020202020204" pitchFamily="34" charset="0"/>
                <a:ea typeface="+mn-ea"/>
                <a:cs typeface="Arial" panose="020B0604020202020204" pitchFamily="34" charset="0"/>
              </a:rPr>
              <a:t> and CBM </a:t>
            </a:r>
            <a:r>
              <a:rPr lang="en-US" sz="1600" dirty="0" smtClean="0">
                <a:solidFill>
                  <a:srgbClr val="164194"/>
                </a:solidFill>
                <a:latin typeface="Arial" panose="020B0604020202020204" pitchFamily="34" charset="0"/>
                <a:ea typeface="+mn-ea"/>
                <a:cs typeface="Arial" panose="020B0604020202020204" pitchFamily="34" charset="0"/>
              </a:rPr>
              <a:t>at</a:t>
            </a: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sz="1600" dirty="0" smtClean="0">
                <a:solidFill>
                  <a:srgbClr val="164194"/>
                </a:solidFill>
                <a:latin typeface="Arial" panose="020B0604020202020204" pitchFamily="34" charset="0"/>
                <a:ea typeface="+mn-ea"/>
                <a:cs typeface="Arial" panose="020B0604020202020204" pitchFamily="34" charset="0"/>
              </a:rPr>
              <a:t>            </a:t>
            </a:r>
            <a:r>
              <a:rPr lang="en-US" sz="1600" dirty="0">
                <a:solidFill>
                  <a:srgbClr val="164194"/>
                </a:solidFill>
                <a:latin typeface="Arial" panose="020B0604020202020204" pitchFamily="34" charset="0"/>
                <a:ea typeface="+mn-ea"/>
                <a:cs typeface="Arial" panose="020B0604020202020204" pitchFamily="34" charset="0"/>
              </a:rPr>
              <a:t>FAIR [WUT, FAIR</a:t>
            </a:r>
            <a:r>
              <a:rPr lang="en-US" sz="1600" dirty="0" smtClean="0">
                <a:solidFill>
                  <a:srgbClr val="164194"/>
                </a:solidFill>
                <a:latin typeface="Arial" panose="020B0604020202020204" pitchFamily="34" charset="0"/>
                <a:ea typeface="+mn-ea"/>
                <a:cs typeface="Arial" panose="020B0604020202020204" pitchFamily="34" charset="0"/>
              </a:rPr>
              <a:t>], </a:t>
            </a:r>
            <a:r>
              <a:rPr lang="pl-PL" dirty="0">
                <a:solidFill>
                  <a:schemeClr val="tx1"/>
                </a:solidFill>
                <a:latin typeface="Arial" panose="020B0604020202020204" pitchFamily="34" charset="0"/>
                <a:ea typeface="+mn-ea"/>
                <a:cs typeface="Arial" panose="020B0604020202020204" pitchFamily="34" charset="0"/>
              </a:rPr>
              <a:t>Task Leader: [Wojciech Zabolotny, </a:t>
            </a:r>
            <a:r>
              <a:rPr lang="pl-PL" dirty="0" smtClean="0">
                <a:solidFill>
                  <a:schemeClr val="tx1"/>
                </a:solidFill>
                <a:latin typeface="Arial" panose="020B0604020202020204" pitchFamily="34" charset="0"/>
                <a:ea typeface="+mn-ea"/>
                <a:cs typeface="Arial" panose="020B0604020202020204" pitchFamily="34" charset="0"/>
              </a:rPr>
              <a:t>WUT</a:t>
            </a:r>
            <a:r>
              <a:rPr lang="de-DE" dirty="0" smtClean="0">
                <a:solidFill>
                  <a:schemeClr val="tx1"/>
                </a:solidFill>
                <a:latin typeface="Arial" panose="020B0604020202020204" pitchFamily="34" charset="0"/>
                <a:ea typeface="+mn-ea"/>
                <a:cs typeface="Arial" panose="020B0604020202020204" pitchFamily="34" charset="0"/>
              </a:rPr>
              <a:t>]</a:t>
            </a:r>
          </a:p>
          <a:p>
            <a:pPr defTabSz="685800">
              <a:buClrTx/>
            </a:pPr>
            <a:endParaRPr lang="en-US" sz="800" dirty="0">
              <a:solidFill>
                <a:schemeClr val="tx1"/>
              </a:solidFill>
              <a:latin typeface="Arial" panose="020B0604020202020204" pitchFamily="34" charset="0"/>
              <a:ea typeface="+mn-ea"/>
              <a:cs typeface="Arial" panose="020B0604020202020204" pitchFamily="34" charset="0"/>
            </a:endParaRPr>
          </a:p>
          <a:p>
            <a:pPr defTabSz="685800">
              <a:buClrTx/>
            </a:pPr>
            <a:r>
              <a:rPr lang="en-US" sz="1600" dirty="0" smtClean="0">
                <a:solidFill>
                  <a:srgbClr val="164194"/>
                </a:solidFill>
                <a:latin typeface="Arial" panose="020B0604020202020204" pitchFamily="34" charset="0"/>
                <a:ea typeface="+mn-ea"/>
                <a:cs typeface="Arial" panose="020B0604020202020204" pitchFamily="34" charset="0"/>
              </a:rPr>
              <a:t>WP2.3</a:t>
            </a:r>
            <a:r>
              <a:rPr lang="en-US" sz="1600" dirty="0">
                <a:solidFill>
                  <a:srgbClr val="164194"/>
                </a:solidFill>
                <a:latin typeface="Arial" panose="020B0604020202020204" pitchFamily="34" charset="0"/>
                <a:ea typeface="+mn-ea"/>
                <a:cs typeface="Arial" panose="020B0604020202020204" pitchFamily="34" charset="0"/>
              </a:rPr>
              <a:t>: Development of software packages for simulation </a:t>
            </a:r>
            <a:r>
              <a:rPr lang="en-US" sz="1600" dirty="0" smtClean="0">
                <a:solidFill>
                  <a:srgbClr val="164194"/>
                </a:solidFill>
                <a:latin typeface="Arial" panose="020B0604020202020204" pitchFamily="34" charset="0"/>
                <a:ea typeface="+mn-ea"/>
                <a:cs typeface="Arial" panose="020B0604020202020204" pitchFamily="34" charset="0"/>
              </a:rPr>
              <a:t>and</a:t>
            </a: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sz="1600" dirty="0" smtClean="0">
                <a:solidFill>
                  <a:srgbClr val="164194"/>
                </a:solidFill>
                <a:latin typeface="Arial" panose="020B0604020202020204" pitchFamily="34" charset="0"/>
                <a:ea typeface="+mn-ea"/>
                <a:cs typeface="Arial" panose="020B0604020202020204" pitchFamily="34" charset="0"/>
              </a:rPr>
              <a:t>            </a:t>
            </a:r>
            <a:r>
              <a:rPr lang="en-US" sz="1600" dirty="0">
                <a:solidFill>
                  <a:srgbClr val="164194"/>
                </a:solidFill>
                <a:latin typeface="Arial" panose="020B0604020202020204" pitchFamily="34" charset="0"/>
                <a:ea typeface="+mn-ea"/>
                <a:cs typeface="Arial" panose="020B0604020202020204" pitchFamily="34" charset="0"/>
              </a:rPr>
              <a:t>data analysis</a:t>
            </a:r>
            <a:r>
              <a:rPr lang="en-US" sz="1600" dirty="0" smtClean="0">
                <a:solidFill>
                  <a:srgbClr val="164194"/>
                </a:solidFill>
                <a:latin typeface="Arial" panose="020B0604020202020204" pitchFamily="34" charset="0"/>
                <a:ea typeface="+mn-ea"/>
                <a:cs typeface="Arial" panose="020B0604020202020204" pitchFamily="34" charset="0"/>
              </a:rPr>
              <a:t>, participation </a:t>
            </a:r>
            <a:r>
              <a:rPr lang="en-US" sz="1600" dirty="0">
                <a:solidFill>
                  <a:srgbClr val="164194"/>
                </a:solidFill>
                <a:latin typeface="Arial" panose="020B0604020202020204" pitchFamily="34" charset="0"/>
                <a:ea typeface="+mn-ea"/>
                <a:cs typeface="Arial" panose="020B0604020202020204" pitchFamily="34" charset="0"/>
              </a:rPr>
              <a:t>in physics </a:t>
            </a:r>
            <a:r>
              <a:rPr lang="en-US" sz="1600" dirty="0" smtClean="0">
                <a:solidFill>
                  <a:srgbClr val="164194"/>
                </a:solidFill>
                <a:latin typeface="Arial" panose="020B0604020202020204" pitchFamily="34" charset="0"/>
                <a:ea typeface="+mn-ea"/>
                <a:cs typeface="Arial" panose="020B0604020202020204" pitchFamily="34" charset="0"/>
              </a:rPr>
              <a:t>performance</a:t>
            </a: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sz="1600" dirty="0" smtClean="0">
                <a:solidFill>
                  <a:srgbClr val="164194"/>
                </a:solidFill>
                <a:latin typeface="Arial" panose="020B0604020202020204" pitchFamily="34" charset="0"/>
                <a:ea typeface="+mn-ea"/>
                <a:cs typeface="Arial" panose="020B0604020202020204" pitchFamily="34" charset="0"/>
              </a:rPr>
              <a:t>            </a:t>
            </a:r>
            <a:r>
              <a:rPr lang="en-US" sz="1600" dirty="0">
                <a:solidFill>
                  <a:srgbClr val="164194"/>
                </a:solidFill>
                <a:latin typeface="Arial" panose="020B0604020202020204" pitchFamily="34" charset="0"/>
                <a:ea typeface="+mn-ea"/>
                <a:cs typeface="Arial" panose="020B0604020202020204" pitchFamily="34" charset="0"/>
              </a:rPr>
              <a:t>studies  for CBM experiment at </a:t>
            </a:r>
            <a:r>
              <a:rPr lang="en-US" sz="1600" dirty="0" smtClean="0">
                <a:solidFill>
                  <a:srgbClr val="164194"/>
                </a:solidFill>
                <a:latin typeface="Arial" panose="020B0604020202020204" pitchFamily="34" charset="0"/>
                <a:ea typeface="+mn-ea"/>
                <a:cs typeface="Arial" panose="020B0604020202020204" pitchFamily="34" charset="0"/>
              </a:rPr>
              <a:t>FAIR [</a:t>
            </a:r>
            <a:r>
              <a:rPr lang="en-US" sz="1600" dirty="0">
                <a:solidFill>
                  <a:srgbClr val="164194"/>
                </a:solidFill>
                <a:latin typeface="Arial" panose="020B0604020202020204" pitchFamily="34" charset="0"/>
                <a:ea typeface="+mn-ea"/>
                <a:cs typeface="Arial" panose="020B0604020202020204" pitchFamily="34" charset="0"/>
              </a:rPr>
              <a:t>FAIR, Wigner RCP</a:t>
            </a:r>
            <a:r>
              <a:rPr lang="en-US" sz="1600" dirty="0" smtClean="0">
                <a:solidFill>
                  <a:srgbClr val="164194"/>
                </a:solidFill>
                <a:latin typeface="Arial" panose="020B0604020202020204" pitchFamily="34" charset="0"/>
                <a:ea typeface="+mn-ea"/>
                <a:cs typeface="Arial" panose="020B0604020202020204" pitchFamily="34" charset="0"/>
              </a:rPr>
              <a:t>]</a:t>
            </a: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dirty="0">
                <a:solidFill>
                  <a:schemeClr val="tx1"/>
                </a:solidFill>
                <a:latin typeface="Arial" panose="020B0604020202020204" pitchFamily="34" charset="0"/>
                <a:ea typeface="+mn-ea"/>
                <a:cs typeface="Arial" panose="020B0604020202020204" pitchFamily="34" charset="0"/>
              </a:rPr>
              <a:t>Task Leader: [Ilya Selyuzhenkov, FAIR/GSI</a:t>
            </a:r>
            <a:r>
              <a:rPr lang="en-US" dirty="0" smtClean="0">
                <a:solidFill>
                  <a:schemeClr val="tx1"/>
                </a:solidFill>
                <a:latin typeface="Arial" panose="020B0604020202020204" pitchFamily="34" charset="0"/>
                <a:ea typeface="+mn-ea"/>
                <a:cs typeface="Arial" panose="020B0604020202020204" pitchFamily="34" charset="0"/>
              </a:rPr>
              <a:t>]</a:t>
            </a:r>
          </a:p>
          <a:p>
            <a:pPr defTabSz="685800">
              <a:buClrTx/>
            </a:pPr>
            <a:endParaRPr lang="en-US" sz="800" dirty="0">
              <a:solidFill>
                <a:schemeClr val="tx1"/>
              </a:solidFill>
              <a:latin typeface="Arial" panose="020B0604020202020204" pitchFamily="34" charset="0"/>
              <a:ea typeface="+mn-ea"/>
              <a:cs typeface="Arial" panose="020B0604020202020204" pitchFamily="34" charset="0"/>
            </a:endParaRPr>
          </a:p>
          <a:p>
            <a:pPr defTabSz="685800">
              <a:buClrTx/>
            </a:pPr>
            <a:r>
              <a:rPr lang="en-US" sz="1600" dirty="0" smtClean="0">
                <a:solidFill>
                  <a:srgbClr val="164194"/>
                </a:solidFill>
                <a:latin typeface="Arial" panose="020B0604020202020204" pitchFamily="34" charset="0"/>
                <a:ea typeface="+mn-ea"/>
                <a:cs typeface="Arial" panose="020B0604020202020204" pitchFamily="34" charset="0"/>
              </a:rPr>
              <a:t>WP2.4</a:t>
            </a:r>
            <a:r>
              <a:rPr lang="en-US" sz="1600" dirty="0">
                <a:solidFill>
                  <a:srgbClr val="164194"/>
                </a:solidFill>
                <a:latin typeface="Arial" panose="020B0604020202020204" pitchFamily="34" charset="0"/>
                <a:ea typeface="+mn-ea"/>
                <a:cs typeface="Arial" panose="020B0604020202020204" pitchFamily="34" charset="0"/>
              </a:rPr>
              <a:t>: Development and construction of beam monitors, </a:t>
            </a:r>
            <a:r>
              <a:rPr lang="en-US" sz="1600" dirty="0" smtClean="0">
                <a:solidFill>
                  <a:srgbClr val="164194"/>
                </a:solidFill>
                <a:latin typeface="Arial" panose="020B0604020202020204" pitchFamily="34" charset="0"/>
                <a:ea typeface="+mn-ea"/>
                <a:cs typeface="Arial" panose="020B0604020202020204" pitchFamily="34" charset="0"/>
              </a:rPr>
              <a:t>target</a:t>
            </a:r>
          </a:p>
          <a:p>
            <a:pPr defTabSz="685800">
              <a:buClrTx/>
            </a:pPr>
            <a:r>
              <a:rPr lang="en-US" sz="1600" dirty="0" smtClean="0">
                <a:solidFill>
                  <a:srgbClr val="164194"/>
                </a:solidFill>
                <a:latin typeface="Arial" panose="020B0604020202020204" pitchFamily="34" charset="0"/>
                <a:ea typeface="+mn-ea"/>
                <a:cs typeface="Arial" panose="020B0604020202020204" pitchFamily="34" charset="0"/>
              </a:rPr>
              <a:t>             </a:t>
            </a:r>
            <a:r>
              <a:rPr lang="en-US" sz="1600" dirty="0">
                <a:solidFill>
                  <a:srgbClr val="164194"/>
                </a:solidFill>
                <a:latin typeface="Arial" panose="020B0604020202020204" pitchFamily="34" charset="0"/>
                <a:ea typeface="+mn-ea"/>
                <a:cs typeface="Arial" panose="020B0604020202020204" pitchFamily="34" charset="0"/>
              </a:rPr>
              <a:t>chamber </a:t>
            </a:r>
            <a:r>
              <a:rPr lang="en-US" sz="1600" dirty="0" smtClean="0">
                <a:solidFill>
                  <a:srgbClr val="164194"/>
                </a:solidFill>
                <a:latin typeface="Arial" panose="020B0604020202020204" pitchFamily="34" charset="0"/>
                <a:ea typeface="+mn-ea"/>
                <a:cs typeface="Arial" panose="020B0604020202020204" pitchFamily="34" charset="0"/>
              </a:rPr>
              <a:t>and beam </a:t>
            </a:r>
            <a:r>
              <a:rPr lang="en-US" sz="1600" dirty="0">
                <a:solidFill>
                  <a:srgbClr val="164194"/>
                </a:solidFill>
                <a:latin typeface="Arial" panose="020B0604020202020204" pitchFamily="34" charset="0"/>
                <a:ea typeface="+mn-ea"/>
                <a:cs typeface="Arial" panose="020B0604020202020204" pitchFamily="34" charset="0"/>
              </a:rPr>
              <a:t>pipe for the CBM experiment at </a:t>
            </a:r>
            <a:r>
              <a:rPr lang="en-US" sz="1600" dirty="0" smtClean="0">
                <a:solidFill>
                  <a:srgbClr val="164194"/>
                </a:solidFill>
                <a:latin typeface="Arial" panose="020B0604020202020204" pitchFamily="34" charset="0"/>
                <a:ea typeface="+mn-ea"/>
                <a:cs typeface="Arial" panose="020B0604020202020204" pitchFamily="34" charset="0"/>
              </a:rPr>
              <a:t>FAIR</a:t>
            </a:r>
          </a:p>
          <a:p>
            <a:pPr defTabSz="685800">
              <a:buClrTx/>
            </a:pPr>
            <a:r>
              <a:rPr lang="en-US" sz="1600" dirty="0">
                <a:solidFill>
                  <a:srgbClr val="164194"/>
                </a:solidFill>
                <a:latin typeface="Arial" panose="020B0604020202020204" pitchFamily="34" charset="0"/>
                <a:ea typeface="+mn-ea"/>
                <a:cs typeface="Arial" panose="020B0604020202020204" pitchFamily="34" charset="0"/>
              </a:rPr>
              <a:t> </a:t>
            </a:r>
            <a:r>
              <a:rPr lang="en-US" sz="1600" dirty="0" smtClean="0">
                <a:solidFill>
                  <a:srgbClr val="164194"/>
                </a:solidFill>
                <a:latin typeface="Arial" panose="020B0604020202020204" pitchFamily="34" charset="0"/>
                <a:ea typeface="+mn-ea"/>
                <a:cs typeface="Arial" panose="020B0604020202020204" pitchFamily="34" charset="0"/>
              </a:rPr>
              <a:t>           </a:t>
            </a:r>
            <a:r>
              <a:rPr lang="en-US" sz="1600" dirty="0">
                <a:solidFill>
                  <a:srgbClr val="164194"/>
                </a:solidFill>
                <a:latin typeface="Arial" panose="020B0604020202020204" pitchFamily="34" charset="0"/>
                <a:ea typeface="+mn-ea"/>
                <a:cs typeface="Arial" panose="020B0604020202020204" pitchFamily="34" charset="0"/>
              </a:rPr>
              <a:t>[FAIR, NPI CAS] </a:t>
            </a:r>
            <a:r>
              <a:rPr lang="en-US" dirty="0">
                <a:solidFill>
                  <a:schemeClr val="tx1"/>
                </a:solidFill>
                <a:latin typeface="Arial" panose="020B0604020202020204" pitchFamily="34" charset="0"/>
                <a:ea typeface="+mn-ea"/>
                <a:cs typeface="Arial" panose="020B0604020202020204" pitchFamily="34" charset="0"/>
              </a:rPr>
              <a:t>Task Leader: [Peter Senger, FAIR/GSI</a:t>
            </a:r>
            <a:r>
              <a:rPr lang="en-US" dirty="0" smtClean="0">
                <a:solidFill>
                  <a:schemeClr val="tx1"/>
                </a:solidFill>
                <a:latin typeface="Arial" panose="020B0604020202020204" pitchFamily="34" charset="0"/>
                <a:ea typeface="+mn-ea"/>
                <a:cs typeface="Arial" panose="020B0604020202020204" pitchFamily="34" charset="0"/>
              </a:rPr>
              <a:t>]</a:t>
            </a:r>
          </a:p>
          <a:p>
            <a:pPr defTabSz="685800">
              <a:buClrTx/>
            </a:pPr>
            <a:endParaRPr lang="en-US" sz="800" dirty="0">
              <a:solidFill>
                <a:schemeClr val="tx1"/>
              </a:solidFill>
              <a:latin typeface="Arial" panose="020B0604020202020204" pitchFamily="34" charset="0"/>
              <a:ea typeface="+mn-ea"/>
              <a:cs typeface="Arial" panose="020B0604020202020204" pitchFamily="34" charset="0"/>
            </a:endParaRPr>
          </a:p>
          <a:p>
            <a:pPr defTabSz="685800">
              <a:buClrTx/>
            </a:pPr>
            <a:r>
              <a:rPr lang="en-US" sz="1600" dirty="0" smtClean="0">
                <a:solidFill>
                  <a:srgbClr val="164194"/>
                </a:solidFill>
                <a:latin typeface="Arial" panose="020B0604020202020204" pitchFamily="34" charset="0"/>
                <a:ea typeface="+mn-ea"/>
                <a:cs typeface="Arial" panose="020B0604020202020204" pitchFamily="34" charset="0"/>
              </a:rPr>
              <a:t>WP2.5</a:t>
            </a:r>
            <a:r>
              <a:rPr lang="en-US" sz="1600" dirty="0">
                <a:solidFill>
                  <a:srgbClr val="164194"/>
                </a:solidFill>
                <a:latin typeface="Arial" panose="020B0604020202020204" pitchFamily="34" charset="0"/>
                <a:ea typeface="+mn-ea"/>
                <a:cs typeface="Arial" panose="020B0604020202020204" pitchFamily="34" charset="0"/>
              </a:rPr>
              <a:t>: Development of new PSD detector for CBM [NPI CAS</a:t>
            </a:r>
            <a:r>
              <a:rPr lang="en-US" sz="1600" dirty="0" smtClean="0">
                <a:solidFill>
                  <a:srgbClr val="164194"/>
                </a:solidFill>
                <a:latin typeface="Arial" panose="020B0604020202020204" pitchFamily="34" charset="0"/>
                <a:ea typeface="+mn-ea"/>
                <a:cs typeface="Arial" panose="020B0604020202020204" pitchFamily="34" charset="0"/>
              </a:rPr>
              <a:t>]</a:t>
            </a:r>
          </a:p>
          <a:p>
            <a:pPr defTabSz="685800">
              <a:buClrTx/>
            </a:pPr>
            <a:r>
              <a:rPr lang="en-US" dirty="0">
                <a:solidFill>
                  <a:schemeClr val="tx1"/>
                </a:solidFill>
                <a:latin typeface="Arial" panose="020B0604020202020204" pitchFamily="34" charset="0"/>
                <a:ea typeface="+mn-ea"/>
                <a:cs typeface="Arial" panose="020B0604020202020204" pitchFamily="34" charset="0"/>
              </a:rPr>
              <a:t> </a:t>
            </a:r>
            <a:r>
              <a:rPr lang="en-US" dirty="0" smtClean="0">
                <a:solidFill>
                  <a:schemeClr val="tx1"/>
                </a:solidFill>
                <a:latin typeface="Arial" panose="020B0604020202020204" pitchFamily="34" charset="0"/>
                <a:ea typeface="+mn-ea"/>
                <a:cs typeface="Arial" panose="020B0604020202020204" pitchFamily="34" charset="0"/>
              </a:rPr>
              <a:t>              </a:t>
            </a:r>
            <a:r>
              <a:rPr lang="da-DK" dirty="0" smtClean="0">
                <a:solidFill>
                  <a:schemeClr val="tx1"/>
                </a:solidFill>
                <a:latin typeface="Arial" panose="020B0604020202020204" pitchFamily="34" charset="0"/>
                <a:ea typeface="+mn-ea"/>
                <a:cs typeface="Arial" panose="020B0604020202020204" pitchFamily="34" charset="0"/>
              </a:rPr>
              <a:t>Task </a:t>
            </a:r>
            <a:r>
              <a:rPr lang="da-DK" dirty="0">
                <a:solidFill>
                  <a:schemeClr val="tx1"/>
                </a:solidFill>
                <a:latin typeface="Arial" panose="020B0604020202020204" pitchFamily="34" charset="0"/>
                <a:ea typeface="+mn-ea"/>
                <a:cs typeface="Arial" panose="020B0604020202020204" pitchFamily="34" charset="0"/>
              </a:rPr>
              <a:t>Leader: [Andrej Kugler, NPI </a:t>
            </a:r>
            <a:r>
              <a:rPr lang="da-DK" dirty="0" smtClean="0">
                <a:solidFill>
                  <a:schemeClr val="tx1"/>
                </a:solidFill>
                <a:latin typeface="Arial" panose="020B0604020202020204" pitchFamily="34" charset="0"/>
                <a:ea typeface="+mn-ea"/>
                <a:cs typeface="Arial" panose="020B0604020202020204" pitchFamily="34" charset="0"/>
              </a:rPr>
              <a:t>CAS]</a:t>
            </a:r>
            <a:r>
              <a:rPr lang="en-US" dirty="0" smtClean="0">
                <a:solidFill>
                  <a:schemeClr val="tx1"/>
                </a:solidFill>
                <a:latin typeface="Arial" panose="020B0604020202020204" pitchFamily="34" charset="0"/>
                <a:ea typeface="+mn-ea"/>
                <a:cs typeface="Arial" panose="020B0604020202020204" pitchFamily="34" charset="0"/>
              </a:rPr>
              <a:t>     </a:t>
            </a:r>
            <a:endParaRPr lang="en-US" dirty="0">
              <a:solidFill>
                <a:schemeClr val="tx1"/>
              </a:solidFill>
              <a:latin typeface="Arial" panose="020B0604020202020204" pitchFamily="34" charset="0"/>
              <a:ea typeface="+mn-ea"/>
              <a:cs typeface="Arial" panose="020B0604020202020204" pitchFamily="34" charset="0"/>
            </a:endParaRPr>
          </a:p>
          <a:p>
            <a:pPr defTabSz="685800">
              <a:buClrTx/>
            </a:pPr>
            <a:endParaRPr lang="en-US" sz="1350" dirty="0">
              <a:solidFill>
                <a:srgbClr val="164194"/>
              </a:solidFill>
              <a:latin typeface="Calibri" panose="020F0502020204030204"/>
              <a:ea typeface="+mn-ea"/>
              <a:cs typeface="+mn-cs"/>
            </a:endParaRPr>
          </a:p>
          <a:p>
            <a:pPr defTabSz="685800">
              <a:buClrTx/>
            </a:pPr>
            <a:endParaRPr lang="en-US" sz="1350" dirty="0">
              <a:solidFill>
                <a:srgbClr val="164194"/>
              </a:solidFill>
              <a:latin typeface="Calibri" panose="020F0502020204030204"/>
              <a:ea typeface="+mn-ea"/>
              <a:cs typeface="+mn-cs"/>
            </a:endParaRPr>
          </a:p>
          <a:p>
            <a:pPr defTabSz="685800">
              <a:buClrTx/>
            </a:pPr>
            <a:endParaRPr lang="de-DE" sz="1350" dirty="0">
              <a:solidFill>
                <a:srgbClr val="164194"/>
              </a:solidFill>
              <a:latin typeface="Calibri" panose="020F0502020204030204"/>
              <a:ea typeface="+mn-ea"/>
              <a:cs typeface="+mn-cs"/>
            </a:endParaRPr>
          </a:p>
        </p:txBody>
      </p:sp>
      <p:sp>
        <p:nvSpPr>
          <p:cNvPr id="9" name="Rechteck 8"/>
          <p:cNvSpPr/>
          <p:nvPr/>
        </p:nvSpPr>
        <p:spPr>
          <a:xfrm>
            <a:off x="764918" y="855135"/>
            <a:ext cx="4683654" cy="323165"/>
          </a:xfrm>
          <a:prstGeom prst="rect">
            <a:avLst/>
          </a:prstGeom>
        </p:spPr>
        <p:txBody>
          <a:bodyPr wrap="none">
            <a:spAutoFit/>
          </a:bodyPr>
          <a:lstStyle/>
          <a:p>
            <a:pPr defTabSz="685800">
              <a:buClrTx/>
            </a:pPr>
            <a:r>
              <a:rPr lang="de-DE" sz="1500" kern="1200" dirty="0" err="1">
                <a:solidFill>
                  <a:srgbClr val="0070C0"/>
                </a:solidFill>
                <a:latin typeface="Tahoma" panose="020B0604030504040204" pitchFamily="34" charset="0"/>
                <a:ea typeface="Tahoma" panose="020B0604030504040204" pitchFamily="34" charset="0"/>
                <a:cs typeface="Tahoma" panose="020B0604030504040204" pitchFamily="34" charset="0"/>
              </a:rPr>
              <a:t>Participants</a:t>
            </a:r>
            <a:r>
              <a:rPr lang="de-DE" sz="1500" kern="1200" dirty="0">
                <a:solidFill>
                  <a:srgbClr val="0070C0"/>
                </a:solidFill>
                <a:latin typeface="Tahoma" panose="020B0604030504040204" pitchFamily="34" charset="0"/>
                <a:ea typeface="Tahoma" panose="020B0604030504040204" pitchFamily="34" charset="0"/>
                <a:cs typeface="Tahoma" panose="020B0604030504040204" pitchFamily="34" charset="0"/>
              </a:rPr>
              <a:t>: FAIR, WUT, Wigner RCP, NPI CAS, EKUT</a:t>
            </a:r>
          </a:p>
        </p:txBody>
      </p:sp>
      <p:pic>
        <p:nvPicPr>
          <p:cNvPr id="10" name="Grafik 9"/>
          <p:cNvPicPr>
            <a:picLocks noChangeAspect="1"/>
          </p:cNvPicPr>
          <p:nvPr/>
        </p:nvPicPr>
        <p:blipFill>
          <a:blip r:embed="rId3"/>
          <a:stretch>
            <a:fillRect/>
          </a:stretch>
        </p:blipFill>
        <p:spPr>
          <a:xfrm>
            <a:off x="6358467" y="1346014"/>
            <a:ext cx="746506" cy="1043806"/>
          </a:xfrm>
          <a:prstGeom prst="rect">
            <a:avLst/>
          </a:prstGeom>
        </p:spPr>
      </p:pic>
      <p:pic>
        <p:nvPicPr>
          <p:cNvPr id="11" name="Grafik 10"/>
          <p:cNvPicPr>
            <a:picLocks noChangeAspect="1"/>
          </p:cNvPicPr>
          <p:nvPr/>
        </p:nvPicPr>
        <p:blipFill>
          <a:blip r:embed="rId4"/>
          <a:stretch>
            <a:fillRect/>
          </a:stretch>
        </p:blipFill>
        <p:spPr>
          <a:xfrm rot="5400000">
            <a:off x="7678718" y="1849558"/>
            <a:ext cx="665902" cy="1308274"/>
          </a:xfrm>
          <a:prstGeom prst="rect">
            <a:avLst/>
          </a:prstGeom>
        </p:spPr>
      </p:pic>
      <p:pic>
        <p:nvPicPr>
          <p:cNvPr id="3" name="Grafik 2"/>
          <p:cNvPicPr>
            <a:picLocks noChangeAspect="1"/>
          </p:cNvPicPr>
          <p:nvPr/>
        </p:nvPicPr>
        <p:blipFill>
          <a:blip r:embed="rId5"/>
          <a:stretch>
            <a:fillRect/>
          </a:stretch>
        </p:blipFill>
        <p:spPr>
          <a:xfrm>
            <a:off x="7272866" y="3547532"/>
            <a:ext cx="600533" cy="612665"/>
          </a:xfrm>
          <a:prstGeom prst="rect">
            <a:avLst/>
          </a:prstGeom>
        </p:spPr>
      </p:pic>
      <p:pic>
        <p:nvPicPr>
          <p:cNvPr id="6" name="Grafik 5"/>
          <p:cNvPicPr>
            <a:picLocks noChangeAspect="1"/>
          </p:cNvPicPr>
          <p:nvPr/>
        </p:nvPicPr>
        <p:blipFill>
          <a:blip r:embed="rId6"/>
          <a:stretch>
            <a:fillRect/>
          </a:stretch>
        </p:blipFill>
        <p:spPr>
          <a:xfrm>
            <a:off x="7964550" y="3420532"/>
            <a:ext cx="717963" cy="982134"/>
          </a:xfrm>
          <a:prstGeom prst="rect">
            <a:avLst/>
          </a:prstGeom>
        </p:spPr>
      </p:pic>
      <p:pic>
        <p:nvPicPr>
          <p:cNvPr id="14" name="Grafik 13"/>
          <p:cNvPicPr>
            <a:picLocks noChangeAspect="1"/>
          </p:cNvPicPr>
          <p:nvPr/>
        </p:nvPicPr>
        <p:blipFill>
          <a:blip r:embed="rId7"/>
          <a:stretch>
            <a:fillRect/>
          </a:stretch>
        </p:blipFill>
        <p:spPr>
          <a:xfrm>
            <a:off x="6191405" y="4080933"/>
            <a:ext cx="950924" cy="822285"/>
          </a:xfrm>
          <a:prstGeom prst="rect">
            <a:avLst/>
          </a:prstGeom>
        </p:spPr>
      </p:pic>
      <p:pic>
        <p:nvPicPr>
          <p:cNvPr id="15" name="Grafik 14"/>
          <p:cNvPicPr>
            <a:picLocks noChangeAspect="1"/>
          </p:cNvPicPr>
          <p:nvPr/>
        </p:nvPicPr>
        <p:blipFill>
          <a:blip r:embed="rId8"/>
          <a:stretch>
            <a:fillRect/>
          </a:stretch>
        </p:blipFill>
        <p:spPr>
          <a:xfrm>
            <a:off x="6189135" y="2726265"/>
            <a:ext cx="1117458" cy="832009"/>
          </a:xfrm>
          <a:prstGeom prst="rect">
            <a:avLst/>
          </a:prstGeom>
        </p:spPr>
      </p:pic>
      <p:sp>
        <p:nvSpPr>
          <p:cNvPr id="4" name="Foliennummernplatzhalter 3"/>
          <p:cNvSpPr>
            <a:spLocks noGrp="1"/>
          </p:cNvSpPr>
          <p:nvPr>
            <p:ph type="sldNum" sz="quarter" idx="12"/>
          </p:nvPr>
        </p:nvSpPr>
        <p:spPr/>
        <p:txBody>
          <a:bodyPr/>
          <a:lstStyle/>
          <a:p>
            <a:fld id="{79A0546C-1EE9-437C-86A0-1375367A1E50}" type="slidenum">
              <a:rPr lang="de-DE" smtClean="0"/>
              <a:t>1</a:t>
            </a:fld>
            <a:endParaRPr lang="de-DE"/>
          </a:p>
        </p:txBody>
      </p:sp>
      <p:pic>
        <p:nvPicPr>
          <p:cNvPr id="7" name="Grafik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452" y="15779"/>
            <a:ext cx="2954865" cy="710050"/>
          </a:xfrm>
          <a:prstGeom prst="rect">
            <a:avLst/>
          </a:prstGeom>
        </p:spPr>
      </p:pic>
      <p:sp>
        <p:nvSpPr>
          <p:cNvPr id="8" name="Textfeld 7"/>
          <p:cNvSpPr txBox="1"/>
          <p:nvPr/>
        </p:nvSpPr>
        <p:spPr>
          <a:xfrm>
            <a:off x="29718" y="83828"/>
            <a:ext cx="9114282" cy="830997"/>
          </a:xfrm>
          <a:prstGeom prst="rect">
            <a:avLst/>
          </a:prstGeom>
          <a:noFill/>
        </p:spPr>
        <p:txBody>
          <a:bodyPr wrap="square" rtlCol="0">
            <a:spAutoFit/>
          </a:bodyPr>
          <a:lstStyle/>
          <a:p>
            <a:pPr defTabSz="685800">
              <a:buClrTx/>
            </a:pPr>
            <a:r>
              <a:rPr lang="de-DE" sz="2400" kern="1200" dirty="0">
                <a:solidFill>
                  <a:srgbClr val="0070C0"/>
                </a:solidFill>
                <a:latin typeface="Tahoma" panose="020B0604030504040204" pitchFamily="34" charset="0"/>
                <a:ea typeface="Tahoma" panose="020B0604030504040204" pitchFamily="34" charset="0"/>
                <a:cs typeface="Tahoma" panose="020B0604030504040204" pitchFamily="34" charset="0"/>
              </a:rPr>
              <a:t>WP2 </a:t>
            </a:r>
            <a:r>
              <a:rPr lang="en-US" sz="2400" kern="1200" dirty="0">
                <a:solidFill>
                  <a:srgbClr val="0070C0"/>
                </a:solidFill>
                <a:latin typeface="Tahoma" panose="020B0604030504040204" pitchFamily="34" charset="0"/>
                <a:ea typeface="Tahoma" panose="020B0604030504040204" pitchFamily="34" charset="0"/>
                <a:cs typeface="Tahoma" panose="020B0604030504040204" pitchFamily="34" charset="0"/>
              </a:rPr>
              <a:t>Heavy Ions </a:t>
            </a:r>
          </a:p>
          <a:p>
            <a:pPr defTabSz="685800">
              <a:buClrTx/>
            </a:pPr>
            <a:r>
              <a:rPr lang="en-US" sz="2400" kern="1200" dirty="0">
                <a:solidFill>
                  <a:srgbClr val="0070C0"/>
                </a:solidFill>
                <a:latin typeface="Tahoma" panose="020B0604030504040204" pitchFamily="34" charset="0"/>
                <a:ea typeface="Tahoma" panose="020B0604030504040204" pitchFamily="34" charset="0"/>
                <a:cs typeface="Tahoma" panose="020B0604030504040204" pitchFamily="34" charset="0"/>
              </a:rPr>
              <a:t>Instrumentation for the CBM experiment at ESFRI landmark FAIR</a:t>
            </a:r>
            <a:r>
              <a:rPr lang="de-DE" sz="2400" kern="1200" dirty="0">
                <a:solidFill>
                  <a:srgbClr val="0070C0"/>
                </a:solidFill>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26187244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537318" y="169148"/>
            <a:ext cx="8228475" cy="858473"/>
          </a:xfrm>
        </p:spPr>
        <p:txBody>
          <a:bodyPr vert="horz"/>
          <a:lstStyle/>
          <a:p>
            <a:pPr lvl="0" rtl="0"/>
            <a:r>
              <a:rPr lang="en-US" sz="2800" dirty="0">
                <a:latin typeface="Arial" panose="020B0604020202020204" pitchFamily="34" charset="0"/>
                <a:cs typeface="Arial" panose="020B0604020202020204" pitchFamily="34" charset="0"/>
              </a:rPr>
              <a:t>Versatile DMA engine</a:t>
            </a:r>
          </a:p>
        </p:txBody>
      </p:sp>
      <p:sp>
        <p:nvSpPr>
          <p:cNvPr id="3" name="Textplatzhalter 2"/>
          <p:cNvSpPr txBox="1">
            <a:spLocks noGrp="1"/>
          </p:cNvSpPr>
          <p:nvPr>
            <p:ph type="body" idx="4294967295"/>
          </p:nvPr>
        </p:nvSpPr>
        <p:spPr>
          <a:xfrm>
            <a:off x="392008" y="1027620"/>
            <a:ext cx="4854993" cy="3870476"/>
          </a:xfrm>
        </p:spPr>
        <p:txBody>
          <a:bodyPr vert="horz"/>
          <a:lstStyle/>
          <a:p>
            <a:pPr lvl="0" rtl="0">
              <a:buSzPct val="45000"/>
              <a:buFont typeface="StarSymbol"/>
              <a:buChar char="●"/>
            </a:pPr>
            <a:r>
              <a:rPr lang="en-US" sz="1600" dirty="0">
                <a:latin typeface="Arial" panose="020B0604020202020204" pitchFamily="34" charset="0"/>
                <a:cs typeface="Arial" panose="020B0604020202020204" pitchFamily="34" charset="0"/>
              </a:rPr>
              <a:t>Core part implemented in HLS</a:t>
            </a:r>
          </a:p>
          <a:p>
            <a:pPr lvl="0" rtl="0">
              <a:buSzPct val="45000"/>
              <a:buFont typeface="StarSymbol"/>
              <a:buChar char="●"/>
            </a:pPr>
            <a:r>
              <a:rPr lang="en-US" sz="1600" dirty="0">
                <a:latin typeface="Arial" panose="020B0604020202020204" pitchFamily="34" charset="0"/>
                <a:cs typeface="Arial" panose="020B0604020202020204" pitchFamily="34" charset="0"/>
              </a:rPr>
              <a:t>Compatible with </a:t>
            </a:r>
            <a:r>
              <a:rPr lang="en-US" sz="1600" dirty="0" err="1">
                <a:latin typeface="Arial" panose="020B0604020202020204" pitchFamily="34" charset="0"/>
                <a:cs typeface="Arial" panose="020B0604020202020204" pitchFamily="34" charset="0"/>
              </a:rPr>
              <a:t>PCIe</a:t>
            </a:r>
            <a:r>
              <a:rPr lang="en-US" sz="1600" dirty="0">
                <a:latin typeface="Arial" panose="020B0604020202020204" pitchFamily="34" charset="0"/>
                <a:cs typeface="Arial" panose="020B0604020202020204" pitchFamily="34" charset="0"/>
              </a:rPr>
              <a:t>-connected FPGAs and AXI-based </a:t>
            </a:r>
            <a:r>
              <a:rPr lang="en-US" sz="1600" dirty="0" err="1">
                <a:latin typeface="Arial" panose="020B0604020202020204" pitchFamily="34" charset="0"/>
                <a:cs typeface="Arial" panose="020B0604020202020204" pitchFamily="34" charset="0"/>
              </a:rPr>
              <a:t>MPSoCs</a:t>
            </a:r>
            <a:endParaRPr lang="en-US" sz="1600" dirty="0">
              <a:latin typeface="Arial" panose="020B0604020202020204" pitchFamily="34" charset="0"/>
              <a:cs typeface="Arial" panose="020B0604020202020204" pitchFamily="34" charset="0"/>
            </a:endParaRPr>
          </a:p>
          <a:p>
            <a:pPr lvl="0" rtl="0">
              <a:buSzPct val="45000"/>
              <a:buFont typeface="StarSymbol"/>
              <a:buChar char="●"/>
            </a:pPr>
            <a:r>
              <a:rPr lang="en-US" sz="1600" dirty="0">
                <a:latin typeface="Arial" panose="020B0604020202020204" pitchFamily="34" charset="0"/>
                <a:cs typeface="Arial" panose="020B0604020202020204" pitchFamily="34" charset="0"/>
              </a:rPr>
              <a:t>Efficient memory management even in standard Linux. Starting and stopping acquisition in multiple boards without rebooting.</a:t>
            </a:r>
          </a:p>
          <a:p>
            <a:pPr lvl="0" rtl="0">
              <a:buSzPct val="45000"/>
              <a:buFont typeface="StarSymbol"/>
              <a:buChar char="●"/>
            </a:pPr>
            <a:r>
              <a:rPr lang="en-US" sz="1600" dirty="0">
                <a:latin typeface="Arial" panose="020B0604020202020204" pitchFamily="34" charset="0"/>
                <a:cs typeface="Arial" panose="020B0604020202020204" pitchFamily="34" charset="0"/>
              </a:rPr>
              <a:t>Full utilization of multiple cores in host machine</a:t>
            </a:r>
          </a:p>
          <a:p>
            <a:pPr lvl="0" rtl="0">
              <a:buSzPct val="45000"/>
              <a:buFont typeface="StarSymbol"/>
              <a:buChar char="●"/>
            </a:pPr>
            <a:r>
              <a:rPr lang="en-US" sz="1600" dirty="0">
                <a:latin typeface="Arial" panose="020B0604020202020204" pitchFamily="34" charset="0"/>
                <a:cs typeface="Arial" panose="020B0604020202020204" pitchFamily="34" charset="0"/>
              </a:rPr>
              <a:t>Described in a paper accepted for publication, preprint available at </a:t>
            </a:r>
            <a:r>
              <a:rPr lang="en-US" sz="1600" dirty="0">
                <a:latin typeface="Arial" panose="020B0604020202020204" pitchFamily="34" charset="0"/>
                <a:cs typeface="Arial" panose="020B0604020202020204" pitchFamily="34" charset="0"/>
                <a:hlinkClick r:id="rId3"/>
              </a:rPr>
              <a:t>https://www.preprints.org/manuscript/202301.0328</a:t>
            </a:r>
          </a:p>
          <a:p>
            <a:pPr lvl="0" rtl="0">
              <a:buSzPct val="45000"/>
              <a:buFont typeface="StarSymbol"/>
              <a:buChar char="●"/>
            </a:pPr>
            <a:r>
              <a:rPr lang="en-US" sz="1600" dirty="0">
                <a:latin typeface="Arial" panose="020B0604020202020204" pitchFamily="34" charset="0"/>
                <a:cs typeface="Arial" panose="020B0604020202020204" pitchFamily="34" charset="0"/>
              </a:rPr>
              <a:t>The design is open-source and available at </a:t>
            </a:r>
            <a:r>
              <a:rPr lang="en-US" sz="1600" dirty="0">
                <a:latin typeface="Arial" panose="020B0604020202020204" pitchFamily="34" charset="0"/>
                <a:cs typeface="Arial" panose="020B0604020202020204" pitchFamily="34" charset="0"/>
                <a:hlinkClick r:id="rId4"/>
              </a:rPr>
              <a:t>https://gitlab.com/WZabISE/hls_dma</a:t>
            </a:r>
            <a:r>
              <a:rPr lang="en-US" sz="1600" dirty="0">
                <a:latin typeface="Arial" panose="020B0604020202020204" pitchFamily="34" charset="0"/>
                <a:cs typeface="Arial" panose="020B0604020202020204" pitchFamily="34" charset="0"/>
              </a:rPr>
              <a:t> </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5">
            <a:lum/>
            <a:alphaModFix/>
          </a:blip>
          <a:srcRect/>
          <a:stretch>
            <a:fillRect/>
          </a:stretch>
        </p:blipFill>
        <p:spPr>
          <a:xfrm>
            <a:off x="5305452" y="1143869"/>
            <a:ext cx="3726145" cy="3282051"/>
          </a:xfrm>
          <a:prstGeom prst="rect">
            <a:avLst/>
          </a:prstGeom>
          <a:noFill/>
          <a:ln>
            <a:noFill/>
          </a:ln>
        </p:spPr>
      </p:pic>
      <p:sp>
        <p:nvSpPr>
          <p:cNvPr id="5" name="Rechteck 4"/>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WP2.2</a:t>
            </a:r>
            <a:endParaRPr kumimoji="0" lang="de-DE" sz="1800" b="0" i="0" u="none" strike="noStrike" kern="0" cap="none" spc="0" normalizeH="0" baseline="0" noProof="0" dirty="0" smtClean="0">
              <a:ln>
                <a:noFill/>
              </a:ln>
              <a:solidFill>
                <a:srgbClr val="0070C0"/>
              </a:solidFill>
              <a:effectLst/>
              <a:uLnTx/>
              <a:uFillTx/>
            </a:endParaRPr>
          </a:p>
        </p:txBody>
      </p:sp>
      <p:sp>
        <p:nvSpPr>
          <p:cNvPr id="6" name="Foliennummernplatzhalter 5"/>
          <p:cNvSpPr>
            <a:spLocks noGrp="1"/>
          </p:cNvSpPr>
          <p:nvPr>
            <p:ph type="sldNum" sz="quarter" idx="12"/>
          </p:nvPr>
        </p:nvSpPr>
        <p:spPr/>
        <p:txBody>
          <a:bodyPr/>
          <a:lstStyle/>
          <a:p>
            <a:pPr lvl="0"/>
            <a:fld id="{4ABB99D8-2FB8-41E7-B3F3-6C04868E00F2}" type="slidenum">
              <a:rPr lang="de-DE" smtClean="0"/>
              <a:t>10</a:t>
            </a:fld>
            <a:endParaRPr lang="de-DE"/>
          </a:p>
        </p:txBody>
      </p:sp>
    </p:spTree>
    <p:extLst>
      <p:ext uri="{BB962C8B-B14F-4D97-AF65-F5344CB8AC3E}">
        <p14:creationId xmlns:p14="http://schemas.microsoft.com/office/powerpoint/2010/main" val="55685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537318" y="169148"/>
            <a:ext cx="8228475" cy="858473"/>
          </a:xfrm>
        </p:spPr>
        <p:txBody>
          <a:bodyPr vert="horz"/>
          <a:lstStyle/>
          <a:p>
            <a:pPr lvl="0" rtl="0"/>
            <a:r>
              <a:rPr lang="en-US" sz="2800" dirty="0">
                <a:latin typeface="Arial" panose="020B0604020202020204" pitchFamily="34" charset="0"/>
                <a:cs typeface="Arial" panose="020B0604020202020204" pitchFamily="34" charset="0"/>
              </a:rPr>
              <a:t>Efficient data concentrator</a:t>
            </a:r>
          </a:p>
        </p:txBody>
      </p:sp>
      <p:sp>
        <p:nvSpPr>
          <p:cNvPr id="3" name="Textplatzhalter 2"/>
          <p:cNvSpPr txBox="1">
            <a:spLocks noGrp="1"/>
          </p:cNvSpPr>
          <p:nvPr>
            <p:ph type="body" idx="4294967295"/>
          </p:nvPr>
        </p:nvSpPr>
        <p:spPr>
          <a:xfrm>
            <a:off x="392009" y="1027620"/>
            <a:ext cx="5746324" cy="3870476"/>
          </a:xfrm>
        </p:spPr>
        <p:txBody>
          <a:bodyPr vert="horz"/>
          <a:lstStyle/>
          <a:p>
            <a:pPr lvl="0" rtl="0">
              <a:buSzPct val="45000"/>
              <a:buFont typeface="StarSymbol"/>
              <a:buChar char="●"/>
            </a:pPr>
            <a:r>
              <a:rPr lang="en-US" sz="1600" dirty="0" smtClean="0">
                <a:latin typeface="Arial" panose="020B0604020202020204" pitchFamily="34" charset="0"/>
                <a:cs typeface="Arial" panose="020B0604020202020204" pitchFamily="34" charset="0"/>
              </a:rPr>
              <a:t> Solves </a:t>
            </a:r>
            <a:r>
              <a:rPr lang="en-US" sz="1600" dirty="0">
                <a:latin typeface="Arial" panose="020B0604020202020204" pitchFamily="34" charset="0"/>
                <a:cs typeface="Arial" panose="020B0604020202020204" pitchFamily="34" charset="0"/>
              </a:rPr>
              <a:t>the problem of efficient high-speed data concentration </a:t>
            </a:r>
            <a:r>
              <a:rPr lang="en-US" sz="1600" dirty="0" smtClean="0">
                <a:latin typeface="Arial" panose="020B0604020202020204" pitchFamily="34" charset="0"/>
                <a:cs typeface="Arial" panose="020B0604020202020204" pitchFamily="34" charset="0"/>
              </a:rPr>
              <a:t> from </a:t>
            </a:r>
            <a:r>
              <a:rPr lang="en-US" sz="1600" dirty="0">
                <a:latin typeface="Arial" panose="020B0604020202020204" pitchFamily="34" charset="0"/>
                <a:cs typeface="Arial" panose="020B0604020202020204" pitchFamily="34" charset="0"/>
              </a:rPr>
              <a:t>multiple low-width words to a single high-width word required by the DMA </a:t>
            </a:r>
            <a:r>
              <a:rPr lang="en-US" sz="1600" dirty="0" smtClean="0">
                <a:latin typeface="Arial" panose="020B0604020202020204" pitchFamily="34" charset="0"/>
                <a:cs typeface="Arial" panose="020B0604020202020204" pitchFamily="34" charset="0"/>
              </a:rPr>
              <a:t>system.</a:t>
            </a:r>
          </a:p>
          <a:p>
            <a:pPr lvl="0" rtl="0">
              <a:buSzPct val="45000"/>
              <a:buFont typeface="StarSymbol"/>
              <a:buChar char="●"/>
            </a:pP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Optimal </a:t>
            </a:r>
            <a:r>
              <a:rPr lang="en-US" sz="1600" dirty="0">
                <a:latin typeface="Arial" panose="020B0604020202020204" pitchFamily="34" charset="0"/>
                <a:cs typeface="Arial" panose="020B0604020202020204" pitchFamily="34" charset="0"/>
              </a:rPr>
              <a:t>in a sense that does not require high-speed local clock, and ensures that the “holes” are eliminated from the output stream even if they present in the input streams.</a:t>
            </a:r>
          </a:p>
          <a:p>
            <a:pPr lvl="0" rtl="0">
              <a:buSzPct val="45000"/>
              <a:buFont typeface="StarSymbol"/>
              <a:buChar char="●"/>
            </a:pPr>
            <a:r>
              <a:rPr lang="en-US" sz="1600" dirty="0" smtClean="0">
                <a:latin typeface="Arial" panose="020B0604020202020204" pitchFamily="34" charset="0"/>
                <a:cs typeface="Arial" panose="020B0604020202020204" pitchFamily="34" charset="0"/>
              </a:rPr>
              <a:t> Design </a:t>
            </a:r>
            <a:r>
              <a:rPr lang="en-US" sz="1600" dirty="0">
                <a:latin typeface="Arial" panose="020B0604020202020204" pitchFamily="34" charset="0"/>
                <a:cs typeface="Arial" panose="020B0604020202020204" pitchFamily="34" charset="0"/>
              </a:rPr>
              <a:t>based on so-called </a:t>
            </a:r>
            <a:r>
              <a:rPr lang="en-US" sz="1600" dirty="0" err="1">
                <a:latin typeface="Arial" panose="020B0604020202020204" pitchFamily="34" charset="0"/>
                <a:cs typeface="Arial" panose="020B0604020202020204" pitchFamily="34" charset="0"/>
              </a:rPr>
              <a:t>Beneš</a:t>
            </a:r>
            <a:r>
              <a:rPr lang="en-US" sz="1600" dirty="0">
                <a:latin typeface="Arial" panose="020B0604020202020204" pitchFamily="34" charset="0"/>
                <a:cs typeface="Arial" panose="020B0604020202020204" pitchFamily="34" charset="0"/>
              </a:rPr>
              <a:t> network (technology from 60’s but applied to the new problem).</a:t>
            </a:r>
          </a:p>
          <a:p>
            <a:pPr lvl="0" rtl="0">
              <a:buSzPct val="45000"/>
              <a:buFont typeface="StarSymbol"/>
              <a:buChar char="●"/>
            </a:pPr>
            <a:r>
              <a:rPr lang="en-US" sz="1600" dirty="0" smtClean="0">
                <a:latin typeface="Arial" panose="020B0604020202020204" pitchFamily="34" charset="0"/>
                <a:cs typeface="Arial" panose="020B0604020202020204" pitchFamily="34" charset="0"/>
              </a:rPr>
              <a:t> Efficient </a:t>
            </a:r>
            <a:r>
              <a:rPr lang="en-US" sz="1600" dirty="0">
                <a:latin typeface="Arial" panose="020B0604020202020204" pitchFamily="34" charset="0"/>
                <a:cs typeface="Arial" panose="020B0604020202020204" pitchFamily="34" charset="0"/>
              </a:rPr>
              <a:t>implementation in FPGA.</a:t>
            </a:r>
          </a:p>
          <a:p>
            <a:pPr lvl="0" rtl="0">
              <a:buSzPct val="45000"/>
              <a:buFont typeface="StarSymbol"/>
              <a:buChar char="●"/>
            </a:pPr>
            <a:r>
              <a:rPr lang="en-US" sz="1600" dirty="0" smtClean="0">
                <a:latin typeface="Arial" panose="020B0604020202020204" pitchFamily="34" charset="0"/>
                <a:cs typeface="Arial" panose="020B0604020202020204" pitchFamily="34" charset="0"/>
              </a:rPr>
              <a:t> Paper </a:t>
            </a:r>
            <a:r>
              <a:rPr lang="en-US" sz="1600" dirty="0">
                <a:latin typeface="Arial" panose="020B0604020202020204" pitchFamily="34" charset="0"/>
                <a:cs typeface="Arial" panose="020B0604020202020204" pitchFamily="34" charset="0"/>
              </a:rPr>
              <a:t>describing the solution is in preparation.</a:t>
            </a:r>
          </a:p>
          <a:p>
            <a:pPr lvl="0" rtl="0">
              <a:buSzPct val="45000"/>
              <a:buFont typeface="StarSymbol"/>
              <a:buChar char="●"/>
            </a:pPr>
            <a:r>
              <a:rPr lang="en-US" sz="1600" dirty="0" smtClean="0">
                <a:latin typeface="Arial" panose="020B0604020202020204" pitchFamily="34" charset="0"/>
                <a:cs typeface="Arial" panose="020B0604020202020204" pitchFamily="34" charset="0"/>
              </a:rPr>
              <a:t> The </a:t>
            </a:r>
            <a:r>
              <a:rPr lang="en-US" sz="1600" dirty="0">
                <a:latin typeface="Arial" panose="020B0604020202020204" pitchFamily="34" charset="0"/>
                <a:cs typeface="Arial" panose="020B0604020202020204" pitchFamily="34" charset="0"/>
              </a:rPr>
              <a:t>design will be open-sourced after the publication.</a:t>
            </a: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6468260" y="1027621"/>
            <a:ext cx="2374597" cy="4024276"/>
          </a:xfrm>
          <a:prstGeom prst="rect">
            <a:avLst/>
          </a:prstGeom>
          <a:noFill/>
          <a:ln>
            <a:noFill/>
          </a:ln>
        </p:spPr>
      </p:pic>
      <p:sp>
        <p:nvSpPr>
          <p:cNvPr id="5" name="Rechteck 4"/>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WP2.2</a:t>
            </a:r>
            <a:endParaRPr kumimoji="0" lang="de-DE" sz="1800" b="0" i="0" u="none" strike="noStrike" kern="0" cap="none" spc="0" normalizeH="0" baseline="0" noProof="0" dirty="0" smtClean="0">
              <a:ln>
                <a:noFill/>
              </a:ln>
              <a:solidFill>
                <a:srgbClr val="0070C0"/>
              </a:solidFill>
              <a:effectLst/>
              <a:uLnTx/>
              <a:uFillTx/>
            </a:endParaRPr>
          </a:p>
        </p:txBody>
      </p:sp>
      <p:sp>
        <p:nvSpPr>
          <p:cNvPr id="6" name="Foliennummernplatzhalter 5"/>
          <p:cNvSpPr>
            <a:spLocks noGrp="1"/>
          </p:cNvSpPr>
          <p:nvPr>
            <p:ph type="sldNum" sz="quarter" idx="12"/>
          </p:nvPr>
        </p:nvSpPr>
        <p:spPr/>
        <p:txBody>
          <a:bodyPr/>
          <a:lstStyle/>
          <a:p>
            <a:pPr lvl="0"/>
            <a:fld id="{4ABB99D8-2FB8-41E7-B3F3-6C04868E00F2}" type="slidenum">
              <a:rPr lang="de-DE" smtClean="0"/>
              <a:t>11</a:t>
            </a:fld>
            <a:endParaRPr lang="de-DE"/>
          </a:p>
        </p:txBody>
      </p:sp>
      <p:sp>
        <p:nvSpPr>
          <p:cNvPr id="7" name="Rechteck 6"/>
          <p:cNvSpPr/>
          <p:nvPr/>
        </p:nvSpPr>
        <p:spPr>
          <a:xfrm>
            <a:off x="235086" y="4423582"/>
            <a:ext cx="6163833" cy="523220"/>
          </a:xfrm>
          <a:prstGeom prst="rect">
            <a:avLst/>
          </a:prstGeom>
        </p:spPr>
        <p:txBody>
          <a:bodyPr wrap="square">
            <a:spAutoFit/>
          </a:bodyPr>
          <a:lstStyle/>
          <a:p>
            <a:r>
              <a:rPr lang="en-US" dirty="0">
                <a:solidFill>
                  <a:srgbClr val="0070C0"/>
                </a:solidFill>
              </a:rPr>
              <a:t>New Deliverable: D2.4 “Functional tests of the developed readout solution” (report at M48)</a:t>
            </a:r>
            <a:endParaRPr lang="de-DE" dirty="0">
              <a:solidFill>
                <a:srgbClr val="0070C0"/>
              </a:solidFill>
            </a:endParaRPr>
          </a:p>
        </p:txBody>
      </p:sp>
    </p:spTree>
    <p:extLst>
      <p:ext uri="{BB962C8B-B14F-4D97-AF65-F5344CB8AC3E}">
        <p14:creationId xmlns:p14="http://schemas.microsoft.com/office/powerpoint/2010/main" val="34278779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14"/>
          <p:cNvSpPr txBox="1">
            <a:spLocks noGrp="1"/>
          </p:cNvSpPr>
          <p:nvPr>
            <p:ph type="body" idx="1"/>
          </p:nvPr>
        </p:nvSpPr>
        <p:spPr>
          <a:xfrm>
            <a:off x="328634" y="627541"/>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solidFill>
                  <a:srgbClr val="0070C0"/>
                </a:solidFill>
              </a:rPr>
              <a:t>Development of common software packages for simulation and data analysis, participation in physics performance studies of the CBM &amp; mCBM experiments at GSI/FAIR</a:t>
            </a:r>
            <a:endParaRPr sz="2000" dirty="0">
              <a:solidFill>
                <a:srgbClr val="0070C0"/>
              </a:solidFill>
            </a:endParaRPr>
          </a:p>
          <a:p>
            <a:pPr marL="0" lvl="0" indent="0" algn="l" rtl="0">
              <a:spcBef>
                <a:spcPts val="1200"/>
              </a:spcBef>
              <a:spcAft>
                <a:spcPts val="0"/>
              </a:spcAft>
              <a:buNone/>
            </a:pPr>
            <a:endParaRPr sz="2000" dirty="0">
              <a:solidFill>
                <a:schemeClr val="dk1"/>
              </a:solidFill>
            </a:endParaRPr>
          </a:p>
          <a:p>
            <a:pPr marL="0" lvl="0" indent="0" algn="l" rtl="0">
              <a:spcBef>
                <a:spcPts val="1200"/>
              </a:spcBef>
              <a:spcAft>
                <a:spcPts val="0"/>
              </a:spcAft>
              <a:buClr>
                <a:schemeClr val="dk1"/>
              </a:buClr>
              <a:buSzPts val="1100"/>
              <a:buFont typeface="Arial"/>
              <a:buNone/>
            </a:pPr>
            <a:endParaRPr sz="2000" dirty="0">
              <a:solidFill>
                <a:schemeClr val="dk1"/>
              </a:solidFill>
            </a:endParaRPr>
          </a:p>
          <a:p>
            <a:pPr marL="0" lvl="0" indent="0" algn="l" rtl="0">
              <a:spcBef>
                <a:spcPts val="1200"/>
              </a:spcBef>
              <a:spcAft>
                <a:spcPts val="1200"/>
              </a:spcAft>
              <a:buNone/>
            </a:pPr>
            <a:endParaRPr sz="2000" dirty="0">
              <a:solidFill>
                <a:schemeClr val="dk1"/>
              </a:solidFill>
            </a:endParaRPr>
          </a:p>
        </p:txBody>
      </p:sp>
      <p:sp>
        <p:nvSpPr>
          <p:cNvPr id="63" name="Google Shape;63;p14"/>
          <p:cNvSpPr txBox="1"/>
          <p:nvPr/>
        </p:nvSpPr>
        <p:spPr>
          <a:xfrm>
            <a:off x="1865971" y="167312"/>
            <a:ext cx="5452010" cy="400079"/>
          </a:xfrm>
          <a:prstGeom prst="rect">
            <a:avLst/>
          </a:prstGeom>
          <a:noFill/>
          <a:ln>
            <a:noFill/>
          </a:ln>
        </p:spPr>
        <p:txBody>
          <a:bodyPr spcFirstLastPara="1" wrap="square" lIns="91425" tIns="91425" rIns="91425" bIns="91425" anchor="t" anchorCtr="0">
            <a:spAutoFit/>
          </a:bodyPr>
          <a:lstStyle/>
          <a:p>
            <a:pPr lvl="0">
              <a:defRPr/>
            </a:pPr>
            <a:r>
              <a:rPr lang="de-DE" dirty="0"/>
              <a:t>Ilya Selyuzhenkov, </a:t>
            </a:r>
            <a:r>
              <a:rPr lang="de-DE" dirty="0" smtClean="0"/>
              <a:t>FAIR/GSI       [</a:t>
            </a:r>
            <a:r>
              <a:rPr kumimoji="0" lang="en" sz="1400" b="0" i="0" u="none" strike="noStrike" kern="0" cap="none" spc="0" normalizeH="0" baseline="0" noProof="0" dirty="0" smtClean="0">
                <a:ln>
                  <a:noFill/>
                </a:ln>
                <a:solidFill>
                  <a:srgbClr val="000000"/>
                </a:solidFill>
                <a:effectLst/>
                <a:uLnTx/>
                <a:uFillTx/>
                <a:latin typeface="Arial"/>
                <a:cs typeface="Arial"/>
                <a:sym typeface="Arial"/>
              </a:rPr>
              <a:t>GSI/FAIR</a:t>
            </a:r>
            <a:r>
              <a:rPr kumimoji="0" lang="en" sz="1400" b="0" i="0" u="none" strike="noStrike" kern="0" cap="none" spc="0" normalizeH="0" baseline="0" noProof="0" dirty="0">
                <a:ln>
                  <a:noFill/>
                </a:ln>
                <a:solidFill>
                  <a:srgbClr val="000000"/>
                </a:solidFill>
                <a:effectLst/>
                <a:uLnTx/>
                <a:uFillTx/>
                <a:latin typeface="Arial"/>
                <a:cs typeface="Arial"/>
                <a:sym typeface="Arial"/>
              </a:rPr>
              <a:t>, Wigner </a:t>
            </a:r>
            <a:r>
              <a:rPr kumimoji="0" lang="en" sz="1400" b="0" i="0" u="none" strike="noStrike" kern="0" cap="none" spc="0" normalizeH="0" baseline="0" noProof="0" dirty="0" smtClean="0">
                <a:ln>
                  <a:noFill/>
                </a:ln>
                <a:solidFill>
                  <a:srgbClr val="000000"/>
                </a:solidFill>
                <a:effectLst/>
                <a:uLnTx/>
                <a:uFillTx/>
                <a:latin typeface="Arial"/>
                <a:cs typeface="Arial"/>
                <a:sym typeface="Arial"/>
              </a:rPr>
              <a:t>RCP]</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64" name="Google Shape;64;p14"/>
          <p:cNvPicPr preferRelativeResize="0"/>
          <p:nvPr/>
        </p:nvPicPr>
        <p:blipFill>
          <a:blip r:embed="rId3">
            <a:alphaModFix/>
          </a:blip>
          <a:stretch>
            <a:fillRect/>
          </a:stretch>
        </p:blipFill>
        <p:spPr>
          <a:xfrm>
            <a:off x="311700" y="1948413"/>
            <a:ext cx="3848100" cy="2371725"/>
          </a:xfrm>
          <a:prstGeom prst="rect">
            <a:avLst/>
          </a:prstGeom>
          <a:noFill/>
          <a:ln>
            <a:noFill/>
          </a:ln>
        </p:spPr>
      </p:pic>
      <p:pic>
        <p:nvPicPr>
          <p:cNvPr id="65" name="Google Shape;65;p14"/>
          <p:cNvPicPr preferRelativeResize="0"/>
          <p:nvPr/>
        </p:nvPicPr>
        <p:blipFill>
          <a:blip r:embed="rId4">
            <a:alphaModFix/>
          </a:blip>
          <a:stretch>
            <a:fillRect/>
          </a:stretch>
        </p:blipFill>
        <p:spPr>
          <a:xfrm>
            <a:off x="4702817" y="1941546"/>
            <a:ext cx="4000500" cy="2419350"/>
          </a:xfrm>
          <a:prstGeom prst="rect">
            <a:avLst/>
          </a:prstGeom>
          <a:noFill/>
          <a:ln>
            <a:noFill/>
          </a:ln>
        </p:spPr>
      </p:pic>
      <p:sp>
        <p:nvSpPr>
          <p:cNvPr id="66" name="Google Shape;66;p14"/>
          <p:cNvSpPr txBox="1"/>
          <p:nvPr/>
        </p:nvSpPr>
        <p:spPr>
          <a:xfrm>
            <a:off x="616500" y="4492675"/>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mCBM data taking started in 2019</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4"/>
          <p:cNvSpPr txBox="1"/>
          <p:nvPr/>
        </p:nvSpPr>
        <p:spPr>
          <a:xfrm>
            <a:off x="5346625" y="4475025"/>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CBM operation planned for &gt; 2028</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pic>
        <p:nvPicPr>
          <p:cNvPr id="69" name="Google Shape;69;p14" descr="https://indico.desy.de/event/37137/attachments/78807/102386/Indico_head_jpg.jpg"/>
          <p:cNvPicPr preferRelativeResize="0"/>
          <p:nvPr/>
        </p:nvPicPr>
        <p:blipFill rotWithShape="1">
          <a:blip r:embed="rId5">
            <a:alphaModFix/>
          </a:blip>
          <a:srcRect b="84003"/>
          <a:stretch/>
        </p:blipFill>
        <p:spPr>
          <a:xfrm>
            <a:off x="6652150" y="180300"/>
            <a:ext cx="2491850" cy="280075"/>
          </a:xfrm>
          <a:prstGeom prst="rect">
            <a:avLst/>
          </a:prstGeom>
          <a:noFill/>
          <a:ln>
            <a:noFill/>
          </a:ln>
        </p:spPr>
      </p:pic>
      <p:sp>
        <p:nvSpPr>
          <p:cNvPr id="11" name="Rechteck 10"/>
          <p:cNvSpPr/>
          <p:nvPr/>
        </p:nvSpPr>
        <p:spPr>
          <a:xfrm>
            <a:off x="173391" y="151141"/>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WP2.3</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36957591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pic>
        <p:nvPicPr>
          <p:cNvPr id="86" name="Google Shape;86;p16"/>
          <p:cNvPicPr preferRelativeResize="0"/>
          <p:nvPr/>
        </p:nvPicPr>
        <p:blipFill>
          <a:blip r:embed="rId3">
            <a:alphaModFix/>
          </a:blip>
          <a:stretch>
            <a:fillRect/>
          </a:stretch>
        </p:blipFill>
        <p:spPr>
          <a:xfrm>
            <a:off x="1015200" y="1066800"/>
            <a:ext cx="2247150" cy="3479150"/>
          </a:xfrm>
          <a:prstGeom prst="rect">
            <a:avLst/>
          </a:prstGeom>
          <a:noFill/>
          <a:ln>
            <a:noFill/>
          </a:ln>
        </p:spPr>
      </p:pic>
      <p:sp>
        <p:nvSpPr>
          <p:cNvPr id="87" name="Google Shape;87;p16"/>
          <p:cNvSpPr txBox="1"/>
          <p:nvPr/>
        </p:nvSpPr>
        <p:spPr>
          <a:xfrm>
            <a:off x="4022200" y="733525"/>
            <a:ext cx="45648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Goal: Make readout chain „online ready“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16"/>
          <p:cNvSpPr txBox="1"/>
          <p:nvPr/>
        </p:nvSpPr>
        <p:spPr>
          <a:xfrm>
            <a:off x="3460825" y="1240425"/>
            <a:ext cx="5925900" cy="8313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Implement „algo“ classes in </a:t>
            </a:r>
            <a:r>
              <a:rPr kumimoji="0" lang="en" sz="1400" b="0" i="0" u="none" strike="noStrike" kern="0" cap="none" spc="0" normalizeH="0" baseline="0" noProof="0">
                <a:ln>
                  <a:noFill/>
                </a:ln>
                <a:solidFill>
                  <a:srgbClr val="0000FF"/>
                </a:solidFill>
                <a:effectLst/>
                <a:uLnTx/>
                <a:uFillTx/>
                <a:latin typeface="Arial"/>
                <a:cs typeface="Arial"/>
                <a:sym typeface="Arial"/>
              </a:rPr>
              <a:t>cbm::algo</a:t>
            </a:r>
            <a:r>
              <a:rPr kumimoji="0" lang="en" sz="1400" b="0" i="0" u="none" strike="noStrike" kern="0" cap="none" spc="0" normalizeH="0" baseline="0" noProof="0">
                <a:ln>
                  <a:noFill/>
                </a:ln>
                <a:solidFill>
                  <a:srgbClr val="000000"/>
                </a:solidFill>
                <a:effectLst/>
                <a:uLnTx/>
                <a:uFillTx/>
                <a:latin typeface="Arial"/>
                <a:cs typeface="Arial"/>
                <a:sym typeface="Arial"/>
              </a:rPr>
              <a:t> namespace.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Smallest (algorithmically) possible detector unit (parallelizable).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ROOT-free, optimize for speed, separate monitoring.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16"/>
          <p:cNvSpPr txBox="1"/>
          <p:nvPr/>
        </p:nvSpPr>
        <p:spPr>
          <a:xfrm>
            <a:off x="152400" y="609600"/>
            <a:ext cx="3666300" cy="5541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400" b="0" i="0" u="none" strike="noStrike" kern="0" cap="none" spc="0" normalizeH="0" baseline="0" noProof="0">
                <a:ln>
                  <a:noFill/>
                </a:ln>
                <a:solidFill>
                  <a:srgbClr val="000000"/>
                </a:solidFill>
                <a:effectLst/>
                <a:uLnTx/>
                <a:uFillTx/>
                <a:latin typeface="Arial"/>
                <a:cs typeface="Arial"/>
                <a:sym typeface="Arial"/>
              </a:rPr>
              <a:t>Online software for CBM</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16"/>
          <p:cNvSpPr txBox="1"/>
          <p:nvPr/>
        </p:nvSpPr>
        <p:spPr>
          <a:xfrm>
            <a:off x="3701500" y="2087300"/>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Unpacking: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6"/>
          <p:cNvSpPr txBox="1"/>
          <p:nvPr/>
        </p:nvSpPr>
        <p:spPr>
          <a:xfrm>
            <a:off x="3765625" y="2474575"/>
            <a:ext cx="4986600" cy="10467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Translate detector messages to universal format.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In </a:t>
            </a:r>
            <a:r>
              <a:rPr kumimoji="0" lang="en" sz="1400" b="0" i="0" u="none" strike="noStrike" kern="0" cap="none" spc="0" normalizeH="0" baseline="0" noProof="0">
                <a:ln>
                  <a:noFill/>
                </a:ln>
                <a:solidFill>
                  <a:srgbClr val="0000FF"/>
                </a:solidFill>
                <a:effectLst/>
                <a:uLnTx/>
                <a:uFillTx/>
                <a:latin typeface="Arial"/>
                <a:cs typeface="Arial"/>
                <a:sym typeface="Arial"/>
              </a:rPr>
              <a:t>cbm::algo:</a:t>
            </a:r>
            <a:r>
              <a:rPr kumimoji="0" lang="en" sz="1400" b="0" i="0" u="none" strike="noStrike" kern="0" cap="none" spc="0" normalizeH="0" baseline="0" noProof="0">
                <a:ln>
                  <a:noFill/>
                </a:ln>
                <a:solidFill>
                  <a:srgbClr val="000000"/>
                </a:solidFill>
                <a:effectLst/>
                <a:uLnTx/>
                <a:uFillTx/>
                <a:latin typeface="Arial"/>
                <a:cs typeface="Arial"/>
                <a:sym typeface="Arial"/>
              </a:rPr>
              <a:t> One unpacker per timeslice component.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Completed: </a:t>
            </a:r>
            <a:r>
              <a:rPr kumimoji="0" lang="en" sz="1400" b="0" i="0" u="none" strike="noStrike" kern="0" cap="none" spc="0" normalizeH="0" baseline="0" noProof="0">
                <a:ln>
                  <a:noFill/>
                </a:ln>
                <a:solidFill>
                  <a:srgbClr val="0000FF"/>
                </a:solidFill>
                <a:effectLst/>
                <a:uLnTx/>
                <a:uFillTx/>
                <a:latin typeface="Arial"/>
                <a:cs typeface="Arial"/>
                <a:sym typeface="Arial"/>
              </a:rPr>
              <a:t>STS, MUCH, TOF, Tzero</a:t>
            </a:r>
            <a:endParaRPr kumimoji="0" sz="1400" b="0" i="0" u="none" strike="noStrike" kern="0" cap="none" spc="0" normalizeH="0" baseline="0" noProof="0">
              <a:ln>
                <a:noFill/>
              </a:ln>
              <a:solidFill>
                <a:srgbClr val="0000FF"/>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Ongoing: </a:t>
            </a:r>
            <a:r>
              <a:rPr kumimoji="0" lang="en" sz="1400" b="0" i="0" u="none" strike="noStrike" kern="0" cap="none" spc="0" normalizeH="0" baseline="0" noProof="0">
                <a:ln>
                  <a:noFill/>
                </a:ln>
                <a:solidFill>
                  <a:srgbClr val="FF9900"/>
                </a:solidFill>
                <a:effectLst/>
                <a:uLnTx/>
                <a:uFillTx/>
                <a:latin typeface="Arial"/>
                <a:cs typeface="Arial"/>
                <a:sym typeface="Arial"/>
              </a:rPr>
              <a:t>TRD</a:t>
            </a:r>
            <a:endParaRPr kumimoji="0" sz="1400" b="0" i="0" u="none" strike="noStrike" kern="0" cap="none" spc="0" normalizeH="0" baseline="0" noProof="0">
              <a:ln>
                <a:noFill/>
              </a:ln>
              <a:solidFill>
                <a:srgbClr val="FF9900"/>
              </a:solidFill>
              <a:effectLst/>
              <a:uLnTx/>
              <a:uFillTx/>
              <a:latin typeface="Arial"/>
              <a:cs typeface="Arial"/>
              <a:sym typeface="Arial"/>
            </a:endParaRPr>
          </a:p>
        </p:txBody>
      </p:sp>
      <p:pic>
        <p:nvPicPr>
          <p:cNvPr id="92" name="Google Shape;92;p16"/>
          <p:cNvPicPr preferRelativeResize="0"/>
          <p:nvPr/>
        </p:nvPicPr>
        <p:blipFill>
          <a:blip r:embed="rId4">
            <a:alphaModFix/>
          </a:blip>
          <a:stretch>
            <a:fillRect/>
          </a:stretch>
        </p:blipFill>
        <p:spPr>
          <a:xfrm>
            <a:off x="4338325" y="3664920"/>
            <a:ext cx="4263274" cy="1287125"/>
          </a:xfrm>
          <a:prstGeom prst="rect">
            <a:avLst/>
          </a:prstGeom>
          <a:noFill/>
          <a:ln>
            <a:noFill/>
          </a:ln>
        </p:spPr>
      </p:pic>
      <p:sp>
        <p:nvSpPr>
          <p:cNvPr id="93" name="Google Shape;93;p16"/>
          <p:cNvSpPr txBox="1"/>
          <p:nvPr/>
        </p:nvSpPr>
        <p:spPr>
          <a:xfrm>
            <a:off x="216550" y="3943125"/>
            <a:ext cx="3000000" cy="4002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Triggering: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6"/>
          <p:cNvSpPr txBox="1"/>
          <p:nvPr/>
        </p:nvSpPr>
        <p:spPr>
          <a:xfrm>
            <a:off x="100800" y="4252450"/>
            <a:ext cx="4506900" cy="831300"/>
          </a:xfrm>
          <a:prstGeom prst="rect">
            <a:avLst/>
          </a:prstGeom>
          <a:noFill/>
          <a:ln>
            <a:noFill/>
          </a:ln>
        </p:spPr>
        <p:txBody>
          <a:bodyPr spcFirstLastPara="1" wrap="square" lIns="91425" tIns="91425" rIns="91425" bIns="91425" anchor="t" anchorCtr="0">
            <a:spAutoFit/>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„Time cluster trigger“ algorithm in </a:t>
            </a:r>
            <a:r>
              <a:rPr kumimoji="0" lang="en" sz="1400" b="0" i="0" u="none" strike="noStrike" kern="0" cap="none" spc="0" normalizeH="0" baseline="0" noProof="0">
                <a:ln>
                  <a:noFill/>
                </a:ln>
                <a:solidFill>
                  <a:srgbClr val="0000FF"/>
                </a:solidFill>
                <a:effectLst/>
                <a:uLnTx/>
                <a:uFillTx/>
                <a:latin typeface="Arial"/>
                <a:cs typeface="Arial"/>
                <a:sym typeface="Arial"/>
              </a:rPr>
              <a:t>cbm::algo</a:t>
            </a:r>
            <a:r>
              <a:rPr kumimoji="0" lang="en" sz="1400" b="0" i="0" u="none" strike="noStrike" kern="0" cap="none" spc="0" normalizeH="0" baseline="0" noProof="0">
                <a:ln>
                  <a:noFill/>
                </a:ln>
                <a:solidFill>
                  <a:srgbClr val="000000"/>
                </a:solidFill>
                <a:effectLst/>
                <a:uLnTx/>
                <a:uFillTx/>
                <a:latin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Shift „sliding window“ through digi stream.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         Trigger when digi count exceeds threshold.</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16"/>
          <p:cNvSpPr txBox="1">
            <a:spLocks noGrp="1"/>
          </p:cNvSpPr>
          <p:nvPr>
            <p:ph type="title"/>
          </p:nvPr>
        </p:nvSpPr>
        <p:spPr>
          <a:xfrm>
            <a:off x="1429300" y="17409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smtClean="0"/>
              <a:t>Scientific/technical </a:t>
            </a:r>
            <a:r>
              <a:rPr lang="en" dirty="0"/>
              <a:t>highlights - I</a:t>
            </a:r>
            <a:endParaRPr dirty="0"/>
          </a:p>
        </p:txBody>
      </p:sp>
      <p:pic>
        <p:nvPicPr>
          <p:cNvPr id="96" name="Google Shape;96;p16" descr="https://indico.desy.de/event/37137/attachments/78807/102386/Indico_head_jpg.jpg"/>
          <p:cNvPicPr preferRelativeResize="0"/>
          <p:nvPr/>
        </p:nvPicPr>
        <p:blipFill rotWithShape="1">
          <a:blip r:embed="rId5">
            <a:alphaModFix/>
          </a:blip>
          <a:srcRect b="84003"/>
          <a:stretch/>
        </p:blipFill>
        <p:spPr>
          <a:xfrm>
            <a:off x="6604550" y="53300"/>
            <a:ext cx="2491850" cy="280075"/>
          </a:xfrm>
          <a:prstGeom prst="rect">
            <a:avLst/>
          </a:prstGeom>
          <a:noFill/>
          <a:ln>
            <a:noFill/>
          </a:ln>
        </p:spPr>
      </p:pic>
      <p:sp>
        <p:nvSpPr>
          <p:cNvPr id="97" name="Google Shape;97;p16"/>
          <p:cNvSpPr txBox="1"/>
          <p:nvPr/>
        </p:nvSpPr>
        <p:spPr>
          <a:xfrm>
            <a:off x="6218425" y="411300"/>
            <a:ext cx="30000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Dominik Smith, Volker Friese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Rechteck 14"/>
          <p:cNvSpPr/>
          <p:nvPr/>
        </p:nvSpPr>
        <p:spPr>
          <a:xfrm>
            <a:off x="215724" y="168075"/>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WP2.3</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25622720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9"/>
          <p:cNvSpPr txBox="1">
            <a:spLocks noGrp="1"/>
          </p:cNvSpPr>
          <p:nvPr>
            <p:ph type="title"/>
          </p:nvPr>
        </p:nvSpPr>
        <p:spPr>
          <a:xfrm>
            <a:off x="1454700" y="131758"/>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smtClean="0"/>
              <a:t>Scientific/technical </a:t>
            </a:r>
            <a:r>
              <a:rPr lang="en" dirty="0"/>
              <a:t>highlights - </a:t>
            </a:r>
            <a:r>
              <a:rPr lang="en" dirty="0" smtClean="0"/>
              <a:t>II</a:t>
            </a:r>
            <a:endParaRPr dirty="0"/>
          </a:p>
        </p:txBody>
      </p:sp>
      <p:sp>
        <p:nvSpPr>
          <p:cNvPr id="132" name="Google Shape;132;p19"/>
          <p:cNvSpPr txBox="1">
            <a:spLocks noGrp="1"/>
          </p:cNvSpPr>
          <p:nvPr>
            <p:ph type="body" idx="1"/>
          </p:nvPr>
        </p:nvSpPr>
        <p:spPr>
          <a:xfrm>
            <a:off x="235500" y="695275"/>
            <a:ext cx="6128100" cy="413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dirty="0">
                <a:solidFill>
                  <a:schemeClr val="dk1"/>
                </a:solidFill>
              </a:rPr>
              <a:t>Monte-Carlo studies for new CBM Forward detector</a:t>
            </a:r>
            <a:endParaRPr sz="1400" dirty="0">
              <a:solidFill>
                <a:schemeClr val="dk1"/>
              </a:solidFill>
            </a:endParaRPr>
          </a:p>
          <a:p>
            <a:pPr marL="457200" lvl="0" indent="-317500" algn="l" rtl="0">
              <a:spcBef>
                <a:spcPts val="1200"/>
              </a:spcBef>
              <a:spcAft>
                <a:spcPts val="0"/>
              </a:spcAft>
              <a:buClr>
                <a:schemeClr val="dk1"/>
              </a:buClr>
              <a:buSzPts val="1400"/>
              <a:buChar char="●"/>
            </a:pPr>
            <a:r>
              <a:rPr lang="en" sz="1400" dirty="0">
                <a:solidFill>
                  <a:schemeClr val="dk1"/>
                </a:solidFill>
              </a:rPr>
              <a:t>Spectator fragments detection</a:t>
            </a:r>
            <a:br>
              <a:rPr lang="en" sz="1400" dirty="0">
                <a:solidFill>
                  <a:schemeClr val="dk1"/>
                </a:solidFill>
              </a:rPr>
            </a:br>
            <a:r>
              <a:rPr lang="en" sz="1400" dirty="0">
                <a:solidFill>
                  <a:schemeClr val="dk1"/>
                </a:solidFill>
              </a:rPr>
              <a:t>for beam momenta pbeam = 3.3−12 AGeV/c</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Operation at beam intensities up to 10^9 Au ions per second</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Reaction plane determination with an accuracy better than 40 degree</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Determination of collision centrality classes with an accuracy better than 10%</a:t>
            </a:r>
            <a:endParaRPr sz="1400" dirty="0">
              <a:solidFill>
                <a:schemeClr val="dk1"/>
              </a:solidFill>
            </a:endParaRPr>
          </a:p>
          <a:p>
            <a:pPr marL="0" lvl="0" indent="0" algn="l" rtl="0">
              <a:spcBef>
                <a:spcPts val="1200"/>
              </a:spcBef>
              <a:spcAft>
                <a:spcPts val="0"/>
              </a:spcAft>
              <a:buNone/>
            </a:pPr>
            <a:r>
              <a:rPr lang="en" sz="1400" dirty="0">
                <a:solidFill>
                  <a:schemeClr val="dk1"/>
                </a:solidFill>
              </a:rPr>
              <a:t>Simulations</a:t>
            </a:r>
            <a:endParaRPr sz="1400" dirty="0">
              <a:solidFill>
                <a:schemeClr val="dk1"/>
              </a:solidFill>
            </a:endParaRPr>
          </a:p>
          <a:p>
            <a:pPr marL="457200" lvl="0" indent="-317500" algn="l" rtl="0">
              <a:spcBef>
                <a:spcPts val="1200"/>
              </a:spcBef>
              <a:spcAft>
                <a:spcPts val="0"/>
              </a:spcAft>
              <a:buClr>
                <a:schemeClr val="dk1"/>
              </a:buClr>
              <a:buSzPts val="1400"/>
              <a:buChar char="●"/>
            </a:pPr>
            <a:r>
              <a:rPr lang="en" sz="1400" dirty="0">
                <a:solidFill>
                  <a:schemeClr val="dk1"/>
                </a:solidFill>
              </a:rPr>
              <a:t>DCM-QGSM-SMM</a:t>
            </a:r>
            <a:br>
              <a:rPr lang="en" sz="1400" dirty="0">
                <a:solidFill>
                  <a:schemeClr val="dk1"/>
                </a:solidFill>
              </a:rPr>
            </a:br>
            <a:r>
              <a:rPr lang="en" sz="1400" dirty="0">
                <a:solidFill>
                  <a:schemeClr val="dk1"/>
                </a:solidFill>
              </a:rPr>
              <a:t>model with fragments</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Geant4</a:t>
            </a:r>
            <a:endParaRPr sz="1400" dirty="0">
              <a:solidFill>
                <a:schemeClr val="dk1"/>
              </a:solidFill>
            </a:endParaRPr>
          </a:p>
          <a:p>
            <a:pPr marL="457200" lvl="0" indent="-317500" algn="l" rtl="0">
              <a:spcBef>
                <a:spcPts val="0"/>
              </a:spcBef>
              <a:spcAft>
                <a:spcPts val="0"/>
              </a:spcAft>
              <a:buClr>
                <a:schemeClr val="dk1"/>
              </a:buClr>
              <a:buSzPts val="1400"/>
              <a:buChar char="●"/>
            </a:pPr>
            <a:r>
              <a:rPr lang="en" sz="1400" dirty="0">
                <a:solidFill>
                  <a:schemeClr val="dk1"/>
                </a:solidFill>
              </a:rPr>
              <a:t>Operational background from</a:t>
            </a:r>
            <a:br>
              <a:rPr lang="en" sz="1400" dirty="0">
                <a:solidFill>
                  <a:schemeClr val="dk1"/>
                </a:solidFill>
              </a:rPr>
            </a:br>
            <a:r>
              <a:rPr lang="en" sz="1400" dirty="0">
                <a:solidFill>
                  <a:schemeClr val="dk1"/>
                </a:solidFill>
              </a:rPr>
              <a:t>Beam paprticles and</a:t>
            </a:r>
            <a:br>
              <a:rPr lang="en" sz="1400" dirty="0">
                <a:solidFill>
                  <a:schemeClr val="dk1"/>
                </a:solidFill>
              </a:rPr>
            </a:br>
            <a:r>
              <a:rPr lang="en" sz="1400" dirty="0">
                <a:solidFill>
                  <a:schemeClr val="dk1"/>
                </a:solidFill>
              </a:rPr>
              <a:t>detector materials (beam pipe, etc)</a:t>
            </a:r>
            <a:endParaRPr sz="1400" dirty="0">
              <a:solidFill>
                <a:schemeClr val="dk1"/>
              </a:solidFill>
            </a:endParaRPr>
          </a:p>
        </p:txBody>
      </p:sp>
      <p:sp>
        <p:nvSpPr>
          <p:cNvPr id="133" name="Google Shape;13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pic>
        <p:nvPicPr>
          <p:cNvPr id="134" name="Google Shape;134;p19" descr="https://indico.desy.de/event/37137/attachments/78807/102386/Indico_head_jpg.jpg"/>
          <p:cNvPicPr preferRelativeResize="0"/>
          <p:nvPr/>
        </p:nvPicPr>
        <p:blipFill rotWithShape="1">
          <a:blip r:embed="rId3">
            <a:alphaModFix/>
          </a:blip>
          <a:srcRect b="84003"/>
          <a:stretch/>
        </p:blipFill>
        <p:spPr>
          <a:xfrm>
            <a:off x="6604550" y="53300"/>
            <a:ext cx="2491850" cy="280075"/>
          </a:xfrm>
          <a:prstGeom prst="rect">
            <a:avLst/>
          </a:prstGeom>
          <a:noFill/>
          <a:ln>
            <a:noFill/>
          </a:ln>
        </p:spPr>
      </p:pic>
      <p:sp>
        <p:nvSpPr>
          <p:cNvPr id="135" name="Google Shape;135;p19"/>
          <p:cNvSpPr txBox="1"/>
          <p:nvPr/>
        </p:nvSpPr>
        <p:spPr>
          <a:xfrm>
            <a:off x="6218425" y="411300"/>
            <a:ext cx="3000000" cy="4002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a:ln>
                  <a:noFill/>
                </a:ln>
                <a:solidFill>
                  <a:srgbClr val="000000"/>
                </a:solidFill>
                <a:effectLst/>
                <a:uLnTx/>
                <a:uFillTx/>
                <a:latin typeface="Arial"/>
                <a:cs typeface="Arial"/>
                <a:sym typeface="Arial"/>
              </a:rPr>
              <a:t>Lukas Chlad, Ilya Selyuzhenkov</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6" name="Google Shape;136;p19"/>
          <p:cNvPicPr preferRelativeResize="0"/>
          <p:nvPr/>
        </p:nvPicPr>
        <p:blipFill rotWithShape="1">
          <a:blip r:embed="rId4">
            <a:alphaModFix/>
          </a:blip>
          <a:srcRect t="15961" b="14093"/>
          <a:stretch/>
        </p:blipFill>
        <p:spPr>
          <a:xfrm>
            <a:off x="6447025" y="927088"/>
            <a:ext cx="2370650" cy="1845900"/>
          </a:xfrm>
          <a:prstGeom prst="rect">
            <a:avLst/>
          </a:prstGeom>
          <a:noFill/>
          <a:ln>
            <a:noFill/>
          </a:ln>
        </p:spPr>
      </p:pic>
      <p:pic>
        <p:nvPicPr>
          <p:cNvPr id="137" name="Google Shape;137;p19"/>
          <p:cNvPicPr preferRelativeResize="0"/>
          <p:nvPr/>
        </p:nvPicPr>
        <p:blipFill rotWithShape="1">
          <a:blip r:embed="rId5">
            <a:alphaModFix/>
          </a:blip>
          <a:srcRect l="20276" t="22673" r="11705" b="21942"/>
          <a:stretch/>
        </p:blipFill>
        <p:spPr>
          <a:xfrm>
            <a:off x="6472502" y="3228293"/>
            <a:ext cx="2491850" cy="1380705"/>
          </a:xfrm>
          <a:prstGeom prst="rect">
            <a:avLst/>
          </a:prstGeom>
          <a:noFill/>
          <a:ln>
            <a:noFill/>
          </a:ln>
        </p:spPr>
      </p:pic>
      <p:pic>
        <p:nvPicPr>
          <p:cNvPr id="138" name="Google Shape;138;p19"/>
          <p:cNvPicPr preferRelativeResize="0"/>
          <p:nvPr/>
        </p:nvPicPr>
        <p:blipFill>
          <a:blip r:embed="rId6">
            <a:alphaModFix/>
          </a:blip>
          <a:stretch>
            <a:fillRect/>
          </a:stretch>
        </p:blipFill>
        <p:spPr>
          <a:xfrm>
            <a:off x="3831925" y="2640266"/>
            <a:ext cx="2491850" cy="2416709"/>
          </a:xfrm>
          <a:prstGeom prst="rect">
            <a:avLst/>
          </a:prstGeom>
          <a:noFill/>
          <a:ln>
            <a:noFill/>
          </a:ln>
        </p:spPr>
      </p:pic>
      <p:sp>
        <p:nvSpPr>
          <p:cNvPr id="10" name="Rechteck 9"/>
          <p:cNvSpPr/>
          <p:nvPr/>
        </p:nvSpPr>
        <p:spPr>
          <a:xfrm>
            <a:off x="173391" y="151141"/>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WP2.3</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1614250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2"/>
          <p:cNvSpPr txBox="1">
            <a:spLocks noGrp="1"/>
          </p:cNvSpPr>
          <p:nvPr>
            <p:ph type="title"/>
          </p:nvPr>
        </p:nvSpPr>
        <p:spPr>
          <a:xfrm>
            <a:off x="1412367" y="148692"/>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smtClean="0"/>
              <a:t>Scientific/technical </a:t>
            </a:r>
            <a:r>
              <a:rPr lang="en" dirty="0"/>
              <a:t>highlights - </a:t>
            </a:r>
            <a:r>
              <a:rPr lang="en" dirty="0" smtClean="0"/>
              <a:t>III</a:t>
            </a:r>
            <a:endParaRPr dirty="0"/>
          </a:p>
        </p:txBody>
      </p:sp>
      <p:sp>
        <p:nvSpPr>
          <p:cNvPr id="165" name="Google Shape;165;p22"/>
          <p:cNvSpPr txBox="1">
            <a:spLocks noGrp="1"/>
          </p:cNvSpPr>
          <p:nvPr>
            <p:ph type="body" idx="1"/>
          </p:nvPr>
        </p:nvSpPr>
        <p:spPr>
          <a:xfrm>
            <a:off x="92393" y="810138"/>
            <a:ext cx="5707200" cy="3284700"/>
          </a:xfrm>
          <a:prstGeom prst="rect">
            <a:avLst/>
          </a:prstGeom>
        </p:spPr>
        <p:txBody>
          <a:bodyPr spcFirstLastPara="1" wrap="square" lIns="91425" tIns="91425" rIns="91425" bIns="91425" anchor="t" anchorCtr="0">
            <a:noAutofit/>
          </a:bodyPr>
          <a:lstStyle/>
          <a:p>
            <a:pPr marL="431999" lvl="0" indent="-355749" algn="l" rtl="0">
              <a:lnSpc>
                <a:spcPct val="100000"/>
              </a:lnSpc>
              <a:spcBef>
                <a:spcPts val="0"/>
              </a:spcBef>
              <a:spcAft>
                <a:spcPts val="0"/>
              </a:spcAft>
              <a:buClr>
                <a:schemeClr val="dk1"/>
              </a:buClr>
              <a:buSzPts val="1400"/>
              <a:buFont typeface="Noto Sans Symbols"/>
              <a:buChar char="●"/>
            </a:pPr>
            <a:r>
              <a:rPr lang="en" sz="1400" dirty="0">
                <a:solidFill>
                  <a:schemeClr val="dk1"/>
                </a:solidFill>
              </a:rPr>
              <a:t>Hypernuclei production in 0-10% central Au+Au collisions</a:t>
            </a:r>
            <a:endParaRPr sz="1400" dirty="0">
              <a:solidFill>
                <a:schemeClr val="dk1"/>
              </a:solidFill>
            </a:endParaRPr>
          </a:p>
          <a:p>
            <a:pPr marL="431999" lvl="0" indent="-355749" algn="l" rtl="0">
              <a:lnSpc>
                <a:spcPct val="100000"/>
              </a:lnSpc>
              <a:spcBef>
                <a:spcPts val="1414"/>
              </a:spcBef>
              <a:spcAft>
                <a:spcPts val="0"/>
              </a:spcAft>
              <a:buClr>
                <a:schemeClr val="dk1"/>
              </a:buClr>
              <a:buSzPts val="1400"/>
              <a:buFont typeface="Noto Sans Symbols"/>
              <a:buChar char="●"/>
            </a:pPr>
            <a:r>
              <a:rPr lang="en" sz="1400" dirty="0">
                <a:solidFill>
                  <a:schemeClr val="dk1"/>
                </a:solidFill>
              </a:rPr>
              <a:t>ΛN interaction strength from measurements</a:t>
            </a:r>
            <a:endParaRPr sz="1400" dirty="0">
              <a:solidFill>
                <a:schemeClr val="dk1"/>
              </a:solidFill>
            </a:endParaRPr>
          </a:p>
          <a:p>
            <a:pPr marL="431999" lvl="0" indent="-355749" algn="l" rtl="0">
              <a:lnSpc>
                <a:spcPct val="100000"/>
              </a:lnSpc>
              <a:spcBef>
                <a:spcPts val="1414"/>
              </a:spcBef>
              <a:spcAft>
                <a:spcPts val="0"/>
              </a:spcAft>
              <a:buClr>
                <a:schemeClr val="dk1"/>
              </a:buClr>
              <a:buSzPts val="1400"/>
              <a:buFont typeface="Noto Sans Symbols"/>
              <a:buChar char="●"/>
            </a:pPr>
            <a:r>
              <a:rPr lang="en" sz="1400" dirty="0">
                <a:solidFill>
                  <a:schemeClr val="dk1"/>
                </a:solidFill>
              </a:rPr>
              <a:t>ΛΛ interaction strength estimated from:</a:t>
            </a:r>
            <a:endParaRPr sz="1400" dirty="0">
              <a:solidFill>
                <a:schemeClr val="dk1"/>
              </a:solidFill>
            </a:endParaRPr>
          </a:p>
          <a:p>
            <a:pPr marL="1295999" lvl="2" indent="-319749" algn="l" rtl="0">
              <a:lnSpc>
                <a:spcPct val="100000"/>
              </a:lnSpc>
              <a:spcBef>
                <a:spcPts val="1414"/>
              </a:spcBef>
              <a:spcAft>
                <a:spcPts val="0"/>
              </a:spcAft>
              <a:buClr>
                <a:schemeClr val="dk1"/>
              </a:buClr>
              <a:buSzPts val="1400"/>
              <a:buFont typeface="Noto Sans Symbols"/>
              <a:buChar char="●"/>
            </a:pPr>
            <a:r>
              <a:rPr lang="en" dirty="0">
                <a:solidFill>
                  <a:schemeClr val="dk1"/>
                </a:solidFill>
              </a:rPr>
              <a:t>ΛΛ=ΛN</a:t>
            </a:r>
            <a:endParaRPr dirty="0">
              <a:solidFill>
                <a:schemeClr val="dk1"/>
              </a:solidFill>
            </a:endParaRPr>
          </a:p>
          <a:p>
            <a:pPr marL="1295999" lvl="2" indent="-319749" algn="l" rtl="0">
              <a:lnSpc>
                <a:spcPct val="100000"/>
              </a:lnSpc>
              <a:spcBef>
                <a:spcPts val="850"/>
              </a:spcBef>
              <a:spcAft>
                <a:spcPts val="0"/>
              </a:spcAft>
              <a:buClr>
                <a:schemeClr val="dk1"/>
              </a:buClr>
              <a:buSzPts val="1400"/>
              <a:buFont typeface="Noto Sans Symbols"/>
              <a:buChar char="●"/>
            </a:pPr>
            <a:r>
              <a:rPr lang="en" dirty="0">
                <a:solidFill>
                  <a:schemeClr val="dk1"/>
                </a:solidFill>
              </a:rPr>
              <a:t>ΛN=k*ΛN , k&lt;1</a:t>
            </a:r>
            <a:endParaRPr dirty="0">
              <a:solidFill>
                <a:schemeClr val="dk1"/>
              </a:solidFill>
            </a:endParaRPr>
          </a:p>
          <a:p>
            <a:pPr marL="0" lvl="0" indent="0" algn="l" rtl="0">
              <a:lnSpc>
                <a:spcPct val="100000"/>
              </a:lnSpc>
              <a:spcBef>
                <a:spcPts val="850"/>
              </a:spcBef>
              <a:spcAft>
                <a:spcPts val="0"/>
              </a:spcAft>
              <a:buNone/>
            </a:pPr>
            <a:endParaRPr dirty="0">
              <a:solidFill>
                <a:schemeClr val="dk1"/>
              </a:solidFill>
            </a:endParaRPr>
          </a:p>
          <a:p>
            <a:pPr marL="0" lvl="0" indent="0" algn="l" rtl="0">
              <a:spcBef>
                <a:spcPts val="0"/>
              </a:spcBef>
              <a:spcAft>
                <a:spcPts val="0"/>
              </a:spcAft>
              <a:buNone/>
            </a:pPr>
            <a:endParaRPr sz="1400" dirty="0">
              <a:solidFill>
                <a:srgbClr val="FF0000"/>
              </a:solidFill>
            </a:endParaRPr>
          </a:p>
          <a:p>
            <a:pPr marL="431999" lvl="0" indent="-355749" algn="l" rtl="0">
              <a:lnSpc>
                <a:spcPct val="100000"/>
              </a:lnSpc>
              <a:spcBef>
                <a:spcPts val="1200"/>
              </a:spcBef>
              <a:spcAft>
                <a:spcPts val="0"/>
              </a:spcAft>
              <a:buClr>
                <a:schemeClr val="dk1"/>
              </a:buClr>
              <a:buSzPts val="1400"/>
              <a:buFont typeface="Noto Sans Symbols"/>
              <a:buChar char="●"/>
            </a:pPr>
            <a:r>
              <a:rPr lang="en" sz="1400" dirty="0">
                <a:solidFill>
                  <a:schemeClr val="dk1"/>
                </a:solidFill>
              </a:rPr>
              <a:t>The energy dependence and expected yields</a:t>
            </a:r>
            <a:endParaRPr sz="1400" dirty="0">
              <a:solidFill>
                <a:schemeClr val="dk1"/>
              </a:solidFill>
            </a:endParaRPr>
          </a:p>
          <a:p>
            <a:pPr marL="457200" lvl="0" indent="0" algn="l" rtl="0">
              <a:lnSpc>
                <a:spcPct val="100000"/>
              </a:lnSpc>
              <a:spcBef>
                <a:spcPts val="0"/>
              </a:spcBef>
              <a:spcAft>
                <a:spcPts val="0"/>
              </a:spcAft>
              <a:buNone/>
            </a:pPr>
            <a:r>
              <a:rPr lang="en" sz="1400" dirty="0">
                <a:solidFill>
                  <a:schemeClr val="dk1"/>
                </a:solidFill>
              </a:rPr>
              <a:t>are comparable with other calculations</a:t>
            </a:r>
            <a:endParaRPr sz="1400" dirty="0">
              <a:solidFill>
                <a:schemeClr val="dk1"/>
              </a:solidFill>
            </a:endParaRPr>
          </a:p>
          <a:p>
            <a:pPr marL="0" lvl="0" indent="0" algn="l" rtl="0">
              <a:spcBef>
                <a:spcPts val="0"/>
              </a:spcBef>
              <a:spcAft>
                <a:spcPts val="1200"/>
              </a:spcAft>
              <a:buNone/>
            </a:pPr>
            <a:endParaRPr sz="1400" dirty="0">
              <a:solidFill>
                <a:srgbClr val="FF0000"/>
              </a:solidFill>
            </a:endParaRPr>
          </a:p>
        </p:txBody>
      </p:sp>
      <p:sp>
        <p:nvSpPr>
          <p:cNvPr id="166" name="Google Shape;166;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000" b="0" i="0" u="none" strike="noStrike" kern="0" cap="none" spc="0" normalizeH="0" baseline="0" noProof="0">
              <a:ln>
                <a:noFill/>
              </a:ln>
              <a:solidFill>
                <a:srgbClr val="595959"/>
              </a:solidFill>
              <a:effectLst/>
              <a:uLnTx/>
              <a:uFillTx/>
              <a:latin typeface="Arial"/>
              <a:cs typeface="Arial"/>
              <a:sym typeface="Arial"/>
            </a:endParaRPr>
          </a:p>
        </p:txBody>
      </p:sp>
      <p:pic>
        <p:nvPicPr>
          <p:cNvPr id="167" name="Google Shape;167;p22" descr="https://indico.desy.de/event/37137/attachments/78807/102386/Indico_head_jpg.jpg"/>
          <p:cNvPicPr preferRelativeResize="0"/>
          <p:nvPr/>
        </p:nvPicPr>
        <p:blipFill rotWithShape="1">
          <a:blip r:embed="rId3">
            <a:alphaModFix/>
          </a:blip>
          <a:srcRect b="84003"/>
          <a:stretch/>
        </p:blipFill>
        <p:spPr>
          <a:xfrm>
            <a:off x="6604550" y="53300"/>
            <a:ext cx="2491850" cy="280075"/>
          </a:xfrm>
          <a:prstGeom prst="rect">
            <a:avLst/>
          </a:prstGeom>
          <a:noFill/>
          <a:ln>
            <a:noFill/>
          </a:ln>
        </p:spPr>
      </p:pic>
      <p:pic>
        <p:nvPicPr>
          <p:cNvPr id="168" name="Google Shape;168;p22"/>
          <p:cNvPicPr preferRelativeResize="0"/>
          <p:nvPr/>
        </p:nvPicPr>
        <p:blipFill rotWithShape="1">
          <a:blip r:embed="rId4">
            <a:alphaModFix/>
          </a:blip>
          <a:srcRect b="15009"/>
          <a:stretch/>
        </p:blipFill>
        <p:spPr>
          <a:xfrm>
            <a:off x="6017300" y="814400"/>
            <a:ext cx="2586401" cy="1850475"/>
          </a:xfrm>
          <a:prstGeom prst="rect">
            <a:avLst/>
          </a:prstGeom>
          <a:noFill/>
          <a:ln>
            <a:noFill/>
          </a:ln>
        </p:spPr>
      </p:pic>
      <p:pic>
        <p:nvPicPr>
          <p:cNvPr id="169" name="Google Shape;169;p22"/>
          <p:cNvPicPr preferRelativeResize="0"/>
          <p:nvPr/>
        </p:nvPicPr>
        <p:blipFill rotWithShape="1">
          <a:blip r:embed="rId5">
            <a:alphaModFix/>
          </a:blip>
          <a:srcRect b="14661"/>
          <a:stretch/>
        </p:blipFill>
        <p:spPr>
          <a:xfrm>
            <a:off x="5647800" y="2766350"/>
            <a:ext cx="3073350" cy="2290475"/>
          </a:xfrm>
          <a:prstGeom prst="rect">
            <a:avLst/>
          </a:prstGeom>
          <a:noFill/>
          <a:ln>
            <a:noFill/>
          </a:ln>
        </p:spPr>
      </p:pic>
      <p:sp>
        <p:nvSpPr>
          <p:cNvPr id="170" name="Google Shape;170;p22"/>
          <p:cNvSpPr txBox="1"/>
          <p:nvPr/>
        </p:nvSpPr>
        <p:spPr>
          <a:xfrm>
            <a:off x="5746595" y="512885"/>
            <a:ext cx="3349805" cy="400079"/>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400" b="0" i="0" u="none" strike="noStrike" kern="0" cap="none" spc="0" normalizeH="0" baseline="0" noProof="0" dirty="0">
                <a:ln>
                  <a:noFill/>
                </a:ln>
                <a:solidFill>
                  <a:srgbClr val="000000"/>
                </a:solidFill>
                <a:effectLst/>
                <a:uLnTx/>
                <a:uFillTx/>
                <a:latin typeface="Arial"/>
                <a:cs typeface="Arial"/>
                <a:sym typeface="Arial"/>
              </a:rPr>
              <a:t>Gábor </a:t>
            </a:r>
            <a:r>
              <a:rPr kumimoji="0" lang="en" sz="1400" b="0" i="0" u="none" strike="noStrike" kern="0" cap="none" spc="0" normalizeH="0" baseline="0" noProof="0" dirty="0" smtClean="0">
                <a:ln>
                  <a:noFill/>
                </a:ln>
                <a:solidFill>
                  <a:srgbClr val="000000"/>
                </a:solidFill>
                <a:effectLst/>
                <a:uLnTx/>
                <a:uFillTx/>
                <a:latin typeface="Arial"/>
                <a:cs typeface="Arial"/>
                <a:sym typeface="Arial"/>
              </a:rPr>
              <a:t>Balassa &amp; </a:t>
            </a:r>
            <a:r>
              <a:rPr kumimoji="0" lang="en" sz="1400" b="0" i="0" u="none" strike="noStrike" kern="0" cap="none" spc="0" normalizeH="0" baseline="0" noProof="0" dirty="0">
                <a:ln>
                  <a:noFill/>
                </a:ln>
                <a:solidFill>
                  <a:srgbClr val="000000"/>
                </a:solidFill>
                <a:effectLst/>
                <a:uLnTx/>
                <a:uFillTx/>
                <a:latin typeface="Arial"/>
                <a:cs typeface="Arial"/>
                <a:sym typeface="Arial"/>
              </a:rPr>
              <a:t>György </a:t>
            </a:r>
            <a:r>
              <a:rPr kumimoji="0" lang="en" sz="1400" b="0" i="0" u="none" strike="noStrike" kern="0" cap="none" spc="0" normalizeH="0" baseline="0" noProof="0" dirty="0" smtClean="0">
                <a:ln>
                  <a:noFill/>
                </a:ln>
                <a:solidFill>
                  <a:srgbClr val="000000"/>
                </a:solidFill>
                <a:effectLst/>
                <a:uLnTx/>
                <a:uFillTx/>
                <a:latin typeface="Arial"/>
                <a:cs typeface="Arial"/>
                <a:sym typeface="Arial"/>
              </a:rPr>
              <a:t>Wolf [WUT]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9" name="Rechteck 8"/>
          <p:cNvSpPr/>
          <p:nvPr/>
        </p:nvSpPr>
        <p:spPr>
          <a:xfrm>
            <a:off x="173391" y="151141"/>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WP2.3</a:t>
            </a:r>
            <a:endParaRPr kumimoji="0" lang="de-DE" sz="1800" b="0" i="0" u="none" strike="noStrike" kern="0" cap="none" spc="0" normalizeH="0" baseline="0" noProof="0" dirty="0" smtClean="0">
              <a:ln>
                <a:noFill/>
              </a:ln>
              <a:solidFill>
                <a:srgbClr val="0070C0"/>
              </a:solidFill>
              <a:effectLst/>
              <a:uLnTx/>
              <a:uFillTx/>
            </a:endParaRPr>
          </a:p>
        </p:txBody>
      </p:sp>
      <p:sp>
        <p:nvSpPr>
          <p:cNvPr id="2" name="Rechteck 1"/>
          <p:cNvSpPr/>
          <p:nvPr/>
        </p:nvSpPr>
        <p:spPr>
          <a:xfrm>
            <a:off x="123952" y="4196313"/>
            <a:ext cx="5793627" cy="738664"/>
          </a:xfrm>
          <a:prstGeom prst="rect">
            <a:avLst/>
          </a:prstGeom>
        </p:spPr>
        <p:txBody>
          <a:bodyPr wrap="square">
            <a:spAutoFit/>
          </a:bodyPr>
          <a:lstStyle/>
          <a:p>
            <a:r>
              <a:rPr lang="de-DE" dirty="0">
                <a:solidFill>
                  <a:srgbClr val="0070C0"/>
                </a:solidFill>
                <a:latin typeface="+mn-lt"/>
              </a:rPr>
              <a:t>The </a:t>
            </a:r>
            <a:r>
              <a:rPr lang="de-DE" dirty="0" err="1">
                <a:solidFill>
                  <a:srgbClr val="0070C0"/>
                </a:solidFill>
                <a:latin typeface="+mn-lt"/>
              </a:rPr>
              <a:t>deliverables</a:t>
            </a:r>
            <a:r>
              <a:rPr lang="de-DE" dirty="0">
                <a:solidFill>
                  <a:srgbClr val="0070C0"/>
                </a:solidFill>
                <a:latin typeface="+mn-lt"/>
              </a:rPr>
              <a:t> </a:t>
            </a:r>
            <a:r>
              <a:rPr lang="de-DE" dirty="0" err="1">
                <a:solidFill>
                  <a:srgbClr val="0070C0"/>
                </a:solidFill>
                <a:latin typeface="+mn-lt"/>
              </a:rPr>
              <a:t>remain</a:t>
            </a:r>
            <a:r>
              <a:rPr lang="de-DE" dirty="0">
                <a:solidFill>
                  <a:srgbClr val="0070C0"/>
                </a:solidFill>
                <a:latin typeface="+mn-lt"/>
              </a:rPr>
              <a:t> </a:t>
            </a:r>
            <a:r>
              <a:rPr lang="de-DE" dirty="0" err="1">
                <a:solidFill>
                  <a:srgbClr val="0070C0"/>
                </a:solidFill>
                <a:latin typeface="+mn-lt"/>
              </a:rPr>
              <a:t>unchanged</a:t>
            </a:r>
            <a:endParaRPr lang="de-DE" dirty="0">
              <a:solidFill>
                <a:srgbClr val="0070C0"/>
              </a:solidFill>
              <a:latin typeface="+mn-lt"/>
            </a:endParaRPr>
          </a:p>
          <a:p>
            <a:r>
              <a:rPr lang="en-US" dirty="0">
                <a:solidFill>
                  <a:srgbClr val="0070C0"/>
                </a:solidFill>
                <a:latin typeface="+mn-lt"/>
              </a:rPr>
              <a:t>D2.5 Simulation results for selected observables - Month 24 </a:t>
            </a:r>
            <a:r>
              <a:rPr lang="de-DE" dirty="0">
                <a:solidFill>
                  <a:srgbClr val="0070C0"/>
                </a:solidFill>
                <a:latin typeface="+mn-lt"/>
              </a:rPr>
              <a:t>(</a:t>
            </a:r>
            <a:r>
              <a:rPr lang="de-DE" dirty="0" err="1">
                <a:solidFill>
                  <a:srgbClr val="0070C0"/>
                </a:solidFill>
                <a:latin typeface="+mn-lt"/>
              </a:rPr>
              <a:t>achieved</a:t>
            </a:r>
            <a:r>
              <a:rPr lang="de-DE" dirty="0" smtClean="0">
                <a:solidFill>
                  <a:srgbClr val="0070C0"/>
                </a:solidFill>
                <a:latin typeface="+mn-lt"/>
              </a:rPr>
              <a:t>)</a:t>
            </a:r>
            <a:endParaRPr lang="en-US" dirty="0">
              <a:solidFill>
                <a:srgbClr val="0070C0"/>
              </a:solidFill>
              <a:latin typeface="+mn-lt"/>
            </a:endParaRPr>
          </a:p>
          <a:p>
            <a:r>
              <a:rPr lang="en-US" dirty="0">
                <a:solidFill>
                  <a:srgbClr val="0070C0"/>
                </a:solidFill>
                <a:latin typeface="+mn-lt"/>
              </a:rPr>
              <a:t>D2.6 Physics performance for major observables - Month 48</a:t>
            </a:r>
          </a:p>
        </p:txBody>
      </p:sp>
    </p:spTree>
    <p:extLst>
      <p:ext uri="{BB962C8B-B14F-4D97-AF65-F5344CB8AC3E}">
        <p14:creationId xmlns:p14="http://schemas.microsoft.com/office/powerpoint/2010/main" val="73701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6"/>
          <p:cNvSpPr txBox="1">
            <a:spLocks noGrp="1"/>
          </p:cNvSpPr>
          <p:nvPr>
            <p:ph type="title"/>
          </p:nvPr>
        </p:nvSpPr>
        <p:spPr>
          <a:xfrm>
            <a:off x="354033" y="140225"/>
            <a:ext cx="8520600" cy="841081"/>
          </a:xfrm>
          <a:prstGeom prst="rect">
            <a:avLst/>
          </a:prstGeom>
        </p:spPr>
        <p:txBody>
          <a:bodyPr spcFirstLastPara="1" wrap="square" lIns="91425" tIns="91425" rIns="91425" bIns="91425" anchor="t" anchorCtr="0">
            <a:noAutofit/>
          </a:bodyPr>
          <a:lstStyle/>
          <a:p>
            <a:pPr lvl="0"/>
            <a:r>
              <a:rPr lang="de" b="1" dirty="0" smtClean="0">
                <a:solidFill>
                  <a:srgbClr val="0070C0"/>
                </a:solidFill>
              </a:rPr>
              <a:t>WP2.4:</a:t>
            </a:r>
            <a:r>
              <a:rPr lang="de-DE" b="1" dirty="0" smtClean="0">
                <a:solidFill>
                  <a:srgbClr val="0070C0"/>
                </a:solidFill>
              </a:rPr>
              <a:t> </a:t>
            </a:r>
            <a:r>
              <a:rPr lang="de-DE" dirty="0" smtClean="0">
                <a:solidFill>
                  <a:srgbClr val="0070C0"/>
                </a:solidFill>
              </a:rPr>
              <a:t>Beam </a:t>
            </a:r>
            <a:r>
              <a:rPr lang="de-DE" dirty="0" err="1" smtClean="0">
                <a:solidFill>
                  <a:srgbClr val="0070C0"/>
                </a:solidFill>
              </a:rPr>
              <a:t>detectors</a:t>
            </a:r>
            <a:r>
              <a:rPr lang="de-DE" dirty="0" smtClean="0">
                <a:solidFill>
                  <a:srgbClr val="0070C0"/>
                </a:solidFill>
              </a:rPr>
              <a:t> </a:t>
            </a:r>
            <a:r>
              <a:rPr lang="de-DE" dirty="0" err="1" smtClean="0">
                <a:solidFill>
                  <a:srgbClr val="0070C0"/>
                </a:solidFill>
              </a:rPr>
              <a:t>and</a:t>
            </a:r>
            <a:r>
              <a:rPr lang="de-DE" dirty="0" smtClean="0">
                <a:solidFill>
                  <a:srgbClr val="0070C0"/>
                </a:solidFill>
              </a:rPr>
              <a:t> beam </a:t>
            </a:r>
            <a:r>
              <a:rPr lang="de-DE" dirty="0" err="1" smtClean="0">
                <a:solidFill>
                  <a:srgbClr val="0070C0"/>
                </a:solidFill>
              </a:rPr>
              <a:t>pipe</a:t>
            </a:r>
            <a:r>
              <a:rPr lang="de-DE" dirty="0" smtClean="0">
                <a:solidFill>
                  <a:srgbClr val="0070C0"/>
                </a:solidFill>
              </a:rPr>
              <a:t> </a:t>
            </a:r>
            <a:r>
              <a:rPr lang="de-DE" dirty="0" err="1" smtClean="0">
                <a:solidFill>
                  <a:srgbClr val="0070C0"/>
                </a:solidFill>
              </a:rPr>
              <a:t>for</a:t>
            </a:r>
            <a:r>
              <a:rPr lang="de-DE" dirty="0" smtClean="0">
                <a:solidFill>
                  <a:srgbClr val="0070C0"/>
                </a:solidFill>
              </a:rPr>
              <a:t> </a:t>
            </a:r>
            <a:r>
              <a:rPr lang="de-DE" dirty="0">
                <a:solidFill>
                  <a:srgbClr val="0070C0"/>
                </a:solidFill>
              </a:rPr>
              <a:t>CBM</a:t>
            </a:r>
            <a:br>
              <a:rPr lang="de-DE" dirty="0">
                <a:solidFill>
                  <a:srgbClr val="0070C0"/>
                </a:solidFill>
              </a:rPr>
            </a:br>
            <a:r>
              <a:rPr lang="de-DE" sz="1400" dirty="0">
                <a:solidFill>
                  <a:srgbClr val="0070C0"/>
                </a:solidFill>
              </a:rPr>
              <a:t>Peter Senger, FAIR/GSI</a:t>
            </a:r>
            <a:endParaRPr sz="1400" dirty="0">
              <a:solidFill>
                <a:srgbClr val="0070C0"/>
              </a:solidFill>
            </a:endParaRPr>
          </a:p>
        </p:txBody>
      </p:sp>
      <p:sp>
        <p:nvSpPr>
          <p:cNvPr id="106" name="Google Shape;106;p26"/>
          <p:cNvSpPr txBox="1">
            <a:spLocks noGrp="1"/>
          </p:cNvSpPr>
          <p:nvPr>
            <p:ph type="body" idx="1"/>
          </p:nvPr>
        </p:nvSpPr>
        <p:spPr>
          <a:xfrm>
            <a:off x="287958" y="1374225"/>
            <a:ext cx="4622708" cy="203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1400" b="1" dirty="0">
                <a:solidFill>
                  <a:schemeClr val="dk1"/>
                </a:solidFill>
              </a:rPr>
              <a:t>Applications and requirements:</a:t>
            </a:r>
            <a:endParaRPr sz="1400" b="1" dirty="0">
              <a:solidFill>
                <a:schemeClr val="dk1"/>
              </a:solidFill>
            </a:endParaRPr>
          </a:p>
          <a:p>
            <a:pPr marL="457200" lvl="0" indent="-317500" algn="l" rtl="0">
              <a:spcBef>
                <a:spcPts val="1600"/>
              </a:spcBef>
              <a:spcAft>
                <a:spcPts val="0"/>
              </a:spcAft>
              <a:buClr>
                <a:schemeClr val="dk1"/>
              </a:buClr>
              <a:buSzPts val="1400"/>
              <a:buChar char="➔"/>
            </a:pPr>
            <a:r>
              <a:rPr lang="de" sz="1400" dirty="0">
                <a:solidFill>
                  <a:schemeClr val="dk1"/>
                </a:solidFill>
              </a:rPr>
              <a:t>Measure start time of reaction (T0) with precision of 50 ps (RMS) at beam intensities up to 10⁷ ions/s</a:t>
            </a:r>
            <a:endParaRPr sz="1400" dirty="0">
              <a:solidFill>
                <a:schemeClr val="dk1"/>
              </a:solidFill>
            </a:endParaRPr>
          </a:p>
          <a:p>
            <a:pPr marL="457200" lvl="0" indent="-317500" algn="l" rtl="0">
              <a:spcBef>
                <a:spcPts val="0"/>
              </a:spcBef>
              <a:spcAft>
                <a:spcPts val="0"/>
              </a:spcAft>
              <a:buClr>
                <a:schemeClr val="dk1"/>
              </a:buClr>
              <a:buSzPts val="1400"/>
              <a:buChar char="➔"/>
            </a:pPr>
            <a:r>
              <a:rPr lang="de" sz="1400" dirty="0">
                <a:solidFill>
                  <a:schemeClr val="dk1"/>
                </a:solidFill>
              </a:rPr>
              <a:t>Beam quality monitoring: position (&lt; 50 μm resolution), halo, time structure, …</a:t>
            </a:r>
            <a:endParaRPr sz="1400" dirty="0">
              <a:solidFill>
                <a:schemeClr val="dk1"/>
              </a:solidFill>
            </a:endParaRPr>
          </a:p>
          <a:p>
            <a:pPr marL="457200" lvl="0" indent="-317500" algn="l" rtl="0">
              <a:spcBef>
                <a:spcPts val="0"/>
              </a:spcBef>
              <a:spcAft>
                <a:spcPts val="0"/>
              </a:spcAft>
              <a:buClr>
                <a:schemeClr val="dk1"/>
              </a:buClr>
              <a:buSzPts val="1400"/>
              <a:buChar char="➔"/>
            </a:pPr>
            <a:r>
              <a:rPr lang="de" sz="1400" dirty="0">
                <a:solidFill>
                  <a:schemeClr val="dk1"/>
                </a:solidFill>
              </a:rPr>
              <a:t>Part of fast beam abort system</a:t>
            </a:r>
            <a:endParaRPr sz="1400" dirty="0">
              <a:solidFill>
                <a:schemeClr val="dk1"/>
              </a:solidFill>
            </a:endParaRPr>
          </a:p>
          <a:p>
            <a:pPr marL="457200" lvl="0" indent="-317500" algn="l" rtl="0">
              <a:spcBef>
                <a:spcPts val="0"/>
              </a:spcBef>
              <a:spcAft>
                <a:spcPts val="0"/>
              </a:spcAft>
              <a:buClr>
                <a:schemeClr val="dk1"/>
              </a:buClr>
              <a:buSzPts val="1400"/>
              <a:buChar char="➔"/>
            </a:pPr>
            <a:r>
              <a:rPr lang="de" sz="1400" dirty="0">
                <a:solidFill>
                  <a:schemeClr val="dk1"/>
                </a:solidFill>
              </a:rPr>
              <a:t>Low material budget and in-vacuum operation</a:t>
            </a:r>
            <a:endParaRPr sz="1400" dirty="0">
              <a:solidFill>
                <a:schemeClr val="dk1"/>
              </a:solidFill>
            </a:endParaRPr>
          </a:p>
        </p:txBody>
      </p:sp>
      <p:sp>
        <p:nvSpPr>
          <p:cNvPr id="107" name="Google Shape;107;p26"/>
          <p:cNvSpPr txBox="1"/>
          <p:nvPr/>
        </p:nvSpPr>
        <p:spPr>
          <a:xfrm>
            <a:off x="254091" y="3510533"/>
            <a:ext cx="4758175" cy="1261854"/>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de" dirty="0"/>
              <a:t>T0 and HaloBAS detector stations will employ pcCVD diamond </a:t>
            </a:r>
            <a:r>
              <a:rPr lang="de" dirty="0" smtClean="0"/>
              <a:t>technology</a:t>
            </a:r>
            <a:endParaRPr dirty="0"/>
          </a:p>
          <a:p>
            <a:pPr marL="457200" lvl="0" indent="-317500" algn="l" rtl="0">
              <a:spcBef>
                <a:spcPts val="0"/>
              </a:spcBef>
              <a:spcAft>
                <a:spcPts val="0"/>
              </a:spcAft>
              <a:buSzPts val="1400"/>
              <a:buChar char="●"/>
            </a:pPr>
            <a:r>
              <a:rPr lang="de" dirty="0"/>
              <a:t>Detector stations installed in vacuum, in front of the CBM </a:t>
            </a:r>
            <a:r>
              <a:rPr lang="de" dirty="0" smtClean="0"/>
              <a:t>target</a:t>
            </a:r>
            <a:endParaRPr dirty="0"/>
          </a:p>
          <a:p>
            <a:pPr marL="457200" lvl="0" indent="-317500" algn="l" rtl="0">
              <a:spcBef>
                <a:spcPts val="0"/>
              </a:spcBef>
              <a:spcAft>
                <a:spcPts val="0"/>
              </a:spcAft>
              <a:buSzPts val="1400"/>
              <a:buChar char="●"/>
            </a:pPr>
            <a:r>
              <a:rPr lang="de" dirty="0"/>
              <a:t>Conceptual design report: Ready in Q3 2023</a:t>
            </a:r>
            <a:endParaRPr dirty="0"/>
          </a:p>
        </p:txBody>
      </p:sp>
      <p:pic>
        <p:nvPicPr>
          <p:cNvPr id="109" name="Google Shape;109;p26"/>
          <p:cNvPicPr preferRelativeResize="0"/>
          <p:nvPr/>
        </p:nvPicPr>
        <p:blipFill>
          <a:blip r:embed="rId3">
            <a:alphaModFix/>
          </a:blip>
          <a:stretch>
            <a:fillRect/>
          </a:stretch>
        </p:blipFill>
        <p:spPr>
          <a:xfrm>
            <a:off x="4893734" y="1574550"/>
            <a:ext cx="3922697" cy="3226050"/>
          </a:xfrm>
          <a:prstGeom prst="rect">
            <a:avLst/>
          </a:prstGeom>
          <a:noFill/>
          <a:ln>
            <a:noFill/>
          </a:ln>
        </p:spPr>
      </p:pic>
      <p:sp>
        <p:nvSpPr>
          <p:cNvPr id="2" name="Textfeld 1"/>
          <p:cNvSpPr txBox="1"/>
          <p:nvPr/>
        </p:nvSpPr>
        <p:spPr>
          <a:xfrm>
            <a:off x="242433" y="989525"/>
            <a:ext cx="6745757" cy="523220"/>
          </a:xfrm>
          <a:prstGeom prst="rect">
            <a:avLst/>
          </a:prstGeom>
          <a:noFill/>
        </p:spPr>
        <p:txBody>
          <a:bodyPr wrap="none" rtlCol="0">
            <a:spAutoFit/>
          </a:bodyPr>
          <a:lstStyle/>
          <a:p>
            <a:r>
              <a:rPr lang="de" sz="2800" dirty="0"/>
              <a:t>T0 and beam detectors for </a:t>
            </a:r>
            <a:r>
              <a:rPr lang="de" sz="2800" dirty="0" smtClean="0"/>
              <a:t>CBM   </a:t>
            </a:r>
            <a:r>
              <a:rPr lang="de" dirty="0" smtClean="0"/>
              <a:t>A. Rost  FAIR </a:t>
            </a:r>
            <a:endParaRPr lang="de-DE" dirty="0"/>
          </a:p>
        </p:txBody>
      </p:sp>
      <p:pic>
        <p:nvPicPr>
          <p:cNvPr id="9" name="Grafik 8"/>
          <p:cNvPicPr>
            <a:picLocks noChangeAspect="1"/>
          </p:cNvPicPr>
          <p:nvPr/>
        </p:nvPicPr>
        <p:blipFill>
          <a:blip r:embed="rId4"/>
          <a:stretch>
            <a:fillRect/>
          </a:stretch>
        </p:blipFill>
        <p:spPr>
          <a:xfrm>
            <a:off x="6988190" y="922058"/>
            <a:ext cx="792549" cy="792549"/>
          </a:xfrm>
          <a:prstGeom prst="rect">
            <a:avLst/>
          </a:prstGeom>
        </p:spPr>
      </p:pic>
      <p:sp>
        <p:nvSpPr>
          <p:cNvPr id="3" name="Foliennummernplatzhalt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16</a:t>
            </a:fld>
            <a:endParaRPr lang="de-DE"/>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6" name="Google Shape;116;p27"/>
          <p:cNvSpPr txBox="1">
            <a:spLocks noGrp="1"/>
          </p:cNvSpPr>
          <p:nvPr>
            <p:ph type="title"/>
          </p:nvPr>
        </p:nvSpPr>
        <p:spPr>
          <a:xfrm>
            <a:off x="337100" y="885293"/>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Sensor technologies</a:t>
            </a:r>
            <a:endParaRPr dirty="0"/>
          </a:p>
        </p:txBody>
      </p:sp>
      <p:sp>
        <p:nvSpPr>
          <p:cNvPr id="117" name="Google Shape;117;p27"/>
          <p:cNvSpPr txBox="1">
            <a:spLocks noGrp="1"/>
          </p:cNvSpPr>
          <p:nvPr>
            <p:ph type="body" idx="1"/>
          </p:nvPr>
        </p:nvSpPr>
        <p:spPr>
          <a:xfrm>
            <a:off x="294767" y="1465742"/>
            <a:ext cx="4294167"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sz="1400" b="1" dirty="0">
                <a:solidFill>
                  <a:srgbClr val="000000"/>
                </a:solidFill>
              </a:rPr>
              <a:t>Diamond for heavy ions</a:t>
            </a:r>
            <a:endParaRPr sz="1400" b="1" dirty="0">
              <a:solidFill>
                <a:srgbClr val="000000"/>
              </a:solidFill>
            </a:endParaRPr>
          </a:p>
          <a:p>
            <a:pPr marL="0" lvl="0" indent="0" algn="l" rtl="0">
              <a:spcAft>
                <a:spcPts val="0"/>
              </a:spcAft>
              <a:buNone/>
            </a:pPr>
            <a:r>
              <a:rPr lang="de" sz="1400" dirty="0">
                <a:solidFill>
                  <a:schemeClr val="dk1"/>
                </a:solidFill>
              </a:rPr>
              <a:t>Profit from a long experience with </a:t>
            </a:r>
            <a:r>
              <a:rPr lang="de" sz="1400" dirty="0" smtClean="0">
                <a:solidFill>
                  <a:schemeClr val="dk1"/>
                </a:solidFill>
              </a:rPr>
              <a:t>HADES:</a:t>
            </a:r>
          </a:p>
          <a:p>
            <a:pPr marL="285750" indent="-285750"/>
            <a:r>
              <a:rPr lang="de" sz="1400" dirty="0" smtClean="0">
                <a:solidFill>
                  <a:srgbClr val="000000"/>
                </a:solidFill>
              </a:rPr>
              <a:t>High </a:t>
            </a:r>
            <a:r>
              <a:rPr lang="de" sz="1400" dirty="0">
                <a:solidFill>
                  <a:srgbClr val="000000"/>
                </a:solidFill>
              </a:rPr>
              <a:t>purity sc/pcCVD </a:t>
            </a:r>
            <a:r>
              <a:rPr lang="de" sz="1400" dirty="0" smtClean="0">
                <a:solidFill>
                  <a:srgbClr val="000000"/>
                </a:solidFill>
              </a:rPr>
              <a:t>material, </a:t>
            </a:r>
            <a:endParaRPr lang="de" sz="1400" dirty="0">
              <a:solidFill>
                <a:srgbClr val="000000"/>
              </a:solidFill>
            </a:endParaRPr>
          </a:p>
          <a:p>
            <a:pPr marL="285750" indent="-285750"/>
            <a:r>
              <a:rPr lang="de" sz="1400" dirty="0" smtClean="0">
                <a:solidFill>
                  <a:srgbClr val="000000"/>
                </a:solidFill>
              </a:rPr>
              <a:t>Radiation </a:t>
            </a:r>
            <a:r>
              <a:rPr lang="de" sz="1400" dirty="0">
                <a:solidFill>
                  <a:srgbClr val="000000"/>
                </a:solidFill>
              </a:rPr>
              <a:t>damage well known</a:t>
            </a:r>
            <a:endParaRPr sz="1400" dirty="0">
              <a:solidFill>
                <a:srgbClr val="000000"/>
              </a:solidFill>
            </a:endParaRPr>
          </a:p>
          <a:p>
            <a:pPr marL="0" lvl="0" indent="0" algn="l" rtl="0">
              <a:spcBef>
                <a:spcPts val="1600"/>
              </a:spcBef>
              <a:spcAft>
                <a:spcPts val="0"/>
              </a:spcAft>
              <a:buNone/>
            </a:pPr>
            <a:endParaRPr sz="1400" dirty="0">
              <a:solidFill>
                <a:srgbClr val="000000"/>
              </a:solidFill>
            </a:endParaRPr>
          </a:p>
          <a:p>
            <a:pPr marL="0" lvl="0" indent="0" algn="l" rtl="0">
              <a:spcAft>
                <a:spcPts val="0"/>
              </a:spcAft>
              <a:buNone/>
            </a:pPr>
            <a:r>
              <a:rPr lang="de" sz="1400" b="1" dirty="0">
                <a:solidFill>
                  <a:srgbClr val="000000"/>
                </a:solidFill>
              </a:rPr>
              <a:t>Low Gain Avalanche Diode technology for MIPs</a:t>
            </a:r>
            <a:endParaRPr sz="1400" b="1" dirty="0">
              <a:solidFill>
                <a:srgbClr val="000000"/>
              </a:solidFill>
            </a:endParaRPr>
          </a:p>
          <a:p>
            <a:pPr marL="0" lvl="0" indent="0" algn="l" rtl="0">
              <a:spcAft>
                <a:spcPts val="0"/>
              </a:spcAft>
              <a:buNone/>
            </a:pPr>
            <a:r>
              <a:rPr lang="de" sz="1400" dirty="0">
                <a:solidFill>
                  <a:schemeClr val="dk1"/>
                </a:solidFill>
              </a:rPr>
              <a:t>Profit from R&amp;D for HADES, S-DALINAC and Medical </a:t>
            </a:r>
            <a:r>
              <a:rPr lang="de" sz="1400" dirty="0" smtClean="0">
                <a:solidFill>
                  <a:schemeClr val="dk1"/>
                </a:solidFill>
              </a:rPr>
              <a:t>application:</a:t>
            </a:r>
            <a:endParaRPr lang="de" sz="1400" dirty="0">
              <a:solidFill>
                <a:srgbClr val="000000"/>
              </a:solidFill>
            </a:endParaRPr>
          </a:p>
          <a:p>
            <a:pPr marL="285750" indent="-285750"/>
            <a:r>
              <a:rPr lang="de" sz="1400" dirty="0" smtClean="0">
                <a:solidFill>
                  <a:srgbClr val="000000"/>
                </a:solidFill>
              </a:rPr>
              <a:t>New </a:t>
            </a:r>
            <a:r>
              <a:rPr lang="de" sz="1400" dirty="0">
                <a:solidFill>
                  <a:srgbClr val="000000"/>
                </a:solidFill>
              </a:rPr>
              <a:t>sensor technology </a:t>
            </a:r>
            <a:endParaRPr lang="de" sz="1400" dirty="0" smtClean="0">
              <a:solidFill>
                <a:srgbClr val="000000"/>
              </a:solidFill>
            </a:endParaRPr>
          </a:p>
          <a:p>
            <a:pPr marL="285750" indent="-285750"/>
            <a:r>
              <a:rPr lang="de" sz="1400" dirty="0" smtClean="0">
                <a:solidFill>
                  <a:srgbClr val="000000"/>
                </a:solidFill>
              </a:rPr>
              <a:t>Successfully </a:t>
            </a:r>
            <a:r>
              <a:rPr lang="de" sz="1400" dirty="0">
                <a:solidFill>
                  <a:srgbClr val="000000"/>
                </a:solidFill>
              </a:rPr>
              <a:t>used as T0 in </a:t>
            </a:r>
            <a:r>
              <a:rPr lang="de" sz="1400" dirty="0" smtClean="0">
                <a:solidFill>
                  <a:srgbClr val="000000"/>
                </a:solidFill>
              </a:rPr>
              <a:t>HADES </a:t>
            </a:r>
            <a:r>
              <a:rPr lang="de" sz="1400" dirty="0">
                <a:solidFill>
                  <a:srgbClr val="000000"/>
                </a:solidFill>
              </a:rPr>
              <a:t>production beam-time</a:t>
            </a:r>
            <a:endParaRPr sz="1400" dirty="0">
              <a:solidFill>
                <a:srgbClr val="000000"/>
              </a:solidFill>
            </a:endParaRPr>
          </a:p>
        </p:txBody>
      </p:sp>
      <p:pic>
        <p:nvPicPr>
          <p:cNvPr id="119" name="Google Shape;119;p27"/>
          <p:cNvPicPr preferRelativeResize="0"/>
          <p:nvPr/>
        </p:nvPicPr>
        <p:blipFill rotWithShape="1">
          <a:blip r:embed="rId3">
            <a:alphaModFix/>
          </a:blip>
          <a:srcRect l="16851" t="3661" r="15957" b="5255"/>
          <a:stretch/>
        </p:blipFill>
        <p:spPr>
          <a:xfrm rot="-5400000">
            <a:off x="4942554" y="814369"/>
            <a:ext cx="1849291" cy="1812282"/>
          </a:xfrm>
          <a:prstGeom prst="rect">
            <a:avLst/>
          </a:prstGeom>
          <a:noFill/>
          <a:ln>
            <a:noFill/>
          </a:ln>
        </p:spPr>
      </p:pic>
      <p:pic>
        <p:nvPicPr>
          <p:cNvPr id="120" name="Google Shape;120;p27"/>
          <p:cNvPicPr preferRelativeResize="0"/>
          <p:nvPr/>
        </p:nvPicPr>
        <p:blipFill>
          <a:blip r:embed="rId4">
            <a:alphaModFix/>
          </a:blip>
          <a:stretch>
            <a:fillRect/>
          </a:stretch>
        </p:blipFill>
        <p:spPr>
          <a:xfrm>
            <a:off x="4875716" y="2827866"/>
            <a:ext cx="2075417" cy="1885842"/>
          </a:xfrm>
          <a:prstGeom prst="rect">
            <a:avLst/>
          </a:prstGeom>
          <a:noFill/>
          <a:ln>
            <a:noFill/>
          </a:ln>
        </p:spPr>
      </p:pic>
      <p:sp>
        <p:nvSpPr>
          <p:cNvPr id="121" name="Google Shape;121;p27"/>
          <p:cNvSpPr txBox="1"/>
          <p:nvPr/>
        </p:nvSpPr>
        <p:spPr>
          <a:xfrm>
            <a:off x="7002154" y="2895341"/>
            <a:ext cx="1947113"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100" dirty="0"/>
              <a:t>HADES LGAD sensor (FBK</a:t>
            </a:r>
            <a:r>
              <a:rPr lang="de" sz="1100" dirty="0" smtClean="0"/>
              <a:t>) 2 </a:t>
            </a:r>
            <a:r>
              <a:rPr lang="de" sz="1100" dirty="0"/>
              <a:t>cm x 2 cm, 96 ch, 50 </a:t>
            </a:r>
            <a:r>
              <a:rPr lang="de" sz="1100" dirty="0">
                <a:solidFill>
                  <a:schemeClr val="dk1"/>
                </a:solidFill>
              </a:rPr>
              <a:t>μ</a:t>
            </a:r>
            <a:r>
              <a:rPr lang="de" sz="1100" dirty="0"/>
              <a:t>m thick</a:t>
            </a:r>
            <a:endParaRPr sz="1100" dirty="0"/>
          </a:p>
        </p:txBody>
      </p:sp>
      <p:sp>
        <p:nvSpPr>
          <p:cNvPr id="123" name="Google Shape;123;p27"/>
          <p:cNvSpPr txBox="1"/>
          <p:nvPr/>
        </p:nvSpPr>
        <p:spPr>
          <a:xfrm>
            <a:off x="6864141" y="1211059"/>
            <a:ext cx="2279859" cy="69246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1100" dirty="0">
                <a:solidFill>
                  <a:schemeClr val="dk1"/>
                </a:solidFill>
              </a:rPr>
              <a:t>pcCVD diamond sensor: 10 mm x 10 mm x 80 μm, 16 stripes (300 μm) on each side</a:t>
            </a:r>
            <a:endParaRPr sz="1100" dirty="0"/>
          </a:p>
        </p:txBody>
      </p:sp>
      <p:sp>
        <p:nvSpPr>
          <p:cNvPr id="2" name="Rechteck 1"/>
          <p:cNvSpPr/>
          <p:nvPr/>
        </p:nvSpPr>
        <p:spPr>
          <a:xfrm>
            <a:off x="181858" y="176540"/>
            <a:ext cx="1261884" cy="523220"/>
          </a:xfrm>
          <a:prstGeom prst="rect">
            <a:avLst/>
          </a:prstGeom>
        </p:spPr>
        <p:txBody>
          <a:bodyPr wrap="none">
            <a:spAutoFit/>
          </a:bodyPr>
          <a:lstStyle/>
          <a:p>
            <a:r>
              <a:rPr lang="de" sz="2800" b="1" dirty="0">
                <a:solidFill>
                  <a:srgbClr val="0070C0"/>
                </a:solidFill>
              </a:rPr>
              <a:t>WP2.4</a:t>
            </a:r>
            <a:endParaRPr lang="de-DE" dirty="0">
              <a:solidFill>
                <a:srgbClr val="0070C0"/>
              </a:solidFill>
            </a:endParaRPr>
          </a:p>
        </p:txBody>
      </p:sp>
      <p:pic>
        <p:nvPicPr>
          <p:cNvPr id="3" name="Grafik 2"/>
          <p:cNvPicPr>
            <a:picLocks noChangeAspect="1"/>
          </p:cNvPicPr>
          <p:nvPr/>
        </p:nvPicPr>
        <p:blipFill>
          <a:blip r:embed="rId5"/>
          <a:stretch>
            <a:fillRect/>
          </a:stretch>
        </p:blipFill>
        <p:spPr>
          <a:xfrm>
            <a:off x="8104258" y="168876"/>
            <a:ext cx="792549" cy="792549"/>
          </a:xfrm>
          <a:prstGeom prst="rect">
            <a:avLst/>
          </a:prstGeom>
        </p:spPr>
      </p:pic>
      <p:sp>
        <p:nvSpPr>
          <p:cNvPr id="4" name="Textfeld 3"/>
          <p:cNvSpPr txBox="1"/>
          <p:nvPr/>
        </p:nvSpPr>
        <p:spPr>
          <a:xfrm>
            <a:off x="6925733" y="1947333"/>
            <a:ext cx="2061783" cy="461665"/>
          </a:xfrm>
          <a:prstGeom prst="rect">
            <a:avLst/>
          </a:prstGeom>
          <a:noFill/>
        </p:spPr>
        <p:txBody>
          <a:bodyPr wrap="none" rtlCol="0">
            <a:spAutoFit/>
          </a:bodyPr>
          <a:lstStyle/>
          <a:p>
            <a:r>
              <a:rPr lang="de-DE" sz="1200" dirty="0" smtClean="0"/>
              <a:t>Pro: Radiation </a:t>
            </a:r>
            <a:r>
              <a:rPr lang="de-DE" sz="1200" dirty="0" err="1" smtClean="0"/>
              <a:t>hard</a:t>
            </a:r>
            <a:endParaRPr lang="de-DE" sz="1200" dirty="0" smtClean="0"/>
          </a:p>
          <a:p>
            <a:r>
              <a:rPr lang="de-DE" sz="1200" dirty="0" err="1" smtClean="0"/>
              <a:t>Cons</a:t>
            </a:r>
            <a:r>
              <a:rPr lang="de-DE" sz="1200" dirty="0" smtClean="0"/>
              <a:t>: </a:t>
            </a:r>
            <a:r>
              <a:rPr lang="de-DE" sz="1200" dirty="0" err="1" smtClean="0"/>
              <a:t>small</a:t>
            </a:r>
            <a:r>
              <a:rPr lang="de-DE" sz="1200" dirty="0" smtClean="0"/>
              <a:t> </a:t>
            </a:r>
            <a:r>
              <a:rPr lang="de-DE" sz="1200" dirty="0" err="1" smtClean="0"/>
              <a:t>samples</a:t>
            </a:r>
            <a:r>
              <a:rPr lang="de-DE" sz="1200" dirty="0" smtClean="0"/>
              <a:t>, </a:t>
            </a:r>
            <a:r>
              <a:rPr lang="de-DE" sz="1200" dirty="0" err="1" smtClean="0"/>
              <a:t>price</a:t>
            </a:r>
            <a:r>
              <a:rPr lang="de-DE" sz="1200" dirty="0" smtClean="0"/>
              <a:t> </a:t>
            </a:r>
            <a:endParaRPr lang="de-DE" sz="1200" dirty="0"/>
          </a:p>
        </p:txBody>
      </p:sp>
      <p:sp>
        <p:nvSpPr>
          <p:cNvPr id="16" name="Textfeld 15"/>
          <p:cNvSpPr txBox="1"/>
          <p:nvPr/>
        </p:nvSpPr>
        <p:spPr>
          <a:xfrm>
            <a:off x="6993466" y="3623733"/>
            <a:ext cx="1931939" cy="461665"/>
          </a:xfrm>
          <a:prstGeom prst="rect">
            <a:avLst/>
          </a:prstGeom>
          <a:noFill/>
        </p:spPr>
        <p:txBody>
          <a:bodyPr wrap="none" rtlCol="0">
            <a:spAutoFit/>
          </a:bodyPr>
          <a:lstStyle/>
          <a:p>
            <a:r>
              <a:rPr lang="de-DE" sz="1200" dirty="0" smtClean="0"/>
              <a:t>Pro: large sample, </a:t>
            </a:r>
            <a:r>
              <a:rPr lang="de-DE" sz="1200" dirty="0" err="1" smtClean="0"/>
              <a:t>price</a:t>
            </a:r>
            <a:endParaRPr lang="de-DE" sz="1200" dirty="0" smtClean="0"/>
          </a:p>
          <a:p>
            <a:r>
              <a:rPr lang="de-DE" sz="1200" dirty="0" err="1" smtClean="0"/>
              <a:t>Cons</a:t>
            </a:r>
            <a:r>
              <a:rPr lang="de-DE" sz="1200" dirty="0" smtClean="0"/>
              <a:t>: </a:t>
            </a:r>
            <a:r>
              <a:rPr lang="de-DE" sz="1200" dirty="0" err="1" smtClean="0"/>
              <a:t>radiation</a:t>
            </a:r>
            <a:r>
              <a:rPr lang="de-DE" sz="1200" dirty="0" smtClean="0"/>
              <a:t> </a:t>
            </a:r>
            <a:r>
              <a:rPr lang="de-DE" sz="1200" dirty="0" err="1" smtClean="0"/>
              <a:t>hardness</a:t>
            </a:r>
            <a:r>
              <a:rPr lang="de-DE" sz="1200" dirty="0" smtClean="0"/>
              <a:t> </a:t>
            </a:r>
            <a:endParaRPr lang="de-DE" sz="1200" dirty="0"/>
          </a:p>
        </p:txBody>
      </p:sp>
      <p:sp>
        <p:nvSpPr>
          <p:cNvPr id="5" name="Rechteck 4"/>
          <p:cNvSpPr/>
          <p:nvPr/>
        </p:nvSpPr>
        <p:spPr>
          <a:xfrm>
            <a:off x="6776793" y="411262"/>
            <a:ext cx="1330814" cy="307777"/>
          </a:xfrm>
          <a:prstGeom prst="rect">
            <a:avLst/>
          </a:prstGeom>
        </p:spPr>
        <p:txBody>
          <a:bodyPr wrap="none">
            <a:spAutoFit/>
          </a:bodyPr>
          <a:lstStyle/>
          <a:p>
            <a:r>
              <a:rPr lang="de" dirty="0"/>
              <a:t>A. Rost  FAIR </a:t>
            </a:r>
            <a:endParaRPr lang="de-DE" dirty="0"/>
          </a:p>
        </p:txBody>
      </p:sp>
      <p:sp>
        <p:nvSpPr>
          <p:cNvPr id="6" name="Foliennummernplatzhalt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17</a:t>
            </a:fld>
            <a:endParaRPr lang="de-DE"/>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8"/>
          <p:cNvSpPr txBox="1">
            <a:spLocks noGrp="1"/>
          </p:cNvSpPr>
          <p:nvPr>
            <p:ph type="title"/>
          </p:nvPr>
        </p:nvSpPr>
        <p:spPr>
          <a:xfrm>
            <a:off x="286300" y="7498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de" dirty="0"/>
              <a:t>T0 detector demonstrator</a:t>
            </a:r>
            <a:endParaRPr dirty="0"/>
          </a:p>
        </p:txBody>
      </p:sp>
      <p:pic>
        <p:nvPicPr>
          <p:cNvPr id="131" name="Google Shape;131;p28"/>
          <p:cNvPicPr preferRelativeResize="0"/>
          <p:nvPr/>
        </p:nvPicPr>
        <p:blipFill rotWithShape="1">
          <a:blip r:embed="rId3">
            <a:alphaModFix/>
          </a:blip>
          <a:srcRect l="11611" r="24868"/>
          <a:stretch/>
        </p:blipFill>
        <p:spPr>
          <a:xfrm rot="10800000">
            <a:off x="6731000" y="685800"/>
            <a:ext cx="2140800" cy="4080249"/>
          </a:xfrm>
          <a:prstGeom prst="rect">
            <a:avLst/>
          </a:prstGeom>
          <a:noFill/>
          <a:ln>
            <a:noFill/>
          </a:ln>
        </p:spPr>
      </p:pic>
      <p:sp>
        <p:nvSpPr>
          <p:cNvPr id="132" name="Google Shape;132;p28"/>
          <p:cNvSpPr txBox="1"/>
          <p:nvPr/>
        </p:nvSpPr>
        <p:spPr>
          <a:xfrm>
            <a:off x="7448075" y="4675925"/>
            <a:ext cx="15666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800"/>
              <a:t>T0 diamond interface PCB with pneumatic drive</a:t>
            </a:r>
            <a:endParaRPr sz="800"/>
          </a:p>
        </p:txBody>
      </p:sp>
      <p:sp>
        <p:nvSpPr>
          <p:cNvPr id="133" name="Google Shape;133;p28"/>
          <p:cNvSpPr/>
          <p:nvPr/>
        </p:nvSpPr>
        <p:spPr>
          <a:xfrm>
            <a:off x="5702855" y="2585288"/>
            <a:ext cx="1172100" cy="1176300"/>
          </a:xfrm>
          <a:prstGeom prst="wedgeRectCallout">
            <a:avLst>
              <a:gd name="adj1" fmla="val 119622"/>
              <a:gd name="adj2" fmla="val 102554"/>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 name="Google Shape;134;p28"/>
          <p:cNvPicPr preferRelativeResize="0"/>
          <p:nvPr/>
        </p:nvPicPr>
        <p:blipFill rotWithShape="1">
          <a:blip r:embed="rId4">
            <a:alphaModFix/>
          </a:blip>
          <a:srcRect l="16851" t="3661" r="15957" b="5255"/>
          <a:stretch/>
        </p:blipFill>
        <p:spPr>
          <a:xfrm rot="10800000">
            <a:off x="5721271" y="2605099"/>
            <a:ext cx="1101425" cy="1119775"/>
          </a:xfrm>
          <a:prstGeom prst="rect">
            <a:avLst/>
          </a:prstGeom>
          <a:noFill/>
          <a:ln>
            <a:noFill/>
          </a:ln>
        </p:spPr>
      </p:pic>
      <p:sp>
        <p:nvSpPr>
          <p:cNvPr id="135" name="Google Shape;135;p28"/>
          <p:cNvSpPr txBox="1"/>
          <p:nvPr/>
        </p:nvSpPr>
        <p:spPr>
          <a:xfrm>
            <a:off x="5557617" y="3762208"/>
            <a:ext cx="1173383"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sz="800" dirty="0">
                <a:solidFill>
                  <a:schemeClr val="dk1"/>
                </a:solidFill>
              </a:rPr>
              <a:t>New 10 mm x 10 mm x 80 μm</a:t>
            </a:r>
            <a:endParaRPr sz="800" dirty="0">
              <a:solidFill>
                <a:schemeClr val="dk1"/>
              </a:solidFill>
            </a:endParaRPr>
          </a:p>
          <a:p>
            <a:pPr marL="0" lvl="0" indent="0" algn="l" rtl="0">
              <a:spcBef>
                <a:spcPts val="0"/>
              </a:spcBef>
              <a:spcAft>
                <a:spcPts val="0"/>
              </a:spcAft>
              <a:buNone/>
            </a:pPr>
            <a:r>
              <a:rPr lang="de" sz="800" dirty="0">
                <a:solidFill>
                  <a:schemeClr val="dk1"/>
                </a:solidFill>
              </a:rPr>
              <a:t>16-channels pcCVD diamond sensor</a:t>
            </a:r>
            <a:endParaRPr sz="800" dirty="0">
              <a:solidFill>
                <a:schemeClr val="dk1"/>
              </a:solidFill>
            </a:endParaRPr>
          </a:p>
        </p:txBody>
      </p:sp>
      <p:sp>
        <p:nvSpPr>
          <p:cNvPr id="137" name="Google Shape;137;p28"/>
          <p:cNvSpPr txBox="1"/>
          <p:nvPr/>
        </p:nvSpPr>
        <p:spPr>
          <a:xfrm>
            <a:off x="202367" y="1450875"/>
            <a:ext cx="5453367" cy="1477297"/>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de" dirty="0"/>
              <a:t>T0 demonstrator used in mCBM beam-times in summer 2022</a:t>
            </a:r>
            <a:endParaRPr dirty="0"/>
          </a:p>
          <a:p>
            <a:pPr marL="457200" lvl="0" indent="-317500" algn="l" rtl="0">
              <a:spcBef>
                <a:spcPts val="0"/>
              </a:spcBef>
              <a:spcAft>
                <a:spcPts val="0"/>
              </a:spcAft>
              <a:buSzPts val="1400"/>
              <a:buChar char="●"/>
            </a:pPr>
            <a:r>
              <a:rPr lang="de" dirty="0"/>
              <a:t>Readout-system based on PADIX discriminator and GET4 TDC</a:t>
            </a:r>
            <a:endParaRPr dirty="0"/>
          </a:p>
          <a:p>
            <a:pPr marL="457200" lvl="0" indent="-317500" algn="l" rtl="0">
              <a:spcBef>
                <a:spcPts val="0"/>
              </a:spcBef>
              <a:spcAft>
                <a:spcPts val="0"/>
              </a:spcAft>
              <a:buSzPts val="1400"/>
              <a:buChar char="●"/>
            </a:pPr>
            <a:r>
              <a:rPr lang="de" dirty="0"/>
              <a:t>Used for online beam monitoring during the beam-time</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de" dirty="0"/>
              <a:t>          → Beam-time data is currently being </a:t>
            </a:r>
            <a:r>
              <a:rPr lang="de" dirty="0" smtClean="0"/>
              <a:t>analyzed</a:t>
            </a:r>
            <a:endParaRPr dirty="0"/>
          </a:p>
        </p:txBody>
      </p:sp>
      <p:sp>
        <p:nvSpPr>
          <p:cNvPr id="139" name="Google Shape;139;p28"/>
          <p:cNvSpPr txBox="1"/>
          <p:nvPr/>
        </p:nvSpPr>
        <p:spPr>
          <a:xfrm>
            <a:off x="283617" y="2860676"/>
            <a:ext cx="5067316" cy="190818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de" b="1" dirty="0">
                <a:solidFill>
                  <a:schemeClr val="dk1"/>
                </a:solidFill>
              </a:rPr>
              <a:t>Next steps:</a:t>
            </a:r>
            <a:endParaRPr b="1" dirty="0">
              <a:solidFill>
                <a:schemeClr val="dk1"/>
              </a:solidFill>
            </a:endParaRPr>
          </a:p>
          <a:p>
            <a:pPr marL="0" lvl="0" indent="0" algn="l" rtl="0">
              <a:spcBef>
                <a:spcPts val="0"/>
              </a:spcBef>
              <a:spcAft>
                <a:spcPts val="0"/>
              </a:spcAft>
              <a:buNone/>
            </a:pPr>
            <a:endParaRPr dirty="0">
              <a:solidFill>
                <a:schemeClr val="dk1"/>
              </a:solidFill>
            </a:endParaRPr>
          </a:p>
          <a:p>
            <a:pPr marL="457200" lvl="0" indent="-317500" algn="l" rtl="0">
              <a:spcBef>
                <a:spcPts val="0"/>
              </a:spcBef>
              <a:spcAft>
                <a:spcPts val="0"/>
              </a:spcAft>
              <a:buClr>
                <a:schemeClr val="dk1"/>
              </a:buClr>
              <a:buSzPts val="1400"/>
              <a:buChar char="●"/>
            </a:pPr>
            <a:r>
              <a:rPr lang="de" dirty="0">
                <a:solidFill>
                  <a:schemeClr val="dk1"/>
                </a:solidFill>
              </a:rPr>
              <a:t>Preparation of 16+16 ch. (both side read-out) pcCVD T0 demonstrator for the upcoming mCBM campaigns 2023/2024</a:t>
            </a:r>
            <a:endParaRPr dirty="0">
              <a:solidFill>
                <a:schemeClr val="dk1"/>
              </a:solidFill>
            </a:endParaRPr>
          </a:p>
          <a:p>
            <a:pPr marL="0" lvl="0" indent="0" algn="l" rtl="0">
              <a:spcBef>
                <a:spcPts val="0"/>
              </a:spcBef>
              <a:spcAft>
                <a:spcPts val="0"/>
              </a:spcAft>
              <a:buNone/>
            </a:pPr>
            <a:endParaRPr dirty="0">
              <a:solidFill>
                <a:schemeClr val="dk1"/>
              </a:solidFill>
            </a:endParaRPr>
          </a:p>
          <a:p>
            <a:pPr marL="457200" lvl="0" indent="-317500" algn="l" rtl="0">
              <a:spcBef>
                <a:spcPts val="0"/>
              </a:spcBef>
              <a:spcAft>
                <a:spcPts val="0"/>
              </a:spcAft>
              <a:buClr>
                <a:schemeClr val="dk1"/>
              </a:buClr>
              <a:buSzPts val="1400"/>
              <a:buChar char="●"/>
            </a:pPr>
            <a:r>
              <a:rPr lang="de" dirty="0">
                <a:solidFill>
                  <a:schemeClr val="dk1"/>
                </a:solidFill>
              </a:rPr>
              <a:t>Preproduction of the CBM HaloBAS + T0 stations and test with α-source in the laboratory  </a:t>
            </a:r>
            <a:endParaRPr dirty="0">
              <a:solidFill>
                <a:schemeClr val="dk1"/>
              </a:solidFill>
            </a:endParaRPr>
          </a:p>
        </p:txBody>
      </p:sp>
      <p:sp>
        <p:nvSpPr>
          <p:cNvPr id="12" name="Rechteck 11"/>
          <p:cNvSpPr/>
          <p:nvPr/>
        </p:nvSpPr>
        <p:spPr>
          <a:xfrm>
            <a:off x="181858" y="176540"/>
            <a:ext cx="1261884" cy="523220"/>
          </a:xfrm>
          <a:prstGeom prst="rect">
            <a:avLst/>
          </a:prstGeom>
        </p:spPr>
        <p:txBody>
          <a:bodyPr wrap="none">
            <a:spAutoFit/>
          </a:bodyPr>
          <a:lstStyle/>
          <a:p>
            <a:r>
              <a:rPr lang="de" sz="2800" b="1" dirty="0">
                <a:solidFill>
                  <a:srgbClr val="0070C0"/>
                </a:solidFill>
              </a:rPr>
              <a:t>WP2.4</a:t>
            </a:r>
            <a:endParaRPr lang="de-DE" dirty="0">
              <a:solidFill>
                <a:srgbClr val="0070C0"/>
              </a:solidFill>
            </a:endParaRPr>
          </a:p>
        </p:txBody>
      </p:sp>
      <p:pic>
        <p:nvPicPr>
          <p:cNvPr id="13" name="Grafik 12"/>
          <p:cNvPicPr>
            <a:picLocks noChangeAspect="1"/>
          </p:cNvPicPr>
          <p:nvPr/>
        </p:nvPicPr>
        <p:blipFill>
          <a:blip r:embed="rId5"/>
          <a:stretch>
            <a:fillRect/>
          </a:stretch>
        </p:blipFill>
        <p:spPr>
          <a:xfrm>
            <a:off x="8351451" y="0"/>
            <a:ext cx="792549" cy="792549"/>
          </a:xfrm>
          <a:prstGeom prst="rect">
            <a:avLst/>
          </a:prstGeom>
        </p:spPr>
      </p:pic>
      <p:sp>
        <p:nvSpPr>
          <p:cNvPr id="2" name="Rechteck 1"/>
          <p:cNvSpPr/>
          <p:nvPr/>
        </p:nvSpPr>
        <p:spPr>
          <a:xfrm>
            <a:off x="7149326" y="301196"/>
            <a:ext cx="1330814" cy="307777"/>
          </a:xfrm>
          <a:prstGeom prst="rect">
            <a:avLst/>
          </a:prstGeom>
        </p:spPr>
        <p:txBody>
          <a:bodyPr wrap="none">
            <a:spAutoFit/>
          </a:bodyPr>
          <a:lstStyle/>
          <a:p>
            <a:r>
              <a:rPr lang="de" dirty="0"/>
              <a:t>A. Rost  FAIR </a:t>
            </a:r>
            <a:endParaRPr lang="de-DE" dirty="0"/>
          </a:p>
        </p:txBody>
      </p:sp>
      <p:sp>
        <p:nvSpPr>
          <p:cNvPr id="3" name="Foliennummernplatzhalt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18</a:t>
            </a:fld>
            <a:endParaRPr lang="de-DE"/>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11">
            <a:extLst>
              <a:ext uri="{FF2B5EF4-FFF2-40B4-BE49-F238E27FC236}">
                <a16:creationId xmlns:a16="http://schemas.microsoft.com/office/drawing/2014/main" id="{44D73862-157B-64FA-F613-AD9FFF9DF29E}"/>
              </a:ext>
            </a:extLst>
          </p:cNvPr>
          <p:cNvPicPr>
            <a:picLocks noChangeAspect="1"/>
          </p:cNvPicPr>
          <p:nvPr/>
        </p:nvPicPr>
        <p:blipFill>
          <a:blip r:embed="rId2"/>
          <a:stretch>
            <a:fillRect/>
          </a:stretch>
        </p:blipFill>
        <p:spPr>
          <a:xfrm>
            <a:off x="7465182" y="1673882"/>
            <a:ext cx="1501972" cy="2002629"/>
          </a:xfrm>
          <a:prstGeom prst="rect">
            <a:avLst/>
          </a:prstGeom>
        </p:spPr>
      </p:pic>
      <p:pic>
        <p:nvPicPr>
          <p:cNvPr id="5" name="Obrázek 110">
            <a:extLst>
              <a:ext uri="{FF2B5EF4-FFF2-40B4-BE49-F238E27FC236}">
                <a16:creationId xmlns:a16="http://schemas.microsoft.com/office/drawing/2014/main" id="{07855EAF-D511-3D6C-AADC-BCD7C739AC59}"/>
              </a:ext>
            </a:extLst>
          </p:cNvPr>
          <p:cNvPicPr>
            <a:picLocks noChangeAspect="1"/>
          </p:cNvPicPr>
          <p:nvPr/>
        </p:nvPicPr>
        <p:blipFill>
          <a:blip r:embed="rId3"/>
          <a:stretch>
            <a:fillRect/>
          </a:stretch>
        </p:blipFill>
        <p:spPr>
          <a:xfrm>
            <a:off x="443635" y="3677548"/>
            <a:ext cx="1234825" cy="1109274"/>
          </a:xfrm>
          <a:prstGeom prst="rect">
            <a:avLst/>
          </a:prstGeom>
        </p:spPr>
      </p:pic>
      <p:pic>
        <p:nvPicPr>
          <p:cNvPr id="6" name="Obrázek 106">
            <a:extLst>
              <a:ext uri="{FF2B5EF4-FFF2-40B4-BE49-F238E27FC236}">
                <a16:creationId xmlns:a16="http://schemas.microsoft.com/office/drawing/2014/main" id="{A3B5B059-4B08-B77A-B989-87579D24FBB5}"/>
              </a:ext>
            </a:extLst>
          </p:cNvPr>
          <p:cNvPicPr>
            <a:picLocks noChangeAspect="1"/>
          </p:cNvPicPr>
          <p:nvPr/>
        </p:nvPicPr>
        <p:blipFill>
          <a:blip r:embed="rId4"/>
          <a:stretch>
            <a:fillRect/>
          </a:stretch>
        </p:blipFill>
        <p:spPr>
          <a:xfrm>
            <a:off x="5206443" y="1117349"/>
            <a:ext cx="777036" cy="987570"/>
          </a:xfrm>
          <a:prstGeom prst="rect">
            <a:avLst/>
          </a:prstGeom>
        </p:spPr>
      </p:pic>
      <p:pic>
        <p:nvPicPr>
          <p:cNvPr id="7" name="Obrázek 10">
            <a:extLst>
              <a:ext uri="{FF2B5EF4-FFF2-40B4-BE49-F238E27FC236}">
                <a16:creationId xmlns:a16="http://schemas.microsoft.com/office/drawing/2014/main" id="{E8656EFE-BCC8-5322-A358-7617AA8A1B3E}"/>
              </a:ext>
            </a:extLst>
          </p:cNvPr>
          <p:cNvPicPr>
            <a:picLocks noChangeAspect="1"/>
          </p:cNvPicPr>
          <p:nvPr/>
        </p:nvPicPr>
        <p:blipFill>
          <a:blip r:embed="rId5"/>
          <a:stretch>
            <a:fillRect/>
          </a:stretch>
        </p:blipFill>
        <p:spPr>
          <a:xfrm>
            <a:off x="1925530" y="4110991"/>
            <a:ext cx="7088383" cy="487243"/>
          </a:xfrm>
          <a:prstGeom prst="rect">
            <a:avLst/>
          </a:prstGeom>
        </p:spPr>
      </p:pic>
      <p:pic>
        <p:nvPicPr>
          <p:cNvPr id="8" name="Obrázek 8">
            <a:extLst>
              <a:ext uri="{FF2B5EF4-FFF2-40B4-BE49-F238E27FC236}">
                <a16:creationId xmlns:a16="http://schemas.microsoft.com/office/drawing/2014/main" id="{2F6D277C-8A7A-D830-D9D1-87817D149B77}"/>
              </a:ext>
            </a:extLst>
          </p:cNvPr>
          <p:cNvPicPr>
            <a:picLocks noChangeAspect="1"/>
          </p:cNvPicPr>
          <p:nvPr/>
        </p:nvPicPr>
        <p:blipFill>
          <a:blip r:embed="rId6"/>
          <a:stretch>
            <a:fillRect/>
          </a:stretch>
        </p:blipFill>
        <p:spPr>
          <a:xfrm>
            <a:off x="332644" y="2646061"/>
            <a:ext cx="6963746" cy="885824"/>
          </a:xfrm>
          <a:prstGeom prst="rect">
            <a:avLst/>
          </a:prstGeom>
        </p:spPr>
      </p:pic>
      <p:sp>
        <p:nvSpPr>
          <p:cNvPr id="9" name="Zástupný obsah 2">
            <a:extLst>
              <a:ext uri="{FF2B5EF4-FFF2-40B4-BE49-F238E27FC236}">
                <a16:creationId xmlns:a16="http://schemas.microsoft.com/office/drawing/2014/main" id="{63FD848D-B097-4A3D-AEB7-94DFEE1625EE}"/>
              </a:ext>
            </a:extLst>
          </p:cNvPr>
          <p:cNvSpPr txBox="1">
            <a:spLocks/>
          </p:cNvSpPr>
          <p:nvPr/>
        </p:nvSpPr>
        <p:spPr>
          <a:xfrm>
            <a:off x="276225" y="1381125"/>
            <a:ext cx="8594638" cy="3400425"/>
          </a:xfrm>
          <a:prstGeom prst="rect">
            <a:avLst/>
          </a:prstGeom>
        </p:spPr>
        <p:txBody>
          <a:bodyPr vert="horz" lIns="91440" tIns="45720" rIns="91440" bIns="45720" rtlCol="0">
            <a:normAutofit/>
          </a:bodyPr>
          <a:lstStyle>
            <a:lvl1pPr marL="0" indent="0" algn="l" defTabSz="685766" rtl="0" eaLnBrk="1" latinLnBrk="0" hangingPunct="1">
              <a:lnSpc>
                <a:spcPct val="90000"/>
              </a:lnSpc>
              <a:spcBef>
                <a:spcPts val="750"/>
              </a:spcBef>
              <a:buFont typeface="Arial" panose="020B0604020202020204" pitchFamily="34" charset="0"/>
              <a:buNone/>
              <a:defRPr sz="1800" kern="3000" baseline="0">
                <a:solidFill>
                  <a:schemeClr val="tx1"/>
                </a:solidFill>
                <a:latin typeface="Calibri" panose="020F0502020204030204" pitchFamily="34"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smtClean="0">
              <a:ln>
                <a:noFill/>
              </a:ln>
              <a:solidFill>
                <a:sysClr val="windowText" lastClr="000000"/>
              </a:solidFill>
              <a:effectLst/>
              <a:uLnTx/>
              <a:uFillTx/>
              <a:latin typeface="Calibri" panose="020F0502020204030204" pitchFamily="34" charset="0"/>
              <a:ea typeface="+mn-ea"/>
              <a:cs typeface="+mn-cs"/>
            </a:endParaRPr>
          </a:p>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10" name="Zástupný symbol pro číslo snímku 3">
            <a:extLst>
              <a:ext uri="{FF2B5EF4-FFF2-40B4-BE49-F238E27FC236}">
                <a16:creationId xmlns:a16="http://schemas.microsoft.com/office/drawing/2014/main" id="{6A08D4D2-9466-44DE-8ECA-97A78E1C2B9B}"/>
              </a:ext>
            </a:extLst>
          </p:cNvPr>
          <p:cNvSpPr txBox="1">
            <a:spLocks/>
          </p:cNvSpPr>
          <p:nvPr/>
        </p:nvSpPr>
        <p:spPr>
          <a:xfrm>
            <a:off x="7086600" y="4866501"/>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buClrTx/>
            </a:pPr>
            <a:fld id="{60C4446E-25B7-4F14-8AEA-E429B23B7892}" type="slidenum">
              <a:rPr lang="en-GB" kern="1200" smtClean="0">
                <a:solidFill>
                  <a:prstClr val="white"/>
                </a:solidFill>
                <a:latin typeface="Calibri" panose="020F0502020204030204"/>
                <a:ea typeface="+mn-ea"/>
              </a:rPr>
              <a:pPr defTabSz="342900">
                <a:buClrTx/>
              </a:pPr>
              <a:t>19</a:t>
            </a:fld>
            <a:endParaRPr lang="en-GB" kern="1200">
              <a:solidFill>
                <a:prstClr val="white"/>
              </a:solidFill>
              <a:latin typeface="Calibri" panose="020F0502020204030204"/>
              <a:ea typeface="+mn-ea"/>
            </a:endParaRPr>
          </a:p>
        </p:txBody>
      </p:sp>
      <p:cxnSp>
        <p:nvCxnSpPr>
          <p:cNvPr id="11" name="Přímá spojnice 36">
            <a:extLst>
              <a:ext uri="{FF2B5EF4-FFF2-40B4-BE49-F238E27FC236}">
                <a16:creationId xmlns:a16="http://schemas.microsoft.com/office/drawing/2014/main" id="{1BF30912-B54E-F79B-B637-B686475042F4}"/>
              </a:ext>
            </a:extLst>
          </p:cNvPr>
          <p:cNvCxnSpPr/>
          <p:nvPr/>
        </p:nvCxnSpPr>
        <p:spPr>
          <a:xfrm flipV="1">
            <a:off x="396127" y="2990541"/>
            <a:ext cx="0" cy="632534"/>
          </a:xfrm>
          <a:prstGeom prst="line">
            <a:avLst/>
          </a:prstGeom>
          <a:noFill/>
          <a:ln w="6350" cap="flat" cmpd="sng" algn="ctr">
            <a:solidFill>
              <a:srgbClr val="5B9BD5"/>
            </a:solidFill>
            <a:prstDash val="solid"/>
            <a:miter lim="800000"/>
          </a:ln>
          <a:effectLst/>
        </p:spPr>
      </p:cxnSp>
      <p:cxnSp>
        <p:nvCxnSpPr>
          <p:cNvPr id="12" name="Přímá spojnice 37">
            <a:extLst>
              <a:ext uri="{FF2B5EF4-FFF2-40B4-BE49-F238E27FC236}">
                <a16:creationId xmlns:a16="http://schemas.microsoft.com/office/drawing/2014/main" id="{95B884C1-01B7-5E41-B471-DA6BBDDC97A1}"/>
              </a:ext>
            </a:extLst>
          </p:cNvPr>
          <p:cNvCxnSpPr>
            <a:cxnSpLocks/>
          </p:cNvCxnSpPr>
          <p:nvPr/>
        </p:nvCxnSpPr>
        <p:spPr>
          <a:xfrm flipV="1">
            <a:off x="1653992" y="3000041"/>
            <a:ext cx="0" cy="623034"/>
          </a:xfrm>
          <a:prstGeom prst="line">
            <a:avLst/>
          </a:prstGeom>
          <a:noFill/>
          <a:ln w="6350" cap="flat" cmpd="sng" algn="ctr">
            <a:solidFill>
              <a:srgbClr val="5B9BD5"/>
            </a:solidFill>
            <a:prstDash val="solid"/>
            <a:miter lim="800000"/>
          </a:ln>
          <a:effectLst/>
        </p:spPr>
      </p:cxnSp>
      <p:cxnSp>
        <p:nvCxnSpPr>
          <p:cNvPr id="13" name="Přímá spojnice se šipkou 38">
            <a:extLst>
              <a:ext uri="{FF2B5EF4-FFF2-40B4-BE49-F238E27FC236}">
                <a16:creationId xmlns:a16="http://schemas.microsoft.com/office/drawing/2014/main" id="{CC7637F3-B69C-0C02-DD41-4B3D22AFC68A}"/>
              </a:ext>
            </a:extLst>
          </p:cNvPr>
          <p:cNvCxnSpPr>
            <a:cxnSpLocks/>
          </p:cNvCxnSpPr>
          <p:nvPr/>
        </p:nvCxnSpPr>
        <p:spPr>
          <a:xfrm>
            <a:off x="396127" y="3546928"/>
            <a:ext cx="1245571" cy="6950"/>
          </a:xfrm>
          <a:prstGeom prst="straightConnector1">
            <a:avLst/>
          </a:prstGeom>
          <a:noFill/>
          <a:ln w="6350" cap="flat" cmpd="sng" algn="ctr">
            <a:solidFill>
              <a:srgbClr val="5B9BD5"/>
            </a:solidFill>
            <a:prstDash val="solid"/>
            <a:miter lim="800000"/>
            <a:headEnd type="triangle"/>
            <a:tailEnd type="triangle"/>
          </a:ln>
          <a:effectLst/>
        </p:spPr>
      </p:cxnSp>
      <p:sp>
        <p:nvSpPr>
          <p:cNvPr id="14" name="TextovéPole 39">
            <a:extLst>
              <a:ext uri="{FF2B5EF4-FFF2-40B4-BE49-F238E27FC236}">
                <a16:creationId xmlns:a16="http://schemas.microsoft.com/office/drawing/2014/main" id="{FE163340-A729-776E-81B9-3A6836FF2BA5}"/>
              </a:ext>
            </a:extLst>
          </p:cNvPr>
          <p:cNvSpPr txBox="1"/>
          <p:nvPr/>
        </p:nvSpPr>
        <p:spPr>
          <a:xfrm>
            <a:off x="571526" y="3255610"/>
            <a:ext cx="992079"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STS section</a:t>
            </a:r>
          </a:p>
        </p:txBody>
      </p:sp>
      <p:sp>
        <p:nvSpPr>
          <p:cNvPr id="15" name="TextovéPole 44">
            <a:extLst>
              <a:ext uri="{FF2B5EF4-FFF2-40B4-BE49-F238E27FC236}">
                <a16:creationId xmlns:a16="http://schemas.microsoft.com/office/drawing/2014/main" id="{8BC1B32A-F585-F458-6613-E286F9AC5AF5}"/>
              </a:ext>
            </a:extLst>
          </p:cNvPr>
          <p:cNvSpPr txBox="1"/>
          <p:nvPr/>
        </p:nvSpPr>
        <p:spPr>
          <a:xfrm>
            <a:off x="2361712" y="3290770"/>
            <a:ext cx="1764986"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RICH / MUCH section</a:t>
            </a:r>
          </a:p>
        </p:txBody>
      </p:sp>
      <p:cxnSp>
        <p:nvCxnSpPr>
          <p:cNvPr id="16" name="Přímá spojnice 45">
            <a:extLst>
              <a:ext uri="{FF2B5EF4-FFF2-40B4-BE49-F238E27FC236}">
                <a16:creationId xmlns:a16="http://schemas.microsoft.com/office/drawing/2014/main" id="{E07D5011-0A1E-961E-63A6-FEB92394D745}"/>
              </a:ext>
            </a:extLst>
          </p:cNvPr>
          <p:cNvCxnSpPr>
            <a:cxnSpLocks/>
          </p:cNvCxnSpPr>
          <p:nvPr/>
        </p:nvCxnSpPr>
        <p:spPr>
          <a:xfrm flipV="1">
            <a:off x="5029989" y="2854372"/>
            <a:ext cx="0" cy="802474"/>
          </a:xfrm>
          <a:prstGeom prst="line">
            <a:avLst/>
          </a:prstGeom>
          <a:noFill/>
          <a:ln w="6350" cap="flat" cmpd="sng" algn="ctr">
            <a:solidFill>
              <a:srgbClr val="5B9BD5"/>
            </a:solidFill>
            <a:prstDash val="solid"/>
            <a:miter lim="800000"/>
          </a:ln>
          <a:effectLst/>
        </p:spPr>
      </p:cxnSp>
      <p:cxnSp>
        <p:nvCxnSpPr>
          <p:cNvPr id="17" name="Přímá spojnice se šipkou 46">
            <a:extLst>
              <a:ext uri="{FF2B5EF4-FFF2-40B4-BE49-F238E27FC236}">
                <a16:creationId xmlns:a16="http://schemas.microsoft.com/office/drawing/2014/main" id="{7894F97C-38FF-29CF-CF71-A716A32B3251}"/>
              </a:ext>
            </a:extLst>
          </p:cNvPr>
          <p:cNvCxnSpPr>
            <a:cxnSpLocks/>
          </p:cNvCxnSpPr>
          <p:nvPr/>
        </p:nvCxnSpPr>
        <p:spPr>
          <a:xfrm>
            <a:off x="1653993" y="3550576"/>
            <a:ext cx="3375997" cy="13559"/>
          </a:xfrm>
          <a:prstGeom prst="straightConnector1">
            <a:avLst/>
          </a:prstGeom>
          <a:noFill/>
          <a:ln w="6350" cap="flat" cmpd="sng" algn="ctr">
            <a:solidFill>
              <a:srgbClr val="5B9BD5"/>
            </a:solidFill>
            <a:prstDash val="solid"/>
            <a:miter lim="800000"/>
            <a:headEnd type="triangle"/>
            <a:tailEnd type="triangle"/>
          </a:ln>
          <a:effectLst/>
        </p:spPr>
      </p:cxnSp>
      <p:cxnSp>
        <p:nvCxnSpPr>
          <p:cNvPr id="18" name="Přímá spojnice se šipkou 47">
            <a:extLst>
              <a:ext uri="{FF2B5EF4-FFF2-40B4-BE49-F238E27FC236}">
                <a16:creationId xmlns:a16="http://schemas.microsoft.com/office/drawing/2014/main" id="{800C639A-4D8C-301C-7B92-86988A811688}"/>
              </a:ext>
            </a:extLst>
          </p:cNvPr>
          <p:cNvCxnSpPr>
            <a:cxnSpLocks/>
          </p:cNvCxnSpPr>
          <p:nvPr/>
        </p:nvCxnSpPr>
        <p:spPr>
          <a:xfrm flipV="1">
            <a:off x="5029989" y="3561984"/>
            <a:ext cx="464013" cy="4972"/>
          </a:xfrm>
          <a:prstGeom prst="straightConnector1">
            <a:avLst/>
          </a:prstGeom>
          <a:noFill/>
          <a:ln w="6350" cap="flat" cmpd="sng" algn="ctr">
            <a:solidFill>
              <a:srgbClr val="5B9BD5"/>
            </a:solidFill>
            <a:prstDash val="solid"/>
            <a:miter lim="800000"/>
            <a:headEnd type="triangle"/>
            <a:tailEnd type="triangle"/>
          </a:ln>
          <a:effectLst/>
        </p:spPr>
      </p:cxnSp>
      <p:cxnSp>
        <p:nvCxnSpPr>
          <p:cNvPr id="19" name="Přímá spojnice 49">
            <a:extLst>
              <a:ext uri="{FF2B5EF4-FFF2-40B4-BE49-F238E27FC236}">
                <a16:creationId xmlns:a16="http://schemas.microsoft.com/office/drawing/2014/main" id="{EE76619A-3D05-E246-5CEE-9BD86950A7AF}"/>
              </a:ext>
            </a:extLst>
          </p:cNvPr>
          <p:cNvCxnSpPr>
            <a:cxnSpLocks/>
          </p:cNvCxnSpPr>
          <p:nvPr/>
        </p:nvCxnSpPr>
        <p:spPr>
          <a:xfrm flipV="1">
            <a:off x="8938210" y="4273691"/>
            <a:ext cx="0" cy="554499"/>
          </a:xfrm>
          <a:prstGeom prst="line">
            <a:avLst/>
          </a:prstGeom>
          <a:noFill/>
          <a:ln w="6350" cap="flat" cmpd="sng" algn="ctr">
            <a:solidFill>
              <a:srgbClr val="5B9BD5"/>
            </a:solidFill>
            <a:prstDash val="solid"/>
            <a:miter lim="800000"/>
          </a:ln>
          <a:effectLst/>
        </p:spPr>
      </p:cxnSp>
      <p:sp>
        <p:nvSpPr>
          <p:cNvPr id="20" name="TextovéPole 50">
            <a:extLst>
              <a:ext uri="{FF2B5EF4-FFF2-40B4-BE49-F238E27FC236}">
                <a16:creationId xmlns:a16="http://schemas.microsoft.com/office/drawing/2014/main" id="{8E63FE25-4DEF-1873-88EB-0AAB6CFD1CD7}"/>
              </a:ext>
            </a:extLst>
          </p:cNvPr>
          <p:cNvSpPr txBox="1"/>
          <p:nvPr/>
        </p:nvSpPr>
        <p:spPr>
          <a:xfrm>
            <a:off x="5677009" y="3267790"/>
            <a:ext cx="1788173"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Downstream section</a:t>
            </a:r>
          </a:p>
        </p:txBody>
      </p:sp>
      <p:sp>
        <p:nvSpPr>
          <p:cNvPr id="21" name="TextovéPole 51">
            <a:extLst>
              <a:ext uri="{FF2B5EF4-FFF2-40B4-BE49-F238E27FC236}">
                <a16:creationId xmlns:a16="http://schemas.microsoft.com/office/drawing/2014/main" id="{3DEC0E0F-9002-59B1-6F77-887E011CB022}"/>
              </a:ext>
            </a:extLst>
          </p:cNvPr>
          <p:cNvSpPr txBox="1"/>
          <p:nvPr/>
        </p:nvSpPr>
        <p:spPr>
          <a:xfrm>
            <a:off x="4750135" y="4494325"/>
            <a:ext cx="1709579"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Downstream section</a:t>
            </a:r>
          </a:p>
        </p:txBody>
      </p:sp>
      <p:sp>
        <p:nvSpPr>
          <p:cNvPr id="22" name="Ovál 58">
            <a:extLst>
              <a:ext uri="{FF2B5EF4-FFF2-40B4-BE49-F238E27FC236}">
                <a16:creationId xmlns:a16="http://schemas.microsoft.com/office/drawing/2014/main" id="{6C781204-3B16-EA7B-0752-3F409A42AD9E}"/>
              </a:ext>
            </a:extLst>
          </p:cNvPr>
          <p:cNvSpPr/>
          <p:nvPr/>
        </p:nvSpPr>
        <p:spPr>
          <a:xfrm>
            <a:off x="4985372" y="2815764"/>
            <a:ext cx="139804" cy="484036"/>
          </a:xfrm>
          <a:prstGeom prst="ellipse">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highlight>
                <a:srgbClr val="FFFF00"/>
              </a:highlight>
              <a:uLnTx/>
              <a:uFillTx/>
              <a:latin typeface="Calibri" panose="020F0502020204030204"/>
              <a:ea typeface="+mn-ea"/>
              <a:cs typeface="+mn-cs"/>
            </a:endParaRPr>
          </a:p>
        </p:txBody>
      </p:sp>
      <p:cxnSp>
        <p:nvCxnSpPr>
          <p:cNvPr id="23" name="Přímá spojnice 60">
            <a:extLst>
              <a:ext uri="{FF2B5EF4-FFF2-40B4-BE49-F238E27FC236}">
                <a16:creationId xmlns:a16="http://schemas.microsoft.com/office/drawing/2014/main" id="{79746306-B650-A9CE-A0CF-7D36A4B59B80}"/>
              </a:ext>
            </a:extLst>
          </p:cNvPr>
          <p:cNvCxnSpPr>
            <a:cxnSpLocks/>
          </p:cNvCxnSpPr>
          <p:nvPr/>
        </p:nvCxnSpPr>
        <p:spPr>
          <a:xfrm flipV="1">
            <a:off x="5250233" y="3953742"/>
            <a:ext cx="9646" cy="410825"/>
          </a:xfrm>
          <a:prstGeom prst="line">
            <a:avLst/>
          </a:prstGeom>
          <a:noFill/>
          <a:ln w="6350" cap="flat" cmpd="sng" algn="ctr">
            <a:solidFill>
              <a:srgbClr val="00B050"/>
            </a:solidFill>
            <a:prstDash val="solid"/>
            <a:miter lim="800000"/>
          </a:ln>
          <a:effectLst/>
        </p:spPr>
      </p:cxnSp>
      <p:cxnSp>
        <p:nvCxnSpPr>
          <p:cNvPr id="24" name="Přímá spojnice 61">
            <a:extLst>
              <a:ext uri="{FF2B5EF4-FFF2-40B4-BE49-F238E27FC236}">
                <a16:creationId xmlns:a16="http://schemas.microsoft.com/office/drawing/2014/main" id="{1B23F94B-0815-1DC7-5F3F-C3A9685A6FED}"/>
              </a:ext>
            </a:extLst>
          </p:cNvPr>
          <p:cNvCxnSpPr>
            <a:cxnSpLocks/>
          </p:cNvCxnSpPr>
          <p:nvPr/>
        </p:nvCxnSpPr>
        <p:spPr>
          <a:xfrm flipV="1">
            <a:off x="8080697" y="3953742"/>
            <a:ext cx="0" cy="410825"/>
          </a:xfrm>
          <a:prstGeom prst="line">
            <a:avLst/>
          </a:prstGeom>
          <a:noFill/>
          <a:ln w="6350" cap="flat" cmpd="sng" algn="ctr">
            <a:solidFill>
              <a:srgbClr val="00B050"/>
            </a:solidFill>
            <a:prstDash val="solid"/>
            <a:miter lim="800000"/>
          </a:ln>
          <a:effectLst/>
        </p:spPr>
      </p:cxnSp>
      <p:cxnSp>
        <p:nvCxnSpPr>
          <p:cNvPr id="25" name="Přímá spojnice se šipkou 62">
            <a:extLst>
              <a:ext uri="{FF2B5EF4-FFF2-40B4-BE49-F238E27FC236}">
                <a16:creationId xmlns:a16="http://schemas.microsoft.com/office/drawing/2014/main" id="{2DC911D9-022C-4B85-02E3-9F4012C1670B}"/>
              </a:ext>
            </a:extLst>
          </p:cNvPr>
          <p:cNvCxnSpPr>
            <a:cxnSpLocks/>
          </p:cNvCxnSpPr>
          <p:nvPr/>
        </p:nvCxnSpPr>
        <p:spPr>
          <a:xfrm>
            <a:off x="5250233" y="4081963"/>
            <a:ext cx="2830465" cy="10850"/>
          </a:xfrm>
          <a:prstGeom prst="straightConnector1">
            <a:avLst/>
          </a:prstGeom>
          <a:noFill/>
          <a:ln w="6350" cap="flat" cmpd="sng" algn="ctr">
            <a:solidFill>
              <a:srgbClr val="00B050"/>
            </a:solidFill>
            <a:prstDash val="solid"/>
            <a:miter lim="800000"/>
            <a:headEnd type="triangle"/>
            <a:tailEnd type="triangle"/>
          </a:ln>
          <a:effectLst/>
        </p:spPr>
      </p:cxnSp>
      <p:sp>
        <p:nvSpPr>
          <p:cNvPr id="26" name="TextovéPole 63">
            <a:extLst>
              <a:ext uri="{FF2B5EF4-FFF2-40B4-BE49-F238E27FC236}">
                <a16:creationId xmlns:a16="http://schemas.microsoft.com/office/drawing/2014/main" id="{738CFD5B-B07C-547F-58C5-210F23E27DB0}"/>
              </a:ext>
            </a:extLst>
          </p:cNvPr>
          <p:cNvSpPr txBox="1"/>
          <p:nvPr/>
        </p:nvSpPr>
        <p:spPr>
          <a:xfrm>
            <a:off x="5922273" y="3870322"/>
            <a:ext cx="1880395" cy="300082"/>
          </a:xfrm>
          <a:prstGeom prst="rect">
            <a:avLst/>
          </a:prstGeom>
          <a:noFill/>
        </p:spPr>
        <p:txBody>
          <a:bodyPr wrap="square" rtlCol="0">
            <a:spAutoFit/>
          </a:bodyPr>
          <a:lstStyle/>
          <a:p>
            <a:pPr algn="ctr" defTabSz="342900">
              <a:buClrTx/>
            </a:pPr>
            <a:r>
              <a:rPr lang="en-GB" sz="1350" kern="1200">
                <a:solidFill>
                  <a:prstClr val="black"/>
                </a:solidFill>
                <a:latin typeface="Calibri" panose="020F0502020204030204"/>
                <a:ea typeface="+mn-ea"/>
              </a:rPr>
              <a:t>Variable position of PSD</a:t>
            </a:r>
          </a:p>
        </p:txBody>
      </p:sp>
      <p:sp>
        <p:nvSpPr>
          <p:cNvPr id="27" name="Ovál 66">
            <a:extLst>
              <a:ext uri="{FF2B5EF4-FFF2-40B4-BE49-F238E27FC236}">
                <a16:creationId xmlns:a16="http://schemas.microsoft.com/office/drawing/2014/main" id="{FB81C3D8-79DF-FB08-971C-AD1C3650EC97}"/>
              </a:ext>
            </a:extLst>
          </p:cNvPr>
          <p:cNvSpPr/>
          <p:nvPr/>
        </p:nvSpPr>
        <p:spPr>
          <a:xfrm>
            <a:off x="8790407" y="4122549"/>
            <a:ext cx="251607" cy="484036"/>
          </a:xfrm>
          <a:prstGeom prst="ellipse">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highlight>
                <a:srgbClr val="FFFF00"/>
              </a:highlight>
              <a:uLnTx/>
              <a:uFillTx/>
              <a:latin typeface="Calibri" panose="020F0502020204030204"/>
              <a:ea typeface="+mn-ea"/>
              <a:cs typeface="+mn-cs"/>
            </a:endParaRPr>
          </a:p>
        </p:txBody>
      </p:sp>
      <p:cxnSp>
        <p:nvCxnSpPr>
          <p:cNvPr id="28" name="Přímá spojnice se šipkou 67">
            <a:extLst>
              <a:ext uri="{FF2B5EF4-FFF2-40B4-BE49-F238E27FC236}">
                <a16:creationId xmlns:a16="http://schemas.microsoft.com/office/drawing/2014/main" id="{B2BDDF6A-8B77-2E01-9BFA-6EA484C0683C}"/>
              </a:ext>
            </a:extLst>
          </p:cNvPr>
          <p:cNvCxnSpPr>
            <a:cxnSpLocks/>
          </p:cNvCxnSpPr>
          <p:nvPr/>
        </p:nvCxnSpPr>
        <p:spPr>
          <a:xfrm flipH="1" flipV="1">
            <a:off x="8787589" y="3686137"/>
            <a:ext cx="110377" cy="448708"/>
          </a:xfrm>
          <a:prstGeom prst="straightConnector1">
            <a:avLst/>
          </a:prstGeom>
          <a:noFill/>
          <a:ln w="19050" cap="flat" cmpd="sng" algn="ctr">
            <a:solidFill>
              <a:srgbClr val="00B0F0"/>
            </a:solidFill>
            <a:prstDash val="solid"/>
            <a:miter lim="800000"/>
            <a:tailEnd type="triangle"/>
          </a:ln>
          <a:effectLst/>
        </p:spPr>
      </p:cxnSp>
      <p:cxnSp>
        <p:nvCxnSpPr>
          <p:cNvPr id="29" name="Přímá spojnice 64">
            <a:extLst>
              <a:ext uri="{FF2B5EF4-FFF2-40B4-BE49-F238E27FC236}">
                <a16:creationId xmlns:a16="http://schemas.microsoft.com/office/drawing/2014/main" id="{2B962F6C-E7C2-BD55-19A8-C8ADF6811116}"/>
              </a:ext>
            </a:extLst>
          </p:cNvPr>
          <p:cNvCxnSpPr>
            <a:cxnSpLocks/>
          </p:cNvCxnSpPr>
          <p:nvPr/>
        </p:nvCxnSpPr>
        <p:spPr>
          <a:xfrm flipV="1">
            <a:off x="5494002" y="2874530"/>
            <a:ext cx="0" cy="782316"/>
          </a:xfrm>
          <a:prstGeom prst="line">
            <a:avLst/>
          </a:prstGeom>
          <a:noFill/>
          <a:ln w="6350" cap="flat" cmpd="sng" algn="ctr">
            <a:solidFill>
              <a:srgbClr val="5B9BD5"/>
            </a:solidFill>
            <a:prstDash val="solid"/>
            <a:miter lim="800000"/>
          </a:ln>
          <a:effectLst/>
        </p:spPr>
      </p:cxnSp>
      <p:cxnSp>
        <p:nvCxnSpPr>
          <p:cNvPr id="30" name="Přímá spojnice se šipkou 24">
            <a:extLst>
              <a:ext uri="{FF2B5EF4-FFF2-40B4-BE49-F238E27FC236}">
                <a16:creationId xmlns:a16="http://schemas.microsoft.com/office/drawing/2014/main" id="{A541CDB4-54E3-159F-046A-A4312100AE71}"/>
              </a:ext>
            </a:extLst>
          </p:cNvPr>
          <p:cNvCxnSpPr>
            <a:cxnSpLocks/>
          </p:cNvCxnSpPr>
          <p:nvPr/>
        </p:nvCxnSpPr>
        <p:spPr>
          <a:xfrm flipH="1">
            <a:off x="5508217" y="3553878"/>
            <a:ext cx="1788173" cy="2470"/>
          </a:xfrm>
          <a:prstGeom prst="straightConnector1">
            <a:avLst/>
          </a:prstGeom>
          <a:noFill/>
          <a:ln w="6350" cap="flat" cmpd="sng" algn="ctr">
            <a:solidFill>
              <a:srgbClr val="5B9BD5"/>
            </a:solidFill>
            <a:prstDash val="solid"/>
            <a:miter lim="800000"/>
            <a:tailEnd type="triangle"/>
          </a:ln>
          <a:effectLst/>
        </p:spPr>
      </p:cxnSp>
      <p:cxnSp>
        <p:nvCxnSpPr>
          <p:cNvPr id="31" name="Přímá spojnice se šipkou 69">
            <a:extLst>
              <a:ext uri="{FF2B5EF4-FFF2-40B4-BE49-F238E27FC236}">
                <a16:creationId xmlns:a16="http://schemas.microsoft.com/office/drawing/2014/main" id="{862AAC57-0455-3546-C1A3-A63BF1E0C9F8}"/>
              </a:ext>
            </a:extLst>
          </p:cNvPr>
          <p:cNvCxnSpPr>
            <a:cxnSpLocks/>
          </p:cNvCxnSpPr>
          <p:nvPr/>
        </p:nvCxnSpPr>
        <p:spPr>
          <a:xfrm flipV="1">
            <a:off x="1924877" y="4756718"/>
            <a:ext cx="7019483" cy="14339"/>
          </a:xfrm>
          <a:prstGeom prst="straightConnector1">
            <a:avLst/>
          </a:prstGeom>
          <a:noFill/>
          <a:ln w="6350" cap="flat" cmpd="sng" algn="ctr">
            <a:solidFill>
              <a:srgbClr val="5B9BD5"/>
            </a:solidFill>
            <a:prstDash val="solid"/>
            <a:miter lim="800000"/>
            <a:tailEnd type="triangle"/>
          </a:ln>
          <a:effectLst/>
        </p:spPr>
      </p:cxnSp>
      <p:sp>
        <p:nvSpPr>
          <p:cNvPr id="32" name="Ovál 75">
            <a:extLst>
              <a:ext uri="{FF2B5EF4-FFF2-40B4-BE49-F238E27FC236}">
                <a16:creationId xmlns:a16="http://schemas.microsoft.com/office/drawing/2014/main" id="{2E220B35-F072-ECE5-220B-B513CE1E3EDA}"/>
              </a:ext>
            </a:extLst>
          </p:cNvPr>
          <p:cNvSpPr/>
          <p:nvPr/>
        </p:nvSpPr>
        <p:spPr>
          <a:xfrm>
            <a:off x="1608015" y="2975063"/>
            <a:ext cx="118874" cy="300600"/>
          </a:xfrm>
          <a:prstGeom prst="ellipse">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highlight>
                <a:srgbClr val="FFFF00"/>
              </a:highlight>
              <a:uLnTx/>
              <a:uFillTx/>
              <a:latin typeface="Calibri" panose="020F0502020204030204"/>
              <a:ea typeface="+mn-ea"/>
              <a:cs typeface="+mn-cs"/>
            </a:endParaRPr>
          </a:p>
        </p:txBody>
      </p:sp>
      <p:sp>
        <p:nvSpPr>
          <p:cNvPr id="33" name="Ovál 76">
            <a:extLst>
              <a:ext uri="{FF2B5EF4-FFF2-40B4-BE49-F238E27FC236}">
                <a16:creationId xmlns:a16="http://schemas.microsoft.com/office/drawing/2014/main" id="{36112D24-31B9-7102-4847-3AC39698B128}"/>
              </a:ext>
            </a:extLst>
          </p:cNvPr>
          <p:cNvSpPr/>
          <p:nvPr/>
        </p:nvSpPr>
        <p:spPr>
          <a:xfrm>
            <a:off x="352805" y="3015233"/>
            <a:ext cx="118874" cy="214000"/>
          </a:xfrm>
          <a:prstGeom prst="ellipse">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highlight>
                <a:srgbClr val="FFFF00"/>
              </a:highlight>
              <a:uLnTx/>
              <a:uFillTx/>
              <a:latin typeface="Calibri" panose="020F0502020204030204"/>
              <a:ea typeface="+mn-ea"/>
              <a:cs typeface="+mn-cs"/>
            </a:endParaRPr>
          </a:p>
        </p:txBody>
      </p:sp>
      <p:cxnSp>
        <p:nvCxnSpPr>
          <p:cNvPr id="34" name="Přímá spojnice se šipkou 77">
            <a:extLst>
              <a:ext uri="{FF2B5EF4-FFF2-40B4-BE49-F238E27FC236}">
                <a16:creationId xmlns:a16="http://schemas.microsoft.com/office/drawing/2014/main" id="{BEA3DE93-B1D8-0679-C2C4-71BC2CB443E4}"/>
              </a:ext>
            </a:extLst>
          </p:cNvPr>
          <p:cNvCxnSpPr>
            <a:cxnSpLocks/>
            <a:stCxn id="32" idx="7"/>
          </p:cNvCxnSpPr>
          <p:nvPr/>
        </p:nvCxnSpPr>
        <p:spPr>
          <a:xfrm flipV="1">
            <a:off x="1709480" y="2834265"/>
            <a:ext cx="543583" cy="184820"/>
          </a:xfrm>
          <a:prstGeom prst="straightConnector1">
            <a:avLst/>
          </a:prstGeom>
          <a:noFill/>
          <a:ln w="19050" cap="flat" cmpd="sng" algn="ctr">
            <a:solidFill>
              <a:srgbClr val="00B0F0"/>
            </a:solidFill>
            <a:prstDash val="solid"/>
            <a:miter lim="800000"/>
            <a:tailEnd type="triangle"/>
          </a:ln>
          <a:effectLst/>
        </p:spPr>
      </p:cxnSp>
      <p:pic>
        <p:nvPicPr>
          <p:cNvPr id="35" name="Obrázek 97">
            <a:extLst>
              <a:ext uri="{FF2B5EF4-FFF2-40B4-BE49-F238E27FC236}">
                <a16:creationId xmlns:a16="http://schemas.microsoft.com/office/drawing/2014/main" id="{F34AB107-E8B2-4955-8F82-B4DC096D1CA2}"/>
              </a:ext>
            </a:extLst>
          </p:cNvPr>
          <p:cNvPicPr>
            <a:picLocks noChangeAspect="1"/>
          </p:cNvPicPr>
          <p:nvPr/>
        </p:nvPicPr>
        <p:blipFill>
          <a:blip r:embed="rId7"/>
          <a:stretch>
            <a:fillRect/>
          </a:stretch>
        </p:blipFill>
        <p:spPr>
          <a:xfrm>
            <a:off x="5942329" y="1975470"/>
            <a:ext cx="875654" cy="658594"/>
          </a:xfrm>
          <a:prstGeom prst="rect">
            <a:avLst/>
          </a:prstGeom>
        </p:spPr>
      </p:pic>
      <p:cxnSp>
        <p:nvCxnSpPr>
          <p:cNvPr id="36" name="Přímá spojnice 99">
            <a:extLst>
              <a:ext uri="{FF2B5EF4-FFF2-40B4-BE49-F238E27FC236}">
                <a16:creationId xmlns:a16="http://schemas.microsoft.com/office/drawing/2014/main" id="{62F93202-939F-24D9-3B1A-D27B07D753BB}"/>
              </a:ext>
            </a:extLst>
          </p:cNvPr>
          <p:cNvCxnSpPr>
            <a:cxnSpLocks/>
          </p:cNvCxnSpPr>
          <p:nvPr/>
        </p:nvCxnSpPr>
        <p:spPr>
          <a:xfrm flipH="1">
            <a:off x="5603120" y="1550425"/>
            <a:ext cx="777036" cy="749228"/>
          </a:xfrm>
          <a:prstGeom prst="line">
            <a:avLst/>
          </a:prstGeom>
          <a:noFill/>
          <a:ln w="19050" cap="flat" cmpd="sng" algn="ctr">
            <a:solidFill>
              <a:sysClr val="windowText" lastClr="000000"/>
            </a:solidFill>
            <a:prstDash val="solid"/>
            <a:miter lim="800000"/>
          </a:ln>
          <a:effectLst/>
        </p:spPr>
      </p:cxnSp>
      <p:sp>
        <p:nvSpPr>
          <p:cNvPr id="37" name="Levá složená závorka 100">
            <a:extLst>
              <a:ext uri="{FF2B5EF4-FFF2-40B4-BE49-F238E27FC236}">
                <a16:creationId xmlns:a16="http://schemas.microsoft.com/office/drawing/2014/main" id="{29CB6032-73E6-7AD1-8614-D86D689C37DE}"/>
              </a:ext>
            </a:extLst>
          </p:cNvPr>
          <p:cNvSpPr/>
          <p:nvPr/>
        </p:nvSpPr>
        <p:spPr>
          <a:xfrm rot="18792375">
            <a:off x="5325518" y="2073932"/>
            <a:ext cx="250526" cy="840264"/>
          </a:xfrm>
          <a:prstGeom prst="leftBrace">
            <a:avLst>
              <a:gd name="adj1" fmla="val 0"/>
              <a:gd name="adj2" fmla="val 44963"/>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cxnSp>
        <p:nvCxnSpPr>
          <p:cNvPr id="38" name="Přímá spojnice 101">
            <a:extLst>
              <a:ext uri="{FF2B5EF4-FFF2-40B4-BE49-F238E27FC236}">
                <a16:creationId xmlns:a16="http://schemas.microsoft.com/office/drawing/2014/main" id="{5E9F0B9B-403B-E4DD-504D-9397768386B8}"/>
              </a:ext>
            </a:extLst>
          </p:cNvPr>
          <p:cNvCxnSpPr>
            <a:cxnSpLocks/>
            <a:stCxn id="37" idx="1"/>
          </p:cNvCxnSpPr>
          <p:nvPr/>
        </p:nvCxnSpPr>
        <p:spPr>
          <a:xfrm flipH="1">
            <a:off x="5076198" y="2556391"/>
            <a:ext cx="257975" cy="258484"/>
          </a:xfrm>
          <a:prstGeom prst="line">
            <a:avLst/>
          </a:prstGeom>
          <a:noFill/>
          <a:ln w="19050" cap="flat" cmpd="sng" algn="ctr">
            <a:solidFill>
              <a:srgbClr val="00B0F0"/>
            </a:solidFill>
            <a:prstDash val="solid"/>
            <a:miter lim="800000"/>
          </a:ln>
          <a:effectLst/>
        </p:spPr>
      </p:cxnSp>
      <p:sp>
        <p:nvSpPr>
          <p:cNvPr id="39" name="Obdélník: se zakulacenými rohy 115">
            <a:extLst>
              <a:ext uri="{FF2B5EF4-FFF2-40B4-BE49-F238E27FC236}">
                <a16:creationId xmlns:a16="http://schemas.microsoft.com/office/drawing/2014/main" id="{F1B3B1BE-AB0B-0271-071F-CD05706084E2}"/>
              </a:ext>
            </a:extLst>
          </p:cNvPr>
          <p:cNvSpPr/>
          <p:nvPr/>
        </p:nvSpPr>
        <p:spPr>
          <a:xfrm>
            <a:off x="354270" y="3677548"/>
            <a:ext cx="1438574" cy="1118726"/>
          </a:xfrm>
          <a:prstGeom prst="roundRect">
            <a:avLst/>
          </a:prstGeom>
          <a:noFill/>
          <a:ln w="19050" cap="flat" cmpd="sng" algn="ctr">
            <a:solidFill>
              <a:srgbClr val="00B05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40" name="Obdélník: se zakulacenými rohy 57">
            <a:extLst>
              <a:ext uri="{FF2B5EF4-FFF2-40B4-BE49-F238E27FC236}">
                <a16:creationId xmlns:a16="http://schemas.microsoft.com/office/drawing/2014/main" id="{93D04148-7CB9-EDA4-D5DB-2ABE3C4BB921}"/>
              </a:ext>
            </a:extLst>
          </p:cNvPr>
          <p:cNvSpPr/>
          <p:nvPr/>
        </p:nvSpPr>
        <p:spPr>
          <a:xfrm>
            <a:off x="7446926" y="1668610"/>
            <a:ext cx="1503562" cy="2017527"/>
          </a:xfrm>
          <a:prstGeom prst="roundRect">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41" name="Obdélník: se zakulacenými rohy 59">
            <a:extLst>
              <a:ext uri="{FF2B5EF4-FFF2-40B4-BE49-F238E27FC236}">
                <a16:creationId xmlns:a16="http://schemas.microsoft.com/office/drawing/2014/main" id="{671D8FF8-364B-6441-06B8-5539D415094B}"/>
              </a:ext>
            </a:extLst>
          </p:cNvPr>
          <p:cNvSpPr/>
          <p:nvPr/>
        </p:nvSpPr>
        <p:spPr>
          <a:xfrm rot="18820972">
            <a:off x="5357060" y="907578"/>
            <a:ext cx="1287406" cy="2065885"/>
          </a:xfrm>
          <a:prstGeom prst="roundRect">
            <a:avLst>
              <a:gd name="adj" fmla="val 42704"/>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cxnSp>
        <p:nvCxnSpPr>
          <p:cNvPr id="42" name="Přímá spojnice 68">
            <a:extLst>
              <a:ext uri="{FF2B5EF4-FFF2-40B4-BE49-F238E27FC236}">
                <a16:creationId xmlns:a16="http://schemas.microsoft.com/office/drawing/2014/main" id="{03A96841-D100-1961-41AB-45AAF7BA144B}"/>
              </a:ext>
            </a:extLst>
          </p:cNvPr>
          <p:cNvCxnSpPr>
            <a:cxnSpLocks/>
          </p:cNvCxnSpPr>
          <p:nvPr/>
        </p:nvCxnSpPr>
        <p:spPr>
          <a:xfrm flipV="1">
            <a:off x="6115055" y="2908452"/>
            <a:ext cx="0" cy="302417"/>
          </a:xfrm>
          <a:prstGeom prst="line">
            <a:avLst/>
          </a:prstGeom>
          <a:noFill/>
          <a:ln w="6350" cap="flat" cmpd="sng" algn="ctr">
            <a:solidFill>
              <a:srgbClr val="5B9BD5">
                <a:lumMod val="50000"/>
              </a:srgbClr>
            </a:solidFill>
            <a:prstDash val="solid"/>
            <a:miter lim="800000"/>
          </a:ln>
          <a:effectLst/>
        </p:spPr>
      </p:cxnSp>
      <p:cxnSp>
        <p:nvCxnSpPr>
          <p:cNvPr id="43" name="Přímá spojnice 73">
            <a:extLst>
              <a:ext uri="{FF2B5EF4-FFF2-40B4-BE49-F238E27FC236}">
                <a16:creationId xmlns:a16="http://schemas.microsoft.com/office/drawing/2014/main" id="{7D94B13F-DFC1-074E-0DB2-50B71D3AEB7D}"/>
              </a:ext>
            </a:extLst>
          </p:cNvPr>
          <p:cNvCxnSpPr>
            <a:cxnSpLocks/>
          </p:cNvCxnSpPr>
          <p:nvPr/>
        </p:nvCxnSpPr>
        <p:spPr>
          <a:xfrm flipV="1">
            <a:off x="5924382" y="3933845"/>
            <a:ext cx="0" cy="412136"/>
          </a:xfrm>
          <a:prstGeom prst="line">
            <a:avLst/>
          </a:prstGeom>
          <a:noFill/>
          <a:ln w="6350" cap="flat" cmpd="sng" algn="ctr">
            <a:solidFill>
              <a:srgbClr val="5B9BD5">
                <a:lumMod val="50000"/>
              </a:srgbClr>
            </a:solidFill>
            <a:prstDash val="solid"/>
            <a:miter lim="800000"/>
          </a:ln>
          <a:effectLst/>
        </p:spPr>
      </p:cxnSp>
      <p:cxnSp>
        <p:nvCxnSpPr>
          <p:cNvPr id="44" name="Přímá spojnice se šipkou 74">
            <a:extLst>
              <a:ext uri="{FF2B5EF4-FFF2-40B4-BE49-F238E27FC236}">
                <a16:creationId xmlns:a16="http://schemas.microsoft.com/office/drawing/2014/main" id="{E009E03B-D829-8871-A0B9-0AD1D2C7931A}"/>
              </a:ext>
            </a:extLst>
          </p:cNvPr>
          <p:cNvCxnSpPr>
            <a:cxnSpLocks/>
          </p:cNvCxnSpPr>
          <p:nvPr/>
        </p:nvCxnSpPr>
        <p:spPr>
          <a:xfrm>
            <a:off x="1924878" y="4273690"/>
            <a:ext cx="3955787" cy="6407"/>
          </a:xfrm>
          <a:prstGeom prst="straightConnector1">
            <a:avLst/>
          </a:prstGeom>
          <a:noFill/>
          <a:ln w="6350" cap="flat" cmpd="sng" algn="ctr">
            <a:solidFill>
              <a:srgbClr val="5B9BD5">
                <a:lumMod val="50000"/>
              </a:srgbClr>
            </a:solidFill>
            <a:prstDash val="solid"/>
            <a:miter lim="800000"/>
            <a:tailEnd type="triangle"/>
          </a:ln>
          <a:effectLst/>
        </p:spPr>
      </p:cxnSp>
      <p:cxnSp>
        <p:nvCxnSpPr>
          <p:cNvPr id="45" name="Přímá spojnice se šipkou 78">
            <a:extLst>
              <a:ext uri="{FF2B5EF4-FFF2-40B4-BE49-F238E27FC236}">
                <a16:creationId xmlns:a16="http://schemas.microsoft.com/office/drawing/2014/main" id="{1D646074-91F6-8F4D-3FEE-F379B5CB1CF6}"/>
              </a:ext>
            </a:extLst>
          </p:cNvPr>
          <p:cNvCxnSpPr>
            <a:cxnSpLocks/>
          </p:cNvCxnSpPr>
          <p:nvPr/>
        </p:nvCxnSpPr>
        <p:spPr>
          <a:xfrm flipH="1">
            <a:off x="6127601" y="2953816"/>
            <a:ext cx="1136319" cy="12512"/>
          </a:xfrm>
          <a:prstGeom prst="straightConnector1">
            <a:avLst/>
          </a:prstGeom>
          <a:noFill/>
          <a:ln w="6350" cap="flat" cmpd="sng" algn="ctr">
            <a:solidFill>
              <a:srgbClr val="5B9BD5">
                <a:lumMod val="50000"/>
              </a:srgbClr>
            </a:solidFill>
            <a:prstDash val="solid"/>
            <a:miter lim="800000"/>
            <a:tailEnd type="triangle"/>
          </a:ln>
          <a:effectLst/>
        </p:spPr>
      </p:cxnSp>
      <p:sp>
        <p:nvSpPr>
          <p:cNvPr id="46" name="TextovéPole 79">
            <a:extLst>
              <a:ext uri="{FF2B5EF4-FFF2-40B4-BE49-F238E27FC236}">
                <a16:creationId xmlns:a16="http://schemas.microsoft.com/office/drawing/2014/main" id="{549CBBAC-81BA-DE00-3D0B-A9E932C0F279}"/>
              </a:ext>
            </a:extLst>
          </p:cNvPr>
          <p:cNvSpPr txBox="1"/>
          <p:nvPr/>
        </p:nvSpPr>
        <p:spPr>
          <a:xfrm>
            <a:off x="6743742" y="2715662"/>
            <a:ext cx="561513" cy="300082"/>
          </a:xfrm>
          <a:prstGeom prst="rect">
            <a:avLst/>
          </a:prstGeom>
          <a:noFill/>
        </p:spPr>
        <p:txBody>
          <a:bodyPr wrap="square" rtlCol="0">
            <a:spAutoFit/>
          </a:bodyPr>
          <a:lstStyle/>
          <a:p>
            <a:pPr algn="ctr" defTabSz="342900">
              <a:buClrTx/>
            </a:pPr>
            <a:r>
              <a:rPr lang="en-GB" sz="1350" kern="1200">
                <a:solidFill>
                  <a:prstClr val="black"/>
                </a:solidFill>
                <a:latin typeface="Calibri" panose="020F0502020204030204"/>
                <a:ea typeface="+mn-ea"/>
              </a:rPr>
              <a:t>TRD</a:t>
            </a:r>
          </a:p>
        </p:txBody>
      </p:sp>
      <p:cxnSp>
        <p:nvCxnSpPr>
          <p:cNvPr id="47" name="Přímá spojnice 80">
            <a:extLst>
              <a:ext uri="{FF2B5EF4-FFF2-40B4-BE49-F238E27FC236}">
                <a16:creationId xmlns:a16="http://schemas.microsoft.com/office/drawing/2014/main" id="{209DF57D-4073-3449-28AC-745C815997E0}"/>
              </a:ext>
            </a:extLst>
          </p:cNvPr>
          <p:cNvCxnSpPr>
            <a:cxnSpLocks/>
          </p:cNvCxnSpPr>
          <p:nvPr/>
        </p:nvCxnSpPr>
        <p:spPr>
          <a:xfrm flipV="1">
            <a:off x="7394724" y="4147322"/>
            <a:ext cx="0" cy="234135"/>
          </a:xfrm>
          <a:prstGeom prst="line">
            <a:avLst/>
          </a:prstGeom>
          <a:noFill/>
          <a:ln w="6350" cap="flat" cmpd="sng" algn="ctr">
            <a:solidFill>
              <a:srgbClr val="ED7D31">
                <a:lumMod val="75000"/>
              </a:srgbClr>
            </a:solidFill>
            <a:prstDash val="solid"/>
            <a:miter lim="800000"/>
          </a:ln>
          <a:effectLst/>
        </p:spPr>
      </p:cxnSp>
      <p:cxnSp>
        <p:nvCxnSpPr>
          <p:cNvPr id="48" name="Přímá spojnice 93">
            <a:extLst>
              <a:ext uri="{FF2B5EF4-FFF2-40B4-BE49-F238E27FC236}">
                <a16:creationId xmlns:a16="http://schemas.microsoft.com/office/drawing/2014/main" id="{DE93EE8F-7DF0-A8E5-D882-F026A34362F2}"/>
              </a:ext>
            </a:extLst>
          </p:cNvPr>
          <p:cNvCxnSpPr>
            <a:cxnSpLocks/>
          </p:cNvCxnSpPr>
          <p:nvPr/>
        </p:nvCxnSpPr>
        <p:spPr>
          <a:xfrm flipV="1">
            <a:off x="2082259" y="3942476"/>
            <a:ext cx="0" cy="452451"/>
          </a:xfrm>
          <a:prstGeom prst="line">
            <a:avLst/>
          </a:prstGeom>
          <a:noFill/>
          <a:ln w="6350" cap="flat" cmpd="sng" algn="ctr">
            <a:solidFill>
              <a:srgbClr val="ED7D31">
                <a:lumMod val="75000"/>
              </a:srgbClr>
            </a:solidFill>
            <a:prstDash val="solid"/>
            <a:miter lim="800000"/>
          </a:ln>
          <a:effectLst/>
        </p:spPr>
      </p:cxnSp>
      <p:cxnSp>
        <p:nvCxnSpPr>
          <p:cNvPr id="49" name="Přímá spojnice se šipkou 94">
            <a:extLst>
              <a:ext uri="{FF2B5EF4-FFF2-40B4-BE49-F238E27FC236}">
                <a16:creationId xmlns:a16="http://schemas.microsoft.com/office/drawing/2014/main" id="{16FEE9C5-485A-967E-8DBC-3806B9887522}"/>
              </a:ext>
            </a:extLst>
          </p:cNvPr>
          <p:cNvCxnSpPr>
            <a:cxnSpLocks/>
          </p:cNvCxnSpPr>
          <p:nvPr/>
        </p:nvCxnSpPr>
        <p:spPr>
          <a:xfrm>
            <a:off x="2070529" y="4203158"/>
            <a:ext cx="5324195" cy="0"/>
          </a:xfrm>
          <a:prstGeom prst="straightConnector1">
            <a:avLst/>
          </a:prstGeom>
          <a:noFill/>
          <a:ln w="6350" cap="flat" cmpd="sng" algn="ctr">
            <a:solidFill>
              <a:srgbClr val="ED7D31">
                <a:lumMod val="75000"/>
              </a:srgbClr>
            </a:solidFill>
            <a:prstDash val="solid"/>
            <a:miter lim="800000"/>
            <a:headEnd type="triangle"/>
            <a:tailEnd type="triangle"/>
          </a:ln>
          <a:effectLst/>
        </p:spPr>
      </p:cxnSp>
      <p:sp>
        <p:nvSpPr>
          <p:cNvPr id="50" name="TextovéPole 95">
            <a:extLst>
              <a:ext uri="{FF2B5EF4-FFF2-40B4-BE49-F238E27FC236}">
                <a16:creationId xmlns:a16="http://schemas.microsoft.com/office/drawing/2014/main" id="{D0B2A12E-FE5E-735D-9D52-A54BFB5AEA46}"/>
              </a:ext>
            </a:extLst>
          </p:cNvPr>
          <p:cNvSpPr txBox="1"/>
          <p:nvPr/>
        </p:nvSpPr>
        <p:spPr>
          <a:xfrm>
            <a:off x="2687925" y="3925987"/>
            <a:ext cx="1880395" cy="300082"/>
          </a:xfrm>
          <a:prstGeom prst="rect">
            <a:avLst/>
          </a:prstGeom>
          <a:noFill/>
        </p:spPr>
        <p:txBody>
          <a:bodyPr wrap="square" rtlCol="0">
            <a:spAutoFit/>
          </a:bodyPr>
          <a:lstStyle/>
          <a:p>
            <a:pPr algn="ctr" defTabSz="342900">
              <a:buClrTx/>
            </a:pPr>
            <a:r>
              <a:rPr lang="en-GB" sz="1350" kern="1200">
                <a:solidFill>
                  <a:prstClr val="black"/>
                </a:solidFill>
                <a:latin typeface="Calibri" panose="020F0502020204030204"/>
                <a:ea typeface="+mn-ea"/>
              </a:rPr>
              <a:t>Variable position of TOF</a:t>
            </a:r>
          </a:p>
        </p:txBody>
      </p:sp>
      <p:cxnSp>
        <p:nvCxnSpPr>
          <p:cNvPr id="51" name="Přímá spojnice 81">
            <a:extLst>
              <a:ext uri="{FF2B5EF4-FFF2-40B4-BE49-F238E27FC236}">
                <a16:creationId xmlns:a16="http://schemas.microsoft.com/office/drawing/2014/main" id="{E603FF4C-91B0-FECA-7E71-119575C35FF2}"/>
              </a:ext>
            </a:extLst>
          </p:cNvPr>
          <p:cNvCxnSpPr>
            <a:cxnSpLocks/>
          </p:cNvCxnSpPr>
          <p:nvPr/>
        </p:nvCxnSpPr>
        <p:spPr>
          <a:xfrm flipH="1">
            <a:off x="382817" y="3118716"/>
            <a:ext cx="6913573" cy="0"/>
          </a:xfrm>
          <a:prstGeom prst="line">
            <a:avLst/>
          </a:prstGeom>
          <a:noFill/>
          <a:ln w="12700" cap="flat" cmpd="sng" algn="ctr">
            <a:solidFill>
              <a:sysClr val="windowText" lastClr="000000"/>
            </a:solidFill>
            <a:prstDash val="lgDash"/>
            <a:miter lim="800000"/>
          </a:ln>
          <a:effectLst/>
        </p:spPr>
      </p:cxnSp>
      <p:cxnSp>
        <p:nvCxnSpPr>
          <p:cNvPr id="52" name="Přímá spojnice 82">
            <a:extLst>
              <a:ext uri="{FF2B5EF4-FFF2-40B4-BE49-F238E27FC236}">
                <a16:creationId xmlns:a16="http://schemas.microsoft.com/office/drawing/2014/main" id="{746A17C0-C9CE-C74A-CAD6-D75C2496B865}"/>
              </a:ext>
            </a:extLst>
          </p:cNvPr>
          <p:cNvCxnSpPr>
            <a:cxnSpLocks/>
          </p:cNvCxnSpPr>
          <p:nvPr/>
        </p:nvCxnSpPr>
        <p:spPr>
          <a:xfrm flipH="1">
            <a:off x="1924878" y="4381457"/>
            <a:ext cx="6942898" cy="2748"/>
          </a:xfrm>
          <a:prstGeom prst="line">
            <a:avLst/>
          </a:prstGeom>
          <a:noFill/>
          <a:ln w="12700" cap="flat" cmpd="sng" algn="ctr">
            <a:solidFill>
              <a:sysClr val="windowText" lastClr="000000"/>
            </a:solidFill>
            <a:prstDash val="lgDash"/>
            <a:miter lim="800000"/>
          </a:ln>
          <a:effectLst/>
        </p:spPr>
      </p:cxnSp>
      <p:cxnSp>
        <p:nvCxnSpPr>
          <p:cNvPr id="53" name="Přímá spojnice 83">
            <a:extLst>
              <a:ext uri="{FF2B5EF4-FFF2-40B4-BE49-F238E27FC236}">
                <a16:creationId xmlns:a16="http://schemas.microsoft.com/office/drawing/2014/main" id="{CD75E1B7-1352-20E1-F2F0-D3932D4907C2}"/>
              </a:ext>
            </a:extLst>
          </p:cNvPr>
          <p:cNvCxnSpPr>
            <a:cxnSpLocks/>
          </p:cNvCxnSpPr>
          <p:nvPr/>
        </p:nvCxnSpPr>
        <p:spPr>
          <a:xfrm flipH="1">
            <a:off x="1641698" y="3032497"/>
            <a:ext cx="3405576" cy="71176"/>
          </a:xfrm>
          <a:prstGeom prst="line">
            <a:avLst/>
          </a:prstGeom>
          <a:noFill/>
          <a:ln w="12700" cap="flat" cmpd="sng" algn="ctr">
            <a:solidFill>
              <a:sysClr val="windowText" lastClr="000000"/>
            </a:solidFill>
            <a:prstDash val="lgDash"/>
            <a:miter lim="800000"/>
          </a:ln>
          <a:effectLst/>
        </p:spPr>
      </p:cxnSp>
      <p:sp>
        <p:nvSpPr>
          <p:cNvPr id="54" name="TextovéPole 84">
            <a:extLst>
              <a:ext uri="{FF2B5EF4-FFF2-40B4-BE49-F238E27FC236}">
                <a16:creationId xmlns:a16="http://schemas.microsoft.com/office/drawing/2014/main" id="{03D3A9E3-660A-5870-34A2-66FBD4034587}"/>
              </a:ext>
            </a:extLst>
          </p:cNvPr>
          <p:cNvSpPr txBox="1"/>
          <p:nvPr/>
        </p:nvSpPr>
        <p:spPr>
          <a:xfrm>
            <a:off x="5047273" y="3295863"/>
            <a:ext cx="511418"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B.M.</a:t>
            </a:r>
          </a:p>
        </p:txBody>
      </p:sp>
      <p:cxnSp>
        <p:nvCxnSpPr>
          <p:cNvPr id="55" name="Přímá spojnice se šipkou 4">
            <a:extLst>
              <a:ext uri="{FF2B5EF4-FFF2-40B4-BE49-F238E27FC236}">
                <a16:creationId xmlns:a16="http://schemas.microsoft.com/office/drawing/2014/main" id="{76C51FDE-1B55-35AF-77F8-640288BF409B}"/>
              </a:ext>
            </a:extLst>
          </p:cNvPr>
          <p:cNvCxnSpPr>
            <a:cxnSpLocks/>
          </p:cNvCxnSpPr>
          <p:nvPr/>
        </p:nvCxnSpPr>
        <p:spPr>
          <a:xfrm flipV="1">
            <a:off x="412268" y="2812539"/>
            <a:ext cx="122894" cy="214000"/>
          </a:xfrm>
          <a:prstGeom prst="straightConnector1">
            <a:avLst/>
          </a:prstGeom>
          <a:noFill/>
          <a:ln w="19050" cap="flat" cmpd="sng" algn="ctr">
            <a:solidFill>
              <a:srgbClr val="00B0F0"/>
            </a:solidFill>
            <a:prstDash val="solid"/>
            <a:miter lim="800000"/>
            <a:tailEnd type="triangle"/>
          </a:ln>
          <a:effectLst/>
        </p:spPr>
      </p:cxnSp>
      <p:grpSp>
        <p:nvGrpSpPr>
          <p:cNvPr id="56" name="Gruppieren 47">
            <a:extLst>
              <a:ext uri="{FF2B5EF4-FFF2-40B4-BE49-F238E27FC236}">
                <a16:creationId xmlns:a16="http://schemas.microsoft.com/office/drawing/2014/main" id="{FDD1315D-0D00-0029-6E33-2E3B647F271C}"/>
              </a:ext>
            </a:extLst>
          </p:cNvPr>
          <p:cNvGrpSpPr/>
          <p:nvPr/>
        </p:nvGrpSpPr>
        <p:grpSpPr>
          <a:xfrm>
            <a:off x="169858" y="1281750"/>
            <a:ext cx="1848083" cy="1594526"/>
            <a:chOff x="4289276" y="1155628"/>
            <a:chExt cx="3340226" cy="2656390"/>
          </a:xfrm>
        </p:grpSpPr>
        <p:pic>
          <p:nvPicPr>
            <p:cNvPr id="57" name="Grafik 48">
              <a:extLst>
                <a:ext uri="{FF2B5EF4-FFF2-40B4-BE49-F238E27FC236}">
                  <a16:creationId xmlns:a16="http://schemas.microsoft.com/office/drawing/2014/main" id="{C6179667-2DA7-6C02-C844-23019DBB4D03}"/>
                </a:ext>
              </a:extLst>
            </p:cNvPr>
            <p:cNvPicPr>
              <a:picLocks noChangeAspect="1"/>
            </p:cNvPicPr>
            <p:nvPr/>
          </p:nvPicPr>
          <p:blipFill rotWithShape="1">
            <a:blip r:embed="rId8"/>
            <a:srcRect l="34251" t="15001" r="25588" b="11501"/>
            <a:stretch/>
          </p:blipFill>
          <p:spPr>
            <a:xfrm>
              <a:off x="4289276" y="1602202"/>
              <a:ext cx="1574822" cy="1621140"/>
            </a:xfrm>
            <a:prstGeom prst="rect">
              <a:avLst/>
            </a:prstGeom>
          </p:spPr>
        </p:pic>
        <p:pic>
          <p:nvPicPr>
            <p:cNvPr id="58" name="Grafik 52">
              <a:extLst>
                <a:ext uri="{FF2B5EF4-FFF2-40B4-BE49-F238E27FC236}">
                  <a16:creationId xmlns:a16="http://schemas.microsoft.com/office/drawing/2014/main" id="{82104935-47A5-CC39-4E60-9A20E4288D15}"/>
                </a:ext>
              </a:extLst>
            </p:cNvPr>
            <p:cNvPicPr>
              <a:picLocks noChangeAspect="1"/>
            </p:cNvPicPr>
            <p:nvPr/>
          </p:nvPicPr>
          <p:blipFill rotWithShape="1">
            <a:blip r:embed="rId9"/>
            <a:srcRect l="32281" t="10747" r="35826" b="10020"/>
            <a:stretch/>
          </p:blipFill>
          <p:spPr>
            <a:xfrm>
              <a:off x="5931960" y="1590695"/>
              <a:ext cx="1193486" cy="1606049"/>
            </a:xfrm>
            <a:prstGeom prst="rect">
              <a:avLst/>
            </a:prstGeom>
          </p:spPr>
        </p:pic>
        <p:pic>
          <p:nvPicPr>
            <p:cNvPr id="59" name="Grafik 53">
              <a:extLst>
                <a:ext uri="{FF2B5EF4-FFF2-40B4-BE49-F238E27FC236}">
                  <a16:creationId xmlns:a16="http://schemas.microsoft.com/office/drawing/2014/main" id="{8CA82C79-6C5D-C822-CA81-BA8AC5F7B973}"/>
                </a:ext>
              </a:extLst>
            </p:cNvPr>
            <p:cNvPicPr>
              <a:picLocks noChangeAspect="1"/>
            </p:cNvPicPr>
            <p:nvPr/>
          </p:nvPicPr>
          <p:blipFill rotWithShape="1">
            <a:blip r:embed="rId10"/>
            <a:srcRect l="31494" t="12201" r="57875" b="11474"/>
            <a:stretch/>
          </p:blipFill>
          <p:spPr>
            <a:xfrm>
              <a:off x="7219477" y="1596448"/>
              <a:ext cx="410025" cy="1594542"/>
            </a:xfrm>
            <a:prstGeom prst="rect">
              <a:avLst/>
            </a:prstGeom>
          </p:spPr>
        </p:pic>
        <p:cxnSp>
          <p:nvCxnSpPr>
            <p:cNvPr id="60" name="Gerade Verbindung mit Pfeil 55">
              <a:extLst>
                <a:ext uri="{FF2B5EF4-FFF2-40B4-BE49-F238E27FC236}">
                  <a16:creationId xmlns:a16="http://schemas.microsoft.com/office/drawing/2014/main" id="{7791F9FA-0D35-511D-DF51-BD2356086946}"/>
                </a:ext>
              </a:extLst>
            </p:cNvPr>
            <p:cNvCxnSpPr/>
            <p:nvPr/>
          </p:nvCxnSpPr>
          <p:spPr bwMode="auto">
            <a:xfrm flipV="1">
              <a:off x="4665187" y="2992509"/>
              <a:ext cx="136478" cy="327301"/>
            </a:xfrm>
            <a:prstGeom prst="straightConnector1">
              <a:avLst/>
            </a:prstGeom>
            <a:noFill/>
            <a:ln w="19050" cap="flat" cmpd="sng" algn="ctr">
              <a:solidFill>
                <a:srgbClr val="FFC000"/>
              </a:solidFill>
              <a:prstDash val="solid"/>
              <a:miter lim="800000"/>
              <a:headEnd type="none" w="med" len="med"/>
              <a:tailEnd type="triangle" w="med" len="med"/>
            </a:ln>
            <a:effectLst/>
          </p:spPr>
        </p:cxnSp>
        <p:sp>
          <p:nvSpPr>
            <p:cNvPr id="61" name="Rechteck 56">
              <a:extLst>
                <a:ext uri="{FF2B5EF4-FFF2-40B4-BE49-F238E27FC236}">
                  <a16:creationId xmlns:a16="http://schemas.microsoft.com/office/drawing/2014/main" id="{8299DD1E-D208-1C5D-D4E8-172638783C27}"/>
                </a:ext>
              </a:extLst>
            </p:cNvPr>
            <p:cNvSpPr/>
            <p:nvPr/>
          </p:nvSpPr>
          <p:spPr>
            <a:xfrm>
              <a:off x="4353703" y="3319810"/>
              <a:ext cx="1510394" cy="346098"/>
            </a:xfrm>
            <a:prstGeom prst="rect">
              <a:avLst/>
            </a:prstGeom>
          </p:spPr>
          <p:txBody>
            <a:bodyPr wrap="square">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smtClean="0">
                  <a:ln>
                    <a:noFill/>
                  </a:ln>
                  <a:solidFill>
                    <a:prstClr val="black"/>
                  </a:solidFill>
                  <a:effectLst/>
                  <a:uLnTx/>
                  <a:uFillTx/>
                  <a:latin typeface="Calibri" panose="020F0502020204030204"/>
                  <a:ea typeface="+mn-ea"/>
                </a:rPr>
                <a:t>Target chamber</a:t>
              </a:r>
            </a:p>
          </p:txBody>
        </p:sp>
        <p:cxnSp>
          <p:nvCxnSpPr>
            <p:cNvPr id="62" name="Gerade Verbindung mit Pfeil 57">
              <a:extLst>
                <a:ext uri="{FF2B5EF4-FFF2-40B4-BE49-F238E27FC236}">
                  <a16:creationId xmlns:a16="http://schemas.microsoft.com/office/drawing/2014/main" id="{D26C9C1B-0271-C40F-03B0-7EEE7F5EC7FD}"/>
                </a:ext>
              </a:extLst>
            </p:cNvPr>
            <p:cNvCxnSpPr/>
            <p:nvPr/>
          </p:nvCxnSpPr>
          <p:spPr bwMode="auto">
            <a:xfrm flipH="1">
              <a:off x="5636084" y="1578068"/>
              <a:ext cx="570891" cy="266756"/>
            </a:xfrm>
            <a:prstGeom prst="straightConnector1">
              <a:avLst/>
            </a:prstGeom>
            <a:noFill/>
            <a:ln w="19050" cap="flat" cmpd="sng" algn="ctr">
              <a:solidFill>
                <a:srgbClr val="FFC000"/>
              </a:solidFill>
              <a:prstDash val="solid"/>
              <a:miter lim="800000"/>
              <a:headEnd type="none" w="med" len="med"/>
              <a:tailEnd type="triangle" w="med" len="med"/>
            </a:ln>
            <a:effectLst/>
          </p:spPr>
        </p:cxnSp>
        <p:sp>
          <p:nvSpPr>
            <p:cNvPr id="63" name="Rechteck 58">
              <a:extLst>
                <a:ext uri="{FF2B5EF4-FFF2-40B4-BE49-F238E27FC236}">
                  <a16:creationId xmlns:a16="http://schemas.microsoft.com/office/drawing/2014/main" id="{B096DC07-31D9-784A-F473-969F856AB453}"/>
                </a:ext>
              </a:extLst>
            </p:cNvPr>
            <p:cNvSpPr/>
            <p:nvPr/>
          </p:nvSpPr>
          <p:spPr>
            <a:xfrm>
              <a:off x="6206975" y="1155628"/>
              <a:ext cx="1080121" cy="538375"/>
            </a:xfrm>
            <a:prstGeom prst="rect">
              <a:avLst/>
            </a:prstGeom>
          </p:spPr>
          <p:txBody>
            <a:bodyPr wrap="square">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smtClean="0">
                  <a:ln>
                    <a:noFill/>
                  </a:ln>
                  <a:solidFill>
                    <a:prstClr val="black"/>
                  </a:solidFill>
                  <a:effectLst/>
                  <a:uLnTx/>
                  <a:uFillTx/>
                  <a:latin typeface="Calibri" panose="020F0502020204030204"/>
                  <a:ea typeface="+mn-ea"/>
                </a:rPr>
                <a:t>Acceptance window</a:t>
              </a:r>
            </a:p>
          </p:txBody>
        </p:sp>
        <p:cxnSp>
          <p:nvCxnSpPr>
            <p:cNvPr id="64" name="Gerade Verbindung mit Pfeil 59">
              <a:extLst>
                <a:ext uri="{FF2B5EF4-FFF2-40B4-BE49-F238E27FC236}">
                  <a16:creationId xmlns:a16="http://schemas.microsoft.com/office/drawing/2014/main" id="{3790B2DC-0E5C-2F7C-1CA3-2175F368A8F8}"/>
                </a:ext>
              </a:extLst>
            </p:cNvPr>
            <p:cNvCxnSpPr>
              <a:stCxn id="58" idx="0"/>
            </p:cNvCxnSpPr>
            <p:nvPr/>
          </p:nvCxnSpPr>
          <p:spPr bwMode="auto">
            <a:xfrm flipH="1">
              <a:off x="6511888" y="1590695"/>
              <a:ext cx="16815" cy="336165"/>
            </a:xfrm>
            <a:prstGeom prst="straightConnector1">
              <a:avLst/>
            </a:prstGeom>
            <a:noFill/>
            <a:ln w="19050" cap="flat" cmpd="sng" algn="ctr">
              <a:solidFill>
                <a:srgbClr val="FFC000"/>
              </a:solidFill>
              <a:prstDash val="solid"/>
              <a:miter lim="800000"/>
              <a:headEnd type="none" w="med" len="med"/>
              <a:tailEnd type="triangle" w="med" len="med"/>
            </a:ln>
            <a:effectLst/>
          </p:spPr>
        </p:cxnSp>
        <p:cxnSp>
          <p:nvCxnSpPr>
            <p:cNvPr id="65" name="Gerade Verbindung mit Pfeil 60">
              <a:extLst>
                <a:ext uri="{FF2B5EF4-FFF2-40B4-BE49-F238E27FC236}">
                  <a16:creationId xmlns:a16="http://schemas.microsoft.com/office/drawing/2014/main" id="{61F97579-7880-3EEE-F8EE-FF3937AAA313}"/>
                </a:ext>
              </a:extLst>
            </p:cNvPr>
            <p:cNvCxnSpPr/>
            <p:nvPr/>
          </p:nvCxnSpPr>
          <p:spPr bwMode="auto">
            <a:xfrm>
              <a:off x="7075374" y="1562976"/>
              <a:ext cx="310410" cy="281848"/>
            </a:xfrm>
            <a:prstGeom prst="straightConnector1">
              <a:avLst/>
            </a:prstGeom>
            <a:noFill/>
            <a:ln w="19050" cap="flat" cmpd="sng" algn="ctr">
              <a:solidFill>
                <a:srgbClr val="FFC000"/>
              </a:solidFill>
              <a:prstDash val="solid"/>
              <a:miter lim="800000"/>
              <a:headEnd type="none" w="med" len="med"/>
              <a:tailEnd type="triangle" w="med" len="med"/>
            </a:ln>
            <a:effectLst/>
          </p:spPr>
        </p:cxnSp>
        <p:sp>
          <p:nvSpPr>
            <p:cNvPr id="66" name="Rechteck 61">
              <a:extLst>
                <a:ext uri="{FF2B5EF4-FFF2-40B4-BE49-F238E27FC236}">
                  <a16:creationId xmlns:a16="http://schemas.microsoft.com/office/drawing/2014/main" id="{5C7D5E27-4863-9121-E822-1AE831E350E2}"/>
                </a:ext>
              </a:extLst>
            </p:cNvPr>
            <p:cNvSpPr/>
            <p:nvPr/>
          </p:nvSpPr>
          <p:spPr>
            <a:xfrm>
              <a:off x="5718218" y="3273643"/>
              <a:ext cx="1278466" cy="538375"/>
            </a:xfrm>
            <a:prstGeom prst="rect">
              <a:avLst/>
            </a:prstGeom>
          </p:spPr>
          <p:txBody>
            <a:bodyPr wrap="square">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smtClean="0">
                  <a:ln>
                    <a:noFill/>
                  </a:ln>
                  <a:solidFill>
                    <a:prstClr val="black"/>
                  </a:solidFill>
                  <a:effectLst/>
                  <a:uLnTx/>
                  <a:uFillTx/>
                  <a:latin typeface="Calibri" panose="020F0502020204030204"/>
                  <a:ea typeface="+mn-ea"/>
                </a:rPr>
                <a:t>O-Ring groove</a:t>
              </a:r>
            </a:p>
          </p:txBody>
        </p:sp>
        <p:cxnSp>
          <p:nvCxnSpPr>
            <p:cNvPr id="67" name="Gerade Verbindung mit Pfeil 62">
              <a:extLst>
                <a:ext uri="{FF2B5EF4-FFF2-40B4-BE49-F238E27FC236}">
                  <a16:creationId xmlns:a16="http://schemas.microsoft.com/office/drawing/2014/main" id="{620E58C6-730A-664F-6623-ECD3D62DCEDE}"/>
                </a:ext>
              </a:extLst>
            </p:cNvPr>
            <p:cNvCxnSpPr>
              <a:stCxn id="66" idx="0"/>
            </p:cNvCxnSpPr>
            <p:nvPr/>
          </p:nvCxnSpPr>
          <p:spPr bwMode="auto">
            <a:xfrm flipV="1">
              <a:off x="6357451" y="3040486"/>
              <a:ext cx="195380" cy="233156"/>
            </a:xfrm>
            <a:prstGeom prst="straightConnector1">
              <a:avLst/>
            </a:prstGeom>
            <a:noFill/>
            <a:ln w="19050" cap="flat" cmpd="sng" algn="ctr">
              <a:solidFill>
                <a:srgbClr val="FFC000"/>
              </a:solidFill>
              <a:prstDash val="solid"/>
              <a:miter lim="800000"/>
              <a:headEnd type="none" w="med" len="med"/>
              <a:tailEnd type="triangle" w="med" len="med"/>
            </a:ln>
            <a:effectLst/>
          </p:spPr>
        </p:cxnSp>
      </p:grpSp>
      <p:sp>
        <p:nvSpPr>
          <p:cNvPr id="68" name="Obdélník: se zakulacenými rohy 20">
            <a:extLst>
              <a:ext uri="{FF2B5EF4-FFF2-40B4-BE49-F238E27FC236}">
                <a16:creationId xmlns:a16="http://schemas.microsoft.com/office/drawing/2014/main" id="{D9EA4DA7-AE10-B60F-94DF-4C6058C57C0F}"/>
              </a:ext>
            </a:extLst>
          </p:cNvPr>
          <p:cNvSpPr/>
          <p:nvPr/>
        </p:nvSpPr>
        <p:spPr>
          <a:xfrm>
            <a:off x="133175" y="1259757"/>
            <a:ext cx="1932669" cy="1552487"/>
          </a:xfrm>
          <a:prstGeom prst="roundRect">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pic>
        <p:nvPicPr>
          <p:cNvPr id="69" name="Obrázek 23">
            <a:extLst>
              <a:ext uri="{FF2B5EF4-FFF2-40B4-BE49-F238E27FC236}">
                <a16:creationId xmlns:a16="http://schemas.microsoft.com/office/drawing/2014/main" id="{04BA854E-9949-A07B-9220-9B97539BF419}"/>
              </a:ext>
            </a:extLst>
          </p:cNvPr>
          <p:cNvPicPr>
            <a:picLocks noChangeAspect="1"/>
          </p:cNvPicPr>
          <p:nvPr/>
        </p:nvPicPr>
        <p:blipFill>
          <a:blip r:embed="rId11"/>
          <a:stretch>
            <a:fillRect/>
          </a:stretch>
        </p:blipFill>
        <p:spPr>
          <a:xfrm>
            <a:off x="2139641" y="620064"/>
            <a:ext cx="2094053" cy="2272745"/>
          </a:xfrm>
          <a:prstGeom prst="rect">
            <a:avLst/>
          </a:prstGeom>
        </p:spPr>
      </p:pic>
      <p:sp>
        <p:nvSpPr>
          <p:cNvPr id="70" name="Obdélník: se zakulacenými rohy 25">
            <a:extLst>
              <a:ext uri="{FF2B5EF4-FFF2-40B4-BE49-F238E27FC236}">
                <a16:creationId xmlns:a16="http://schemas.microsoft.com/office/drawing/2014/main" id="{73DD9EB1-5DB6-F8B6-9A17-58AACF336A4D}"/>
              </a:ext>
            </a:extLst>
          </p:cNvPr>
          <p:cNvSpPr/>
          <p:nvPr/>
        </p:nvSpPr>
        <p:spPr>
          <a:xfrm>
            <a:off x="2122355" y="557484"/>
            <a:ext cx="2286675" cy="2339157"/>
          </a:xfrm>
          <a:prstGeom prst="roundRect">
            <a:avLst/>
          </a:prstGeom>
          <a:noFill/>
          <a:ln w="19050" cap="flat" cmpd="sng" algn="ctr">
            <a:solidFill>
              <a:srgbClr val="00B0F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white"/>
              </a:solidFill>
              <a:effectLst/>
              <a:uLnTx/>
              <a:uFillTx/>
              <a:latin typeface="Calibri" panose="020F0502020204030204"/>
              <a:ea typeface="+mn-ea"/>
              <a:cs typeface="+mn-cs"/>
            </a:endParaRPr>
          </a:p>
        </p:txBody>
      </p:sp>
      <p:sp>
        <p:nvSpPr>
          <p:cNvPr id="71" name="TextovéPole 15">
            <a:extLst>
              <a:ext uri="{FF2B5EF4-FFF2-40B4-BE49-F238E27FC236}">
                <a16:creationId xmlns:a16="http://schemas.microsoft.com/office/drawing/2014/main" id="{4AA43E65-F732-51FC-B508-4ADB75A11FEE}"/>
              </a:ext>
            </a:extLst>
          </p:cNvPr>
          <p:cNvSpPr txBox="1"/>
          <p:nvPr/>
        </p:nvSpPr>
        <p:spPr>
          <a:xfrm>
            <a:off x="3877465" y="1318061"/>
            <a:ext cx="1097591" cy="1131079"/>
          </a:xfrm>
          <a:prstGeom prst="rect">
            <a:avLst/>
          </a:prstGeom>
          <a:solidFill>
            <a:sysClr val="window" lastClr="FFFFFF"/>
          </a:solidFill>
        </p:spPr>
        <p:txBody>
          <a:bodyPr wrap="square">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ts val="0"/>
              </a:spcBef>
              <a:spcAft>
                <a:spcPts val="0"/>
              </a:spcAft>
              <a:buClrTx/>
              <a:buSzTx/>
              <a:buFontTx/>
              <a:buNone/>
              <a:tabLst/>
              <a:defRPr/>
            </a:pPr>
            <a:r>
              <a:rPr kumimoji="0" lang="en-GB" sz="1350" b="0" i="1" u="none" strike="noStrike" kern="1200" cap="none" spc="0" normalizeH="0" baseline="0" noProof="0" dirty="0">
                <a:ln>
                  <a:noFill/>
                </a:ln>
                <a:solidFill>
                  <a:prstClr val="black"/>
                </a:solidFill>
                <a:effectLst/>
                <a:uLnTx/>
                <a:uFillTx/>
                <a:latin typeface="Calibri" panose="020F0502020204030204"/>
                <a:ea typeface="+mn-ea"/>
                <a:cs typeface="+mn-cs"/>
              </a:rPr>
              <a:t>Design of the STS team (Johann M. Heuser, et al.)</a:t>
            </a:r>
          </a:p>
        </p:txBody>
      </p:sp>
      <p:sp>
        <p:nvSpPr>
          <p:cNvPr id="72" name="Textfeld 71"/>
          <p:cNvSpPr txBox="1"/>
          <p:nvPr/>
        </p:nvSpPr>
        <p:spPr>
          <a:xfrm>
            <a:off x="1693335" y="76199"/>
            <a:ext cx="5660524"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 sz="2800" dirty="0">
                <a:solidFill>
                  <a:sysClr val="windowText" lastClr="000000"/>
                </a:solidFill>
              </a:rPr>
              <a:t>B</a:t>
            </a:r>
            <a:r>
              <a:rPr kumimoji="0" lang="de" sz="2800" b="0" i="0" u="none" strike="noStrike" kern="0" cap="none" spc="0" normalizeH="0" baseline="0" noProof="0" dirty="0" smtClean="0">
                <a:ln>
                  <a:noFill/>
                </a:ln>
                <a:solidFill>
                  <a:sysClr val="windowText" lastClr="000000"/>
                </a:solidFill>
                <a:effectLst/>
                <a:uLnTx/>
                <a:uFillTx/>
              </a:rPr>
              <a:t>eam pipe for CBM: Components </a:t>
            </a:r>
            <a:endParaRPr kumimoji="0" lang="de-DE" sz="1800" b="0" i="0" u="none" strike="noStrike" kern="0" cap="none" spc="0" normalizeH="0" baseline="0" noProof="0" dirty="0" smtClean="0">
              <a:ln>
                <a:noFill/>
              </a:ln>
              <a:solidFill>
                <a:sysClr val="windowText" lastClr="000000"/>
              </a:solidFill>
              <a:effectLst/>
              <a:uLnTx/>
              <a:uFillTx/>
            </a:endParaRPr>
          </a:p>
        </p:txBody>
      </p:sp>
      <p:sp>
        <p:nvSpPr>
          <p:cNvPr id="73" name="Rechteck 72"/>
          <p:cNvSpPr/>
          <p:nvPr/>
        </p:nvSpPr>
        <p:spPr>
          <a:xfrm>
            <a:off x="181858" y="176540"/>
            <a:ext cx="1261884" cy="523220"/>
          </a:xfrm>
          <a:prstGeom prst="rect">
            <a:avLst/>
          </a:prstGeom>
        </p:spPr>
        <p:txBody>
          <a:bodyPr wrap="none">
            <a:spAutoFit/>
          </a:bodyPr>
          <a:lstStyle/>
          <a:p>
            <a:r>
              <a:rPr lang="de" sz="2800" b="1" dirty="0">
                <a:solidFill>
                  <a:srgbClr val="0070C0"/>
                </a:solidFill>
              </a:rPr>
              <a:t>WP2.4</a:t>
            </a:r>
            <a:endParaRPr lang="de-DE" dirty="0">
              <a:solidFill>
                <a:srgbClr val="0070C0"/>
              </a:solidFill>
            </a:endParaRPr>
          </a:p>
        </p:txBody>
      </p:sp>
      <p:pic>
        <p:nvPicPr>
          <p:cNvPr id="74" name="Grafik 73"/>
          <p:cNvPicPr>
            <a:picLocks noChangeAspect="1"/>
          </p:cNvPicPr>
          <p:nvPr/>
        </p:nvPicPr>
        <p:blipFill>
          <a:blip r:embed="rId12"/>
          <a:stretch>
            <a:fillRect/>
          </a:stretch>
        </p:blipFill>
        <p:spPr>
          <a:xfrm>
            <a:off x="7692221" y="241071"/>
            <a:ext cx="1277957" cy="495759"/>
          </a:xfrm>
          <a:prstGeom prst="rect">
            <a:avLst/>
          </a:prstGeom>
        </p:spPr>
      </p:pic>
      <p:pic>
        <p:nvPicPr>
          <p:cNvPr id="75" name="Grafik 74"/>
          <p:cNvPicPr>
            <a:picLocks noChangeAspect="1"/>
          </p:cNvPicPr>
          <p:nvPr/>
        </p:nvPicPr>
        <p:blipFill>
          <a:blip r:embed="rId13"/>
          <a:stretch>
            <a:fillRect/>
          </a:stretch>
        </p:blipFill>
        <p:spPr>
          <a:xfrm>
            <a:off x="7992533" y="789467"/>
            <a:ext cx="772506" cy="585060"/>
          </a:xfrm>
          <a:prstGeom prst="rect">
            <a:avLst/>
          </a:prstGeom>
        </p:spPr>
      </p:pic>
      <p:sp>
        <p:nvSpPr>
          <p:cNvPr id="76" name="Textfeld 75"/>
          <p:cNvSpPr txBox="1"/>
          <p:nvPr/>
        </p:nvSpPr>
        <p:spPr>
          <a:xfrm>
            <a:off x="6493933" y="558799"/>
            <a:ext cx="1191352" cy="523220"/>
          </a:xfrm>
          <a:prstGeom prst="rect">
            <a:avLst/>
          </a:prstGeom>
          <a:noFill/>
        </p:spPr>
        <p:txBody>
          <a:bodyPr wrap="none" rtlCol="0">
            <a:spAutoFit/>
          </a:bodyPr>
          <a:lstStyle/>
          <a:p>
            <a:r>
              <a:rPr lang="de-DE" dirty="0" smtClean="0"/>
              <a:t>J. </a:t>
            </a:r>
            <a:r>
              <a:rPr lang="de-DE" dirty="0" err="1" smtClean="0"/>
              <a:t>Kollarczyk</a:t>
            </a:r>
            <a:endParaRPr lang="de-DE" dirty="0" smtClean="0"/>
          </a:p>
          <a:p>
            <a:r>
              <a:rPr lang="de-DE" dirty="0" smtClean="0"/>
              <a:t>A. Kugler</a:t>
            </a:r>
          </a:p>
        </p:txBody>
      </p:sp>
      <p:sp>
        <p:nvSpPr>
          <p:cNvPr id="77" name="Textfeld 76"/>
          <p:cNvSpPr txBox="1"/>
          <p:nvPr/>
        </p:nvSpPr>
        <p:spPr>
          <a:xfrm>
            <a:off x="6434667" y="1134533"/>
            <a:ext cx="1439818" cy="307777"/>
          </a:xfrm>
          <a:prstGeom prst="rect">
            <a:avLst/>
          </a:prstGeom>
          <a:noFill/>
        </p:spPr>
        <p:txBody>
          <a:bodyPr wrap="none" rtlCol="0">
            <a:spAutoFit/>
          </a:bodyPr>
          <a:lstStyle/>
          <a:p>
            <a:r>
              <a:rPr lang="de-DE" dirty="0" smtClean="0"/>
              <a:t>A. Senger FAIR</a:t>
            </a:r>
            <a:endParaRPr lang="de-DE" dirty="0"/>
          </a:p>
        </p:txBody>
      </p:sp>
      <p:sp>
        <p:nvSpPr>
          <p:cNvPr id="2" name="Foliennummernplatzhalt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19</a:t>
            </a:fld>
            <a:endParaRPr lang="de-DE"/>
          </a:p>
        </p:txBody>
      </p:sp>
    </p:spTree>
    <p:extLst>
      <p:ext uri="{BB962C8B-B14F-4D97-AF65-F5344CB8AC3E}">
        <p14:creationId xmlns:p14="http://schemas.microsoft.com/office/powerpoint/2010/main" val="2869064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685800">
              <a:buClrTx/>
            </a:pPr>
            <a:fld id="{69C196F3-23D8-4578-8A64-CA455A5879F0}" type="slidenum">
              <a:rPr lang="en-US" kern="1200">
                <a:solidFill>
                  <a:prstClr val="black">
                    <a:tint val="75000"/>
                  </a:prstClr>
                </a:solidFill>
                <a:latin typeface="Calibri" panose="020F0502020204030204"/>
                <a:ea typeface="+mn-ea"/>
                <a:cs typeface="+mn-cs"/>
              </a:rPr>
              <a:pPr defTabSz="685800">
                <a:buClrTx/>
              </a:pPr>
              <a:t>2</a:t>
            </a:fld>
            <a:endParaRPr lang="en-US" kern="1200">
              <a:solidFill>
                <a:prstClr val="black">
                  <a:tint val="75000"/>
                </a:prstClr>
              </a:solidFill>
              <a:latin typeface="Calibri" panose="020F0502020204030204"/>
              <a:ea typeface="+mn-ea"/>
              <a:cs typeface="+mn-cs"/>
            </a:endParaRPr>
          </a:p>
        </p:txBody>
      </p:sp>
      <p:sp>
        <p:nvSpPr>
          <p:cNvPr id="22" name="TextBox 21"/>
          <p:cNvSpPr txBox="1"/>
          <p:nvPr/>
        </p:nvSpPr>
        <p:spPr>
          <a:xfrm>
            <a:off x="279617" y="720570"/>
            <a:ext cx="6806983" cy="830997"/>
          </a:xfrm>
          <a:prstGeom prst="rect">
            <a:avLst/>
          </a:prstGeom>
          <a:noFill/>
        </p:spPr>
        <p:txBody>
          <a:bodyPr wrap="square" rtlCol="0">
            <a:spAutoFit/>
          </a:bodyPr>
          <a:lstStyle/>
          <a:p>
            <a:pPr marL="135731" indent="-135731" defTabSz="685800">
              <a:buClrTx/>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STS = main CBM detector for charged-particle trajectory measurement</a:t>
            </a:r>
          </a:p>
          <a:p>
            <a:pPr marL="135731" indent="-135731" defTabSz="685800">
              <a:buClrTx/>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installed in dipole magnet’s gap </a:t>
            </a:r>
          </a:p>
          <a:p>
            <a:pPr marL="135731" indent="-135731" defTabSz="685800">
              <a:buClrTx/>
              <a:buFont typeface="Arial" panose="020B0604020202020204" pitchFamily="34" charset="0"/>
              <a:buChar char="•"/>
            </a:pPr>
            <a:r>
              <a:rPr lang="en-US" sz="1600" kern="1200" dirty="0">
                <a:solidFill>
                  <a:prstClr val="black"/>
                </a:solidFill>
                <a:latin typeface="Arial" panose="020B0604020202020204" pitchFamily="34" charset="0"/>
                <a:ea typeface="+mn-ea"/>
                <a:cs typeface="Arial" panose="020B0604020202020204" pitchFamily="34" charset="0"/>
              </a:rPr>
              <a:t>thousands of high-tech components</a:t>
            </a:r>
          </a:p>
        </p:txBody>
      </p:sp>
      <p:sp>
        <p:nvSpPr>
          <p:cNvPr id="23" name="Title 1"/>
          <p:cNvSpPr>
            <a:spLocks noGrp="1"/>
          </p:cNvSpPr>
          <p:nvPr>
            <p:ph type="title"/>
          </p:nvPr>
        </p:nvSpPr>
        <p:spPr>
          <a:xfrm>
            <a:off x="567267" y="-65895"/>
            <a:ext cx="9144000" cy="994172"/>
          </a:xfrm>
        </p:spPr>
        <p:txBody>
          <a:bodyPr>
            <a:normAutofit/>
          </a:bodyPr>
          <a:lstStyle/>
          <a:p>
            <a:pPr algn="ctr"/>
            <a:r>
              <a:rPr lang="en-US" sz="2800" dirty="0">
                <a:solidFill>
                  <a:srgbClr val="0070C0"/>
                </a:solidFill>
                <a:latin typeface="Arial" panose="020B0604020202020204" pitchFamily="34" charset="0"/>
                <a:cs typeface="Arial" panose="020B0604020202020204" pitchFamily="34" charset="0"/>
              </a:rPr>
              <a:t>Silicon Tracking System </a:t>
            </a:r>
            <a:r>
              <a:rPr lang="en-US" sz="2800" dirty="0" smtClean="0">
                <a:solidFill>
                  <a:srgbClr val="0070C0"/>
                </a:solidFill>
                <a:latin typeface="Arial" panose="020B0604020202020204" pitchFamily="34" charset="0"/>
                <a:cs typeface="Arial" panose="020B0604020202020204" pitchFamily="34" charset="0"/>
              </a:rPr>
              <a:t>(STS) for </a:t>
            </a:r>
            <a:r>
              <a:rPr lang="en-US" sz="2800" dirty="0">
                <a:solidFill>
                  <a:srgbClr val="0070C0"/>
                </a:solidFill>
                <a:latin typeface="Arial" panose="020B0604020202020204" pitchFamily="34" charset="0"/>
                <a:cs typeface="Arial" panose="020B0604020202020204" pitchFamily="34" charset="0"/>
              </a:rPr>
              <a:t>CBM/FAIR</a:t>
            </a:r>
          </a:p>
        </p:txBody>
      </p:sp>
      <p:grpSp>
        <p:nvGrpSpPr>
          <p:cNvPr id="27" name="Group 26"/>
          <p:cNvGrpSpPr>
            <a:grpSpLocks noChangeAspect="1"/>
          </p:cNvGrpSpPr>
          <p:nvPr/>
        </p:nvGrpSpPr>
        <p:grpSpPr>
          <a:xfrm>
            <a:off x="262202" y="1891327"/>
            <a:ext cx="5479737" cy="2948774"/>
            <a:chOff x="349602" y="2290666"/>
            <a:chExt cx="7306316" cy="3931698"/>
          </a:xfrm>
        </p:grpSpPr>
        <p:pic>
          <p:nvPicPr>
            <p:cNvPr id="7" name="Picture 6"/>
            <p:cNvPicPr>
              <a:picLocks noChangeAspect="1"/>
            </p:cNvPicPr>
            <p:nvPr/>
          </p:nvPicPr>
          <p:blipFill>
            <a:blip r:embed="rId2"/>
            <a:stretch>
              <a:fillRect/>
            </a:stretch>
          </p:blipFill>
          <p:spPr>
            <a:xfrm>
              <a:off x="349602" y="2290666"/>
              <a:ext cx="7306316" cy="3931698"/>
            </a:xfrm>
            <a:prstGeom prst="rect">
              <a:avLst/>
            </a:prstGeom>
            <a:solidFill>
              <a:schemeClr val="bg1"/>
            </a:solidFill>
          </p:spPr>
        </p:pic>
        <p:sp>
          <p:nvSpPr>
            <p:cNvPr id="26" name="Rectangle 25"/>
            <p:cNvSpPr/>
            <p:nvPr/>
          </p:nvSpPr>
          <p:spPr>
            <a:xfrm>
              <a:off x="3717890" y="5385916"/>
              <a:ext cx="373464" cy="2928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TextBox 24"/>
            <p:cNvSpPr txBox="1"/>
            <p:nvPr/>
          </p:nvSpPr>
          <p:spPr>
            <a:xfrm>
              <a:off x="3503495" y="5270733"/>
              <a:ext cx="782097" cy="553997"/>
            </a:xfrm>
            <a:prstGeom prst="rect">
              <a:avLst/>
            </a:prstGeom>
            <a:noFill/>
          </p:spPr>
          <p:txBody>
            <a:bodyPr wrap="square" rtlCol="0">
              <a:spAutoFit/>
            </a:bodyPr>
            <a:lstStyle/>
            <a:p>
              <a:pPr algn="ctr" defTabSz="685800">
                <a:buClrTx/>
              </a:pPr>
              <a:r>
                <a:rPr lang="en-US" sz="2100" b="1" kern="1200" dirty="0">
                  <a:solidFill>
                    <a:srgbClr val="FF0000"/>
                  </a:solidFill>
                  <a:latin typeface="Calibri" panose="020F0502020204030204"/>
                  <a:ea typeface="+mn-ea"/>
                  <a:cs typeface="+mn-cs"/>
                </a:rPr>
                <a:t>STS</a:t>
              </a:r>
            </a:p>
          </p:txBody>
        </p:sp>
      </p:grpSp>
      <p:grpSp>
        <p:nvGrpSpPr>
          <p:cNvPr id="30" name="Group 29"/>
          <p:cNvGrpSpPr>
            <a:grpSpLocks noChangeAspect="1"/>
          </p:cNvGrpSpPr>
          <p:nvPr/>
        </p:nvGrpSpPr>
        <p:grpSpPr>
          <a:xfrm>
            <a:off x="6024771" y="1866876"/>
            <a:ext cx="2954340" cy="2766031"/>
            <a:chOff x="8021739" y="2534323"/>
            <a:chExt cx="3939120" cy="3688041"/>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9916" t="7193" r="15701" b="8455"/>
            <a:stretch/>
          </p:blipFill>
          <p:spPr>
            <a:xfrm>
              <a:off x="8021739" y="2534323"/>
              <a:ext cx="3784624" cy="3688041"/>
            </a:xfrm>
            <a:prstGeom prst="rect">
              <a:avLst/>
            </a:prstGeom>
          </p:spPr>
        </p:pic>
        <p:sp>
          <p:nvSpPr>
            <p:cNvPr id="10" name="TextBox 9"/>
            <p:cNvSpPr txBox="1"/>
            <p:nvPr/>
          </p:nvSpPr>
          <p:spPr>
            <a:xfrm>
              <a:off x="8249322" y="3801180"/>
              <a:ext cx="826864" cy="369332"/>
            </a:xfrm>
            <a:prstGeom prst="rect">
              <a:avLst/>
            </a:prstGeom>
            <a:noFill/>
          </p:spPr>
          <p:txBody>
            <a:bodyPr wrap="square" rtlCol="0">
              <a:spAutoFit/>
            </a:bodyPr>
            <a:lstStyle/>
            <a:p>
              <a:pPr defTabSz="685800">
                <a:buClrTx/>
              </a:pPr>
              <a:r>
                <a:rPr lang="en-US" sz="1200" kern="1200" dirty="0">
                  <a:solidFill>
                    <a:prstClr val="white"/>
                  </a:solidFill>
                  <a:latin typeface="Calibri" panose="020F0502020204030204"/>
                  <a:ea typeface="+mn-ea"/>
                  <a:cs typeface="+mn-cs"/>
                </a:rPr>
                <a:t>target</a:t>
              </a:r>
            </a:p>
          </p:txBody>
        </p:sp>
        <p:cxnSp>
          <p:nvCxnSpPr>
            <p:cNvPr id="11" name="Straight Arrow Connector 10"/>
            <p:cNvCxnSpPr/>
            <p:nvPr/>
          </p:nvCxnSpPr>
          <p:spPr>
            <a:xfrm>
              <a:off x="8576313" y="4080231"/>
              <a:ext cx="1219720" cy="339483"/>
            </a:xfrm>
            <a:prstGeom prst="straightConnector1">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9772565" y="4344490"/>
              <a:ext cx="1908584" cy="80504"/>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236458" y="3818794"/>
              <a:ext cx="724401" cy="615553"/>
            </a:xfrm>
            <a:prstGeom prst="rect">
              <a:avLst/>
            </a:prstGeom>
            <a:noFill/>
          </p:spPr>
          <p:txBody>
            <a:bodyPr wrap="square" rtlCol="0">
              <a:spAutoFit/>
            </a:bodyPr>
            <a:lstStyle/>
            <a:p>
              <a:pPr defTabSz="685800">
                <a:buClrTx/>
              </a:pPr>
              <a:r>
                <a:rPr lang="en-US" sz="1200" kern="1200" dirty="0">
                  <a:solidFill>
                    <a:prstClr val="white"/>
                  </a:solidFill>
                  <a:latin typeface="Calibri" panose="020F0502020204030204"/>
                  <a:ea typeface="+mn-ea"/>
                  <a:cs typeface="+mn-cs"/>
                </a:rPr>
                <a:t>beam </a:t>
              </a:r>
              <a:br>
                <a:rPr lang="en-US" sz="1200" kern="1200" dirty="0">
                  <a:solidFill>
                    <a:prstClr val="white"/>
                  </a:solidFill>
                  <a:latin typeface="Calibri" panose="020F0502020204030204"/>
                  <a:ea typeface="+mn-ea"/>
                  <a:cs typeface="+mn-cs"/>
                </a:rPr>
              </a:br>
              <a:r>
                <a:rPr lang="en-US" sz="1200" kern="1200" dirty="0">
                  <a:solidFill>
                    <a:prstClr val="white"/>
                  </a:solidFill>
                  <a:latin typeface="Calibri" panose="020F0502020204030204"/>
                  <a:ea typeface="+mn-ea"/>
                  <a:cs typeface="+mn-cs"/>
                </a:rPr>
                <a:t>pipe</a:t>
              </a:r>
            </a:p>
          </p:txBody>
        </p:sp>
        <p:cxnSp>
          <p:nvCxnSpPr>
            <p:cNvPr id="14" name="Straight Connector 13"/>
            <p:cNvCxnSpPr/>
            <p:nvPr/>
          </p:nvCxnSpPr>
          <p:spPr>
            <a:xfrm>
              <a:off x="9796033" y="4461591"/>
              <a:ext cx="1538257" cy="26046"/>
            </a:xfrm>
            <a:prstGeom prst="line">
              <a:avLst/>
            </a:prstGeom>
            <a:ln w="1587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873487" y="4467658"/>
              <a:ext cx="1460802" cy="727311"/>
            </a:xfrm>
            <a:prstGeom prst="line">
              <a:avLst/>
            </a:prstGeom>
            <a:ln w="158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16" name="Arc 15"/>
            <p:cNvSpPr/>
            <p:nvPr/>
          </p:nvSpPr>
          <p:spPr>
            <a:xfrm rot="4563646">
              <a:off x="11182096" y="4327941"/>
              <a:ext cx="219600" cy="174148"/>
            </a:xfrm>
            <a:prstGeom prst="arc">
              <a:avLst>
                <a:gd name="adj1" fmla="val 16200000"/>
                <a:gd name="adj2" fmla="val 19319751"/>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7" name="TextBox 16"/>
            <p:cNvSpPr txBox="1"/>
            <p:nvPr/>
          </p:nvSpPr>
          <p:spPr>
            <a:xfrm>
              <a:off x="10998158" y="4416240"/>
              <a:ext cx="761055" cy="369332"/>
            </a:xfrm>
            <a:prstGeom prst="rect">
              <a:avLst/>
            </a:prstGeom>
            <a:noFill/>
          </p:spPr>
          <p:txBody>
            <a:bodyPr wrap="square" rtlCol="0">
              <a:spAutoFit/>
            </a:bodyPr>
            <a:lstStyle/>
            <a:p>
              <a:pPr defTabSz="685800">
                <a:buClrTx/>
              </a:pPr>
              <a:r>
                <a:rPr lang="en-US" sz="1200" kern="1200" dirty="0">
                  <a:solidFill>
                    <a:prstClr val="white"/>
                  </a:solidFill>
                  <a:latin typeface="Calibri" panose="020F0502020204030204"/>
                  <a:ea typeface="+mn-ea"/>
                  <a:cs typeface="+mn-cs"/>
                </a:rPr>
                <a:t>2.5</a:t>
              </a:r>
              <a:r>
                <a:rPr lang="en-US" sz="1200" kern="1200" dirty="0">
                  <a:solidFill>
                    <a:prstClr val="white"/>
                  </a:solidFill>
                  <a:latin typeface="Calibri" panose="020F0502020204030204"/>
                  <a:ea typeface="+mn-ea"/>
                  <a:cs typeface="+mn-cs"/>
                  <a:sym typeface="Symbol" panose="05050102010706020507" pitchFamily="18" charset="2"/>
                </a:rPr>
                <a:t></a:t>
              </a:r>
              <a:endParaRPr lang="en-US" sz="1200" kern="1200" dirty="0">
                <a:solidFill>
                  <a:prstClr val="white"/>
                </a:solidFill>
                <a:latin typeface="Calibri" panose="020F0502020204030204"/>
                <a:ea typeface="+mn-ea"/>
                <a:cs typeface="+mn-cs"/>
              </a:endParaRPr>
            </a:p>
          </p:txBody>
        </p:sp>
        <p:sp>
          <p:nvSpPr>
            <p:cNvPr id="18" name="TextBox 17"/>
            <p:cNvSpPr txBox="1"/>
            <p:nvPr/>
          </p:nvSpPr>
          <p:spPr>
            <a:xfrm>
              <a:off x="11115207" y="4777672"/>
              <a:ext cx="761055" cy="369332"/>
            </a:xfrm>
            <a:prstGeom prst="rect">
              <a:avLst/>
            </a:prstGeom>
            <a:noFill/>
          </p:spPr>
          <p:txBody>
            <a:bodyPr wrap="square" rtlCol="0">
              <a:spAutoFit/>
            </a:bodyPr>
            <a:lstStyle/>
            <a:p>
              <a:pPr defTabSz="685800">
                <a:buClrTx/>
              </a:pPr>
              <a:r>
                <a:rPr lang="en-US" sz="1200" kern="1200" dirty="0">
                  <a:solidFill>
                    <a:prstClr val="white"/>
                  </a:solidFill>
                  <a:latin typeface="Calibri" panose="020F0502020204030204"/>
                  <a:ea typeface="+mn-ea"/>
                  <a:cs typeface="+mn-cs"/>
                </a:rPr>
                <a:t>25</a:t>
              </a:r>
              <a:r>
                <a:rPr lang="en-US" sz="1200" kern="1200" dirty="0">
                  <a:solidFill>
                    <a:prstClr val="white"/>
                  </a:solidFill>
                  <a:latin typeface="Calibri" panose="020F0502020204030204"/>
                  <a:ea typeface="+mn-ea"/>
                  <a:cs typeface="+mn-cs"/>
                  <a:sym typeface="Symbol" panose="05050102010706020507" pitchFamily="18" charset="2"/>
                </a:rPr>
                <a:t></a:t>
              </a:r>
              <a:endParaRPr lang="en-US" sz="1200" kern="1200" dirty="0">
                <a:solidFill>
                  <a:prstClr val="white"/>
                </a:solidFill>
                <a:latin typeface="Calibri" panose="020F0502020204030204"/>
                <a:ea typeface="+mn-ea"/>
                <a:cs typeface="+mn-cs"/>
              </a:endParaRPr>
            </a:p>
          </p:txBody>
        </p:sp>
        <p:sp>
          <p:nvSpPr>
            <p:cNvPr id="19" name="Arc 18"/>
            <p:cNvSpPr/>
            <p:nvPr/>
          </p:nvSpPr>
          <p:spPr>
            <a:xfrm rot="4563646">
              <a:off x="9769253" y="3833386"/>
              <a:ext cx="1909549" cy="1498370"/>
            </a:xfrm>
            <a:prstGeom prst="arc">
              <a:avLst>
                <a:gd name="adj1" fmla="val 16200000"/>
                <a:gd name="adj2" fmla="val 19568674"/>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20" name="TextBox 19"/>
            <p:cNvSpPr txBox="1"/>
            <p:nvPr/>
          </p:nvSpPr>
          <p:spPr>
            <a:xfrm>
              <a:off x="9697007" y="3996744"/>
              <a:ext cx="826864" cy="369332"/>
            </a:xfrm>
            <a:prstGeom prst="rect">
              <a:avLst/>
            </a:prstGeom>
            <a:noFill/>
          </p:spPr>
          <p:txBody>
            <a:bodyPr wrap="square" rtlCol="0">
              <a:spAutoFit/>
            </a:bodyPr>
            <a:lstStyle/>
            <a:p>
              <a:pPr defTabSz="685800">
                <a:buClrTx/>
              </a:pPr>
              <a:r>
                <a:rPr lang="en-US" sz="1200" kern="1200" dirty="0">
                  <a:solidFill>
                    <a:prstClr val="white"/>
                  </a:solidFill>
                  <a:latin typeface="Calibri" panose="020F0502020204030204"/>
                  <a:ea typeface="+mn-ea"/>
                  <a:cs typeface="+mn-cs"/>
                </a:rPr>
                <a:t>MVD</a:t>
              </a:r>
            </a:p>
          </p:txBody>
        </p:sp>
        <p:sp>
          <p:nvSpPr>
            <p:cNvPr id="21" name="TextBox 20"/>
            <p:cNvSpPr txBox="1"/>
            <p:nvPr/>
          </p:nvSpPr>
          <p:spPr>
            <a:xfrm>
              <a:off x="10046616" y="3259526"/>
              <a:ext cx="1156965" cy="677108"/>
            </a:xfrm>
            <a:prstGeom prst="rect">
              <a:avLst/>
            </a:prstGeom>
            <a:noFill/>
          </p:spPr>
          <p:txBody>
            <a:bodyPr wrap="square" rtlCol="0">
              <a:spAutoFit/>
            </a:bodyPr>
            <a:lstStyle/>
            <a:p>
              <a:pPr defTabSz="685800">
                <a:buClrTx/>
              </a:pPr>
              <a:r>
                <a:rPr lang="en-US" sz="2700" b="1" kern="1200" dirty="0">
                  <a:solidFill>
                    <a:srgbClr val="FF0000"/>
                  </a:solidFill>
                  <a:latin typeface="Calibri" panose="020F0502020204030204"/>
                  <a:ea typeface="+mn-ea"/>
                  <a:cs typeface="+mn-cs"/>
                </a:rPr>
                <a:t>STS</a:t>
              </a:r>
            </a:p>
          </p:txBody>
        </p:sp>
        <p:sp>
          <p:nvSpPr>
            <p:cNvPr id="28" name="Right Arrow 27"/>
            <p:cNvSpPr/>
            <p:nvPr/>
          </p:nvSpPr>
          <p:spPr>
            <a:xfrm rot="21429999">
              <a:off x="8704136" y="4382281"/>
              <a:ext cx="809534" cy="184666"/>
            </a:xfrm>
            <a:prstGeom prst="rightArrow">
              <a:avLst/>
            </a:prstGeom>
            <a:solidFill>
              <a:srgbClr val="FF0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9" name="TextBox 28"/>
            <p:cNvSpPr txBox="1"/>
            <p:nvPr/>
          </p:nvSpPr>
          <p:spPr>
            <a:xfrm rot="21414710">
              <a:off x="8040939" y="4294196"/>
              <a:ext cx="826864" cy="369332"/>
            </a:xfrm>
            <a:prstGeom prst="rect">
              <a:avLst/>
            </a:prstGeom>
            <a:noFill/>
          </p:spPr>
          <p:txBody>
            <a:bodyPr wrap="square" rtlCol="0">
              <a:spAutoFit/>
            </a:bodyPr>
            <a:lstStyle/>
            <a:p>
              <a:pPr defTabSz="685800">
                <a:buClrTx/>
              </a:pPr>
              <a:r>
                <a:rPr lang="en-US" sz="1200" kern="1200" dirty="0">
                  <a:solidFill>
                    <a:srgbClr val="FF0000"/>
                  </a:solidFill>
                  <a:latin typeface="Calibri" panose="020F0502020204030204"/>
                  <a:ea typeface="+mn-ea"/>
                  <a:cs typeface="+mn-cs"/>
                </a:rPr>
                <a:t>beam</a:t>
              </a:r>
            </a:p>
          </p:txBody>
        </p:sp>
      </p:grpSp>
      <p:sp>
        <p:nvSpPr>
          <p:cNvPr id="31" name="Right Arrow 30"/>
          <p:cNvSpPr/>
          <p:nvPr/>
        </p:nvSpPr>
        <p:spPr>
          <a:xfrm rot="11383275">
            <a:off x="3209211" y="3136253"/>
            <a:ext cx="288208" cy="128877"/>
          </a:xfrm>
          <a:prstGeom prst="rightArrow">
            <a:avLst/>
          </a:prstGeom>
          <a:solidFill>
            <a:srgbClr val="FF0000"/>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32" name="Rechteck 31"/>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WP2.1</a:t>
            </a:r>
            <a:endParaRPr kumimoji="0" lang="de-DE" sz="1800" b="0" i="0" u="none" strike="noStrike" kern="0" cap="none" spc="0" normalizeH="0" baseline="0" noProof="0" dirty="0" smtClean="0">
              <a:ln>
                <a:noFill/>
              </a:ln>
              <a:solidFill>
                <a:srgbClr val="0070C0"/>
              </a:solidFill>
              <a:effectLst/>
              <a:uLnTx/>
              <a:uFillTx/>
            </a:endParaRPr>
          </a:p>
        </p:txBody>
      </p:sp>
      <p:pic>
        <p:nvPicPr>
          <p:cNvPr id="33" name="Picture 12"/>
          <p:cNvPicPr>
            <a:picLocks noChangeAspect="1"/>
          </p:cNvPicPr>
          <p:nvPr/>
        </p:nvPicPr>
        <p:blipFill rotWithShape="1">
          <a:blip r:embed="rId4"/>
          <a:srcRect t="24301" r="79587" b="29780"/>
          <a:stretch/>
        </p:blipFill>
        <p:spPr>
          <a:xfrm>
            <a:off x="7545299" y="1337835"/>
            <a:ext cx="779861" cy="287765"/>
          </a:xfrm>
          <a:prstGeom prst="rect">
            <a:avLst/>
          </a:prstGeom>
        </p:spPr>
      </p:pic>
      <p:pic>
        <p:nvPicPr>
          <p:cNvPr id="34" name="Picture 13"/>
          <p:cNvPicPr>
            <a:picLocks noChangeAspect="1"/>
          </p:cNvPicPr>
          <p:nvPr/>
        </p:nvPicPr>
        <p:blipFill rotWithShape="1">
          <a:blip r:embed="rId4"/>
          <a:srcRect l="54038" t="3721" r="28655" b="25747"/>
          <a:stretch/>
        </p:blipFill>
        <p:spPr>
          <a:xfrm>
            <a:off x="8339666" y="1294599"/>
            <a:ext cx="668868" cy="447105"/>
          </a:xfrm>
          <a:prstGeom prst="rect">
            <a:avLst/>
          </a:prstGeom>
        </p:spPr>
      </p:pic>
      <p:sp>
        <p:nvSpPr>
          <p:cNvPr id="2" name="Textfeld 1"/>
          <p:cNvSpPr txBox="1"/>
          <p:nvPr/>
        </p:nvSpPr>
        <p:spPr>
          <a:xfrm>
            <a:off x="2336799" y="1591733"/>
            <a:ext cx="2122697" cy="338554"/>
          </a:xfrm>
          <a:prstGeom prst="rect">
            <a:avLst/>
          </a:prstGeom>
          <a:noFill/>
        </p:spPr>
        <p:txBody>
          <a:bodyPr wrap="none" rtlCol="0">
            <a:spAutoFit/>
          </a:bodyPr>
          <a:lstStyle/>
          <a:p>
            <a:r>
              <a:rPr lang="de-DE" sz="1600" dirty="0" smtClean="0">
                <a:solidFill>
                  <a:srgbClr val="0070C0"/>
                </a:solidFill>
              </a:rPr>
              <a:t>The CBM </a:t>
            </a:r>
            <a:r>
              <a:rPr lang="de-DE" sz="1600" dirty="0" err="1" smtClean="0">
                <a:solidFill>
                  <a:srgbClr val="0070C0"/>
                </a:solidFill>
              </a:rPr>
              <a:t>experiment</a:t>
            </a:r>
            <a:endParaRPr lang="de-DE" sz="1600" dirty="0">
              <a:solidFill>
                <a:srgbClr val="0070C0"/>
              </a:solidFill>
            </a:endParaRPr>
          </a:p>
        </p:txBody>
      </p:sp>
      <p:sp>
        <p:nvSpPr>
          <p:cNvPr id="3" name="Textfeld 2"/>
          <p:cNvSpPr txBox="1"/>
          <p:nvPr/>
        </p:nvSpPr>
        <p:spPr>
          <a:xfrm>
            <a:off x="7620002" y="778934"/>
            <a:ext cx="1337732" cy="523220"/>
          </a:xfrm>
          <a:prstGeom prst="rect">
            <a:avLst/>
          </a:prstGeom>
          <a:noFill/>
        </p:spPr>
        <p:txBody>
          <a:bodyPr wrap="square" rtlCol="0">
            <a:spAutoFit/>
          </a:bodyPr>
          <a:lstStyle/>
          <a:p>
            <a:r>
              <a:rPr lang="de-DE" dirty="0" smtClean="0"/>
              <a:t>J. Heuser </a:t>
            </a:r>
            <a:r>
              <a:rPr lang="de-DE" dirty="0" err="1" smtClean="0"/>
              <a:t>for</a:t>
            </a:r>
            <a:r>
              <a:rPr lang="de-DE" dirty="0" smtClean="0"/>
              <a:t> </a:t>
            </a:r>
            <a:r>
              <a:rPr lang="de-DE" dirty="0" err="1" smtClean="0"/>
              <a:t>the</a:t>
            </a:r>
            <a:r>
              <a:rPr lang="de-DE" dirty="0" smtClean="0"/>
              <a:t> STS </a:t>
            </a:r>
            <a:r>
              <a:rPr lang="de-DE" dirty="0" err="1" smtClean="0"/>
              <a:t>group</a:t>
            </a:r>
            <a:endParaRPr lang="de-DE" dirty="0"/>
          </a:p>
        </p:txBody>
      </p:sp>
    </p:spTree>
    <p:extLst>
      <p:ext uri="{BB962C8B-B14F-4D97-AF65-F5344CB8AC3E}">
        <p14:creationId xmlns:p14="http://schemas.microsoft.com/office/powerpoint/2010/main" val="34936341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8">
            <a:extLst>
              <a:ext uri="{FF2B5EF4-FFF2-40B4-BE49-F238E27FC236}">
                <a16:creationId xmlns:a16="http://schemas.microsoft.com/office/drawing/2014/main" id="{2F6D277C-8A7A-D830-D9D1-87817D149B77}"/>
              </a:ext>
            </a:extLst>
          </p:cNvPr>
          <p:cNvPicPr>
            <a:picLocks noChangeAspect="1"/>
          </p:cNvPicPr>
          <p:nvPr/>
        </p:nvPicPr>
        <p:blipFill rotWithShape="1">
          <a:blip r:embed="rId2"/>
          <a:srcRect r="3012"/>
          <a:stretch/>
        </p:blipFill>
        <p:spPr>
          <a:xfrm>
            <a:off x="332644" y="2437494"/>
            <a:ext cx="6753956" cy="885824"/>
          </a:xfrm>
          <a:prstGeom prst="rect">
            <a:avLst/>
          </a:prstGeom>
        </p:spPr>
      </p:pic>
      <p:pic>
        <p:nvPicPr>
          <p:cNvPr id="3" name="Obrázek 7">
            <a:extLst>
              <a:ext uri="{FF2B5EF4-FFF2-40B4-BE49-F238E27FC236}">
                <a16:creationId xmlns:a16="http://schemas.microsoft.com/office/drawing/2014/main" id="{06DA5C1A-3F8E-F7CE-BE90-59366C3AD01F}"/>
              </a:ext>
            </a:extLst>
          </p:cNvPr>
          <p:cNvPicPr>
            <a:picLocks noChangeAspect="1"/>
          </p:cNvPicPr>
          <p:nvPr/>
        </p:nvPicPr>
        <p:blipFill>
          <a:blip r:embed="rId3">
            <a:alphaModFix amt="50000"/>
          </a:blip>
          <a:stretch>
            <a:fillRect/>
          </a:stretch>
        </p:blipFill>
        <p:spPr>
          <a:xfrm>
            <a:off x="5059737" y="2139333"/>
            <a:ext cx="2076898" cy="1101583"/>
          </a:xfrm>
          <a:prstGeom prst="rect">
            <a:avLst/>
          </a:prstGeom>
        </p:spPr>
      </p:pic>
      <p:sp>
        <p:nvSpPr>
          <p:cNvPr id="5" name="Zástupný obsah 2">
            <a:extLst>
              <a:ext uri="{FF2B5EF4-FFF2-40B4-BE49-F238E27FC236}">
                <a16:creationId xmlns:a16="http://schemas.microsoft.com/office/drawing/2014/main" id="{63FD848D-B097-4A3D-AEB7-94DFEE1625EE}"/>
              </a:ext>
            </a:extLst>
          </p:cNvPr>
          <p:cNvSpPr txBox="1">
            <a:spLocks/>
          </p:cNvSpPr>
          <p:nvPr/>
        </p:nvSpPr>
        <p:spPr>
          <a:xfrm>
            <a:off x="276225" y="1381125"/>
            <a:ext cx="8594638" cy="3400425"/>
          </a:xfrm>
          <a:prstGeom prst="rect">
            <a:avLst/>
          </a:prstGeom>
        </p:spPr>
        <p:txBody>
          <a:bodyPr vert="horz" lIns="91440" tIns="45720" rIns="91440" bIns="45720" rtlCol="0">
            <a:normAutofit/>
          </a:bodyPr>
          <a:lstStyle>
            <a:lvl1pPr marL="0" indent="0" algn="l" defTabSz="685766" rtl="0" eaLnBrk="1" latinLnBrk="0" hangingPunct="1">
              <a:lnSpc>
                <a:spcPct val="90000"/>
              </a:lnSpc>
              <a:spcBef>
                <a:spcPts val="750"/>
              </a:spcBef>
              <a:buFont typeface="Arial" panose="020B0604020202020204" pitchFamily="34" charset="0"/>
              <a:buNone/>
              <a:defRPr sz="1800" kern="3000" baseline="0">
                <a:solidFill>
                  <a:schemeClr val="tx1"/>
                </a:solidFill>
                <a:latin typeface="Calibri" panose="020F0502020204030204" pitchFamily="34"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smtClean="0">
              <a:ln>
                <a:noFill/>
              </a:ln>
              <a:solidFill>
                <a:sysClr val="windowText" lastClr="000000"/>
              </a:solidFill>
              <a:effectLst/>
              <a:uLnTx/>
              <a:uFillTx/>
              <a:latin typeface="Calibri" panose="020F0502020204030204" pitchFamily="34" charset="0"/>
              <a:ea typeface="+mn-ea"/>
              <a:cs typeface="+mn-cs"/>
            </a:endParaRPr>
          </a:p>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6" name="Zástupný symbol pro číslo snímku 3">
            <a:extLst>
              <a:ext uri="{FF2B5EF4-FFF2-40B4-BE49-F238E27FC236}">
                <a16:creationId xmlns:a16="http://schemas.microsoft.com/office/drawing/2014/main" id="{6A08D4D2-9466-44DE-8ECA-97A78E1C2B9B}"/>
              </a:ext>
            </a:extLst>
          </p:cNvPr>
          <p:cNvSpPr txBox="1">
            <a:spLocks/>
          </p:cNvSpPr>
          <p:nvPr/>
        </p:nvSpPr>
        <p:spPr>
          <a:xfrm>
            <a:off x="7086600" y="4866501"/>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buClrTx/>
            </a:pPr>
            <a:fld id="{60C4446E-25B7-4F14-8AEA-E429B23B7892}" type="slidenum">
              <a:rPr lang="en-GB" kern="1200" smtClean="0">
                <a:solidFill>
                  <a:prstClr val="white"/>
                </a:solidFill>
                <a:latin typeface="Calibri" panose="020F0502020204030204"/>
                <a:ea typeface="+mn-ea"/>
              </a:rPr>
              <a:pPr defTabSz="342900">
                <a:buClrTx/>
              </a:pPr>
              <a:t>20</a:t>
            </a:fld>
            <a:endParaRPr lang="en-GB" kern="1200">
              <a:solidFill>
                <a:prstClr val="white"/>
              </a:solidFill>
              <a:latin typeface="Calibri" panose="020F0502020204030204"/>
              <a:ea typeface="+mn-ea"/>
            </a:endParaRPr>
          </a:p>
        </p:txBody>
      </p:sp>
      <p:cxnSp>
        <p:nvCxnSpPr>
          <p:cNvPr id="7" name="Přímá spojnice 36">
            <a:extLst>
              <a:ext uri="{FF2B5EF4-FFF2-40B4-BE49-F238E27FC236}">
                <a16:creationId xmlns:a16="http://schemas.microsoft.com/office/drawing/2014/main" id="{1BF30912-B54E-F79B-B637-B686475042F4}"/>
              </a:ext>
            </a:extLst>
          </p:cNvPr>
          <p:cNvCxnSpPr>
            <a:cxnSpLocks/>
          </p:cNvCxnSpPr>
          <p:nvPr/>
        </p:nvCxnSpPr>
        <p:spPr>
          <a:xfrm flipV="1">
            <a:off x="396127" y="2437494"/>
            <a:ext cx="0" cy="977014"/>
          </a:xfrm>
          <a:prstGeom prst="line">
            <a:avLst/>
          </a:prstGeom>
          <a:noFill/>
          <a:ln w="6350" cap="flat" cmpd="sng" algn="ctr">
            <a:solidFill>
              <a:srgbClr val="5B9BD5"/>
            </a:solidFill>
            <a:prstDash val="solid"/>
            <a:miter lim="800000"/>
          </a:ln>
          <a:effectLst/>
        </p:spPr>
      </p:cxnSp>
      <p:cxnSp>
        <p:nvCxnSpPr>
          <p:cNvPr id="8" name="Přímá spojnice 37">
            <a:extLst>
              <a:ext uri="{FF2B5EF4-FFF2-40B4-BE49-F238E27FC236}">
                <a16:creationId xmlns:a16="http://schemas.microsoft.com/office/drawing/2014/main" id="{95B884C1-01B7-5E41-B471-DA6BBDDC97A1}"/>
              </a:ext>
            </a:extLst>
          </p:cNvPr>
          <p:cNvCxnSpPr>
            <a:cxnSpLocks/>
          </p:cNvCxnSpPr>
          <p:nvPr/>
        </p:nvCxnSpPr>
        <p:spPr>
          <a:xfrm flipV="1">
            <a:off x="1653992" y="2718505"/>
            <a:ext cx="0" cy="696002"/>
          </a:xfrm>
          <a:prstGeom prst="line">
            <a:avLst/>
          </a:prstGeom>
          <a:noFill/>
          <a:ln w="6350" cap="flat" cmpd="sng" algn="ctr">
            <a:solidFill>
              <a:srgbClr val="5B9BD5"/>
            </a:solidFill>
            <a:prstDash val="solid"/>
            <a:miter lim="800000"/>
          </a:ln>
          <a:effectLst/>
        </p:spPr>
      </p:cxnSp>
      <p:cxnSp>
        <p:nvCxnSpPr>
          <p:cNvPr id="9" name="Přímá spojnice se šipkou 38">
            <a:extLst>
              <a:ext uri="{FF2B5EF4-FFF2-40B4-BE49-F238E27FC236}">
                <a16:creationId xmlns:a16="http://schemas.microsoft.com/office/drawing/2014/main" id="{CC7637F3-B69C-0C02-DD41-4B3D22AFC68A}"/>
              </a:ext>
            </a:extLst>
          </p:cNvPr>
          <p:cNvCxnSpPr>
            <a:cxnSpLocks/>
          </p:cNvCxnSpPr>
          <p:nvPr/>
        </p:nvCxnSpPr>
        <p:spPr>
          <a:xfrm>
            <a:off x="396127" y="3338361"/>
            <a:ext cx="1245571" cy="6950"/>
          </a:xfrm>
          <a:prstGeom prst="straightConnector1">
            <a:avLst/>
          </a:prstGeom>
          <a:noFill/>
          <a:ln w="6350" cap="flat" cmpd="sng" algn="ctr">
            <a:solidFill>
              <a:srgbClr val="5B9BD5"/>
            </a:solidFill>
            <a:prstDash val="solid"/>
            <a:miter lim="800000"/>
            <a:headEnd type="triangle"/>
            <a:tailEnd type="triangle"/>
          </a:ln>
          <a:effectLst/>
        </p:spPr>
      </p:cxnSp>
      <p:sp>
        <p:nvSpPr>
          <p:cNvPr id="10" name="TextovéPole 39">
            <a:extLst>
              <a:ext uri="{FF2B5EF4-FFF2-40B4-BE49-F238E27FC236}">
                <a16:creationId xmlns:a16="http://schemas.microsoft.com/office/drawing/2014/main" id="{FE163340-A729-776E-81B9-3A6836FF2BA5}"/>
              </a:ext>
            </a:extLst>
          </p:cNvPr>
          <p:cNvSpPr txBox="1"/>
          <p:nvPr/>
        </p:nvSpPr>
        <p:spPr>
          <a:xfrm>
            <a:off x="571526" y="3047042"/>
            <a:ext cx="992079"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STS section</a:t>
            </a:r>
          </a:p>
        </p:txBody>
      </p:sp>
      <p:sp>
        <p:nvSpPr>
          <p:cNvPr id="11" name="TextovéPole 44">
            <a:extLst>
              <a:ext uri="{FF2B5EF4-FFF2-40B4-BE49-F238E27FC236}">
                <a16:creationId xmlns:a16="http://schemas.microsoft.com/office/drawing/2014/main" id="{8BC1B32A-F585-F458-6613-E286F9AC5AF5}"/>
              </a:ext>
            </a:extLst>
          </p:cNvPr>
          <p:cNvSpPr txBox="1"/>
          <p:nvPr/>
        </p:nvSpPr>
        <p:spPr>
          <a:xfrm>
            <a:off x="2361712" y="3082202"/>
            <a:ext cx="1764986"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RICH / MUCH section</a:t>
            </a:r>
          </a:p>
        </p:txBody>
      </p:sp>
      <p:cxnSp>
        <p:nvCxnSpPr>
          <p:cNvPr id="12" name="Přímá spojnice 45">
            <a:extLst>
              <a:ext uri="{FF2B5EF4-FFF2-40B4-BE49-F238E27FC236}">
                <a16:creationId xmlns:a16="http://schemas.microsoft.com/office/drawing/2014/main" id="{E07D5011-0A1E-961E-63A6-FEB92394D745}"/>
              </a:ext>
            </a:extLst>
          </p:cNvPr>
          <p:cNvCxnSpPr>
            <a:cxnSpLocks/>
          </p:cNvCxnSpPr>
          <p:nvPr/>
        </p:nvCxnSpPr>
        <p:spPr>
          <a:xfrm flipH="1" flipV="1">
            <a:off x="5029990" y="2765043"/>
            <a:ext cx="11282" cy="649464"/>
          </a:xfrm>
          <a:prstGeom prst="line">
            <a:avLst/>
          </a:prstGeom>
          <a:noFill/>
          <a:ln w="6350" cap="flat" cmpd="sng" algn="ctr">
            <a:solidFill>
              <a:srgbClr val="5B9BD5"/>
            </a:solidFill>
            <a:prstDash val="solid"/>
            <a:miter lim="800000"/>
          </a:ln>
          <a:effectLst/>
        </p:spPr>
      </p:cxnSp>
      <p:cxnSp>
        <p:nvCxnSpPr>
          <p:cNvPr id="13" name="Přímá spojnice se šipkou 46">
            <a:extLst>
              <a:ext uri="{FF2B5EF4-FFF2-40B4-BE49-F238E27FC236}">
                <a16:creationId xmlns:a16="http://schemas.microsoft.com/office/drawing/2014/main" id="{7894F97C-38FF-29CF-CF71-A716A32B3251}"/>
              </a:ext>
            </a:extLst>
          </p:cNvPr>
          <p:cNvCxnSpPr>
            <a:cxnSpLocks/>
          </p:cNvCxnSpPr>
          <p:nvPr/>
        </p:nvCxnSpPr>
        <p:spPr>
          <a:xfrm>
            <a:off x="1653993" y="3342009"/>
            <a:ext cx="3375997" cy="13559"/>
          </a:xfrm>
          <a:prstGeom prst="straightConnector1">
            <a:avLst/>
          </a:prstGeom>
          <a:noFill/>
          <a:ln w="6350" cap="flat" cmpd="sng" algn="ctr">
            <a:solidFill>
              <a:srgbClr val="5B9BD5"/>
            </a:solidFill>
            <a:prstDash val="solid"/>
            <a:miter lim="800000"/>
            <a:headEnd type="triangle"/>
            <a:tailEnd type="triangle"/>
          </a:ln>
          <a:effectLst/>
        </p:spPr>
      </p:cxnSp>
      <p:cxnSp>
        <p:nvCxnSpPr>
          <p:cNvPr id="14" name="Přímá spojnice se šipkou 47">
            <a:extLst>
              <a:ext uri="{FF2B5EF4-FFF2-40B4-BE49-F238E27FC236}">
                <a16:creationId xmlns:a16="http://schemas.microsoft.com/office/drawing/2014/main" id="{800C639A-4D8C-301C-7B92-86988A811688}"/>
              </a:ext>
            </a:extLst>
          </p:cNvPr>
          <p:cNvCxnSpPr>
            <a:cxnSpLocks/>
          </p:cNvCxnSpPr>
          <p:nvPr/>
        </p:nvCxnSpPr>
        <p:spPr>
          <a:xfrm flipV="1">
            <a:off x="5029989" y="3353417"/>
            <a:ext cx="464013" cy="4972"/>
          </a:xfrm>
          <a:prstGeom prst="straightConnector1">
            <a:avLst/>
          </a:prstGeom>
          <a:noFill/>
          <a:ln w="6350" cap="flat" cmpd="sng" algn="ctr">
            <a:solidFill>
              <a:srgbClr val="5B9BD5"/>
            </a:solidFill>
            <a:prstDash val="solid"/>
            <a:miter lim="800000"/>
            <a:headEnd type="triangle"/>
            <a:tailEnd type="triangle"/>
          </a:ln>
          <a:effectLst/>
        </p:spPr>
      </p:cxnSp>
      <p:sp>
        <p:nvSpPr>
          <p:cNvPr id="15" name="TextovéPole 50">
            <a:extLst>
              <a:ext uri="{FF2B5EF4-FFF2-40B4-BE49-F238E27FC236}">
                <a16:creationId xmlns:a16="http://schemas.microsoft.com/office/drawing/2014/main" id="{8E63FE25-4DEF-1873-88EB-0AAB6CFD1CD7}"/>
              </a:ext>
            </a:extLst>
          </p:cNvPr>
          <p:cNvSpPr txBox="1"/>
          <p:nvPr/>
        </p:nvSpPr>
        <p:spPr>
          <a:xfrm>
            <a:off x="5677009" y="3059223"/>
            <a:ext cx="1788173"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Downstream section</a:t>
            </a:r>
          </a:p>
        </p:txBody>
      </p:sp>
      <p:cxnSp>
        <p:nvCxnSpPr>
          <p:cNvPr id="16" name="Přímá spojnice 64">
            <a:extLst>
              <a:ext uri="{FF2B5EF4-FFF2-40B4-BE49-F238E27FC236}">
                <a16:creationId xmlns:a16="http://schemas.microsoft.com/office/drawing/2014/main" id="{2B962F6C-E7C2-BD55-19A8-C8ADF6811116}"/>
              </a:ext>
            </a:extLst>
          </p:cNvPr>
          <p:cNvCxnSpPr>
            <a:cxnSpLocks/>
          </p:cNvCxnSpPr>
          <p:nvPr/>
        </p:nvCxnSpPr>
        <p:spPr>
          <a:xfrm flipH="1" flipV="1">
            <a:off x="5494002" y="2690123"/>
            <a:ext cx="7036" cy="721970"/>
          </a:xfrm>
          <a:prstGeom prst="line">
            <a:avLst/>
          </a:prstGeom>
          <a:noFill/>
          <a:ln w="6350" cap="flat" cmpd="sng" algn="ctr">
            <a:solidFill>
              <a:srgbClr val="5B9BD5"/>
            </a:solidFill>
            <a:prstDash val="solid"/>
            <a:miter lim="800000"/>
          </a:ln>
          <a:effectLst/>
        </p:spPr>
      </p:cxnSp>
      <p:cxnSp>
        <p:nvCxnSpPr>
          <p:cNvPr id="17" name="Přímá spojnice se šipkou 24">
            <a:extLst>
              <a:ext uri="{FF2B5EF4-FFF2-40B4-BE49-F238E27FC236}">
                <a16:creationId xmlns:a16="http://schemas.microsoft.com/office/drawing/2014/main" id="{A541CDB4-54E3-159F-046A-A4312100AE71}"/>
              </a:ext>
            </a:extLst>
          </p:cNvPr>
          <p:cNvCxnSpPr>
            <a:cxnSpLocks/>
          </p:cNvCxnSpPr>
          <p:nvPr/>
        </p:nvCxnSpPr>
        <p:spPr>
          <a:xfrm flipH="1">
            <a:off x="5508217" y="3345311"/>
            <a:ext cx="1788173" cy="2470"/>
          </a:xfrm>
          <a:prstGeom prst="straightConnector1">
            <a:avLst/>
          </a:prstGeom>
          <a:noFill/>
          <a:ln w="6350" cap="flat" cmpd="sng" algn="ctr">
            <a:solidFill>
              <a:srgbClr val="5B9BD5"/>
            </a:solidFill>
            <a:prstDash val="solid"/>
            <a:miter lim="800000"/>
            <a:tailEnd type="triangle"/>
          </a:ln>
          <a:effectLst/>
        </p:spPr>
      </p:cxnSp>
      <p:sp>
        <p:nvSpPr>
          <p:cNvPr id="18" name="TextovéPole 72">
            <a:extLst>
              <a:ext uri="{FF2B5EF4-FFF2-40B4-BE49-F238E27FC236}">
                <a16:creationId xmlns:a16="http://schemas.microsoft.com/office/drawing/2014/main" id="{93EBC761-7C84-7195-DDBF-309509D375DC}"/>
              </a:ext>
            </a:extLst>
          </p:cNvPr>
          <p:cNvSpPr txBox="1"/>
          <p:nvPr/>
        </p:nvSpPr>
        <p:spPr>
          <a:xfrm>
            <a:off x="208878" y="2164926"/>
            <a:ext cx="362546" cy="300082"/>
          </a:xfrm>
          <a:prstGeom prst="rect">
            <a:avLst/>
          </a:prstGeom>
          <a:noFill/>
          <a:ln>
            <a:solidFill>
              <a:srgbClr val="0065BD"/>
            </a:solidFill>
          </a:ln>
        </p:spPr>
        <p:txBody>
          <a:bodyPr wrap="square" rtlCol="0">
            <a:spAutoFit/>
          </a:bodyPr>
          <a:lstStyle/>
          <a:p>
            <a:pPr algn="ctr" defTabSz="342900">
              <a:buClrTx/>
            </a:pPr>
            <a:r>
              <a:rPr lang="en-GB" sz="1350" kern="1200">
                <a:solidFill>
                  <a:prstClr val="black"/>
                </a:solidFill>
                <a:latin typeface="Calibri" panose="020F0502020204030204"/>
                <a:ea typeface="+mn-ea"/>
              </a:rPr>
              <a:t>0</a:t>
            </a:r>
          </a:p>
        </p:txBody>
      </p:sp>
      <p:cxnSp>
        <p:nvCxnSpPr>
          <p:cNvPr id="20" name="Přímá spojnice 66">
            <a:extLst>
              <a:ext uri="{FF2B5EF4-FFF2-40B4-BE49-F238E27FC236}">
                <a16:creationId xmlns:a16="http://schemas.microsoft.com/office/drawing/2014/main" id="{C614AA76-D2F5-9B11-AE00-59A6624C65EC}"/>
              </a:ext>
            </a:extLst>
          </p:cNvPr>
          <p:cNvCxnSpPr>
            <a:cxnSpLocks/>
          </p:cNvCxnSpPr>
          <p:nvPr/>
        </p:nvCxnSpPr>
        <p:spPr>
          <a:xfrm flipH="1" flipV="1">
            <a:off x="407410" y="2917450"/>
            <a:ext cx="8403947" cy="15083"/>
          </a:xfrm>
          <a:prstGeom prst="line">
            <a:avLst/>
          </a:prstGeom>
          <a:noFill/>
          <a:ln w="12700" cap="flat" cmpd="sng" algn="ctr">
            <a:solidFill>
              <a:sysClr val="windowText" lastClr="000000"/>
            </a:solidFill>
            <a:prstDash val="lgDash"/>
            <a:miter lim="800000"/>
          </a:ln>
          <a:effectLst/>
        </p:spPr>
      </p:cxnSp>
      <p:cxnSp>
        <p:nvCxnSpPr>
          <p:cNvPr id="21" name="Přímá spojnice 71">
            <a:extLst>
              <a:ext uri="{FF2B5EF4-FFF2-40B4-BE49-F238E27FC236}">
                <a16:creationId xmlns:a16="http://schemas.microsoft.com/office/drawing/2014/main" id="{A289583E-4C24-6A6A-F0D1-1815BF1CE77E}"/>
              </a:ext>
            </a:extLst>
          </p:cNvPr>
          <p:cNvCxnSpPr>
            <a:cxnSpLocks/>
          </p:cNvCxnSpPr>
          <p:nvPr/>
        </p:nvCxnSpPr>
        <p:spPr>
          <a:xfrm flipH="1">
            <a:off x="1635695" y="2781739"/>
            <a:ext cx="5679159" cy="135750"/>
          </a:xfrm>
          <a:prstGeom prst="line">
            <a:avLst/>
          </a:prstGeom>
          <a:noFill/>
          <a:ln w="12700" cap="flat" cmpd="sng" algn="ctr">
            <a:solidFill>
              <a:sysClr val="windowText" lastClr="000000"/>
            </a:solidFill>
            <a:prstDash val="lgDash"/>
            <a:miter lim="800000"/>
          </a:ln>
          <a:effectLst/>
        </p:spPr>
      </p:cxnSp>
      <p:cxnSp>
        <p:nvCxnSpPr>
          <p:cNvPr id="22" name="Spojnice: zakřivená 33">
            <a:extLst>
              <a:ext uri="{FF2B5EF4-FFF2-40B4-BE49-F238E27FC236}">
                <a16:creationId xmlns:a16="http://schemas.microsoft.com/office/drawing/2014/main" id="{7E5DE2BB-7F72-AD95-8ECD-29774548FE25}"/>
              </a:ext>
            </a:extLst>
          </p:cNvPr>
          <p:cNvCxnSpPr>
            <a:cxnSpLocks/>
          </p:cNvCxnSpPr>
          <p:nvPr/>
        </p:nvCxnSpPr>
        <p:spPr>
          <a:xfrm rot="4800000">
            <a:off x="4416418" y="2713742"/>
            <a:ext cx="272120" cy="9525"/>
          </a:xfrm>
          <a:prstGeom prst="curvedConnector3">
            <a:avLst/>
          </a:prstGeom>
          <a:noFill/>
          <a:ln w="6350" cap="flat" cmpd="sng" algn="ctr">
            <a:solidFill>
              <a:sysClr val="windowText" lastClr="000000"/>
            </a:solidFill>
            <a:prstDash val="solid"/>
            <a:miter lim="800000"/>
            <a:tailEnd type="triangle"/>
          </a:ln>
          <a:effectLst/>
        </p:spPr>
      </p:cxnSp>
      <p:cxnSp>
        <p:nvCxnSpPr>
          <p:cNvPr id="23" name="Spojnice: zakřivená 75">
            <a:extLst>
              <a:ext uri="{FF2B5EF4-FFF2-40B4-BE49-F238E27FC236}">
                <a16:creationId xmlns:a16="http://schemas.microsoft.com/office/drawing/2014/main" id="{DC3AF1D3-D2BD-E0B7-3994-271F510A3251}"/>
              </a:ext>
            </a:extLst>
          </p:cNvPr>
          <p:cNvCxnSpPr>
            <a:cxnSpLocks/>
          </p:cNvCxnSpPr>
          <p:nvPr/>
        </p:nvCxnSpPr>
        <p:spPr>
          <a:xfrm rot="16200000" flipV="1">
            <a:off x="4488526" y="3012890"/>
            <a:ext cx="176592" cy="1263"/>
          </a:xfrm>
          <a:prstGeom prst="curvedConnector3">
            <a:avLst/>
          </a:prstGeom>
          <a:noFill/>
          <a:ln w="6350" cap="flat" cmpd="sng" algn="ctr">
            <a:solidFill>
              <a:sysClr val="windowText" lastClr="000000"/>
            </a:solidFill>
            <a:prstDash val="solid"/>
            <a:miter lim="800000"/>
            <a:tailEnd type="triangle"/>
          </a:ln>
          <a:effectLst/>
        </p:spPr>
      </p:cxnSp>
      <p:cxnSp>
        <p:nvCxnSpPr>
          <p:cNvPr id="24" name="Přímá spojnice 41">
            <a:extLst>
              <a:ext uri="{FF2B5EF4-FFF2-40B4-BE49-F238E27FC236}">
                <a16:creationId xmlns:a16="http://schemas.microsoft.com/office/drawing/2014/main" id="{868805E1-7610-317C-9994-BB4F10C27F70}"/>
              </a:ext>
            </a:extLst>
          </p:cNvPr>
          <p:cNvCxnSpPr>
            <a:cxnSpLocks/>
          </p:cNvCxnSpPr>
          <p:nvPr/>
        </p:nvCxnSpPr>
        <p:spPr>
          <a:xfrm>
            <a:off x="4573793" y="2832376"/>
            <a:ext cx="3661" cy="92497"/>
          </a:xfrm>
          <a:prstGeom prst="line">
            <a:avLst/>
          </a:prstGeom>
          <a:noFill/>
          <a:ln w="6350" cap="flat" cmpd="sng" algn="ctr">
            <a:solidFill>
              <a:sysClr val="windowText" lastClr="000000"/>
            </a:solidFill>
            <a:prstDash val="solid"/>
            <a:miter lim="800000"/>
          </a:ln>
          <a:effectLst/>
        </p:spPr>
      </p:cxnSp>
      <p:sp>
        <p:nvSpPr>
          <p:cNvPr id="25" name="TextovéPole 56">
            <a:extLst>
              <a:ext uri="{FF2B5EF4-FFF2-40B4-BE49-F238E27FC236}">
                <a16:creationId xmlns:a16="http://schemas.microsoft.com/office/drawing/2014/main" id="{1427D838-8C9D-C42F-DD39-67448238B1DA}"/>
              </a:ext>
            </a:extLst>
          </p:cNvPr>
          <p:cNvSpPr txBox="1"/>
          <p:nvPr/>
        </p:nvSpPr>
        <p:spPr>
          <a:xfrm>
            <a:off x="386292" y="1249786"/>
            <a:ext cx="3354044" cy="323165"/>
          </a:xfrm>
          <a:prstGeom prst="rect">
            <a:avLst/>
          </a:prstGeom>
          <a:noFill/>
          <a:ln w="19050">
            <a:solidFill>
              <a:srgbClr val="5B9BD5"/>
            </a:solidFill>
          </a:ln>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smtClean="0">
                <a:ln>
                  <a:noFill/>
                </a:ln>
                <a:solidFill>
                  <a:prstClr val="black"/>
                </a:solidFill>
                <a:effectLst/>
                <a:uLnTx/>
                <a:uFillTx/>
                <a:latin typeface="Calibri" panose="020F0502020204030204"/>
                <a:ea typeface="+mn-ea"/>
              </a:rPr>
              <a:t>Downstream beam pipe with deflection:</a:t>
            </a:r>
            <a:endParaRPr kumimoji="0" lang="en-GB" sz="1500" b="1" i="0" u="none" strike="noStrike" kern="1200" cap="none" spc="0" normalizeH="0" baseline="0" noProof="0" smtClean="0">
              <a:ln>
                <a:noFill/>
              </a:ln>
              <a:solidFill>
                <a:prstClr val="black"/>
              </a:solidFill>
              <a:effectLst/>
              <a:uLnTx/>
              <a:uFillTx/>
              <a:latin typeface="Calibri" panose="020F0502020204030204"/>
              <a:ea typeface="+mn-ea"/>
            </a:endParaRPr>
          </a:p>
        </p:txBody>
      </p:sp>
      <p:cxnSp>
        <p:nvCxnSpPr>
          <p:cNvPr id="26" name="Přímá spojnice 57">
            <a:extLst>
              <a:ext uri="{FF2B5EF4-FFF2-40B4-BE49-F238E27FC236}">
                <a16:creationId xmlns:a16="http://schemas.microsoft.com/office/drawing/2014/main" id="{C401592D-F613-7DEF-19BB-D8F8413C140B}"/>
              </a:ext>
            </a:extLst>
          </p:cNvPr>
          <p:cNvCxnSpPr>
            <a:cxnSpLocks/>
          </p:cNvCxnSpPr>
          <p:nvPr/>
        </p:nvCxnSpPr>
        <p:spPr>
          <a:xfrm flipH="1">
            <a:off x="407410" y="2537703"/>
            <a:ext cx="8403947" cy="381509"/>
          </a:xfrm>
          <a:prstGeom prst="line">
            <a:avLst/>
          </a:prstGeom>
          <a:noFill/>
          <a:ln w="12700" cap="flat" cmpd="sng" algn="ctr">
            <a:solidFill>
              <a:sysClr val="windowText" lastClr="000000"/>
            </a:solidFill>
            <a:prstDash val="lgDash"/>
            <a:miter lim="800000"/>
          </a:ln>
          <a:effectLst/>
        </p:spPr>
      </p:cxnSp>
      <p:sp>
        <p:nvSpPr>
          <p:cNvPr id="27" name="TextovéPole 91">
            <a:extLst>
              <a:ext uri="{FF2B5EF4-FFF2-40B4-BE49-F238E27FC236}">
                <a16:creationId xmlns:a16="http://schemas.microsoft.com/office/drawing/2014/main" id="{BC6C6905-FEE7-E385-4C62-B472B3C2F109}"/>
              </a:ext>
            </a:extLst>
          </p:cNvPr>
          <p:cNvSpPr txBox="1"/>
          <p:nvPr/>
        </p:nvSpPr>
        <p:spPr>
          <a:xfrm>
            <a:off x="403306" y="3728373"/>
            <a:ext cx="1570118" cy="300082"/>
          </a:xfrm>
          <a:prstGeom prst="rect">
            <a:avLst/>
          </a:prstGeom>
          <a:noFill/>
          <a:ln w="19050">
            <a:solidFill>
              <a:srgbClr val="ED7D31">
                <a:lumMod val="50000"/>
              </a:srgbClr>
            </a:solid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smtClean="0">
                <a:ln>
                  <a:noFill/>
                </a:ln>
                <a:solidFill>
                  <a:prstClr val="black"/>
                </a:solidFill>
                <a:effectLst/>
                <a:uLnTx/>
                <a:uFillTx/>
                <a:latin typeface="Calibri" panose="020F0502020204030204"/>
                <a:ea typeface="+mn-ea"/>
              </a:rPr>
              <a:t>Centre of rotation</a:t>
            </a:r>
          </a:p>
        </p:txBody>
      </p:sp>
      <p:cxnSp>
        <p:nvCxnSpPr>
          <p:cNvPr id="28" name="Přímá spojnice se šipkou 92">
            <a:extLst>
              <a:ext uri="{FF2B5EF4-FFF2-40B4-BE49-F238E27FC236}">
                <a16:creationId xmlns:a16="http://schemas.microsoft.com/office/drawing/2014/main" id="{5F5966B0-D99E-4C38-5782-152F2B92AE0E}"/>
              </a:ext>
            </a:extLst>
          </p:cNvPr>
          <p:cNvCxnSpPr>
            <a:cxnSpLocks/>
          </p:cNvCxnSpPr>
          <p:nvPr/>
        </p:nvCxnSpPr>
        <p:spPr>
          <a:xfrm flipH="1" flipV="1">
            <a:off x="386128" y="2919043"/>
            <a:ext cx="17178" cy="809330"/>
          </a:xfrm>
          <a:prstGeom prst="straightConnector1">
            <a:avLst/>
          </a:prstGeom>
          <a:noFill/>
          <a:ln w="19050" cap="flat" cmpd="sng" algn="ctr">
            <a:solidFill>
              <a:srgbClr val="ED7D31">
                <a:lumMod val="50000"/>
              </a:srgbClr>
            </a:solidFill>
            <a:prstDash val="solid"/>
            <a:miter lim="800000"/>
            <a:tailEnd type="triangle"/>
          </a:ln>
          <a:effectLst/>
        </p:spPr>
      </p:cxnSp>
      <p:cxnSp>
        <p:nvCxnSpPr>
          <p:cNvPr id="29" name="Spojnice: zakřivená 93">
            <a:extLst>
              <a:ext uri="{FF2B5EF4-FFF2-40B4-BE49-F238E27FC236}">
                <a16:creationId xmlns:a16="http://schemas.microsoft.com/office/drawing/2014/main" id="{8E8FF717-88B6-FD9F-4991-D199D3E53BF5}"/>
              </a:ext>
            </a:extLst>
          </p:cNvPr>
          <p:cNvCxnSpPr>
            <a:cxnSpLocks/>
          </p:cNvCxnSpPr>
          <p:nvPr/>
        </p:nvCxnSpPr>
        <p:spPr>
          <a:xfrm rot="4800000">
            <a:off x="7078195" y="2462945"/>
            <a:ext cx="272120" cy="9525"/>
          </a:xfrm>
          <a:prstGeom prst="curvedConnector3">
            <a:avLst/>
          </a:prstGeom>
          <a:noFill/>
          <a:ln w="6350" cap="flat" cmpd="sng" algn="ctr">
            <a:solidFill>
              <a:sysClr val="windowText" lastClr="000000"/>
            </a:solidFill>
            <a:prstDash val="solid"/>
            <a:miter lim="800000"/>
            <a:tailEnd type="triangle"/>
          </a:ln>
          <a:effectLst/>
        </p:spPr>
      </p:cxnSp>
      <p:cxnSp>
        <p:nvCxnSpPr>
          <p:cNvPr id="30" name="Spojnice: zakřivená 94">
            <a:extLst>
              <a:ext uri="{FF2B5EF4-FFF2-40B4-BE49-F238E27FC236}">
                <a16:creationId xmlns:a16="http://schemas.microsoft.com/office/drawing/2014/main" id="{77EAAD2E-A033-1AA0-A7B5-6ADA825F0505}"/>
              </a:ext>
            </a:extLst>
          </p:cNvPr>
          <p:cNvCxnSpPr>
            <a:cxnSpLocks/>
          </p:cNvCxnSpPr>
          <p:nvPr/>
        </p:nvCxnSpPr>
        <p:spPr>
          <a:xfrm rot="16200000" flipV="1">
            <a:off x="7178864" y="3020197"/>
            <a:ext cx="176592" cy="1263"/>
          </a:xfrm>
          <a:prstGeom prst="curvedConnector3">
            <a:avLst/>
          </a:prstGeom>
          <a:noFill/>
          <a:ln w="6350" cap="flat" cmpd="sng" algn="ctr">
            <a:solidFill>
              <a:sysClr val="windowText" lastClr="000000"/>
            </a:solidFill>
            <a:prstDash val="solid"/>
            <a:miter lim="800000"/>
            <a:tailEnd type="triangle"/>
          </a:ln>
          <a:effectLst/>
        </p:spPr>
      </p:cxnSp>
      <p:cxnSp>
        <p:nvCxnSpPr>
          <p:cNvPr id="31" name="Přímá spojnice 95">
            <a:extLst>
              <a:ext uri="{FF2B5EF4-FFF2-40B4-BE49-F238E27FC236}">
                <a16:creationId xmlns:a16="http://schemas.microsoft.com/office/drawing/2014/main" id="{BB36DC6C-F582-F9DE-6231-5C31F050CF1F}"/>
              </a:ext>
            </a:extLst>
          </p:cNvPr>
          <p:cNvCxnSpPr>
            <a:cxnSpLocks/>
          </p:cNvCxnSpPr>
          <p:nvPr/>
        </p:nvCxnSpPr>
        <p:spPr>
          <a:xfrm>
            <a:off x="7237426" y="2618749"/>
            <a:ext cx="23914" cy="296939"/>
          </a:xfrm>
          <a:prstGeom prst="line">
            <a:avLst/>
          </a:prstGeom>
          <a:noFill/>
          <a:ln w="6350" cap="flat" cmpd="sng" algn="ctr">
            <a:solidFill>
              <a:sysClr val="windowText" lastClr="000000"/>
            </a:solidFill>
            <a:prstDash val="solid"/>
            <a:miter lim="800000"/>
          </a:ln>
          <a:effectLst/>
        </p:spPr>
      </p:cxnSp>
      <p:sp>
        <p:nvSpPr>
          <p:cNvPr id="32" name="TextovéPole 96">
            <a:extLst>
              <a:ext uri="{FF2B5EF4-FFF2-40B4-BE49-F238E27FC236}">
                <a16:creationId xmlns:a16="http://schemas.microsoft.com/office/drawing/2014/main" id="{8E43AADD-DFE6-5786-2358-411318233582}"/>
              </a:ext>
            </a:extLst>
          </p:cNvPr>
          <p:cNvSpPr txBox="1"/>
          <p:nvPr/>
        </p:nvSpPr>
        <p:spPr>
          <a:xfrm>
            <a:off x="6710690" y="2075543"/>
            <a:ext cx="422387" cy="507831"/>
          </a:xfrm>
          <a:prstGeom prst="rect">
            <a:avLst/>
          </a:prstGeom>
          <a:noFill/>
          <a:ln>
            <a:solidFill>
              <a:sysClr val="windowText" lastClr="000000"/>
            </a:solid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smtClean="0">
                <a:ln>
                  <a:noFill/>
                </a:ln>
                <a:solidFill>
                  <a:prstClr val="black"/>
                </a:solidFill>
                <a:effectLst/>
                <a:uLnTx/>
                <a:uFillTx/>
                <a:latin typeface="Calibri" panose="020F0502020204030204"/>
                <a:ea typeface="+mn-ea"/>
              </a:rPr>
              <a:t>2,5°</a:t>
            </a:r>
          </a:p>
        </p:txBody>
      </p:sp>
      <p:sp>
        <p:nvSpPr>
          <p:cNvPr id="33" name="TextovéPole 97">
            <a:extLst>
              <a:ext uri="{FF2B5EF4-FFF2-40B4-BE49-F238E27FC236}">
                <a16:creationId xmlns:a16="http://schemas.microsoft.com/office/drawing/2014/main" id="{540ECF1B-F083-833F-945E-ED6779029B01}"/>
              </a:ext>
            </a:extLst>
          </p:cNvPr>
          <p:cNvSpPr txBox="1"/>
          <p:nvPr/>
        </p:nvSpPr>
        <p:spPr>
          <a:xfrm>
            <a:off x="7461428" y="2648873"/>
            <a:ext cx="1764986"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Zero deflection</a:t>
            </a:r>
          </a:p>
        </p:txBody>
      </p:sp>
      <p:sp>
        <p:nvSpPr>
          <p:cNvPr id="34" name="TextovéPole 98">
            <a:extLst>
              <a:ext uri="{FF2B5EF4-FFF2-40B4-BE49-F238E27FC236}">
                <a16:creationId xmlns:a16="http://schemas.microsoft.com/office/drawing/2014/main" id="{7A3F7026-2E96-3FC2-DB55-E22F07A5BCC4}"/>
              </a:ext>
            </a:extLst>
          </p:cNvPr>
          <p:cNvSpPr txBox="1"/>
          <p:nvPr/>
        </p:nvSpPr>
        <p:spPr>
          <a:xfrm rot="21391905">
            <a:off x="7338586" y="2257096"/>
            <a:ext cx="1764986"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Extreme deflection</a:t>
            </a:r>
          </a:p>
        </p:txBody>
      </p:sp>
      <p:cxnSp>
        <p:nvCxnSpPr>
          <p:cNvPr id="35" name="Spojnice: zakřivená 101">
            <a:extLst>
              <a:ext uri="{FF2B5EF4-FFF2-40B4-BE49-F238E27FC236}">
                <a16:creationId xmlns:a16="http://schemas.microsoft.com/office/drawing/2014/main" id="{5F118162-10FE-FD5B-E490-2B776B248D06}"/>
              </a:ext>
            </a:extLst>
          </p:cNvPr>
          <p:cNvCxnSpPr>
            <a:cxnSpLocks/>
          </p:cNvCxnSpPr>
          <p:nvPr/>
        </p:nvCxnSpPr>
        <p:spPr>
          <a:xfrm rot="4800000">
            <a:off x="6331142" y="2488061"/>
            <a:ext cx="272120" cy="9525"/>
          </a:xfrm>
          <a:prstGeom prst="curvedConnector3">
            <a:avLst/>
          </a:prstGeom>
          <a:noFill/>
          <a:ln w="6350" cap="flat" cmpd="sng" algn="ctr">
            <a:solidFill>
              <a:sysClr val="windowText" lastClr="000000"/>
            </a:solidFill>
            <a:prstDash val="solid"/>
            <a:miter lim="800000"/>
            <a:tailEnd type="triangle"/>
          </a:ln>
          <a:effectLst/>
        </p:spPr>
      </p:cxnSp>
      <p:cxnSp>
        <p:nvCxnSpPr>
          <p:cNvPr id="36" name="Spojnice: zakřivená 102">
            <a:extLst>
              <a:ext uri="{FF2B5EF4-FFF2-40B4-BE49-F238E27FC236}">
                <a16:creationId xmlns:a16="http://schemas.microsoft.com/office/drawing/2014/main" id="{FB8C9308-1EEF-53D1-A47F-22305E4C3B46}"/>
              </a:ext>
            </a:extLst>
          </p:cNvPr>
          <p:cNvCxnSpPr>
            <a:cxnSpLocks/>
          </p:cNvCxnSpPr>
          <p:nvPr/>
        </p:nvCxnSpPr>
        <p:spPr>
          <a:xfrm rot="16200000" flipV="1">
            <a:off x="6406591" y="2884570"/>
            <a:ext cx="176592" cy="1263"/>
          </a:xfrm>
          <a:prstGeom prst="curvedConnector3">
            <a:avLst/>
          </a:prstGeom>
          <a:noFill/>
          <a:ln w="6350" cap="flat" cmpd="sng" algn="ctr">
            <a:solidFill>
              <a:sysClr val="windowText" lastClr="000000"/>
            </a:solidFill>
            <a:prstDash val="solid"/>
            <a:miter lim="800000"/>
            <a:tailEnd type="triangle"/>
          </a:ln>
          <a:effectLst/>
        </p:spPr>
      </p:cxnSp>
      <p:cxnSp>
        <p:nvCxnSpPr>
          <p:cNvPr id="37" name="Přímá spojnice 103">
            <a:extLst>
              <a:ext uri="{FF2B5EF4-FFF2-40B4-BE49-F238E27FC236}">
                <a16:creationId xmlns:a16="http://schemas.microsoft.com/office/drawing/2014/main" id="{86E8D60A-C2D5-65D3-7798-8C3D5A7C221A}"/>
              </a:ext>
            </a:extLst>
          </p:cNvPr>
          <p:cNvCxnSpPr>
            <a:cxnSpLocks/>
          </p:cNvCxnSpPr>
          <p:nvPr/>
        </p:nvCxnSpPr>
        <p:spPr>
          <a:xfrm>
            <a:off x="6493760" y="2642812"/>
            <a:ext cx="496" cy="165044"/>
          </a:xfrm>
          <a:prstGeom prst="line">
            <a:avLst/>
          </a:prstGeom>
          <a:noFill/>
          <a:ln w="6350" cap="flat" cmpd="sng" algn="ctr">
            <a:solidFill>
              <a:sysClr val="windowText" lastClr="000000"/>
            </a:solidFill>
            <a:prstDash val="solid"/>
            <a:miter lim="800000"/>
          </a:ln>
          <a:effectLst/>
        </p:spPr>
      </p:cxnSp>
      <p:sp>
        <p:nvSpPr>
          <p:cNvPr id="38" name="TextovéPole 104">
            <a:extLst>
              <a:ext uri="{FF2B5EF4-FFF2-40B4-BE49-F238E27FC236}">
                <a16:creationId xmlns:a16="http://schemas.microsoft.com/office/drawing/2014/main" id="{F9D2546F-3470-73AC-7384-138FDFB24A2D}"/>
              </a:ext>
            </a:extLst>
          </p:cNvPr>
          <p:cNvSpPr txBox="1"/>
          <p:nvPr/>
        </p:nvSpPr>
        <p:spPr>
          <a:xfrm>
            <a:off x="5795722" y="2168123"/>
            <a:ext cx="593129" cy="300082"/>
          </a:xfrm>
          <a:prstGeom prst="rect">
            <a:avLst/>
          </a:prstGeom>
          <a:noFill/>
          <a:ln>
            <a:solidFill>
              <a:sysClr val="windowText" lastClr="000000"/>
            </a:solid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smtClean="0">
                <a:ln>
                  <a:noFill/>
                </a:ln>
                <a:solidFill>
                  <a:prstClr val="black"/>
                </a:solidFill>
                <a:effectLst/>
                <a:uLnTx/>
                <a:uFillTx/>
                <a:latin typeface="Calibri" panose="020F0502020204030204"/>
                <a:ea typeface="+mn-ea"/>
              </a:rPr>
              <a:t>1,24°</a:t>
            </a:r>
          </a:p>
        </p:txBody>
      </p:sp>
      <p:sp>
        <p:nvSpPr>
          <p:cNvPr id="39" name="Šipka: zahnutá doprava 23">
            <a:extLst>
              <a:ext uri="{FF2B5EF4-FFF2-40B4-BE49-F238E27FC236}">
                <a16:creationId xmlns:a16="http://schemas.microsoft.com/office/drawing/2014/main" id="{F4834C29-BF33-DB00-2173-E032787DAADB}"/>
              </a:ext>
            </a:extLst>
          </p:cNvPr>
          <p:cNvSpPr/>
          <p:nvPr/>
        </p:nvSpPr>
        <p:spPr>
          <a:xfrm>
            <a:off x="1822786" y="2548289"/>
            <a:ext cx="410361" cy="739765"/>
          </a:xfrm>
          <a:prstGeom prst="curvedRightArrow">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noFill/>
              </a:ln>
              <a:solidFill>
                <a:prstClr val="black"/>
              </a:solidFill>
              <a:effectLst/>
              <a:uLnTx/>
              <a:uFillTx/>
              <a:latin typeface="Calibri" panose="020F0502020204030204"/>
              <a:ea typeface="+mn-ea"/>
              <a:cs typeface="+mn-cs"/>
            </a:endParaRPr>
          </a:p>
        </p:txBody>
      </p:sp>
      <p:sp>
        <p:nvSpPr>
          <p:cNvPr id="40" name="TextovéPole 105">
            <a:extLst>
              <a:ext uri="{FF2B5EF4-FFF2-40B4-BE49-F238E27FC236}">
                <a16:creationId xmlns:a16="http://schemas.microsoft.com/office/drawing/2014/main" id="{07532A8A-AD78-0B59-4B53-7C0D7918D5CB}"/>
              </a:ext>
            </a:extLst>
          </p:cNvPr>
          <p:cNvSpPr txBox="1"/>
          <p:nvPr/>
        </p:nvSpPr>
        <p:spPr>
          <a:xfrm>
            <a:off x="1491508" y="2188005"/>
            <a:ext cx="1188267" cy="300082"/>
          </a:xfrm>
          <a:prstGeom prst="rect">
            <a:avLst/>
          </a:prstGeom>
          <a:noFill/>
          <a:ln w="19050">
            <a:solidFill>
              <a:srgbClr val="FF0000"/>
            </a:solidFill>
          </a:ln>
        </p:spPr>
        <p:txBody>
          <a:bodyPr wrap="square" rtlCol="0">
            <a:spAutoFit/>
          </a:bodyPr>
          <a:lstStyle/>
          <a:p>
            <a:pPr algn="ctr" defTabSz="342900">
              <a:buClrTx/>
            </a:pPr>
            <a:r>
              <a:rPr lang="en-GB" sz="1350" kern="1200">
                <a:solidFill>
                  <a:prstClr val="black"/>
                </a:solidFill>
                <a:latin typeface="Calibri" panose="020F0502020204030204"/>
                <a:ea typeface="+mn-ea"/>
              </a:rPr>
              <a:t>Turn by 180°</a:t>
            </a:r>
          </a:p>
        </p:txBody>
      </p:sp>
      <p:sp>
        <p:nvSpPr>
          <p:cNvPr id="41" name="TextovéPole 25">
            <a:extLst>
              <a:ext uri="{FF2B5EF4-FFF2-40B4-BE49-F238E27FC236}">
                <a16:creationId xmlns:a16="http://schemas.microsoft.com/office/drawing/2014/main" id="{B50D216E-CA57-61F5-6C24-6305764BE217}"/>
              </a:ext>
            </a:extLst>
          </p:cNvPr>
          <p:cNvSpPr txBox="1"/>
          <p:nvPr/>
        </p:nvSpPr>
        <p:spPr>
          <a:xfrm>
            <a:off x="1323262" y="1845051"/>
            <a:ext cx="2076898" cy="323165"/>
          </a:xfrm>
          <a:prstGeom prst="rect">
            <a:avLst/>
          </a:prstGeom>
          <a:noFill/>
        </p:spPr>
        <p:txBody>
          <a:bodyPr wrap="square" rtlCol="0">
            <a:spAutoFit/>
          </a:bodyPr>
          <a:lstStyle/>
          <a:p>
            <a:pPr defTabSz="342900">
              <a:buClrTx/>
            </a:pPr>
            <a:r>
              <a:rPr lang="en-GB" sz="1500" kern="1200">
                <a:solidFill>
                  <a:srgbClr val="FF0000"/>
                </a:solidFill>
                <a:latin typeface="Calibri" panose="020F0502020204030204"/>
                <a:ea typeface="+mn-ea"/>
              </a:rPr>
              <a:t>Change of polarity</a:t>
            </a:r>
          </a:p>
        </p:txBody>
      </p:sp>
      <p:sp>
        <p:nvSpPr>
          <p:cNvPr id="42" name="TextovéPole 106">
            <a:extLst>
              <a:ext uri="{FF2B5EF4-FFF2-40B4-BE49-F238E27FC236}">
                <a16:creationId xmlns:a16="http://schemas.microsoft.com/office/drawing/2014/main" id="{8C723089-DFEC-461E-C799-3BD6D39E5150}"/>
              </a:ext>
            </a:extLst>
          </p:cNvPr>
          <p:cNvSpPr txBox="1"/>
          <p:nvPr/>
        </p:nvSpPr>
        <p:spPr>
          <a:xfrm>
            <a:off x="2582901" y="3725625"/>
            <a:ext cx="4678439" cy="323165"/>
          </a:xfrm>
          <a:prstGeom prst="rect">
            <a:avLst/>
          </a:prstGeom>
          <a:solidFill>
            <a:srgbClr val="70AD47">
              <a:lumMod val="40000"/>
              <a:lumOff val="60000"/>
            </a:srgbClr>
          </a:solidFill>
          <a:ln w="19050">
            <a:solidFill>
              <a:srgbClr val="FF0000"/>
            </a:solid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smtClean="0">
                <a:ln>
                  <a:noFill/>
                </a:ln>
                <a:solidFill>
                  <a:prstClr val="black"/>
                </a:solidFill>
                <a:effectLst/>
                <a:uLnTx/>
                <a:uFillTx/>
                <a:latin typeface="Calibri" panose="020F0502020204030204"/>
                <a:ea typeface="+mn-ea"/>
              </a:rPr>
              <a:t>Deflection in the range of &lt;0°; 2.5°&gt; in a single polarity</a:t>
            </a:r>
            <a:endParaRPr kumimoji="0" lang="en-GB" sz="1500" b="1" i="0" u="none" strike="noStrike" kern="1200" cap="none" spc="0" normalizeH="0" baseline="0" noProof="0" smtClean="0">
              <a:ln>
                <a:noFill/>
              </a:ln>
              <a:solidFill>
                <a:prstClr val="black"/>
              </a:solidFill>
              <a:effectLst/>
              <a:uLnTx/>
              <a:uFillTx/>
              <a:latin typeface="Calibri" panose="020F0502020204030204"/>
              <a:ea typeface="+mn-ea"/>
            </a:endParaRPr>
          </a:p>
        </p:txBody>
      </p:sp>
      <p:sp>
        <p:nvSpPr>
          <p:cNvPr id="43" name="TextovéPole 48">
            <a:extLst>
              <a:ext uri="{FF2B5EF4-FFF2-40B4-BE49-F238E27FC236}">
                <a16:creationId xmlns:a16="http://schemas.microsoft.com/office/drawing/2014/main" id="{616EB7F6-4D0B-B45C-50EA-0A822390FC7A}"/>
              </a:ext>
            </a:extLst>
          </p:cNvPr>
          <p:cNvSpPr txBox="1"/>
          <p:nvPr/>
        </p:nvSpPr>
        <p:spPr>
          <a:xfrm>
            <a:off x="5048450" y="3101817"/>
            <a:ext cx="511418" cy="300082"/>
          </a:xfrm>
          <a:prstGeom prst="rect">
            <a:avLst/>
          </a:prstGeom>
          <a:noFill/>
        </p:spPr>
        <p:txBody>
          <a:bodyPr wrap="square" rtlCol="0">
            <a:spAutoFit/>
          </a:bodyPr>
          <a:lstStyle/>
          <a:p>
            <a:pPr defTabSz="342900">
              <a:buClrTx/>
            </a:pPr>
            <a:r>
              <a:rPr lang="en-GB" sz="1350" kern="1200">
                <a:solidFill>
                  <a:prstClr val="black"/>
                </a:solidFill>
                <a:latin typeface="Calibri" panose="020F0502020204030204"/>
                <a:ea typeface="+mn-ea"/>
              </a:rPr>
              <a:t>B.M.</a:t>
            </a:r>
          </a:p>
        </p:txBody>
      </p:sp>
      <p:sp>
        <p:nvSpPr>
          <p:cNvPr id="44" name="TextovéPole 4">
            <a:extLst>
              <a:ext uri="{FF2B5EF4-FFF2-40B4-BE49-F238E27FC236}">
                <a16:creationId xmlns:a16="http://schemas.microsoft.com/office/drawing/2014/main" id="{9B2D5CF7-380A-649A-E35E-7139002FCDBB}"/>
              </a:ext>
            </a:extLst>
          </p:cNvPr>
          <p:cNvSpPr txBox="1"/>
          <p:nvPr/>
        </p:nvSpPr>
        <p:spPr>
          <a:xfrm>
            <a:off x="3958702" y="2359343"/>
            <a:ext cx="528866" cy="507831"/>
          </a:xfrm>
          <a:prstGeom prst="rect">
            <a:avLst/>
          </a:prstGeom>
          <a:noFill/>
          <a:ln>
            <a:solidFill>
              <a:sysClr val="windowText" lastClr="000000"/>
            </a:solidFill>
          </a:ln>
        </p:spPr>
        <p:txBody>
          <a:bodyPr wrap="square" rtlCol="0">
            <a:spAutoFit/>
          </a:bodyPr>
          <a:lstStyle/>
          <a:p>
            <a:pPr marL="0" marR="0" lvl="0" indent="0" algn="ctr" defTabSz="34290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smtClean="0">
                <a:ln>
                  <a:noFill/>
                </a:ln>
                <a:solidFill>
                  <a:prstClr val="black"/>
                </a:solidFill>
                <a:effectLst/>
                <a:uLnTx/>
                <a:uFillTx/>
                <a:latin typeface="Calibri" panose="020F0502020204030204"/>
                <a:ea typeface="+mn-ea"/>
              </a:rPr>
              <a:t>1,26°</a:t>
            </a:r>
          </a:p>
        </p:txBody>
      </p:sp>
      <p:sp>
        <p:nvSpPr>
          <p:cNvPr id="46" name="Textfeld 45"/>
          <p:cNvSpPr txBox="1"/>
          <p:nvPr/>
        </p:nvSpPr>
        <p:spPr>
          <a:xfrm>
            <a:off x="1422401" y="186266"/>
            <a:ext cx="69172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 sz="2800" dirty="0">
                <a:solidFill>
                  <a:sysClr val="windowText" lastClr="000000"/>
                </a:solidFill>
              </a:rPr>
              <a:t>B</a:t>
            </a:r>
            <a:r>
              <a:rPr kumimoji="0" lang="de" sz="2800" b="0" i="0" u="none" strike="noStrike" kern="0" cap="none" spc="0" normalizeH="0" baseline="0" noProof="0" dirty="0" smtClean="0">
                <a:ln>
                  <a:noFill/>
                </a:ln>
                <a:solidFill>
                  <a:sysClr val="windowText" lastClr="000000"/>
                </a:solidFill>
                <a:effectLst/>
                <a:uLnTx/>
                <a:uFillTx/>
              </a:rPr>
              <a:t>eam pipe for CBM: </a:t>
            </a:r>
            <a:r>
              <a:rPr lang="de" sz="2800" dirty="0" smtClean="0">
                <a:solidFill>
                  <a:sysClr val="windowText" lastClr="000000"/>
                </a:solidFill>
              </a:rPr>
              <a:t>Bending concept</a:t>
            </a:r>
            <a:r>
              <a:rPr kumimoji="0" lang="de" sz="2800" b="0" i="0" u="none" strike="noStrike" kern="0" cap="none" spc="0" normalizeH="0" baseline="0" noProof="0" dirty="0" smtClean="0">
                <a:ln>
                  <a:noFill/>
                </a:ln>
                <a:solidFill>
                  <a:sysClr val="windowText" lastClr="000000"/>
                </a:solidFill>
                <a:effectLst/>
                <a:uLnTx/>
                <a:uFillTx/>
              </a:rPr>
              <a:t> </a:t>
            </a:r>
            <a:endParaRPr kumimoji="0" lang="de-DE" sz="1800" b="0" i="0" u="none" strike="noStrike" kern="0" cap="none" spc="0" normalizeH="0" baseline="0" noProof="0" dirty="0" smtClean="0">
              <a:ln>
                <a:noFill/>
              </a:ln>
              <a:solidFill>
                <a:sysClr val="windowText" lastClr="000000"/>
              </a:solidFill>
              <a:effectLst/>
              <a:uLnTx/>
              <a:uFillTx/>
            </a:endParaRPr>
          </a:p>
        </p:txBody>
      </p:sp>
      <p:sp>
        <p:nvSpPr>
          <p:cNvPr id="47" name="Rechteck 46"/>
          <p:cNvSpPr/>
          <p:nvPr/>
        </p:nvSpPr>
        <p:spPr>
          <a:xfrm>
            <a:off x="181858" y="176540"/>
            <a:ext cx="1261884" cy="523220"/>
          </a:xfrm>
          <a:prstGeom prst="rect">
            <a:avLst/>
          </a:prstGeom>
        </p:spPr>
        <p:txBody>
          <a:bodyPr wrap="none">
            <a:spAutoFit/>
          </a:bodyPr>
          <a:lstStyle/>
          <a:p>
            <a:r>
              <a:rPr lang="de" sz="2800" b="1" dirty="0">
                <a:solidFill>
                  <a:srgbClr val="0070C0"/>
                </a:solidFill>
              </a:rPr>
              <a:t>WP2.4</a:t>
            </a:r>
            <a:endParaRPr lang="de-DE" dirty="0">
              <a:solidFill>
                <a:srgbClr val="0070C0"/>
              </a:solidFill>
            </a:endParaRPr>
          </a:p>
        </p:txBody>
      </p:sp>
      <p:pic>
        <p:nvPicPr>
          <p:cNvPr id="48" name="Grafik 47"/>
          <p:cNvPicPr>
            <a:picLocks noChangeAspect="1"/>
          </p:cNvPicPr>
          <p:nvPr/>
        </p:nvPicPr>
        <p:blipFill>
          <a:blip r:embed="rId4"/>
          <a:stretch>
            <a:fillRect/>
          </a:stretch>
        </p:blipFill>
        <p:spPr>
          <a:xfrm>
            <a:off x="8117493" y="840266"/>
            <a:ext cx="749147" cy="567369"/>
          </a:xfrm>
          <a:prstGeom prst="rect">
            <a:avLst/>
          </a:prstGeom>
        </p:spPr>
      </p:pic>
      <p:pic>
        <p:nvPicPr>
          <p:cNvPr id="49" name="Grafik 48"/>
          <p:cNvPicPr>
            <a:picLocks noChangeAspect="1"/>
          </p:cNvPicPr>
          <p:nvPr/>
        </p:nvPicPr>
        <p:blipFill>
          <a:blip r:embed="rId5"/>
          <a:stretch>
            <a:fillRect/>
          </a:stretch>
        </p:blipFill>
        <p:spPr>
          <a:xfrm>
            <a:off x="7787246" y="250506"/>
            <a:ext cx="1274174" cy="493819"/>
          </a:xfrm>
          <a:prstGeom prst="rect">
            <a:avLst/>
          </a:prstGeom>
        </p:spPr>
      </p:pic>
      <p:sp>
        <p:nvSpPr>
          <p:cNvPr id="50" name="Textfeld 49"/>
          <p:cNvSpPr txBox="1"/>
          <p:nvPr/>
        </p:nvSpPr>
        <p:spPr>
          <a:xfrm>
            <a:off x="6663266" y="761999"/>
            <a:ext cx="1191352" cy="523220"/>
          </a:xfrm>
          <a:prstGeom prst="rect">
            <a:avLst/>
          </a:prstGeom>
          <a:noFill/>
        </p:spPr>
        <p:txBody>
          <a:bodyPr wrap="none" rtlCol="0">
            <a:spAutoFit/>
          </a:bodyPr>
          <a:lstStyle/>
          <a:p>
            <a:r>
              <a:rPr lang="de-DE" dirty="0" smtClean="0"/>
              <a:t>J. </a:t>
            </a:r>
            <a:r>
              <a:rPr lang="de-DE" dirty="0" err="1" smtClean="0"/>
              <a:t>Kollarczyk</a:t>
            </a:r>
            <a:endParaRPr lang="de-DE" dirty="0" smtClean="0"/>
          </a:p>
          <a:p>
            <a:r>
              <a:rPr lang="de-DE" dirty="0" smtClean="0"/>
              <a:t>A. Kugler</a:t>
            </a:r>
            <a:endParaRPr lang="de-DE" dirty="0"/>
          </a:p>
        </p:txBody>
      </p:sp>
      <p:sp>
        <p:nvSpPr>
          <p:cNvPr id="51" name="Textfeld 50"/>
          <p:cNvSpPr txBox="1"/>
          <p:nvPr/>
        </p:nvSpPr>
        <p:spPr>
          <a:xfrm>
            <a:off x="6680201" y="1363133"/>
            <a:ext cx="1439818" cy="307777"/>
          </a:xfrm>
          <a:prstGeom prst="rect">
            <a:avLst/>
          </a:prstGeom>
          <a:noFill/>
        </p:spPr>
        <p:txBody>
          <a:bodyPr wrap="none" rtlCol="0">
            <a:spAutoFit/>
          </a:bodyPr>
          <a:lstStyle/>
          <a:p>
            <a:r>
              <a:rPr lang="de-DE" dirty="0" smtClean="0"/>
              <a:t>A. Senger FAIR</a:t>
            </a:r>
            <a:endParaRPr lang="de-DE" dirty="0"/>
          </a:p>
        </p:txBody>
      </p:sp>
      <p:sp>
        <p:nvSpPr>
          <p:cNvPr id="4" name="Foliennummernplatzhalt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20</a:t>
            </a:fld>
            <a:endParaRPr lang="de-DE"/>
          </a:p>
        </p:txBody>
      </p:sp>
    </p:spTree>
    <p:extLst>
      <p:ext uri="{BB962C8B-B14F-4D97-AF65-F5344CB8AC3E}">
        <p14:creationId xmlns:p14="http://schemas.microsoft.com/office/powerpoint/2010/main" val="3316036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2">
            <a:extLst>
              <a:ext uri="{FF2B5EF4-FFF2-40B4-BE49-F238E27FC236}">
                <a16:creationId xmlns:a16="http://schemas.microsoft.com/office/drawing/2014/main" id="{63FD848D-B097-4A3D-AEB7-94DFEE1625EE}"/>
              </a:ext>
            </a:extLst>
          </p:cNvPr>
          <p:cNvSpPr txBox="1">
            <a:spLocks/>
          </p:cNvSpPr>
          <p:nvPr/>
        </p:nvSpPr>
        <p:spPr>
          <a:xfrm>
            <a:off x="276225" y="1381125"/>
            <a:ext cx="8594638" cy="3400425"/>
          </a:xfrm>
          <a:prstGeom prst="rect">
            <a:avLst/>
          </a:prstGeom>
        </p:spPr>
        <p:txBody>
          <a:bodyPr vert="horz" lIns="91440" tIns="45720" rIns="91440" bIns="45720" rtlCol="0">
            <a:normAutofit/>
          </a:bodyPr>
          <a:lstStyle>
            <a:lvl1pPr marL="0" indent="0" algn="l" defTabSz="685766" rtl="0" eaLnBrk="1" latinLnBrk="0" hangingPunct="1">
              <a:lnSpc>
                <a:spcPct val="90000"/>
              </a:lnSpc>
              <a:spcBef>
                <a:spcPts val="750"/>
              </a:spcBef>
              <a:buFont typeface="Arial" panose="020B0604020202020204" pitchFamily="34" charset="0"/>
              <a:buNone/>
              <a:defRPr sz="1800" kern="3000" baseline="0">
                <a:solidFill>
                  <a:schemeClr val="tx1"/>
                </a:solidFill>
                <a:latin typeface="Calibri" panose="020F0502020204030204" pitchFamily="34"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smtClean="0">
              <a:ln>
                <a:noFill/>
              </a:ln>
              <a:solidFill>
                <a:sysClr val="windowText" lastClr="000000"/>
              </a:solidFill>
              <a:effectLst/>
              <a:uLnTx/>
              <a:uFillTx/>
              <a:latin typeface="Calibri" panose="020F0502020204030204" pitchFamily="34" charset="0"/>
              <a:ea typeface="+mn-ea"/>
              <a:cs typeface="+mn-cs"/>
            </a:endParaRPr>
          </a:p>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3" name="Zástupný symbol pro číslo snímku 3">
            <a:extLst>
              <a:ext uri="{FF2B5EF4-FFF2-40B4-BE49-F238E27FC236}">
                <a16:creationId xmlns:a16="http://schemas.microsoft.com/office/drawing/2014/main" id="{6A08D4D2-9466-44DE-8ECA-97A78E1C2B9B}"/>
              </a:ext>
            </a:extLst>
          </p:cNvPr>
          <p:cNvSpPr txBox="1">
            <a:spLocks/>
          </p:cNvSpPr>
          <p:nvPr/>
        </p:nvSpPr>
        <p:spPr>
          <a:xfrm>
            <a:off x="7086600" y="4866501"/>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buClrTx/>
            </a:pPr>
            <a:fld id="{60C4446E-25B7-4F14-8AEA-E429B23B7892}" type="slidenum">
              <a:rPr lang="en-GB" kern="1200" smtClean="0">
                <a:solidFill>
                  <a:prstClr val="white"/>
                </a:solidFill>
                <a:latin typeface="Calibri" panose="020F0502020204030204"/>
                <a:ea typeface="+mn-ea"/>
              </a:rPr>
              <a:pPr defTabSz="342900">
                <a:buClrTx/>
              </a:pPr>
              <a:t>21</a:t>
            </a:fld>
            <a:endParaRPr lang="en-GB" kern="1200">
              <a:solidFill>
                <a:prstClr val="white"/>
              </a:solidFill>
              <a:latin typeface="Calibri" panose="020F0502020204030204"/>
              <a:ea typeface="+mn-ea"/>
            </a:endParaRPr>
          </a:p>
        </p:txBody>
      </p:sp>
      <p:sp>
        <p:nvSpPr>
          <p:cNvPr id="4" name="TextovéPole 56">
            <a:extLst>
              <a:ext uri="{FF2B5EF4-FFF2-40B4-BE49-F238E27FC236}">
                <a16:creationId xmlns:a16="http://schemas.microsoft.com/office/drawing/2014/main" id="{1427D838-8C9D-C42F-DD39-67448238B1DA}"/>
              </a:ext>
            </a:extLst>
          </p:cNvPr>
          <p:cNvSpPr txBox="1"/>
          <p:nvPr/>
        </p:nvSpPr>
        <p:spPr>
          <a:xfrm>
            <a:off x="276225" y="1004253"/>
            <a:ext cx="4247935" cy="323165"/>
          </a:xfrm>
          <a:prstGeom prst="rect">
            <a:avLst/>
          </a:prstGeom>
          <a:noFill/>
          <a:ln w="19050">
            <a:solidFill>
              <a:srgbClr val="5B9BD5"/>
            </a:solidFill>
          </a:ln>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smtClean="0">
                <a:ln>
                  <a:noFill/>
                </a:ln>
                <a:solidFill>
                  <a:prstClr val="black"/>
                </a:solidFill>
                <a:effectLst/>
                <a:uLnTx/>
                <a:uFillTx/>
                <a:latin typeface="Calibri" panose="020F0502020204030204"/>
                <a:ea typeface="+mn-ea"/>
              </a:rPr>
              <a:t>Downstream beam pipe with bending mechanism:</a:t>
            </a:r>
            <a:endParaRPr kumimoji="0" lang="en-GB" sz="1500" b="1" i="0" u="none" strike="noStrike" kern="1200" cap="none" spc="0" normalizeH="0" baseline="0" noProof="0" smtClean="0">
              <a:ln>
                <a:noFill/>
              </a:ln>
              <a:solidFill>
                <a:prstClr val="black"/>
              </a:solidFill>
              <a:effectLst/>
              <a:uLnTx/>
              <a:uFillTx/>
              <a:latin typeface="Calibri" panose="020F0502020204030204"/>
              <a:ea typeface="+mn-ea"/>
            </a:endParaRPr>
          </a:p>
        </p:txBody>
      </p:sp>
      <p:pic>
        <p:nvPicPr>
          <p:cNvPr id="6" name="Obrázek 4">
            <a:extLst>
              <a:ext uri="{FF2B5EF4-FFF2-40B4-BE49-F238E27FC236}">
                <a16:creationId xmlns:a16="http://schemas.microsoft.com/office/drawing/2014/main" id="{14F23DFA-5E64-C3CE-CDFF-E279F680F5DD}"/>
              </a:ext>
            </a:extLst>
          </p:cNvPr>
          <p:cNvPicPr>
            <a:picLocks noChangeAspect="1"/>
          </p:cNvPicPr>
          <p:nvPr/>
        </p:nvPicPr>
        <p:blipFill>
          <a:blip r:embed="rId2"/>
          <a:stretch>
            <a:fillRect/>
          </a:stretch>
        </p:blipFill>
        <p:spPr>
          <a:xfrm>
            <a:off x="375116" y="1278935"/>
            <a:ext cx="4875317" cy="3440729"/>
          </a:xfrm>
          <a:prstGeom prst="rect">
            <a:avLst/>
          </a:prstGeom>
        </p:spPr>
      </p:pic>
      <p:pic>
        <p:nvPicPr>
          <p:cNvPr id="7" name="Obrázek 6">
            <a:extLst>
              <a:ext uri="{FF2B5EF4-FFF2-40B4-BE49-F238E27FC236}">
                <a16:creationId xmlns:a16="http://schemas.microsoft.com/office/drawing/2014/main" id="{E7675C70-1B26-78F4-C9CB-141690D646FE}"/>
              </a:ext>
            </a:extLst>
          </p:cNvPr>
          <p:cNvPicPr>
            <a:picLocks noChangeAspect="1"/>
          </p:cNvPicPr>
          <p:nvPr/>
        </p:nvPicPr>
        <p:blipFill>
          <a:blip r:embed="rId3"/>
          <a:stretch>
            <a:fillRect/>
          </a:stretch>
        </p:blipFill>
        <p:spPr>
          <a:xfrm>
            <a:off x="5770677" y="1507841"/>
            <a:ext cx="2822299" cy="2376163"/>
          </a:xfrm>
          <a:prstGeom prst="rect">
            <a:avLst/>
          </a:prstGeom>
        </p:spPr>
      </p:pic>
      <p:sp>
        <p:nvSpPr>
          <p:cNvPr id="8" name="Ovál 11">
            <a:extLst>
              <a:ext uri="{FF2B5EF4-FFF2-40B4-BE49-F238E27FC236}">
                <a16:creationId xmlns:a16="http://schemas.microsoft.com/office/drawing/2014/main" id="{2772F915-048F-322B-13BF-C2A486C8FF2E}"/>
              </a:ext>
            </a:extLst>
          </p:cNvPr>
          <p:cNvSpPr/>
          <p:nvPr/>
        </p:nvSpPr>
        <p:spPr>
          <a:xfrm>
            <a:off x="5601078" y="1261753"/>
            <a:ext cx="3167807" cy="2867864"/>
          </a:xfrm>
          <a:prstGeom prst="ellipse">
            <a:avLst/>
          </a:prstGeom>
          <a:noFill/>
          <a:ln w="19050" cap="flat" cmpd="sng" algn="ctr">
            <a:solidFill>
              <a:srgbClr val="FF0000"/>
            </a:solidFill>
            <a:prstDash val="solid"/>
            <a:miter lim="800000"/>
          </a:ln>
          <a:effectLst/>
        </p:spPr>
        <p:txBody>
          <a:bodyPr rtlCol="0" anchor="ctr"/>
          <a:lstStyle/>
          <a:p>
            <a:pPr marL="0" marR="0" lvl="0" indent="0" algn="ctr" defTabSz="34290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smtClean="0">
              <a:ln>
                <a:solidFill>
                  <a:srgbClr val="0065BD"/>
                </a:solidFill>
              </a:ln>
              <a:solidFill>
                <a:prstClr val="white"/>
              </a:solidFill>
              <a:effectLst/>
              <a:highlight>
                <a:srgbClr val="FFFF00"/>
              </a:highlight>
              <a:uLnTx/>
              <a:uFillTx/>
              <a:latin typeface="Calibri" panose="020F0502020204030204"/>
              <a:ea typeface="+mn-ea"/>
              <a:cs typeface="+mn-cs"/>
            </a:endParaRPr>
          </a:p>
        </p:txBody>
      </p:sp>
      <p:cxnSp>
        <p:nvCxnSpPr>
          <p:cNvPr id="9" name="Přímá spojnice se šipkou 12">
            <a:extLst>
              <a:ext uri="{FF2B5EF4-FFF2-40B4-BE49-F238E27FC236}">
                <a16:creationId xmlns:a16="http://schemas.microsoft.com/office/drawing/2014/main" id="{4EDC7203-6B9D-8EE3-ADDE-C40B317E7A7D}"/>
              </a:ext>
            </a:extLst>
          </p:cNvPr>
          <p:cNvCxnSpPr>
            <a:cxnSpLocks/>
            <a:endCxn id="8" idx="2"/>
          </p:cNvCxnSpPr>
          <p:nvPr/>
        </p:nvCxnSpPr>
        <p:spPr>
          <a:xfrm flipV="1">
            <a:off x="3558159" y="2695685"/>
            <a:ext cx="2042920" cy="93608"/>
          </a:xfrm>
          <a:prstGeom prst="straightConnector1">
            <a:avLst/>
          </a:prstGeom>
          <a:noFill/>
          <a:ln w="19050" cap="flat" cmpd="sng" algn="ctr">
            <a:solidFill>
              <a:srgbClr val="FF0000"/>
            </a:solidFill>
            <a:prstDash val="solid"/>
            <a:miter lim="800000"/>
            <a:tailEnd type="triangle"/>
          </a:ln>
          <a:effectLst/>
        </p:spPr>
      </p:cxnSp>
      <p:sp>
        <p:nvSpPr>
          <p:cNvPr id="10" name="TextovéPole 14">
            <a:extLst>
              <a:ext uri="{FF2B5EF4-FFF2-40B4-BE49-F238E27FC236}">
                <a16:creationId xmlns:a16="http://schemas.microsoft.com/office/drawing/2014/main" id="{42E157B1-FBB7-E2B1-AB10-4FEB801C90C6}"/>
              </a:ext>
            </a:extLst>
          </p:cNvPr>
          <p:cNvSpPr txBox="1"/>
          <p:nvPr/>
        </p:nvSpPr>
        <p:spPr>
          <a:xfrm>
            <a:off x="6472163" y="4386681"/>
            <a:ext cx="2203588" cy="300082"/>
          </a:xfrm>
          <a:prstGeom prst="rect">
            <a:avLst/>
          </a:prstGeom>
          <a:solidFill>
            <a:srgbClr val="ED7D31">
              <a:lumMod val="20000"/>
              <a:lumOff val="80000"/>
              <a:alpha val="20000"/>
            </a:srgbClr>
          </a:solidFill>
          <a:ln w="19050">
            <a:solidFill>
              <a:srgbClr val="ED7D31"/>
            </a:solidFill>
          </a:ln>
        </p:spPr>
        <p:txBody>
          <a:bodyPr wrap="square" rtlCol="0">
            <a:spAutoFit/>
          </a:bodyPr>
          <a:lstStyle/>
          <a:p>
            <a:pPr marL="0" marR="0" lvl="0" indent="0" algn="ctr" defTabSz="342900" eaLnBrk="1" fontAlgn="auto" latinLnBrk="0" hangingPunct="1">
              <a:lnSpc>
                <a:spcPct val="100000"/>
              </a:lnSpc>
              <a:spcBef>
                <a:spcPts val="0"/>
              </a:spcBef>
              <a:spcAft>
                <a:spcPts val="0"/>
              </a:spcAft>
              <a:buClr>
                <a:srgbClr val="0065BD"/>
              </a:buClr>
              <a:buSzTx/>
              <a:buFontTx/>
              <a:buNone/>
              <a:tabLst/>
              <a:defRPr/>
            </a:pPr>
            <a:r>
              <a:rPr kumimoji="0" lang="en-GB" sz="1350" b="0" i="0" u="none" strike="noStrike" kern="1200" cap="none" spc="0" normalizeH="0" baseline="0" noProof="0" smtClean="0">
                <a:ln>
                  <a:noFill/>
                </a:ln>
                <a:solidFill>
                  <a:prstClr val="black"/>
                </a:solidFill>
                <a:effectLst/>
                <a:uLnTx/>
                <a:uFillTx/>
                <a:latin typeface="Calibri" panose="020F0502020204030204"/>
                <a:ea typeface="+mn-ea"/>
              </a:rPr>
              <a:t>Latest approach</a:t>
            </a:r>
          </a:p>
        </p:txBody>
      </p:sp>
      <p:sp>
        <p:nvSpPr>
          <p:cNvPr id="11" name="Zástupný obsah 2">
            <a:extLst>
              <a:ext uri="{FF2B5EF4-FFF2-40B4-BE49-F238E27FC236}">
                <a16:creationId xmlns:a16="http://schemas.microsoft.com/office/drawing/2014/main" id="{8B04EA20-E975-2E36-73DF-64010D6B91CA}"/>
              </a:ext>
            </a:extLst>
          </p:cNvPr>
          <p:cNvSpPr txBox="1">
            <a:spLocks/>
          </p:cNvSpPr>
          <p:nvPr/>
        </p:nvSpPr>
        <p:spPr>
          <a:xfrm>
            <a:off x="274682" y="1381125"/>
            <a:ext cx="3027972" cy="2654990"/>
          </a:xfrm>
          <a:prstGeom prst="rect">
            <a:avLst/>
          </a:prstGeom>
        </p:spPr>
        <p:txBody>
          <a:bodyPr vert="horz" lIns="68580" tIns="34290" rIns="68580" bIns="3429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3000" baseline="0">
                <a:solidFill>
                  <a:schemeClr val="tx1"/>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a:ln>
                  <a:noFill/>
                </a:ln>
                <a:solidFill>
                  <a:prstClr val="black"/>
                </a:solidFill>
                <a:effectLst/>
                <a:uLnTx/>
                <a:uFillTx/>
                <a:latin typeface="Calibri" panose="020F0502020204030204" pitchFamily="34" charset="0"/>
                <a:ea typeface="+mn-ea"/>
                <a:cs typeface="+mn-cs"/>
              </a:rPr>
              <a:t>Need of further research</a:t>
            </a:r>
          </a:p>
        </p:txBody>
      </p:sp>
      <p:sp>
        <p:nvSpPr>
          <p:cNvPr id="12" name="Textfeld 11"/>
          <p:cNvSpPr txBox="1"/>
          <p:nvPr/>
        </p:nvSpPr>
        <p:spPr>
          <a:xfrm>
            <a:off x="1405469" y="177799"/>
            <a:ext cx="691726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 sz="2800" dirty="0">
                <a:solidFill>
                  <a:sysClr val="windowText" lastClr="000000"/>
                </a:solidFill>
              </a:rPr>
              <a:t>B</a:t>
            </a:r>
            <a:r>
              <a:rPr kumimoji="0" lang="de" sz="2800" b="0" i="0" u="none" strike="noStrike" kern="0" cap="none" spc="0" normalizeH="0" baseline="0" noProof="0" dirty="0" smtClean="0">
                <a:ln>
                  <a:noFill/>
                </a:ln>
                <a:solidFill>
                  <a:sysClr val="windowText" lastClr="000000"/>
                </a:solidFill>
                <a:effectLst/>
                <a:uLnTx/>
                <a:uFillTx/>
              </a:rPr>
              <a:t>eam pipe for CBM: </a:t>
            </a:r>
            <a:r>
              <a:rPr lang="de" sz="2800" dirty="0" smtClean="0">
                <a:solidFill>
                  <a:sysClr val="windowText" lastClr="000000"/>
                </a:solidFill>
              </a:rPr>
              <a:t>Bending mechanism</a:t>
            </a:r>
            <a:r>
              <a:rPr kumimoji="0" lang="de" sz="2800" b="0" i="0" u="none" strike="noStrike" kern="0" cap="none" spc="0" normalizeH="0" baseline="0" noProof="0" dirty="0" smtClean="0">
                <a:ln>
                  <a:noFill/>
                </a:ln>
                <a:solidFill>
                  <a:sysClr val="windowText" lastClr="000000"/>
                </a:solidFill>
                <a:effectLst/>
                <a:uLnTx/>
                <a:uFillTx/>
              </a:rPr>
              <a:t> </a:t>
            </a:r>
            <a:endParaRPr kumimoji="0" lang="de-DE" sz="1800" b="0" i="0" u="none" strike="noStrike" kern="0" cap="none" spc="0" normalizeH="0" baseline="0" noProof="0" dirty="0" smtClean="0">
              <a:ln>
                <a:noFill/>
              </a:ln>
              <a:solidFill>
                <a:sysClr val="windowText" lastClr="000000"/>
              </a:solidFill>
              <a:effectLst/>
              <a:uLnTx/>
              <a:uFillTx/>
            </a:endParaRPr>
          </a:p>
        </p:txBody>
      </p:sp>
      <p:sp>
        <p:nvSpPr>
          <p:cNvPr id="13" name="Rechteck 12"/>
          <p:cNvSpPr/>
          <p:nvPr/>
        </p:nvSpPr>
        <p:spPr>
          <a:xfrm>
            <a:off x="207258" y="176540"/>
            <a:ext cx="1261884" cy="523220"/>
          </a:xfrm>
          <a:prstGeom prst="rect">
            <a:avLst/>
          </a:prstGeom>
        </p:spPr>
        <p:txBody>
          <a:bodyPr wrap="none">
            <a:spAutoFit/>
          </a:bodyPr>
          <a:lstStyle/>
          <a:p>
            <a:r>
              <a:rPr lang="de" sz="2800" b="1" dirty="0">
                <a:solidFill>
                  <a:srgbClr val="0070C0"/>
                </a:solidFill>
              </a:rPr>
              <a:t>WP2.4</a:t>
            </a:r>
            <a:endParaRPr lang="de-DE" dirty="0">
              <a:solidFill>
                <a:srgbClr val="0070C0"/>
              </a:solidFill>
            </a:endParaRPr>
          </a:p>
        </p:txBody>
      </p:sp>
      <p:pic>
        <p:nvPicPr>
          <p:cNvPr id="14" name="Grafik 13"/>
          <p:cNvPicPr>
            <a:picLocks noChangeAspect="1"/>
          </p:cNvPicPr>
          <p:nvPr/>
        </p:nvPicPr>
        <p:blipFill>
          <a:blip r:embed="rId4"/>
          <a:stretch>
            <a:fillRect/>
          </a:stretch>
        </p:blipFill>
        <p:spPr>
          <a:xfrm>
            <a:off x="8295292" y="1102731"/>
            <a:ext cx="749147" cy="567369"/>
          </a:xfrm>
          <a:prstGeom prst="rect">
            <a:avLst/>
          </a:prstGeom>
        </p:spPr>
      </p:pic>
      <p:pic>
        <p:nvPicPr>
          <p:cNvPr id="15" name="Grafik 14"/>
          <p:cNvPicPr>
            <a:picLocks noChangeAspect="1"/>
          </p:cNvPicPr>
          <p:nvPr/>
        </p:nvPicPr>
        <p:blipFill>
          <a:blip r:embed="rId5"/>
          <a:stretch>
            <a:fillRect/>
          </a:stretch>
        </p:blipFill>
        <p:spPr>
          <a:xfrm>
            <a:off x="7768421" y="622070"/>
            <a:ext cx="1277957" cy="495759"/>
          </a:xfrm>
          <a:prstGeom prst="rect">
            <a:avLst/>
          </a:prstGeom>
        </p:spPr>
      </p:pic>
      <p:sp>
        <p:nvSpPr>
          <p:cNvPr id="16" name="Textfeld 15"/>
          <p:cNvSpPr txBox="1"/>
          <p:nvPr/>
        </p:nvSpPr>
        <p:spPr>
          <a:xfrm>
            <a:off x="6485466" y="668866"/>
            <a:ext cx="1191352" cy="523220"/>
          </a:xfrm>
          <a:prstGeom prst="rect">
            <a:avLst/>
          </a:prstGeom>
          <a:noFill/>
        </p:spPr>
        <p:txBody>
          <a:bodyPr wrap="none" rtlCol="0">
            <a:spAutoFit/>
          </a:bodyPr>
          <a:lstStyle/>
          <a:p>
            <a:r>
              <a:rPr lang="de-DE" dirty="0" smtClean="0"/>
              <a:t>J. </a:t>
            </a:r>
            <a:r>
              <a:rPr lang="de-DE" dirty="0" err="1" smtClean="0"/>
              <a:t>Kollarczyk</a:t>
            </a:r>
            <a:endParaRPr lang="de-DE" dirty="0" smtClean="0"/>
          </a:p>
          <a:p>
            <a:r>
              <a:rPr lang="de-DE" dirty="0" smtClean="0"/>
              <a:t>A. Kugler</a:t>
            </a:r>
            <a:endParaRPr lang="de-DE" dirty="0"/>
          </a:p>
        </p:txBody>
      </p:sp>
      <p:sp>
        <p:nvSpPr>
          <p:cNvPr id="5" name="Foliennummernplatzhalt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21</a:t>
            </a:fld>
            <a:endParaRPr lang="de-DE"/>
          </a:p>
        </p:txBody>
      </p:sp>
    </p:spTree>
    <p:extLst>
      <p:ext uri="{BB962C8B-B14F-4D97-AF65-F5344CB8AC3E}">
        <p14:creationId xmlns:p14="http://schemas.microsoft.com/office/powerpoint/2010/main" val="25326676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1">
            <a:extLst>
              <a:ext uri="{FF2B5EF4-FFF2-40B4-BE49-F238E27FC236}">
                <a16:creationId xmlns:a16="http://schemas.microsoft.com/office/drawing/2014/main" id="{EAC9A7F2-1109-A431-2CDE-A7C472B55403}"/>
              </a:ext>
            </a:extLst>
          </p:cNvPr>
          <p:cNvPicPr>
            <a:picLocks noChangeAspect="1"/>
          </p:cNvPicPr>
          <p:nvPr/>
        </p:nvPicPr>
        <p:blipFill rotWithShape="1">
          <a:blip r:embed="rId2">
            <a:extLst>
              <a:ext uri="{28A0092B-C50C-407E-A947-70E740481C1C}">
                <a14:useLocalDpi xmlns:a14="http://schemas.microsoft.com/office/drawing/2010/main" val="0"/>
              </a:ext>
            </a:extLst>
          </a:blip>
          <a:srcRect l="21851" t="28020" r="8132" b="61"/>
          <a:stretch/>
        </p:blipFill>
        <p:spPr>
          <a:xfrm>
            <a:off x="6336196" y="1302552"/>
            <a:ext cx="2700959" cy="3699131"/>
          </a:xfrm>
          <a:prstGeom prst="rect">
            <a:avLst/>
          </a:prstGeom>
        </p:spPr>
      </p:pic>
      <p:sp>
        <p:nvSpPr>
          <p:cNvPr id="4" name="Zástupný obsah 2">
            <a:extLst>
              <a:ext uri="{FF2B5EF4-FFF2-40B4-BE49-F238E27FC236}">
                <a16:creationId xmlns:a16="http://schemas.microsoft.com/office/drawing/2014/main" id="{63FD848D-B097-4A3D-AEB7-94DFEE1625EE}"/>
              </a:ext>
            </a:extLst>
          </p:cNvPr>
          <p:cNvSpPr txBox="1">
            <a:spLocks/>
          </p:cNvSpPr>
          <p:nvPr/>
        </p:nvSpPr>
        <p:spPr>
          <a:xfrm>
            <a:off x="276225" y="1381125"/>
            <a:ext cx="8594638" cy="3400425"/>
          </a:xfrm>
          <a:prstGeom prst="rect">
            <a:avLst/>
          </a:prstGeom>
        </p:spPr>
        <p:txBody>
          <a:bodyPr vert="horz" lIns="91440" tIns="45720" rIns="91440" bIns="45720" rtlCol="0">
            <a:normAutofit/>
          </a:bodyPr>
          <a:lstStyle>
            <a:lvl1pPr marL="0" indent="0" algn="l" defTabSz="685766" rtl="0" eaLnBrk="1" latinLnBrk="0" hangingPunct="1">
              <a:lnSpc>
                <a:spcPct val="90000"/>
              </a:lnSpc>
              <a:spcBef>
                <a:spcPts val="750"/>
              </a:spcBef>
              <a:buFont typeface="Arial" panose="020B0604020202020204" pitchFamily="34" charset="0"/>
              <a:buNone/>
              <a:defRPr sz="1800" kern="3000" baseline="0">
                <a:solidFill>
                  <a:schemeClr val="tx1"/>
                </a:solidFill>
                <a:latin typeface="Calibri" panose="020F0502020204030204" pitchFamily="34" charset="0"/>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Calibri" panose="020F0502020204030204" pitchFamily="34" charset="0"/>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Calibri" panose="020F0502020204030204" pitchFamily="34" charset="0"/>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smtClean="0">
              <a:ln>
                <a:noFill/>
              </a:ln>
              <a:solidFill>
                <a:sysClr val="windowText" lastClr="000000"/>
              </a:solidFill>
              <a:effectLst/>
              <a:uLnTx/>
              <a:uFillTx/>
              <a:latin typeface="Calibri" panose="020F0502020204030204" pitchFamily="34" charset="0"/>
              <a:ea typeface="+mn-ea"/>
              <a:cs typeface="+mn-cs"/>
            </a:endParaRPr>
          </a:p>
          <a:p>
            <a:pPr marL="0" marR="0" lvl="0" indent="0" algn="l" defTabSz="685766"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1800" b="0" i="0" u="none" strike="noStrike" kern="3000" cap="none" spc="0" normalizeH="0" baseline="0" noProof="0">
              <a:ln>
                <a:noFill/>
              </a:ln>
              <a:solidFill>
                <a:sysClr val="windowText" lastClr="000000"/>
              </a:solidFill>
              <a:effectLst/>
              <a:uLnTx/>
              <a:uFillTx/>
              <a:latin typeface="Calibri" panose="020F0502020204030204" pitchFamily="34" charset="0"/>
              <a:ea typeface="+mn-ea"/>
              <a:cs typeface="+mn-cs"/>
            </a:endParaRPr>
          </a:p>
        </p:txBody>
      </p:sp>
      <p:sp>
        <p:nvSpPr>
          <p:cNvPr id="5" name="Zástupný symbol pro číslo snímku 3">
            <a:extLst>
              <a:ext uri="{FF2B5EF4-FFF2-40B4-BE49-F238E27FC236}">
                <a16:creationId xmlns:a16="http://schemas.microsoft.com/office/drawing/2014/main" id="{6A08D4D2-9466-44DE-8ECA-97A78E1C2B9B}"/>
              </a:ext>
            </a:extLst>
          </p:cNvPr>
          <p:cNvSpPr txBox="1">
            <a:spLocks/>
          </p:cNvSpPr>
          <p:nvPr/>
        </p:nvSpPr>
        <p:spPr>
          <a:xfrm>
            <a:off x="7086600" y="4866501"/>
            <a:ext cx="2057400" cy="273844"/>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000000"/>
              </a:buClr>
              <a:buFont typeface="Arial"/>
              <a:defRPr sz="9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342900">
              <a:buClrTx/>
            </a:pPr>
            <a:fld id="{60C4446E-25B7-4F14-8AEA-E429B23B7892}" type="slidenum">
              <a:rPr lang="en-GB" kern="1200" smtClean="0">
                <a:solidFill>
                  <a:prstClr val="white"/>
                </a:solidFill>
                <a:latin typeface="Calibri" panose="020F0502020204030204"/>
                <a:ea typeface="+mn-ea"/>
              </a:rPr>
              <a:pPr defTabSz="342900">
                <a:buClrTx/>
              </a:pPr>
              <a:t>22</a:t>
            </a:fld>
            <a:endParaRPr lang="en-GB" kern="1200">
              <a:solidFill>
                <a:prstClr val="white"/>
              </a:solidFill>
              <a:latin typeface="Calibri" panose="020F0502020204030204"/>
              <a:ea typeface="+mn-ea"/>
            </a:endParaRPr>
          </a:p>
        </p:txBody>
      </p:sp>
      <p:sp>
        <p:nvSpPr>
          <p:cNvPr id="6" name="TextovéPole 59">
            <a:extLst>
              <a:ext uri="{FF2B5EF4-FFF2-40B4-BE49-F238E27FC236}">
                <a16:creationId xmlns:a16="http://schemas.microsoft.com/office/drawing/2014/main" id="{964962C5-BAA3-A5DE-790C-F2F02569DD06}"/>
              </a:ext>
            </a:extLst>
          </p:cNvPr>
          <p:cNvSpPr txBox="1"/>
          <p:nvPr/>
        </p:nvSpPr>
        <p:spPr>
          <a:xfrm>
            <a:off x="276225" y="1004253"/>
            <a:ext cx="3046095" cy="323165"/>
          </a:xfrm>
          <a:prstGeom prst="rect">
            <a:avLst/>
          </a:prstGeom>
          <a:noFill/>
          <a:ln w="19050">
            <a:solidFill>
              <a:srgbClr val="5B9BD5"/>
            </a:solidFill>
          </a:ln>
        </p:spPr>
        <p:txBody>
          <a:bodyPr wrap="square" rtlCol="0">
            <a:spAutoFit/>
          </a:bodyPr>
          <a:lstStyle/>
          <a:p>
            <a:pPr marL="0" marR="0" lvl="0" indent="0" defTabSz="34290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smtClean="0">
                <a:ln>
                  <a:noFill/>
                </a:ln>
                <a:solidFill>
                  <a:prstClr val="black"/>
                </a:solidFill>
                <a:effectLst/>
                <a:uLnTx/>
                <a:uFillTx/>
                <a:latin typeface="Calibri" panose="020F0502020204030204"/>
                <a:ea typeface="+mn-ea"/>
              </a:rPr>
              <a:t>Cylindrical downstream beam pipe:</a:t>
            </a:r>
            <a:endParaRPr kumimoji="0" lang="en-GB" sz="1500" b="1" i="0" u="none" strike="noStrike" kern="1200" cap="none" spc="0" normalizeH="0" baseline="0" noProof="0" smtClean="0">
              <a:ln>
                <a:noFill/>
              </a:ln>
              <a:solidFill>
                <a:prstClr val="black"/>
              </a:solidFill>
              <a:effectLst/>
              <a:uLnTx/>
              <a:uFillTx/>
              <a:latin typeface="Calibri" panose="020F0502020204030204"/>
              <a:ea typeface="+mn-ea"/>
            </a:endParaRPr>
          </a:p>
        </p:txBody>
      </p:sp>
      <p:pic>
        <p:nvPicPr>
          <p:cNvPr id="7" name="Obrázek 5">
            <a:extLst>
              <a:ext uri="{FF2B5EF4-FFF2-40B4-BE49-F238E27FC236}">
                <a16:creationId xmlns:a16="http://schemas.microsoft.com/office/drawing/2014/main" id="{98633EAD-66C1-065B-561E-CE1E23CFE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3345" y="1828306"/>
            <a:ext cx="2700959" cy="2025719"/>
          </a:xfrm>
          <a:prstGeom prst="rect">
            <a:avLst/>
          </a:prstGeom>
        </p:spPr>
      </p:pic>
      <p:pic>
        <p:nvPicPr>
          <p:cNvPr id="8" name="Obrázek 7" descr="Obsah obrázku text, patro, interiér, stůl&#10;&#10;Popis byl vytvořen automaticky">
            <a:extLst>
              <a:ext uri="{FF2B5EF4-FFF2-40B4-BE49-F238E27FC236}">
                <a16:creationId xmlns:a16="http://schemas.microsoft.com/office/drawing/2014/main" id="{A8B663B5-5385-7869-5158-70448F9AC892}"/>
              </a:ext>
            </a:extLst>
          </p:cNvPr>
          <p:cNvPicPr>
            <a:picLocks noChangeAspect="1"/>
          </p:cNvPicPr>
          <p:nvPr/>
        </p:nvPicPr>
        <p:blipFill rotWithShape="1">
          <a:blip r:embed="rId4">
            <a:extLst>
              <a:ext uri="{28A0092B-C50C-407E-A947-70E740481C1C}">
                <a14:useLocalDpi xmlns:a14="http://schemas.microsoft.com/office/drawing/2010/main" val="0"/>
              </a:ext>
            </a:extLst>
          </a:blip>
          <a:srcRect l="181" t="47826" r="471" b="37681"/>
          <a:stretch/>
        </p:blipFill>
        <p:spPr>
          <a:xfrm>
            <a:off x="273138" y="4036114"/>
            <a:ext cx="6813274" cy="745436"/>
          </a:xfrm>
          <a:prstGeom prst="rect">
            <a:avLst/>
          </a:prstGeom>
          <a:ln w="19050">
            <a:solidFill>
              <a:srgbClr val="FFFF00"/>
            </a:solidFill>
          </a:ln>
        </p:spPr>
      </p:pic>
      <p:sp>
        <p:nvSpPr>
          <p:cNvPr id="9" name="Zástupný obsah 2">
            <a:extLst>
              <a:ext uri="{FF2B5EF4-FFF2-40B4-BE49-F238E27FC236}">
                <a16:creationId xmlns:a16="http://schemas.microsoft.com/office/drawing/2014/main" id="{B539FA87-2D3C-F7A4-9B52-972234A3BB6D}"/>
              </a:ext>
            </a:extLst>
          </p:cNvPr>
          <p:cNvSpPr txBox="1">
            <a:spLocks/>
          </p:cNvSpPr>
          <p:nvPr/>
        </p:nvSpPr>
        <p:spPr>
          <a:xfrm>
            <a:off x="274682" y="1381125"/>
            <a:ext cx="3027972" cy="2654990"/>
          </a:xfrm>
          <a:prstGeom prst="rect">
            <a:avLst/>
          </a:prstGeom>
        </p:spPr>
        <p:txBody>
          <a:bodyPr vert="horz" lIns="68580" tIns="34290" rIns="68580" bIns="34290" rtlCol="0">
            <a:normAutofit/>
          </a:bodyPr>
          <a:lstStyle>
            <a:lvl1pPr marL="0" indent="0" algn="l" defTabSz="914354" rtl="0" eaLnBrk="1" latinLnBrk="0" hangingPunct="1">
              <a:lnSpc>
                <a:spcPct val="90000"/>
              </a:lnSpc>
              <a:spcBef>
                <a:spcPts val="1000"/>
              </a:spcBef>
              <a:buFont typeface="Arial" panose="020B0604020202020204" pitchFamily="34" charset="0"/>
              <a:buNone/>
              <a:defRPr sz="2400" kern="3000" baseline="0">
                <a:solidFill>
                  <a:schemeClr val="tx1"/>
                </a:solidFill>
                <a:latin typeface="Calibri" panose="020F0502020204030204" pitchFamily="34" charset="0"/>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Stability demonstration</a:t>
            </a:r>
          </a:p>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Vacuum conditions</a:t>
            </a:r>
          </a:p>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Thickness = 3 mm</a:t>
            </a:r>
          </a:p>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Length = 3 350 mm</a:t>
            </a:r>
          </a:p>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Strain measurements</a:t>
            </a:r>
          </a:p>
          <a:p>
            <a:pPr marL="342900" marR="0" lvl="0" indent="-342900" algn="l" defTabSz="685766" rtl="0" eaLnBrk="1" fontAlgn="auto" latinLnBrk="0" hangingPunct="1">
              <a:lnSpc>
                <a:spcPct val="90000"/>
              </a:lnSpc>
              <a:spcBef>
                <a:spcPts val="750"/>
              </a:spcBef>
              <a:spcAft>
                <a:spcPts val="0"/>
              </a:spcAft>
              <a:buClr>
                <a:srgbClr val="0065BD"/>
              </a:buClr>
              <a:buSzTx/>
              <a:buFont typeface="Wingdings" panose="05000000000000000000" pitchFamily="2" charset="2"/>
              <a:buChar char="§"/>
              <a:tabLst/>
              <a:defRPr/>
            </a:pP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Inner vacuum: 10</a:t>
            </a:r>
            <a:r>
              <a:rPr kumimoji="0" lang="en-GB" sz="1500" b="0" i="1" u="none" strike="noStrike" kern="3000" cap="none" spc="0" normalizeH="0" baseline="30000" noProof="0" dirty="0">
                <a:ln>
                  <a:noFill/>
                </a:ln>
                <a:solidFill>
                  <a:prstClr val="black"/>
                </a:solidFill>
                <a:effectLst/>
                <a:uLnTx/>
                <a:uFillTx/>
                <a:latin typeface="Calibri" panose="020F0502020204030204" pitchFamily="34" charset="0"/>
                <a:ea typeface="+mn-ea"/>
                <a:cs typeface="+mn-cs"/>
              </a:rPr>
              <a:t>-</a:t>
            </a:r>
            <a:r>
              <a:rPr kumimoji="0" lang="cs-CZ" sz="1500" b="0" i="1" u="none" strike="noStrike" kern="3000" cap="none" spc="0" normalizeH="0" baseline="30000" noProof="0" dirty="0">
                <a:ln>
                  <a:noFill/>
                </a:ln>
                <a:solidFill>
                  <a:prstClr val="black"/>
                </a:solidFill>
                <a:effectLst/>
                <a:uLnTx/>
                <a:uFillTx/>
                <a:latin typeface="Calibri" panose="020F0502020204030204" pitchFamily="34" charset="0"/>
                <a:ea typeface="+mn-ea"/>
                <a:cs typeface="+mn-cs"/>
              </a:rPr>
              <a:t>5</a:t>
            </a:r>
            <a:r>
              <a:rPr kumimoji="0" lang="en-GB" sz="1500" b="0" i="1" u="none" strike="noStrike" kern="3000" cap="none" spc="0" normalizeH="0" baseline="0" noProof="0" dirty="0">
                <a:ln>
                  <a:noFill/>
                </a:ln>
                <a:solidFill>
                  <a:prstClr val="black"/>
                </a:solidFill>
                <a:effectLst/>
                <a:uLnTx/>
                <a:uFillTx/>
                <a:latin typeface="Calibri" panose="020F0502020204030204" pitchFamily="34" charset="0"/>
                <a:ea typeface="+mn-ea"/>
                <a:cs typeface="+mn-cs"/>
              </a:rPr>
              <a:t> mbar</a:t>
            </a:r>
          </a:p>
        </p:txBody>
      </p:sp>
      <p:sp>
        <p:nvSpPr>
          <p:cNvPr id="10" name="Textfeld 9"/>
          <p:cNvSpPr txBox="1"/>
          <p:nvPr/>
        </p:nvSpPr>
        <p:spPr>
          <a:xfrm>
            <a:off x="1515534" y="194733"/>
            <a:ext cx="663786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de" sz="2800" dirty="0">
                <a:solidFill>
                  <a:sysClr val="windowText" lastClr="000000"/>
                </a:solidFill>
              </a:rPr>
              <a:t>B</a:t>
            </a:r>
            <a:r>
              <a:rPr kumimoji="0" lang="de" sz="2800" b="0" i="0" u="none" strike="noStrike" kern="0" cap="none" spc="0" normalizeH="0" baseline="0" noProof="0" dirty="0" smtClean="0">
                <a:ln>
                  <a:noFill/>
                </a:ln>
                <a:solidFill>
                  <a:sysClr val="windowText" lastClr="000000"/>
                </a:solidFill>
                <a:effectLst/>
                <a:uLnTx/>
                <a:uFillTx/>
              </a:rPr>
              <a:t>eam pipe for CBM: </a:t>
            </a:r>
            <a:r>
              <a:rPr lang="de" sz="2800" noProof="0" dirty="0" smtClean="0">
                <a:solidFill>
                  <a:sysClr val="windowText" lastClr="000000"/>
                </a:solidFill>
              </a:rPr>
              <a:t>Prototype tests</a:t>
            </a:r>
            <a:endParaRPr kumimoji="0" lang="de-DE" sz="1800" b="0" i="0" u="none" strike="noStrike" kern="0" cap="none" spc="0" normalizeH="0" baseline="0" noProof="0" dirty="0" smtClean="0">
              <a:ln>
                <a:noFill/>
              </a:ln>
              <a:solidFill>
                <a:sysClr val="windowText" lastClr="000000"/>
              </a:solidFill>
              <a:effectLst/>
              <a:uLnTx/>
              <a:uFillTx/>
            </a:endParaRPr>
          </a:p>
        </p:txBody>
      </p:sp>
      <p:sp>
        <p:nvSpPr>
          <p:cNvPr id="11" name="Rechteck 10"/>
          <p:cNvSpPr/>
          <p:nvPr/>
        </p:nvSpPr>
        <p:spPr>
          <a:xfrm>
            <a:off x="181858" y="176540"/>
            <a:ext cx="1261884" cy="523220"/>
          </a:xfrm>
          <a:prstGeom prst="rect">
            <a:avLst/>
          </a:prstGeom>
        </p:spPr>
        <p:txBody>
          <a:bodyPr wrap="none">
            <a:spAutoFit/>
          </a:bodyPr>
          <a:lstStyle/>
          <a:p>
            <a:r>
              <a:rPr lang="de" sz="2800" b="1" dirty="0">
                <a:solidFill>
                  <a:srgbClr val="0070C0"/>
                </a:solidFill>
              </a:rPr>
              <a:t>WP2.4</a:t>
            </a:r>
            <a:endParaRPr lang="de-DE" dirty="0">
              <a:solidFill>
                <a:srgbClr val="0070C0"/>
              </a:solidFill>
            </a:endParaRPr>
          </a:p>
        </p:txBody>
      </p:sp>
      <p:pic>
        <p:nvPicPr>
          <p:cNvPr id="12" name="Grafik 11"/>
          <p:cNvPicPr>
            <a:picLocks noChangeAspect="1"/>
          </p:cNvPicPr>
          <p:nvPr/>
        </p:nvPicPr>
        <p:blipFill>
          <a:blip r:embed="rId5"/>
          <a:stretch>
            <a:fillRect/>
          </a:stretch>
        </p:blipFill>
        <p:spPr>
          <a:xfrm>
            <a:off x="7668713" y="115040"/>
            <a:ext cx="1274174" cy="493819"/>
          </a:xfrm>
          <a:prstGeom prst="rect">
            <a:avLst/>
          </a:prstGeom>
        </p:spPr>
      </p:pic>
      <p:pic>
        <p:nvPicPr>
          <p:cNvPr id="13" name="Grafik 12"/>
          <p:cNvPicPr>
            <a:picLocks noChangeAspect="1"/>
          </p:cNvPicPr>
          <p:nvPr/>
        </p:nvPicPr>
        <p:blipFill>
          <a:blip r:embed="rId6"/>
          <a:stretch>
            <a:fillRect/>
          </a:stretch>
        </p:blipFill>
        <p:spPr>
          <a:xfrm>
            <a:off x="8007063" y="620328"/>
            <a:ext cx="834901" cy="581939"/>
          </a:xfrm>
          <a:prstGeom prst="rect">
            <a:avLst/>
          </a:prstGeom>
        </p:spPr>
      </p:pic>
      <p:sp>
        <p:nvSpPr>
          <p:cNvPr id="3" name="Foliennummernplatzhalt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22</a:t>
            </a:fld>
            <a:endParaRPr lang="de-DE"/>
          </a:p>
        </p:txBody>
      </p:sp>
    </p:spTree>
    <p:extLst>
      <p:ext uri="{BB962C8B-B14F-4D97-AF65-F5344CB8AC3E}">
        <p14:creationId xmlns:p14="http://schemas.microsoft.com/office/powerpoint/2010/main" val="30030518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1608785" y="278933"/>
            <a:ext cx="5731818" cy="585812"/>
          </a:xfrm>
        </p:spPr>
        <p:txBody>
          <a:bodyPr/>
          <a:lstStyle/>
          <a:p>
            <a:pPr lvl="0" algn="l"/>
            <a:r>
              <a:rPr lang="en-GB" sz="2800" dirty="0" smtClean="0">
                <a:latin typeface="Arial" panose="020B0604020202020204" pitchFamily="34" charset="0"/>
                <a:cs typeface="Arial" panose="020B0604020202020204" pitchFamily="34" charset="0"/>
              </a:rPr>
              <a:t>Implementation of beam pipe design into simulation environment</a:t>
            </a:r>
            <a:endParaRPr lang="en-GB" sz="2800" dirty="0">
              <a:latin typeface="Arial" panose="020B0604020202020204" pitchFamily="34" charset="0"/>
              <a:cs typeface="Arial" panose="020B0604020202020204" pitchFamily="34" charset="0"/>
            </a:endParaRPr>
          </a:p>
        </p:txBody>
      </p:sp>
      <p:sp>
        <p:nvSpPr>
          <p:cNvPr id="3" name="Untertitel 2"/>
          <p:cNvSpPr txBox="1">
            <a:spLocks noGrp="1"/>
          </p:cNvSpPr>
          <p:nvPr>
            <p:ph type="subTitle" idx="4294967295"/>
          </p:nvPr>
        </p:nvSpPr>
        <p:spPr>
          <a:xfrm>
            <a:off x="6781296" y="280546"/>
            <a:ext cx="2155162" cy="362786"/>
          </a:xfrm>
        </p:spPr>
        <p:txBody>
          <a:bodyPr anchor="t" anchorCtr="0">
            <a:noAutofit/>
          </a:bodyPr>
          <a:lstStyle/>
          <a:p>
            <a:pPr lvl="0" algn="ctr"/>
            <a:r>
              <a:rPr lang="en-GB" sz="1400" dirty="0">
                <a:latin typeface="Arial" panose="020B0604020202020204" pitchFamily="34" charset="0"/>
                <a:cs typeface="Arial" panose="020B0604020202020204" pitchFamily="34" charset="0"/>
              </a:rPr>
              <a:t>Petr Chudoba, Eoin </a:t>
            </a:r>
            <a:r>
              <a:rPr lang="en-GB" sz="1400" dirty="0" smtClean="0">
                <a:latin typeface="Arial" panose="020B0604020202020204" pitchFamily="34" charset="0"/>
                <a:cs typeface="Arial" panose="020B0604020202020204" pitchFamily="34" charset="0"/>
              </a:rPr>
              <a:t>Clerkin</a:t>
            </a:r>
            <a:endParaRPr lang="en-GB" sz="1400" dirty="0">
              <a:latin typeface="Arial" panose="020B0604020202020204" pitchFamily="34" charset="0"/>
              <a:cs typeface="Arial" panose="020B0604020202020204" pitchFamily="34" charset="0"/>
            </a:endParaRPr>
          </a:p>
        </p:txBody>
      </p:sp>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2631688" y="3104964"/>
            <a:ext cx="3417736" cy="869311"/>
          </a:xfrm>
          <a:prstGeom prst="rect">
            <a:avLst/>
          </a:prstGeom>
          <a:noFill/>
          <a:ln>
            <a:noFill/>
          </a:ln>
        </p:spPr>
      </p:pic>
      <p:sp>
        <p:nvSpPr>
          <p:cNvPr id="6" name="Textfeld 5"/>
          <p:cNvSpPr txBox="1"/>
          <p:nvPr/>
        </p:nvSpPr>
        <p:spPr>
          <a:xfrm>
            <a:off x="181858" y="885999"/>
            <a:ext cx="8492306" cy="2589015"/>
          </a:xfrm>
          <a:prstGeom prst="rect">
            <a:avLst/>
          </a:prstGeom>
          <a:noFill/>
          <a:ln>
            <a:noFill/>
          </a:ln>
        </p:spPr>
        <p:txBody>
          <a:bodyPr wrap="square" lIns="81635" tIns="40817" rIns="81635" bIns="40817" anchorCtr="0" compatLnSpc="0">
            <a:spAutoFit/>
          </a:bodyPr>
          <a:lstStyle/>
          <a:p>
            <a:pPr defTabSz="829452" hangingPunct="0">
              <a:buClrTx/>
              <a:defRPr sz="1100"/>
            </a:pPr>
            <a:r>
              <a:rPr lang="en-GB" sz="1500" b="1" kern="1200" dirty="0">
                <a:solidFill>
                  <a:prstClr val="black"/>
                </a:solidFill>
                <a:latin typeface="Arial" panose="020B0604020202020204" pitchFamily="34" charset="0"/>
                <a:ea typeface="PingFang SC" pitchFamily="2"/>
                <a:cs typeface="Arial" panose="020B0604020202020204" pitchFamily="34" charset="0"/>
              </a:rPr>
              <a:t>Delivered</a:t>
            </a:r>
            <a:r>
              <a:rPr lang="en-GB" sz="1500" b="1" kern="1200" dirty="0" smtClean="0">
                <a:solidFill>
                  <a:prstClr val="black"/>
                </a:solidFill>
                <a:latin typeface="Arial" panose="020B0604020202020204" pitchFamily="34" charset="0"/>
                <a:ea typeface="PingFang SC" pitchFamily="2"/>
                <a:cs typeface="Arial" panose="020B0604020202020204" pitchFamily="34" charset="0"/>
              </a:rPr>
              <a:t>:</a:t>
            </a:r>
            <a:endParaRPr lang="en-GB" sz="1500" b="1" kern="1200" dirty="0">
              <a:solidFill>
                <a:prstClr val="black"/>
              </a:solidFill>
              <a:latin typeface="Arial" panose="020B0604020202020204" pitchFamily="34" charset="0"/>
              <a:ea typeface="PingFang SC" pitchFamily="2"/>
              <a:cs typeface="Arial" panose="020B0604020202020204" pitchFamily="34" charset="0"/>
            </a:endParaRPr>
          </a:p>
          <a:p>
            <a:pPr defTabSz="829452" hangingPunct="0">
              <a:buClrTx/>
              <a:buSzPct val="45000"/>
              <a:defRPr sz="1100"/>
            </a:pPr>
            <a:r>
              <a:rPr lang="en-GB" sz="1500" kern="1200" dirty="0">
                <a:solidFill>
                  <a:prstClr val="black"/>
                </a:solidFill>
                <a:latin typeface="Arial" panose="020B0604020202020204" pitchFamily="34" charset="0"/>
                <a:ea typeface="PingFang SC" pitchFamily="2"/>
                <a:cs typeface="Arial" panose="020B0604020202020204" pitchFamily="34" charset="0"/>
              </a:rPr>
              <a:t>An </a:t>
            </a:r>
            <a:r>
              <a:rPr lang="en-GB" sz="1500" kern="1200" dirty="0" err="1">
                <a:solidFill>
                  <a:prstClr val="black"/>
                </a:solidFill>
                <a:latin typeface="Arial" panose="020B0604020202020204" pitchFamily="34" charset="0"/>
                <a:ea typeface="PingFang SC" pitchFamily="2"/>
                <a:cs typeface="Arial" panose="020B0604020202020204" pitchFamily="34" charset="0"/>
              </a:rPr>
              <a:t>extenisve</a:t>
            </a:r>
            <a:r>
              <a:rPr lang="en-GB" sz="1500" kern="1200" dirty="0">
                <a:solidFill>
                  <a:prstClr val="black"/>
                </a:solidFill>
                <a:latin typeface="Arial" panose="020B0604020202020204" pitchFamily="34" charset="0"/>
                <a:ea typeface="PingFang SC" pitchFamily="2"/>
                <a:cs typeface="Arial" panose="020B0604020202020204" pitchFamily="34" charset="0"/>
              </a:rPr>
              <a:t> simulation </a:t>
            </a:r>
            <a:r>
              <a:rPr lang="en-GB" sz="1500" kern="1200" dirty="0" err="1">
                <a:solidFill>
                  <a:prstClr val="black"/>
                </a:solidFill>
                <a:latin typeface="Arial" panose="020B0604020202020204" pitchFamily="34" charset="0"/>
                <a:ea typeface="PingFang SC" pitchFamily="2"/>
                <a:cs typeface="Arial" panose="020B0604020202020204" pitchFamily="34" charset="0"/>
              </a:rPr>
              <a:t>beampipe</a:t>
            </a:r>
            <a:r>
              <a:rPr lang="en-GB" sz="1500" kern="1200" dirty="0">
                <a:solidFill>
                  <a:prstClr val="black"/>
                </a:solidFill>
                <a:latin typeface="Arial" panose="020B0604020202020204" pitchFamily="34" charset="0"/>
                <a:ea typeface="PingFang SC" pitchFamily="2"/>
                <a:cs typeface="Arial" panose="020B0604020202020204" pitchFamily="34" charset="0"/>
              </a:rPr>
              <a:t> geometry solution capable of handling beam energies from 3 → 12 </a:t>
            </a:r>
            <a:r>
              <a:rPr lang="en-GB" sz="1500" kern="1200" dirty="0" err="1">
                <a:solidFill>
                  <a:prstClr val="black"/>
                </a:solidFill>
                <a:latin typeface="Arial" panose="020B0604020202020204" pitchFamily="34" charset="0"/>
                <a:ea typeface="PingFang SC" pitchFamily="2"/>
                <a:cs typeface="Arial" panose="020B0604020202020204" pitchFamily="34" charset="0"/>
              </a:rPr>
              <a:t>AGeV</a:t>
            </a:r>
            <a:r>
              <a:rPr lang="en-GB" sz="1500" kern="1200" dirty="0">
                <a:solidFill>
                  <a:prstClr val="black"/>
                </a:solidFill>
                <a:latin typeface="Arial" panose="020B0604020202020204" pitchFamily="34" charset="0"/>
                <a:ea typeface="PingFang SC" pitchFamily="2"/>
                <a:cs typeface="Arial" panose="020B0604020202020204" pitchFamily="34" charset="0"/>
              </a:rPr>
              <a:t> and ranges through the entire length of the CBM detector subsystem, consisting of the following pseudo-independent but integrated </a:t>
            </a:r>
            <a:r>
              <a:rPr lang="en-GB" sz="1500" kern="1200" dirty="0" smtClean="0">
                <a:solidFill>
                  <a:prstClr val="black"/>
                </a:solidFill>
                <a:latin typeface="Arial" panose="020B0604020202020204" pitchFamily="34" charset="0"/>
                <a:ea typeface="PingFang SC" pitchFamily="2"/>
                <a:cs typeface="Arial" panose="020B0604020202020204" pitchFamily="34" charset="0"/>
              </a:rPr>
              <a:t>parts:</a:t>
            </a:r>
            <a:endParaRPr lang="en-GB" sz="1500" kern="1200" dirty="0">
              <a:solidFill>
                <a:prstClr val="black"/>
              </a:solidFill>
              <a:latin typeface="Arial" panose="020B0604020202020204" pitchFamily="34" charset="0"/>
              <a:ea typeface="PingFang SC" pitchFamily="2"/>
              <a:cs typeface="Arial" panose="020B0604020202020204" pitchFamily="34" charset="0"/>
            </a:endParaRPr>
          </a:p>
          <a:p>
            <a:pPr marL="285750" lvl="1" indent="-285750" defTabSz="829452" hangingPunct="0">
              <a:buClrTx/>
              <a:buSzPct val="100000"/>
              <a:buFont typeface="Arial" panose="020B0604020202020204" pitchFamily="34" charset="0"/>
              <a:buChar char="•"/>
              <a:defRPr sz="1100"/>
            </a:pPr>
            <a:r>
              <a:rPr lang="en-GB" sz="1500" kern="1200" dirty="0">
                <a:solidFill>
                  <a:prstClr val="black"/>
                </a:solidFill>
                <a:latin typeface="Arial" panose="020B0604020202020204" pitchFamily="34" charset="0"/>
                <a:ea typeface="PingFang SC" pitchFamily="2"/>
                <a:cs typeface="Arial" panose="020B0604020202020204" pitchFamily="34" charset="0"/>
              </a:rPr>
              <a:t>Downstream </a:t>
            </a:r>
            <a:r>
              <a:rPr lang="en-GB" sz="1500" kern="1200" dirty="0" err="1">
                <a:solidFill>
                  <a:prstClr val="black"/>
                </a:solidFill>
                <a:latin typeface="Arial" panose="020B0604020202020204" pitchFamily="34" charset="0"/>
                <a:ea typeface="PingFang SC" pitchFamily="2"/>
                <a:cs typeface="Arial" panose="020B0604020202020204" pitchFamily="34" charset="0"/>
              </a:rPr>
              <a:t>cylinderical</a:t>
            </a:r>
            <a:r>
              <a:rPr lang="en-GB" sz="1500" kern="1200" dirty="0">
                <a:solidFill>
                  <a:prstClr val="black"/>
                </a:solidFill>
                <a:latin typeface="Arial" panose="020B0604020202020204" pitchFamily="34" charset="0"/>
                <a:ea typeface="PingFang SC" pitchFamily="2"/>
                <a:cs typeface="Arial" panose="020B0604020202020204" pitchFamily="34" charset="0"/>
              </a:rPr>
              <a:t> </a:t>
            </a:r>
            <a:r>
              <a:rPr lang="en-GB" sz="1500" kern="1200" dirty="0" smtClean="0">
                <a:solidFill>
                  <a:prstClr val="black"/>
                </a:solidFill>
                <a:latin typeface="Arial" panose="020B0604020202020204" pitchFamily="34" charset="0"/>
                <a:ea typeface="PingFang SC" pitchFamily="2"/>
                <a:cs typeface="Arial" panose="020B0604020202020204" pitchFamily="34" charset="0"/>
              </a:rPr>
              <a:t>section</a:t>
            </a:r>
          </a:p>
          <a:p>
            <a:pPr marL="285750" lvl="1" indent="-285750" defTabSz="829452" hangingPunct="0">
              <a:buClrTx/>
              <a:buSzPct val="100000"/>
              <a:buFont typeface="Arial" panose="020B0604020202020204" pitchFamily="34" charset="0"/>
              <a:buChar char="•"/>
              <a:defRPr sz="1100"/>
            </a:pPr>
            <a:r>
              <a:rPr lang="en-GB" sz="1500" kern="1200" dirty="0" smtClean="0">
                <a:solidFill>
                  <a:prstClr val="black"/>
                </a:solidFill>
                <a:latin typeface="Arial" panose="020B0604020202020204" pitchFamily="34" charset="0"/>
                <a:ea typeface="PingFang SC" pitchFamily="2"/>
                <a:cs typeface="Arial" panose="020B0604020202020204" pitchFamily="34" charset="0"/>
              </a:rPr>
              <a:t>Bellow </a:t>
            </a:r>
            <a:r>
              <a:rPr lang="en-GB" sz="1500" kern="1200" dirty="0">
                <a:solidFill>
                  <a:prstClr val="black"/>
                </a:solidFill>
                <a:latin typeface="Arial" panose="020B0604020202020204" pitchFamily="34" charset="0"/>
                <a:ea typeface="PingFang SC" pitchFamily="2"/>
                <a:cs typeface="Arial" panose="020B0604020202020204" pitchFamily="34" charset="0"/>
              </a:rPr>
              <a:t>assembly </a:t>
            </a:r>
            <a:r>
              <a:rPr lang="en-GB" sz="1500" kern="1200" dirty="0" smtClean="0">
                <a:solidFill>
                  <a:prstClr val="black"/>
                </a:solidFill>
                <a:latin typeface="Arial" panose="020B0604020202020204" pitchFamily="34" charset="0"/>
                <a:ea typeface="PingFang SC" pitchFamily="2"/>
                <a:cs typeface="Arial" panose="020B0604020202020204" pitchFamily="34" charset="0"/>
              </a:rPr>
              <a:t>mechanism</a:t>
            </a:r>
          </a:p>
          <a:p>
            <a:pPr marL="285750" lvl="1" indent="-285750" defTabSz="829452" hangingPunct="0">
              <a:buClrTx/>
              <a:buSzPct val="100000"/>
              <a:buFont typeface="Arial" panose="020B0604020202020204" pitchFamily="34" charset="0"/>
              <a:buChar char="•"/>
              <a:defRPr sz="1100"/>
            </a:pPr>
            <a:r>
              <a:rPr lang="en-GB" sz="1500" kern="1200" dirty="0" smtClean="0">
                <a:solidFill>
                  <a:prstClr val="black"/>
                </a:solidFill>
                <a:latin typeface="Arial" panose="020B0604020202020204" pitchFamily="34" charset="0"/>
                <a:ea typeface="PingFang SC" pitchFamily="2"/>
                <a:cs typeface="Arial" panose="020B0604020202020204" pitchFamily="34" charset="0"/>
              </a:rPr>
              <a:t>Conical </a:t>
            </a:r>
            <a:r>
              <a:rPr lang="en-GB" sz="1500" kern="1200" dirty="0">
                <a:solidFill>
                  <a:prstClr val="black"/>
                </a:solidFill>
                <a:latin typeface="Arial" panose="020B0604020202020204" pitchFamily="34" charset="0"/>
                <a:ea typeface="PingFang SC" pitchFamily="2"/>
                <a:cs typeface="Arial" panose="020B0604020202020204" pitchFamily="34" charset="0"/>
              </a:rPr>
              <a:t>RICH/MUCH </a:t>
            </a:r>
            <a:r>
              <a:rPr lang="en-GB" sz="1500" kern="1200" dirty="0" smtClean="0">
                <a:solidFill>
                  <a:prstClr val="black"/>
                </a:solidFill>
                <a:latin typeface="Arial" panose="020B0604020202020204" pitchFamily="34" charset="0"/>
                <a:ea typeface="PingFang SC" pitchFamily="2"/>
                <a:cs typeface="Arial" panose="020B0604020202020204" pitchFamily="34" charset="0"/>
              </a:rPr>
              <a:t>section</a:t>
            </a:r>
          </a:p>
          <a:p>
            <a:pPr marL="285750" lvl="1" indent="-285750" defTabSz="829452" hangingPunct="0">
              <a:buClrTx/>
              <a:buSzPct val="100000"/>
              <a:buFont typeface="Arial" panose="020B0604020202020204" pitchFamily="34" charset="0"/>
              <a:buChar char="•"/>
              <a:defRPr sz="1100"/>
            </a:pPr>
            <a:r>
              <a:rPr lang="en-GB" sz="1500" kern="1200" dirty="0" smtClean="0">
                <a:solidFill>
                  <a:prstClr val="black"/>
                </a:solidFill>
                <a:latin typeface="Arial" panose="020B0604020202020204" pitchFamily="34" charset="0"/>
                <a:ea typeface="PingFang SC" pitchFamily="2"/>
                <a:cs typeface="Arial" panose="020B0604020202020204" pitchFamily="34" charset="0"/>
              </a:rPr>
              <a:t>STS </a:t>
            </a:r>
            <a:r>
              <a:rPr lang="en-GB" sz="1500" kern="1200" dirty="0" err="1">
                <a:solidFill>
                  <a:prstClr val="black"/>
                </a:solidFill>
                <a:latin typeface="Arial" panose="020B0604020202020204" pitchFamily="34" charset="0"/>
                <a:ea typeface="PingFang SC" pitchFamily="2"/>
                <a:cs typeface="Arial" panose="020B0604020202020204" pitchFamily="34" charset="0"/>
              </a:rPr>
              <a:t>backwall</a:t>
            </a:r>
            <a:r>
              <a:rPr lang="en-GB" sz="1500" kern="1200" dirty="0">
                <a:solidFill>
                  <a:prstClr val="black"/>
                </a:solidFill>
                <a:latin typeface="Arial" panose="020B0604020202020204" pitchFamily="34" charset="0"/>
                <a:ea typeface="PingFang SC" pitchFamily="2"/>
                <a:cs typeface="Arial" panose="020B0604020202020204" pitchFamily="34" charset="0"/>
              </a:rPr>
              <a:t> </a:t>
            </a:r>
            <a:r>
              <a:rPr lang="en-GB" sz="1500" kern="1200" dirty="0" smtClean="0">
                <a:solidFill>
                  <a:prstClr val="black"/>
                </a:solidFill>
                <a:latin typeface="Arial" panose="020B0604020202020204" pitchFamily="34" charset="0"/>
                <a:ea typeface="PingFang SC" pitchFamily="2"/>
                <a:cs typeface="Arial" panose="020B0604020202020204" pitchFamily="34" charset="0"/>
              </a:rPr>
              <a:t>flange</a:t>
            </a:r>
          </a:p>
          <a:p>
            <a:pPr marL="285750" lvl="1" indent="-285750" defTabSz="829452" hangingPunct="0">
              <a:buClrTx/>
              <a:buSzPct val="100000"/>
              <a:buFont typeface="Arial" panose="020B0604020202020204" pitchFamily="34" charset="0"/>
              <a:buChar char="•"/>
              <a:defRPr sz="1100"/>
            </a:pPr>
            <a:r>
              <a:rPr lang="en-GB" sz="1500" kern="1200" dirty="0" err="1" smtClean="0">
                <a:solidFill>
                  <a:prstClr val="black"/>
                </a:solidFill>
                <a:latin typeface="Arial" panose="020B0604020202020204" pitchFamily="34" charset="0"/>
                <a:ea typeface="PingFang SC" pitchFamily="2"/>
                <a:cs typeface="Arial" panose="020B0604020202020204" pitchFamily="34" charset="0"/>
              </a:rPr>
              <a:t>Toroidial</a:t>
            </a:r>
            <a:r>
              <a:rPr lang="en-GB" sz="1500" kern="1200" dirty="0" smtClean="0">
                <a:solidFill>
                  <a:prstClr val="black"/>
                </a:solidFill>
                <a:latin typeface="Arial" panose="020B0604020202020204" pitchFamily="34" charset="0"/>
                <a:ea typeface="PingFang SC" pitchFamily="2"/>
                <a:cs typeface="Arial" panose="020B0604020202020204" pitchFamily="34" charset="0"/>
              </a:rPr>
              <a:t> </a:t>
            </a:r>
            <a:r>
              <a:rPr lang="en-GB" sz="1500" kern="1200" dirty="0">
                <a:solidFill>
                  <a:prstClr val="black"/>
                </a:solidFill>
                <a:latin typeface="Arial" panose="020B0604020202020204" pitchFamily="34" charset="0"/>
                <a:ea typeface="PingFang SC" pitchFamily="2"/>
                <a:cs typeface="Arial" panose="020B0604020202020204" pitchFamily="34" charset="0"/>
              </a:rPr>
              <a:t>beam window and upstream </a:t>
            </a:r>
            <a:r>
              <a:rPr lang="en-GB" sz="1500" kern="1200" dirty="0" smtClean="0">
                <a:solidFill>
                  <a:prstClr val="black"/>
                </a:solidFill>
                <a:latin typeface="Arial" panose="020B0604020202020204" pitchFamily="34" charset="0"/>
                <a:ea typeface="PingFang SC" pitchFamily="2"/>
                <a:cs typeface="Arial" panose="020B0604020202020204" pitchFamily="34" charset="0"/>
              </a:rPr>
              <a:t>section.</a:t>
            </a:r>
          </a:p>
          <a:p>
            <a:pPr marL="285750" lvl="1" indent="-285750" defTabSz="829452" hangingPunct="0">
              <a:buClrTx/>
              <a:buSzPct val="100000"/>
              <a:buFont typeface="Arial" panose="020B0604020202020204" pitchFamily="34" charset="0"/>
              <a:buChar char="•"/>
              <a:defRPr sz="1100"/>
            </a:pPr>
            <a:r>
              <a:rPr lang="en-GB" sz="1500" kern="1200" dirty="0" smtClean="0">
                <a:solidFill>
                  <a:prstClr val="black"/>
                </a:solidFill>
                <a:latin typeface="Arial" panose="020B0604020202020204" pitchFamily="34" charset="0"/>
                <a:ea typeface="PingFang SC" pitchFamily="2"/>
                <a:cs typeface="Arial" panose="020B0604020202020204" pitchFamily="34" charset="0"/>
              </a:rPr>
              <a:t>Target/MVD </a:t>
            </a:r>
            <a:r>
              <a:rPr lang="en-GB" sz="1500" kern="1200" dirty="0">
                <a:solidFill>
                  <a:prstClr val="black"/>
                </a:solidFill>
                <a:latin typeface="Arial" panose="020B0604020202020204" pitchFamily="34" charset="0"/>
                <a:ea typeface="PingFang SC" pitchFamily="2"/>
                <a:cs typeface="Arial" panose="020B0604020202020204" pitchFamily="34" charset="0"/>
              </a:rPr>
              <a:t>chamber.</a:t>
            </a:r>
          </a:p>
          <a:p>
            <a:pPr defTabSz="829452" hangingPunct="0">
              <a:buClrTx/>
              <a:defRPr sz="1100"/>
            </a:pPr>
            <a:endParaRPr lang="en-GB" sz="998" b="1" kern="1200" dirty="0">
              <a:solidFill>
                <a:prstClr val="black"/>
              </a:solidFill>
              <a:latin typeface="Liberation Sans" pitchFamily="18"/>
              <a:ea typeface="PingFang SC" pitchFamily="2"/>
              <a:cs typeface="Arial Unicode MS" pitchFamily="2"/>
            </a:endParaRPr>
          </a:p>
          <a:p>
            <a:pPr defTabSz="829452" hangingPunct="0">
              <a:buClrTx/>
              <a:defRPr sz="1100"/>
            </a:pPr>
            <a:endParaRPr lang="en-GB" sz="998" kern="1200" dirty="0">
              <a:solidFill>
                <a:prstClr val="black"/>
              </a:solidFill>
              <a:latin typeface="Liberation Sans" pitchFamily="18"/>
              <a:ea typeface="PingFang SC" pitchFamily="2"/>
              <a:cs typeface="Arial Unicode MS" pitchFamily="2"/>
            </a:endParaRPr>
          </a:p>
        </p:txBody>
      </p:sp>
      <p:pic>
        <p:nvPicPr>
          <p:cNvPr id="7" name="Grafik 6">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6389675" y="1616924"/>
            <a:ext cx="2466347" cy="1710823"/>
          </a:xfrm>
          <a:prstGeom prst="rect">
            <a:avLst/>
          </a:prstGeom>
          <a:noFill/>
          <a:ln>
            <a:noFill/>
          </a:ln>
        </p:spPr>
      </p:pic>
      <p:sp>
        <p:nvSpPr>
          <p:cNvPr id="8" name="Textfeld 7"/>
          <p:cNvSpPr txBox="1"/>
          <p:nvPr/>
        </p:nvSpPr>
        <p:spPr>
          <a:xfrm>
            <a:off x="3358687" y="3658260"/>
            <a:ext cx="2943946" cy="318393"/>
          </a:xfrm>
          <a:prstGeom prst="rect">
            <a:avLst/>
          </a:prstGeom>
          <a:noFill/>
          <a:ln>
            <a:noFill/>
          </a:ln>
        </p:spPr>
        <p:txBody>
          <a:bodyPr wrap="square" lIns="81635" tIns="40817" rIns="81635" bIns="40817" anchorCtr="0" compatLnSpc="0">
            <a:spAutoFit/>
          </a:bodyPr>
          <a:lstStyle/>
          <a:p>
            <a:pPr defTabSz="829452" hangingPunct="0">
              <a:buClrTx/>
              <a:defRPr sz="1200"/>
            </a:pPr>
            <a:r>
              <a:rPr lang="en-GB" sz="1600" kern="1200" dirty="0">
                <a:solidFill>
                  <a:prstClr val="black"/>
                </a:solidFill>
                <a:latin typeface="Arial" panose="020B0604020202020204" pitchFamily="34" charset="0"/>
                <a:ea typeface="PingFang SC" pitchFamily="2"/>
                <a:cs typeface="Arial" panose="020B0604020202020204" pitchFamily="34" charset="0"/>
              </a:rPr>
              <a:t>Isolated </a:t>
            </a:r>
            <a:r>
              <a:rPr lang="en-GB" sz="1600" kern="1200" dirty="0" err="1">
                <a:solidFill>
                  <a:prstClr val="black"/>
                </a:solidFill>
                <a:latin typeface="Arial" panose="020B0604020202020204" pitchFamily="34" charset="0"/>
                <a:ea typeface="PingFang SC" pitchFamily="2"/>
                <a:cs typeface="Arial" panose="020B0604020202020204" pitchFamily="34" charset="0"/>
              </a:rPr>
              <a:t>beampipe</a:t>
            </a:r>
            <a:r>
              <a:rPr lang="en-GB" sz="1600" kern="1200" dirty="0">
                <a:solidFill>
                  <a:prstClr val="black"/>
                </a:solidFill>
                <a:latin typeface="Arial" panose="020B0604020202020204" pitchFamily="34" charset="0"/>
                <a:ea typeface="PingFang SC" pitchFamily="2"/>
                <a:cs typeface="Arial" panose="020B0604020202020204" pitchFamily="34" charset="0"/>
              </a:rPr>
              <a:t> geometry</a:t>
            </a:r>
          </a:p>
        </p:txBody>
      </p:sp>
      <p:sp>
        <p:nvSpPr>
          <p:cNvPr id="9" name="Textfeld 8"/>
          <p:cNvSpPr txBox="1"/>
          <p:nvPr/>
        </p:nvSpPr>
        <p:spPr>
          <a:xfrm>
            <a:off x="6555842" y="3274833"/>
            <a:ext cx="2775588" cy="436502"/>
          </a:xfrm>
          <a:prstGeom prst="rect">
            <a:avLst/>
          </a:prstGeom>
          <a:noFill/>
          <a:ln>
            <a:noFill/>
          </a:ln>
        </p:spPr>
        <p:txBody>
          <a:bodyPr wrap="square" lIns="81635" tIns="40817" rIns="81635" bIns="40817" anchorCtr="0" compatLnSpc="0">
            <a:spAutoFit/>
          </a:bodyPr>
          <a:lstStyle/>
          <a:p>
            <a:pPr defTabSz="829452" hangingPunct="0">
              <a:buClrTx/>
              <a:defRPr sz="1200"/>
            </a:pPr>
            <a:r>
              <a:rPr lang="en-GB" kern="1200" dirty="0">
                <a:solidFill>
                  <a:prstClr val="black"/>
                </a:solidFill>
                <a:latin typeface="Arial" panose="020B0604020202020204" pitchFamily="34" charset="0"/>
                <a:ea typeface="PingFang SC" pitchFamily="2"/>
                <a:cs typeface="Arial" panose="020B0604020202020204" pitchFamily="34" charset="0"/>
              </a:rPr>
              <a:t>I</a:t>
            </a:r>
            <a:r>
              <a:rPr lang="en-GB" kern="1200" dirty="0" smtClean="0">
                <a:solidFill>
                  <a:prstClr val="black"/>
                </a:solidFill>
                <a:latin typeface="Arial" panose="020B0604020202020204" pitchFamily="34" charset="0"/>
                <a:ea typeface="PingFang SC" pitchFamily="2"/>
                <a:cs typeface="Arial" panose="020B0604020202020204" pitchFamily="34" charset="0"/>
              </a:rPr>
              <a:t>ntegrated </a:t>
            </a:r>
            <a:r>
              <a:rPr lang="en-GB" kern="1200" dirty="0">
                <a:solidFill>
                  <a:prstClr val="black"/>
                </a:solidFill>
                <a:latin typeface="Arial" panose="020B0604020202020204" pitchFamily="34" charset="0"/>
                <a:ea typeface="PingFang SC" pitchFamily="2"/>
                <a:cs typeface="Arial" panose="020B0604020202020204" pitchFamily="34" charset="0"/>
              </a:rPr>
              <a:t>with other CBM subsystems</a:t>
            </a:r>
          </a:p>
        </p:txBody>
      </p:sp>
      <p:sp>
        <p:nvSpPr>
          <p:cNvPr id="11" name="Rechteck 10"/>
          <p:cNvSpPr/>
          <p:nvPr/>
        </p:nvSpPr>
        <p:spPr>
          <a:xfrm>
            <a:off x="181858" y="176540"/>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WP2.4</a:t>
            </a:r>
            <a:endParaRPr kumimoji="0" lang="de-DE" sz="1800" b="0" i="0" u="none" strike="noStrike" kern="0" cap="none" spc="0" normalizeH="0" baseline="0" noProof="0" dirty="0" smtClean="0">
              <a:ln>
                <a:noFill/>
              </a:ln>
              <a:solidFill>
                <a:srgbClr val="0070C0"/>
              </a:solidFill>
              <a:effectLst/>
              <a:uLnTx/>
              <a:uFillTx/>
            </a:endParaRPr>
          </a:p>
        </p:txBody>
      </p:sp>
      <p:sp>
        <p:nvSpPr>
          <p:cNvPr id="4" name="Foliennummernplatzhalter 3"/>
          <p:cNvSpPr>
            <a:spLocks noGrp="1"/>
          </p:cNvSpPr>
          <p:nvPr>
            <p:ph type="sldNum" sz="quarter" idx="12"/>
          </p:nvPr>
        </p:nvSpPr>
        <p:spPr/>
        <p:txBody>
          <a:bodyPr/>
          <a:lstStyle/>
          <a:p>
            <a:pPr lvl="0"/>
            <a:fld id="{89B3C2ED-D2E3-4D82-A577-34E9BB3CE36C}" type="slidenum">
              <a:rPr lang="de-DE" smtClean="0"/>
              <a:t>23</a:t>
            </a:fld>
            <a:endParaRPr lang="de-DE"/>
          </a:p>
        </p:txBody>
      </p:sp>
      <p:sp>
        <p:nvSpPr>
          <p:cNvPr id="10" name="Rechteck 9"/>
          <p:cNvSpPr/>
          <p:nvPr/>
        </p:nvSpPr>
        <p:spPr>
          <a:xfrm>
            <a:off x="108664" y="4044629"/>
            <a:ext cx="9203473" cy="1077218"/>
          </a:xfrm>
          <a:prstGeom prst="rect">
            <a:avLst/>
          </a:prstGeom>
        </p:spPr>
        <p:txBody>
          <a:bodyPr wrap="square">
            <a:spAutoFit/>
          </a:bodyPr>
          <a:lstStyle/>
          <a:p>
            <a:r>
              <a:rPr lang="en-US" sz="1600" u="sng" dirty="0">
                <a:solidFill>
                  <a:srgbClr val="0070C0"/>
                </a:solidFill>
              </a:rPr>
              <a:t>Milestones and deliverables:</a:t>
            </a:r>
          </a:p>
          <a:p>
            <a:r>
              <a:rPr lang="en-US" sz="1600" dirty="0">
                <a:solidFill>
                  <a:srgbClr val="0070C0"/>
                </a:solidFill>
              </a:rPr>
              <a:t>M10: Technical design of beam monitors, target chamber and beam pipe for CBM: Month 36</a:t>
            </a:r>
          </a:p>
          <a:p>
            <a:r>
              <a:rPr lang="en-US" sz="1600" dirty="0">
                <a:solidFill>
                  <a:srgbClr val="0070C0"/>
                </a:solidFill>
              </a:rPr>
              <a:t>D2.7: Design of beam monitors, target chambers and beam pipes: Month 12 (achieved)</a:t>
            </a:r>
          </a:p>
          <a:p>
            <a:r>
              <a:rPr lang="en-US" sz="1600" dirty="0">
                <a:solidFill>
                  <a:srgbClr val="0070C0"/>
                </a:solidFill>
              </a:rPr>
              <a:t>D2.8: Beam monitors, target chamber and beam pipe for CBM constructed: Month 48</a:t>
            </a:r>
            <a:endParaRPr lang="de-DE" sz="1600" dirty="0">
              <a:solidFill>
                <a:srgbClr val="0070C0"/>
              </a:solidFill>
            </a:endParaRPr>
          </a:p>
        </p:txBody>
      </p:sp>
    </p:spTree>
    <p:extLst>
      <p:ext uri="{BB962C8B-B14F-4D97-AF65-F5344CB8AC3E}">
        <p14:creationId xmlns:p14="http://schemas.microsoft.com/office/powerpoint/2010/main" val="3173399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4"/>
          <p:cNvSpPr txBox="1">
            <a:spLocks noGrp="1"/>
          </p:cNvSpPr>
          <p:nvPr>
            <p:ph type="title"/>
          </p:nvPr>
        </p:nvSpPr>
        <p:spPr>
          <a:xfrm>
            <a:off x="853567" y="70749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Software integration - Geometry</a:t>
            </a:r>
            <a:endParaRPr dirty="0"/>
          </a:p>
        </p:txBody>
      </p:sp>
      <p:sp>
        <p:nvSpPr>
          <p:cNvPr id="61" name="Google Shape;61;p14"/>
          <p:cNvSpPr txBox="1">
            <a:spLocks noGrp="1"/>
          </p:cNvSpPr>
          <p:nvPr>
            <p:ph type="body" idx="1"/>
          </p:nvPr>
        </p:nvSpPr>
        <p:spPr>
          <a:xfrm>
            <a:off x="455633" y="1287941"/>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cs" dirty="0"/>
              <a:t>aims to be flexible to fit all requirements put on the FWall</a:t>
            </a:r>
            <a:endParaRPr dirty="0"/>
          </a:p>
          <a:p>
            <a:pPr marL="457200" lvl="0" indent="-342900" algn="l" rtl="0">
              <a:spcBef>
                <a:spcPts val="0"/>
              </a:spcBef>
              <a:spcAft>
                <a:spcPts val="0"/>
              </a:spcAft>
              <a:buSzPts val="1800"/>
              <a:buChar char="●"/>
            </a:pPr>
            <a:r>
              <a:rPr lang="cs" dirty="0"/>
              <a:t>starting with 3 sizes of cells</a:t>
            </a:r>
            <a:endParaRPr dirty="0"/>
          </a:p>
          <a:p>
            <a:pPr marL="457200" lvl="0" indent="-342900" algn="l" rtl="0">
              <a:spcBef>
                <a:spcPts val="0"/>
              </a:spcBef>
              <a:spcAft>
                <a:spcPts val="0"/>
              </a:spcAft>
              <a:buSzPts val="1800"/>
              <a:buChar char="●"/>
            </a:pPr>
            <a:r>
              <a:rPr lang="cs" dirty="0"/>
              <a:t>for study purposes use very fine granularity (1x1 cm</a:t>
            </a:r>
            <a:r>
              <a:rPr lang="cs" baseline="30000" dirty="0"/>
              <a:t>2</a:t>
            </a:r>
            <a:r>
              <a:rPr lang="cs" dirty="0"/>
              <a:t>) without any hole</a:t>
            </a:r>
            <a:endParaRPr dirty="0"/>
          </a:p>
          <a:p>
            <a:pPr marL="914400" lvl="1" indent="-317500" algn="l" rtl="0">
              <a:spcBef>
                <a:spcPts val="0"/>
              </a:spcBef>
              <a:spcAft>
                <a:spcPts val="0"/>
              </a:spcAft>
              <a:buSzPts val="1400"/>
              <a:buChar char="○"/>
            </a:pPr>
            <a:r>
              <a:rPr lang="cs" dirty="0"/>
              <a:t>this will be used to set minimum criteria on final design to meet the reaction plane resolution</a:t>
            </a:r>
            <a:endParaRPr dirty="0"/>
          </a:p>
          <a:p>
            <a:pPr marL="914400" lvl="1" indent="-317500" algn="l" rtl="0">
              <a:spcBef>
                <a:spcPts val="0"/>
              </a:spcBef>
              <a:spcAft>
                <a:spcPts val="0"/>
              </a:spcAft>
              <a:buSzPts val="1400"/>
              <a:buChar char="○"/>
            </a:pPr>
            <a:r>
              <a:rPr lang="cs" dirty="0"/>
              <a:t>also with this setup we can determine what size of hole might be optimal in order to not lose the heavy fragments (keeping in mind also limits coming from irradiation of the material)</a:t>
            </a:r>
            <a:endParaRPr dirty="0"/>
          </a:p>
          <a:p>
            <a:pPr marL="0" lvl="0" indent="0" algn="l" rtl="0">
              <a:spcBef>
                <a:spcPts val="1200"/>
              </a:spcBef>
              <a:spcAft>
                <a:spcPts val="1200"/>
              </a:spcAft>
              <a:buNone/>
            </a:pPr>
            <a:endParaRPr dirty="0"/>
          </a:p>
        </p:txBody>
      </p:sp>
      <p:pic>
        <p:nvPicPr>
          <p:cNvPr id="62" name="Google Shape;62;p14"/>
          <p:cNvPicPr preferRelativeResize="0"/>
          <p:nvPr/>
        </p:nvPicPr>
        <p:blipFill rotWithShape="1">
          <a:blip r:embed="rId3">
            <a:alphaModFix/>
          </a:blip>
          <a:srcRect t="11308" b="12795"/>
          <a:stretch/>
        </p:blipFill>
        <p:spPr>
          <a:xfrm>
            <a:off x="438667" y="3068225"/>
            <a:ext cx="2256400" cy="1906401"/>
          </a:xfrm>
          <a:prstGeom prst="rect">
            <a:avLst/>
          </a:prstGeom>
          <a:noFill/>
          <a:ln>
            <a:noFill/>
          </a:ln>
        </p:spPr>
      </p:pic>
      <p:pic>
        <p:nvPicPr>
          <p:cNvPr id="63" name="Google Shape;63;p14"/>
          <p:cNvPicPr preferRelativeResize="0"/>
          <p:nvPr/>
        </p:nvPicPr>
        <p:blipFill rotWithShape="1">
          <a:blip r:embed="rId4">
            <a:alphaModFix/>
          </a:blip>
          <a:srcRect t="11930" b="10400"/>
          <a:stretch/>
        </p:blipFill>
        <p:spPr>
          <a:xfrm>
            <a:off x="3479659" y="3001725"/>
            <a:ext cx="2299850" cy="1988600"/>
          </a:xfrm>
          <a:prstGeom prst="rect">
            <a:avLst/>
          </a:prstGeom>
          <a:noFill/>
          <a:ln>
            <a:noFill/>
          </a:ln>
        </p:spPr>
      </p:pic>
      <p:pic>
        <p:nvPicPr>
          <p:cNvPr id="64" name="Google Shape;64;p14"/>
          <p:cNvPicPr preferRelativeResize="0"/>
          <p:nvPr/>
        </p:nvPicPr>
        <p:blipFill rotWithShape="1">
          <a:blip r:embed="rId5">
            <a:alphaModFix/>
          </a:blip>
          <a:srcRect t="10168" b="8996"/>
          <a:stretch/>
        </p:blipFill>
        <p:spPr>
          <a:xfrm>
            <a:off x="6262634" y="3089563"/>
            <a:ext cx="2256400" cy="1812924"/>
          </a:xfrm>
          <a:prstGeom prst="rect">
            <a:avLst/>
          </a:prstGeom>
          <a:noFill/>
          <a:ln>
            <a:noFill/>
          </a:ln>
        </p:spPr>
      </p:pic>
      <p:sp>
        <p:nvSpPr>
          <p:cNvPr id="7" name="Rechteck 6"/>
          <p:cNvSpPr/>
          <p:nvPr/>
        </p:nvSpPr>
        <p:spPr>
          <a:xfrm>
            <a:off x="207258" y="176540"/>
            <a:ext cx="1481496"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WP2.5: </a:t>
            </a:r>
            <a:endParaRPr kumimoji="0" lang="de-DE" sz="1800" b="0" i="0" u="none" strike="noStrike" kern="0" cap="none" spc="0" normalizeH="0" baseline="0" noProof="0" dirty="0" smtClean="0">
              <a:ln>
                <a:noFill/>
              </a:ln>
              <a:solidFill>
                <a:srgbClr val="0070C0"/>
              </a:solidFill>
              <a:effectLst/>
              <a:uLnTx/>
              <a:uFillTx/>
            </a:endParaRPr>
          </a:p>
        </p:txBody>
      </p:sp>
      <p:pic>
        <p:nvPicPr>
          <p:cNvPr id="3" name="Grafik 2"/>
          <p:cNvPicPr>
            <a:picLocks noChangeAspect="1"/>
          </p:cNvPicPr>
          <p:nvPr/>
        </p:nvPicPr>
        <p:blipFill>
          <a:blip r:embed="rId6"/>
          <a:stretch>
            <a:fillRect/>
          </a:stretch>
        </p:blipFill>
        <p:spPr>
          <a:xfrm>
            <a:off x="7950177" y="724298"/>
            <a:ext cx="1128834" cy="782768"/>
          </a:xfrm>
          <a:prstGeom prst="rect">
            <a:avLst/>
          </a:prstGeom>
        </p:spPr>
      </p:pic>
      <p:sp>
        <p:nvSpPr>
          <p:cNvPr id="4" name="Rechteck 3"/>
          <p:cNvSpPr/>
          <p:nvPr/>
        </p:nvSpPr>
        <p:spPr>
          <a:xfrm>
            <a:off x="1545692" y="144174"/>
            <a:ext cx="7255512"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50" b="0" i="0" u="none" strike="noStrike" kern="0" cap="none" spc="0" normalizeH="0" baseline="0" noProof="0" dirty="0" smtClean="0">
                <a:ln>
                  <a:noFill/>
                </a:ln>
                <a:solidFill>
                  <a:srgbClr val="164194"/>
                </a:solidFill>
                <a:effectLst/>
                <a:uLnTx/>
                <a:uFillTx/>
                <a:latin typeface="Calibri" panose="020F0502020204030204"/>
                <a:ea typeface="+mn-ea"/>
              </a:rPr>
              <a:t> </a:t>
            </a:r>
            <a:r>
              <a:rPr kumimoji="0" lang="en-US" sz="2800" b="0" i="0" u="none" strike="noStrike" kern="0" cap="none" spc="0" normalizeH="0" baseline="0" noProof="0" dirty="0" smtClean="0">
                <a:ln>
                  <a:noFill/>
                </a:ln>
                <a:solidFill>
                  <a:srgbClr val="0070C0"/>
                </a:solidFill>
                <a:effectLst/>
                <a:uLnTx/>
                <a:uFillTx/>
                <a:latin typeface="+mj-lt"/>
                <a:ea typeface="+mn-ea"/>
              </a:rPr>
              <a:t>Development of new PSD detector for CBM </a:t>
            </a:r>
            <a:endParaRPr kumimoji="0" lang="de-DE" sz="2800" b="0" i="0" u="none" strike="noStrike" kern="0" cap="none" spc="0" normalizeH="0" baseline="0" noProof="0" dirty="0" smtClean="0">
              <a:ln>
                <a:noFill/>
              </a:ln>
              <a:solidFill>
                <a:srgbClr val="0070C0"/>
              </a:solidFill>
              <a:effectLst/>
              <a:uLnTx/>
              <a:uFillTx/>
              <a:latin typeface="+mj-lt"/>
            </a:endParaRPr>
          </a:p>
        </p:txBody>
      </p:sp>
      <p:sp>
        <p:nvSpPr>
          <p:cNvPr id="12" name="Textfeld 11"/>
          <p:cNvSpPr txBox="1"/>
          <p:nvPr/>
        </p:nvSpPr>
        <p:spPr>
          <a:xfrm>
            <a:off x="6917266" y="795865"/>
            <a:ext cx="922047" cy="523220"/>
          </a:xfrm>
          <a:prstGeom prst="rect">
            <a:avLst/>
          </a:prstGeom>
          <a:noFill/>
        </p:spPr>
        <p:txBody>
          <a:bodyPr wrap="none" rtlCol="0">
            <a:spAutoFit/>
          </a:bodyPr>
          <a:lstStyle/>
          <a:p>
            <a:r>
              <a:rPr lang="de-DE" dirty="0" smtClean="0"/>
              <a:t>L. </a:t>
            </a:r>
            <a:r>
              <a:rPr lang="de-DE" dirty="0" err="1" smtClean="0"/>
              <a:t>Chlad</a:t>
            </a:r>
            <a:endParaRPr lang="de-DE" dirty="0" smtClean="0"/>
          </a:p>
          <a:p>
            <a:r>
              <a:rPr lang="de-DE" dirty="0" smtClean="0"/>
              <a:t>A. Kugler</a:t>
            </a:r>
            <a:endParaRPr lang="de-DE" dirty="0"/>
          </a:p>
        </p:txBody>
      </p:sp>
      <p:sp>
        <p:nvSpPr>
          <p:cNvPr id="2" name="Foliennummernplatzhalt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24</a:t>
            </a:fld>
            <a:endParaRPr lang="de-DE"/>
          </a:p>
        </p:txBody>
      </p:sp>
    </p:spTree>
    <p:extLst>
      <p:ext uri="{BB962C8B-B14F-4D97-AF65-F5344CB8AC3E}">
        <p14:creationId xmlns:p14="http://schemas.microsoft.com/office/powerpoint/2010/main" val="22689202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1344634" y="385759"/>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Software integration - simulation chain</a:t>
            </a:r>
            <a:endParaRPr dirty="0"/>
          </a:p>
        </p:txBody>
      </p:sp>
      <p:sp>
        <p:nvSpPr>
          <p:cNvPr id="70" name="Google Shape;70;p15"/>
          <p:cNvSpPr txBox="1">
            <a:spLocks noGrp="1"/>
          </p:cNvSpPr>
          <p:nvPr>
            <p:ph type="body" idx="1"/>
          </p:nvPr>
        </p:nvSpPr>
        <p:spPr>
          <a:xfrm>
            <a:off x="370967" y="856141"/>
            <a:ext cx="807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cs" dirty="0"/>
              <a:t>TRANSPORT using Geant engines - store information of energy loss </a:t>
            </a:r>
            <a:endParaRPr lang="de-DE" dirty="0" smtClean="0"/>
          </a:p>
          <a:p>
            <a:pPr marL="114300" lvl="0" indent="0" algn="l" rtl="0">
              <a:spcBef>
                <a:spcPts val="0"/>
              </a:spcBef>
              <a:spcAft>
                <a:spcPts val="0"/>
              </a:spcAft>
              <a:buSzPts val="1800"/>
              <a:buNone/>
            </a:pPr>
            <a:r>
              <a:rPr lang="de-DE" dirty="0"/>
              <a:t> </a:t>
            </a:r>
            <a:r>
              <a:rPr lang="de-DE" dirty="0" smtClean="0"/>
              <a:t>     </a:t>
            </a:r>
            <a:r>
              <a:rPr lang="cs" dirty="0" smtClean="0"/>
              <a:t>of </a:t>
            </a:r>
            <a:r>
              <a:rPr lang="cs" dirty="0"/>
              <a:t>charged tracks within active material (scintillator)</a:t>
            </a:r>
            <a:endParaRPr dirty="0"/>
          </a:p>
          <a:p>
            <a:pPr marL="457200" lvl="0" indent="-342900" algn="l" rtl="0">
              <a:spcBef>
                <a:spcPts val="0"/>
              </a:spcBef>
              <a:spcAft>
                <a:spcPts val="0"/>
              </a:spcAft>
              <a:buSzPts val="1800"/>
              <a:buChar char="●"/>
            </a:pPr>
            <a:r>
              <a:rPr lang="cs" dirty="0"/>
              <a:t>DIGITIZATION before we will know outcome of material study with Geant 4 physics list and test beamtimes only simple summing of energy deposition within cell is possible</a:t>
            </a:r>
            <a:endParaRPr dirty="0"/>
          </a:p>
          <a:p>
            <a:pPr marL="457200" lvl="0" indent="-342900" algn="l" rtl="0">
              <a:spcBef>
                <a:spcPts val="0"/>
              </a:spcBef>
              <a:spcAft>
                <a:spcPts val="0"/>
              </a:spcAft>
              <a:buSzPts val="1800"/>
              <a:buChar char="●"/>
            </a:pPr>
            <a:r>
              <a:rPr lang="cs" dirty="0"/>
              <a:t>HIT RECONSTRUCTION for now ideal case is used = copy digi level</a:t>
            </a:r>
            <a:endParaRPr dirty="0"/>
          </a:p>
        </p:txBody>
      </p:sp>
      <p:pic>
        <p:nvPicPr>
          <p:cNvPr id="71" name="Google Shape;71;p15"/>
          <p:cNvPicPr preferRelativeResize="0"/>
          <p:nvPr/>
        </p:nvPicPr>
        <p:blipFill>
          <a:blip r:embed="rId3">
            <a:alphaModFix/>
          </a:blip>
          <a:stretch>
            <a:fillRect/>
          </a:stretch>
        </p:blipFill>
        <p:spPr>
          <a:xfrm>
            <a:off x="5791659" y="2908374"/>
            <a:ext cx="3191475" cy="2006525"/>
          </a:xfrm>
          <a:prstGeom prst="rect">
            <a:avLst/>
          </a:prstGeom>
          <a:noFill/>
          <a:ln>
            <a:noFill/>
          </a:ln>
        </p:spPr>
      </p:pic>
      <p:pic>
        <p:nvPicPr>
          <p:cNvPr id="72" name="Google Shape;72;p15"/>
          <p:cNvPicPr preferRelativeResize="0"/>
          <p:nvPr/>
        </p:nvPicPr>
        <p:blipFill>
          <a:blip r:embed="rId4">
            <a:alphaModFix/>
          </a:blip>
          <a:stretch>
            <a:fillRect/>
          </a:stretch>
        </p:blipFill>
        <p:spPr>
          <a:xfrm>
            <a:off x="2925463" y="2891441"/>
            <a:ext cx="3191475" cy="2006525"/>
          </a:xfrm>
          <a:prstGeom prst="rect">
            <a:avLst/>
          </a:prstGeom>
          <a:noFill/>
          <a:ln>
            <a:noFill/>
          </a:ln>
        </p:spPr>
      </p:pic>
      <p:pic>
        <p:nvPicPr>
          <p:cNvPr id="74" name="Google Shape;74;p15"/>
          <p:cNvPicPr preferRelativeResize="0"/>
          <p:nvPr/>
        </p:nvPicPr>
        <p:blipFill>
          <a:blip r:embed="rId5">
            <a:alphaModFix/>
          </a:blip>
          <a:stretch>
            <a:fillRect/>
          </a:stretch>
        </p:blipFill>
        <p:spPr>
          <a:xfrm>
            <a:off x="0" y="2806775"/>
            <a:ext cx="3191475" cy="2006525"/>
          </a:xfrm>
          <a:prstGeom prst="rect">
            <a:avLst/>
          </a:prstGeom>
          <a:noFill/>
          <a:ln>
            <a:noFill/>
          </a:ln>
        </p:spPr>
      </p:pic>
      <p:pic>
        <p:nvPicPr>
          <p:cNvPr id="2" name="Grafik 1"/>
          <p:cNvPicPr>
            <a:picLocks noChangeAspect="1"/>
          </p:cNvPicPr>
          <p:nvPr/>
        </p:nvPicPr>
        <p:blipFill>
          <a:blip r:embed="rId6"/>
          <a:stretch>
            <a:fillRect/>
          </a:stretch>
        </p:blipFill>
        <p:spPr>
          <a:xfrm>
            <a:off x="8016142" y="801505"/>
            <a:ext cx="1127858" cy="780356"/>
          </a:xfrm>
          <a:prstGeom prst="rect">
            <a:avLst/>
          </a:prstGeom>
        </p:spPr>
      </p:pic>
      <p:sp>
        <p:nvSpPr>
          <p:cNvPr id="9" name="Rechteck 8"/>
          <p:cNvSpPr/>
          <p:nvPr/>
        </p:nvSpPr>
        <p:spPr>
          <a:xfrm>
            <a:off x="207258" y="176540"/>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WP2.5</a:t>
            </a:r>
            <a:endParaRPr kumimoji="0" lang="de-DE" sz="1800" b="0" i="0" u="none" strike="noStrike" kern="0" cap="none" spc="0" normalizeH="0" baseline="0" noProof="0" dirty="0" smtClean="0">
              <a:ln>
                <a:noFill/>
              </a:ln>
              <a:solidFill>
                <a:srgbClr val="0070C0"/>
              </a:solidFill>
              <a:effectLst/>
              <a:uLnTx/>
              <a:uFillTx/>
            </a:endParaRPr>
          </a:p>
        </p:txBody>
      </p:sp>
      <p:sp>
        <p:nvSpPr>
          <p:cNvPr id="10" name="Textfeld 9"/>
          <p:cNvSpPr txBox="1"/>
          <p:nvPr/>
        </p:nvSpPr>
        <p:spPr>
          <a:xfrm>
            <a:off x="8111066" y="321732"/>
            <a:ext cx="922047" cy="523220"/>
          </a:xfrm>
          <a:prstGeom prst="rect">
            <a:avLst/>
          </a:prstGeom>
          <a:noFill/>
        </p:spPr>
        <p:txBody>
          <a:bodyPr wrap="none" rtlCol="0">
            <a:spAutoFit/>
          </a:bodyPr>
          <a:lstStyle/>
          <a:p>
            <a:r>
              <a:rPr lang="de-DE" dirty="0" smtClean="0"/>
              <a:t>L. </a:t>
            </a:r>
            <a:r>
              <a:rPr lang="de-DE" dirty="0" err="1" smtClean="0"/>
              <a:t>Chlad</a:t>
            </a:r>
            <a:endParaRPr lang="de-DE" dirty="0" smtClean="0"/>
          </a:p>
          <a:p>
            <a:r>
              <a:rPr lang="de-DE" dirty="0" smtClean="0"/>
              <a:t>A. Kugler</a:t>
            </a:r>
            <a:endParaRPr lang="de-DE" dirty="0"/>
          </a:p>
        </p:txBody>
      </p:sp>
      <p:sp>
        <p:nvSpPr>
          <p:cNvPr id="3" name="Foliennummernplatzhalt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25</a:t>
            </a:fld>
            <a:endParaRPr lang="de-DE"/>
          </a:p>
        </p:txBody>
      </p:sp>
    </p:spTree>
    <p:extLst>
      <p:ext uri="{BB962C8B-B14F-4D97-AF65-F5344CB8AC3E}">
        <p14:creationId xmlns:p14="http://schemas.microsoft.com/office/powerpoint/2010/main" val="32912481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047368" y="504291"/>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cs" dirty="0"/>
              <a:t>Hardware </a:t>
            </a:r>
            <a:r>
              <a:rPr lang="cs" dirty="0" smtClean="0"/>
              <a:t>status</a:t>
            </a:r>
            <a:endParaRPr dirty="0"/>
          </a:p>
        </p:txBody>
      </p:sp>
      <p:sp>
        <p:nvSpPr>
          <p:cNvPr id="80" name="Google Shape;80;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cs"/>
              <a:t>plastic scintillators for testing to be obtained from Nuvia company </a:t>
            </a:r>
            <a:endParaRPr/>
          </a:p>
          <a:p>
            <a:pPr marL="457200" lvl="0" indent="-342900" algn="l" rtl="0">
              <a:spcBef>
                <a:spcPts val="0"/>
              </a:spcBef>
              <a:spcAft>
                <a:spcPts val="0"/>
              </a:spcAft>
              <a:buSzPts val="1800"/>
              <a:buChar char="●"/>
            </a:pPr>
            <a:r>
              <a:rPr lang="cs"/>
              <a:t>preparation of read-out electronics based on RICH read-out (TRB5sc + DiRich concentrator boards)</a:t>
            </a:r>
            <a:endParaRPr/>
          </a:p>
          <a:p>
            <a:pPr marL="457200" lvl="0" indent="-342900" algn="l" rtl="0">
              <a:spcBef>
                <a:spcPts val="0"/>
              </a:spcBef>
              <a:spcAft>
                <a:spcPts val="0"/>
              </a:spcAft>
              <a:buSzPts val="1800"/>
              <a:buChar char="●"/>
            </a:pPr>
            <a:r>
              <a:rPr lang="cs"/>
              <a:t>SiPMs main criteria is time resolution + radiation hardness (review of recent progress in the field is ongoing)</a:t>
            </a:r>
            <a:endParaRPr/>
          </a:p>
        </p:txBody>
      </p:sp>
      <p:pic>
        <p:nvPicPr>
          <p:cNvPr id="4" name="Grafik 3"/>
          <p:cNvPicPr>
            <a:picLocks noChangeAspect="1"/>
          </p:cNvPicPr>
          <p:nvPr/>
        </p:nvPicPr>
        <p:blipFill>
          <a:blip r:embed="rId3"/>
          <a:stretch>
            <a:fillRect/>
          </a:stretch>
        </p:blipFill>
        <p:spPr>
          <a:xfrm>
            <a:off x="7840111" y="199365"/>
            <a:ext cx="1128834" cy="782768"/>
          </a:xfrm>
          <a:prstGeom prst="rect">
            <a:avLst/>
          </a:prstGeom>
        </p:spPr>
      </p:pic>
      <p:sp>
        <p:nvSpPr>
          <p:cNvPr id="6" name="Rechteck 5"/>
          <p:cNvSpPr/>
          <p:nvPr/>
        </p:nvSpPr>
        <p:spPr>
          <a:xfrm>
            <a:off x="207258" y="176540"/>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WP2.5</a:t>
            </a:r>
            <a:endParaRPr kumimoji="0" lang="de-DE" sz="1800" b="0" i="0" u="none" strike="noStrike" kern="0" cap="none" spc="0" normalizeH="0" baseline="0" noProof="0" dirty="0" smtClean="0">
              <a:ln>
                <a:noFill/>
              </a:ln>
              <a:solidFill>
                <a:srgbClr val="0070C0"/>
              </a:solidFill>
              <a:effectLst/>
              <a:uLnTx/>
              <a:uFillTx/>
            </a:endParaRPr>
          </a:p>
        </p:txBody>
      </p:sp>
      <p:sp>
        <p:nvSpPr>
          <p:cNvPr id="8" name="Textfeld 7"/>
          <p:cNvSpPr txBox="1"/>
          <p:nvPr/>
        </p:nvSpPr>
        <p:spPr>
          <a:xfrm>
            <a:off x="6968066" y="389465"/>
            <a:ext cx="922047" cy="523220"/>
          </a:xfrm>
          <a:prstGeom prst="rect">
            <a:avLst/>
          </a:prstGeom>
          <a:noFill/>
        </p:spPr>
        <p:txBody>
          <a:bodyPr wrap="none" rtlCol="0">
            <a:spAutoFit/>
          </a:bodyPr>
          <a:lstStyle/>
          <a:p>
            <a:r>
              <a:rPr lang="de-DE" dirty="0" smtClean="0"/>
              <a:t>L. </a:t>
            </a:r>
            <a:r>
              <a:rPr lang="de-DE" dirty="0" err="1" smtClean="0"/>
              <a:t>Chlad</a:t>
            </a:r>
            <a:endParaRPr lang="de-DE" dirty="0" smtClean="0"/>
          </a:p>
          <a:p>
            <a:r>
              <a:rPr lang="de-DE" dirty="0" smtClean="0"/>
              <a:t>A. Kugler</a:t>
            </a:r>
            <a:endParaRPr lang="de-DE" dirty="0"/>
          </a:p>
        </p:txBody>
      </p:sp>
      <p:sp>
        <p:nvSpPr>
          <p:cNvPr id="2" name="Foliennummernplatzhalt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de-DE" smtClean="0"/>
              <a:t>26</a:t>
            </a:fld>
            <a:endParaRPr lang="de-DE"/>
          </a:p>
        </p:txBody>
      </p:sp>
      <p:sp>
        <p:nvSpPr>
          <p:cNvPr id="3" name="Rechteck 2"/>
          <p:cNvSpPr/>
          <p:nvPr/>
        </p:nvSpPr>
        <p:spPr>
          <a:xfrm>
            <a:off x="459013" y="3489544"/>
            <a:ext cx="8509932" cy="1323439"/>
          </a:xfrm>
          <a:prstGeom prst="rect">
            <a:avLst/>
          </a:prstGeom>
        </p:spPr>
        <p:txBody>
          <a:bodyPr wrap="square">
            <a:spAutoFit/>
          </a:bodyPr>
          <a:lstStyle/>
          <a:p>
            <a:r>
              <a:rPr lang="en-US" sz="1600" dirty="0">
                <a:solidFill>
                  <a:srgbClr val="0070C0"/>
                </a:solidFill>
              </a:rPr>
              <a:t>New Deliverable D2.10: Feasibility studies of new projectile spectator detector for CBM: Month </a:t>
            </a:r>
            <a:r>
              <a:rPr lang="en-US" sz="1600" dirty="0" smtClean="0">
                <a:solidFill>
                  <a:srgbClr val="0070C0"/>
                </a:solidFill>
              </a:rPr>
              <a:t>36</a:t>
            </a:r>
          </a:p>
          <a:p>
            <a:endParaRPr lang="en-US" sz="1600" dirty="0">
              <a:solidFill>
                <a:srgbClr val="0070C0"/>
              </a:solidFill>
            </a:endParaRPr>
          </a:p>
          <a:p>
            <a:r>
              <a:rPr lang="en-US" sz="1600" dirty="0">
                <a:solidFill>
                  <a:srgbClr val="0070C0"/>
                </a:solidFill>
              </a:rPr>
              <a:t>New Deliverable D2.11: Technical design of new projectile spectator detector for CBM: Month 48.</a:t>
            </a:r>
            <a:endParaRPr lang="de-DE" sz="1600" dirty="0">
              <a:solidFill>
                <a:srgbClr val="0070C0"/>
              </a:solidFill>
            </a:endParaRPr>
          </a:p>
        </p:txBody>
      </p:sp>
    </p:spTree>
    <p:extLst>
      <p:ext uri="{BB962C8B-B14F-4D97-AF65-F5344CB8AC3E}">
        <p14:creationId xmlns:p14="http://schemas.microsoft.com/office/powerpoint/2010/main" val="18829917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13"/>
            <a:ext cx="9144000" cy="994172"/>
          </a:xfrm>
        </p:spPr>
        <p:txBody>
          <a:bodyPr>
            <a:normAutofit/>
          </a:bodyPr>
          <a:lstStyle/>
          <a:p>
            <a:pPr algn="ctr"/>
            <a:r>
              <a:rPr lang="en-US" sz="2800" dirty="0" smtClean="0">
                <a:latin typeface="Arial" panose="020B0604020202020204" pitchFamily="34" charset="0"/>
                <a:cs typeface="Arial" panose="020B0604020202020204" pitchFamily="34" charset="0"/>
              </a:rPr>
              <a:t>New dipole magnet – improved STS</a:t>
            </a:r>
            <a:endParaRPr lang="en-US" sz="2800" dirty="0">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defTabSz="685800">
              <a:buClrTx/>
            </a:pPr>
            <a:fld id="{69C196F3-23D8-4578-8A64-CA455A5879F0}" type="slidenum">
              <a:rPr lang="en-US" kern="1200">
                <a:solidFill>
                  <a:prstClr val="black">
                    <a:tint val="75000"/>
                  </a:prstClr>
                </a:solidFill>
                <a:latin typeface="Calibri" panose="020F0502020204030204"/>
                <a:ea typeface="+mn-ea"/>
                <a:cs typeface="+mn-cs"/>
              </a:rPr>
              <a:pPr defTabSz="685800">
                <a:buClrTx/>
              </a:pPr>
              <a:t>3</a:t>
            </a:fld>
            <a:endParaRPr lang="en-US" kern="1200">
              <a:solidFill>
                <a:prstClr val="black">
                  <a:tint val="75000"/>
                </a:prstClr>
              </a:solidFill>
              <a:latin typeface="Calibri" panose="020F0502020204030204"/>
              <a:ea typeface="+mn-ea"/>
              <a:cs typeface="+mn-cs"/>
            </a:endParaRPr>
          </a:p>
        </p:txBody>
      </p:sp>
      <p:grpSp>
        <p:nvGrpSpPr>
          <p:cNvPr id="10" name="Group 9"/>
          <p:cNvGrpSpPr>
            <a:grpSpLocks noChangeAspect="1"/>
          </p:cNvGrpSpPr>
          <p:nvPr/>
        </p:nvGrpSpPr>
        <p:grpSpPr>
          <a:xfrm>
            <a:off x="459337" y="1399034"/>
            <a:ext cx="3573833" cy="3122911"/>
            <a:chOff x="402899" y="1941578"/>
            <a:chExt cx="4765110" cy="4163881"/>
          </a:xfrm>
        </p:grpSpPr>
        <p:pic>
          <p:nvPicPr>
            <p:cNvPr id="7" name="Grafik 2"/>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402899" y="1941578"/>
              <a:ext cx="4765110" cy="4163881"/>
            </a:xfrm>
            <a:prstGeom prst="rect">
              <a:avLst/>
            </a:prstGeom>
          </p:spPr>
        </p:pic>
        <p:sp>
          <p:nvSpPr>
            <p:cNvPr id="9" name="TextBox 8"/>
            <p:cNvSpPr txBox="1">
              <a:spLocks noChangeAspect="1"/>
            </p:cNvSpPr>
            <p:nvPr/>
          </p:nvSpPr>
          <p:spPr>
            <a:xfrm rot="20228788">
              <a:off x="845228" y="3519838"/>
              <a:ext cx="3880451" cy="954108"/>
            </a:xfrm>
            <a:prstGeom prst="rect">
              <a:avLst/>
            </a:prstGeom>
            <a:solidFill>
              <a:schemeClr val="bg1">
                <a:alpha val="66000"/>
              </a:schemeClr>
            </a:solidFill>
          </p:spPr>
          <p:txBody>
            <a:bodyPr wrap="square" rtlCol="0">
              <a:spAutoFit/>
            </a:bodyPr>
            <a:lstStyle/>
            <a:p>
              <a:pPr defTabSz="685800">
                <a:buClrTx/>
              </a:pPr>
              <a:r>
                <a:rPr lang="en-US" sz="1350" kern="1200" dirty="0">
                  <a:solidFill>
                    <a:srgbClr val="FF0000"/>
                  </a:solidFill>
                  <a:latin typeface="Calibri" panose="020F0502020204030204"/>
                  <a:ea typeface="+mn-ea"/>
                  <a:cs typeface="+mn-cs"/>
                </a:rPr>
                <a:t>dipole magnet under construction 2022 in Russia – not available any more  </a:t>
              </a:r>
            </a:p>
          </p:txBody>
        </p:sp>
      </p:grpSp>
      <p:sp>
        <p:nvSpPr>
          <p:cNvPr id="11" name="TextBox 10"/>
          <p:cNvSpPr txBox="1"/>
          <p:nvPr/>
        </p:nvSpPr>
        <p:spPr>
          <a:xfrm>
            <a:off x="4464843" y="1286395"/>
            <a:ext cx="4579144" cy="2862322"/>
          </a:xfrm>
          <a:prstGeom prst="rect">
            <a:avLst/>
          </a:prstGeom>
          <a:noFill/>
        </p:spPr>
        <p:txBody>
          <a:bodyPr wrap="square" rtlCol="0">
            <a:spAutoFit/>
          </a:bodyPr>
          <a:lstStyle/>
          <a:p>
            <a:pPr marL="135731" indent="-135731"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unavailability of the original dipole magnet requires </a:t>
            </a:r>
            <a:br>
              <a:rPr lang="en-US" sz="1350" kern="1200" dirty="0">
                <a:solidFill>
                  <a:prstClr val="black"/>
                </a:solidFill>
                <a:latin typeface="Calibri" panose="020F0502020204030204"/>
                <a:ea typeface="+mn-ea"/>
                <a:cs typeface="+mn-cs"/>
              </a:rPr>
            </a:br>
            <a:r>
              <a:rPr lang="en-US" sz="1350" kern="1200" dirty="0">
                <a:solidFill>
                  <a:prstClr val="black"/>
                </a:solidFill>
                <a:latin typeface="Calibri" panose="020F0502020204030204"/>
                <a:ea typeface="+mn-ea"/>
                <a:cs typeface="+mn-cs"/>
              </a:rPr>
              <a:t>new acquisition effort (tender ongoing) </a:t>
            </a:r>
          </a:p>
          <a:p>
            <a:pPr marL="135731" indent="-135731"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this opens opportunity for geometrical changes: </a:t>
            </a:r>
          </a:p>
          <a:p>
            <a:pPr marL="557213" lvl="1" indent="-214313" defTabSz="685800">
              <a:buClrTx/>
              <a:buFont typeface="Calibri" panose="020F0502020204030204" pitchFamily="34" charset="0"/>
              <a:buChar char="–"/>
            </a:pPr>
            <a:r>
              <a:rPr lang="en-US" sz="1350" i="1" kern="1200" dirty="0">
                <a:solidFill>
                  <a:prstClr val="black"/>
                </a:solidFill>
                <a:latin typeface="Calibri" panose="020F0502020204030204"/>
                <a:ea typeface="+mn-ea"/>
                <a:cs typeface="+mn-cs"/>
              </a:rPr>
              <a:t>larger magnet gap</a:t>
            </a:r>
          </a:p>
          <a:p>
            <a:pPr marL="557213" lvl="1" indent="-214313" defTabSz="685800">
              <a:buClrTx/>
              <a:buFont typeface="Calibri" panose="020F0502020204030204" pitchFamily="34" charset="0"/>
              <a:buChar char="–"/>
            </a:pPr>
            <a:r>
              <a:rPr lang="en-US" sz="1350" i="1" kern="1200" dirty="0">
                <a:solidFill>
                  <a:prstClr val="black"/>
                </a:solidFill>
                <a:latin typeface="Calibri" panose="020F0502020204030204"/>
                <a:ea typeface="+mn-ea"/>
                <a:cs typeface="+mn-cs"/>
              </a:rPr>
              <a:t>to fit a somewhat enlarged STS detector</a:t>
            </a:r>
          </a:p>
          <a:p>
            <a:pPr marL="900113" lvl="2" indent="-214313" defTabSz="685800">
              <a:buClrTx/>
              <a:buFont typeface="Courier New" panose="02070309020205020404" pitchFamily="49" charset="0"/>
              <a:buChar char="o"/>
            </a:pPr>
            <a:r>
              <a:rPr lang="en-US" sz="1350" i="1" kern="1200" dirty="0">
                <a:solidFill>
                  <a:prstClr val="black"/>
                </a:solidFill>
                <a:latin typeface="Calibri" panose="020F0502020204030204"/>
                <a:ea typeface="+mn-ea"/>
                <a:cs typeface="+mn-cs"/>
              </a:rPr>
              <a:t>with enhanced modular integration </a:t>
            </a:r>
          </a:p>
          <a:p>
            <a:pPr marL="900113" lvl="2" indent="-214313" defTabSz="685800">
              <a:buClrTx/>
              <a:buFont typeface="Courier New" panose="02070309020205020404" pitchFamily="49" charset="0"/>
              <a:buChar char="o"/>
            </a:pPr>
            <a:r>
              <a:rPr lang="en-US" sz="1350" i="1" kern="1200" dirty="0">
                <a:solidFill>
                  <a:prstClr val="black"/>
                </a:solidFill>
                <a:latin typeface="Calibri" panose="020F0502020204030204"/>
                <a:ea typeface="+mn-ea"/>
                <a:cs typeface="+mn-cs"/>
              </a:rPr>
              <a:t>and upgrade perspectives</a:t>
            </a:r>
          </a:p>
          <a:p>
            <a:pPr marL="900113" lvl="2" indent="-214313" defTabSz="685800">
              <a:buClrTx/>
              <a:buFont typeface="Courier New" panose="02070309020205020404" pitchFamily="49" charset="0"/>
              <a:buChar char="o"/>
            </a:pPr>
            <a:endParaRPr lang="en-US" sz="1350" i="1" kern="1200" dirty="0">
              <a:solidFill>
                <a:prstClr val="black"/>
              </a:solidFill>
              <a:latin typeface="Calibri" panose="020F0502020204030204"/>
              <a:ea typeface="+mn-ea"/>
              <a:cs typeface="+mn-cs"/>
            </a:endParaRPr>
          </a:p>
          <a:p>
            <a:pPr defTabSz="685800">
              <a:buClrTx/>
            </a:pPr>
            <a:r>
              <a:rPr lang="en-US" sz="1350" kern="1200" dirty="0">
                <a:solidFill>
                  <a:prstClr val="black"/>
                </a:solidFill>
                <a:latin typeface="Calibri" panose="020F0502020204030204"/>
                <a:ea typeface="+mn-ea"/>
                <a:cs typeface="+mn-cs"/>
              </a:rPr>
              <a:t>Highlights from WP2.1 efforts: </a:t>
            </a:r>
          </a:p>
          <a:p>
            <a:pPr defTabSz="685800">
              <a:buClrTx/>
            </a:pPr>
            <a:endParaRPr lang="en-US" sz="450" kern="1200" dirty="0">
              <a:solidFill>
                <a:prstClr val="black"/>
              </a:solidFill>
              <a:latin typeface="Calibri" panose="020F0502020204030204"/>
              <a:ea typeface="+mn-ea"/>
              <a:cs typeface="+mn-cs"/>
            </a:endParaRP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New modular STS has been developed</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Physics performance simulations are being done </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Pre-series STS module assembly has been achieved  </a:t>
            </a:r>
          </a:p>
          <a:p>
            <a:pPr marL="214313" indent="-214313" defTabSz="685800">
              <a:buClrTx/>
              <a:buFont typeface="Arial" panose="020B0604020202020204" pitchFamily="34" charset="0"/>
              <a:buChar char="•"/>
            </a:pPr>
            <a:endParaRPr lang="en-US" sz="1350" kern="1200" dirty="0">
              <a:solidFill>
                <a:prstClr val="black"/>
              </a:solidFill>
              <a:latin typeface="Calibri" panose="020F0502020204030204"/>
              <a:ea typeface="+mn-ea"/>
              <a:cs typeface="+mn-cs"/>
            </a:endParaRPr>
          </a:p>
        </p:txBody>
      </p:sp>
      <p:sp>
        <p:nvSpPr>
          <p:cNvPr id="12" name="Rechteck 11"/>
          <p:cNvSpPr/>
          <p:nvPr/>
        </p:nvSpPr>
        <p:spPr>
          <a:xfrm>
            <a:off x="266525" y="2442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WP2.1</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6678652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685800">
              <a:buClrTx/>
            </a:pPr>
            <a:fld id="{69C196F3-23D8-4578-8A64-CA455A5879F0}" type="slidenum">
              <a:rPr lang="en-US" kern="1200">
                <a:solidFill>
                  <a:prstClr val="black">
                    <a:tint val="75000"/>
                  </a:prstClr>
                </a:solidFill>
                <a:latin typeface="Calibri" panose="020F0502020204030204"/>
                <a:ea typeface="+mn-ea"/>
                <a:cs typeface="+mn-cs"/>
              </a:rPr>
              <a:pPr defTabSz="685800">
                <a:buClrTx/>
              </a:pPr>
              <a:t>4</a:t>
            </a:fld>
            <a:endParaRPr lang="en-US" kern="1200">
              <a:solidFill>
                <a:prstClr val="black">
                  <a:tint val="75000"/>
                </a:prstClr>
              </a:solidFill>
              <a:latin typeface="Calibri" panose="020F0502020204030204"/>
              <a:ea typeface="+mn-ea"/>
              <a:cs typeface="+mn-cs"/>
            </a:endParaRPr>
          </a:p>
        </p:txBody>
      </p:sp>
      <p:sp>
        <p:nvSpPr>
          <p:cNvPr id="7" name="Textfeld 74"/>
          <p:cNvSpPr txBox="1"/>
          <p:nvPr/>
        </p:nvSpPr>
        <p:spPr>
          <a:xfrm>
            <a:off x="335375" y="956110"/>
            <a:ext cx="1562768" cy="276999"/>
          </a:xfrm>
          <a:prstGeom prst="rect">
            <a:avLst/>
          </a:prstGeom>
          <a:noFill/>
        </p:spPr>
        <p:txBody>
          <a:bodyPr wrap="square" rtlCol="0">
            <a:spAutoFit/>
          </a:bodyPr>
          <a:lstStyle/>
          <a:p>
            <a:pPr defTabSz="685800">
              <a:buClrTx/>
            </a:pPr>
            <a:r>
              <a:rPr lang="en-US" sz="1200" b="1" kern="1200" dirty="0">
                <a:solidFill>
                  <a:prstClr val="black"/>
                </a:solidFill>
                <a:latin typeface="Calibri" panose="020F0502020204030204"/>
                <a:ea typeface="+mn-ea"/>
                <a:cs typeface="+mn-cs"/>
              </a:rPr>
              <a:t>Old “monolithic” STS:</a:t>
            </a:r>
          </a:p>
        </p:txBody>
      </p:sp>
      <p:pic>
        <p:nvPicPr>
          <p:cNvPr id="8" name="Grafik 3"/>
          <p:cNvPicPr>
            <a:picLocks noChangeAspect="1"/>
          </p:cNvPicPr>
          <p:nvPr/>
        </p:nvPicPr>
        <p:blipFill rotWithShape="1">
          <a:blip r:embed="rId2"/>
          <a:srcRect l="12917" t="8791" r="23254" b="7985"/>
          <a:stretch/>
        </p:blipFill>
        <p:spPr>
          <a:xfrm>
            <a:off x="335375" y="1414463"/>
            <a:ext cx="2914464" cy="2058335"/>
          </a:xfrm>
          <a:prstGeom prst="rect">
            <a:avLst/>
          </a:prstGeom>
        </p:spPr>
      </p:pic>
      <p:sp>
        <p:nvSpPr>
          <p:cNvPr id="9" name="Textfeld 77"/>
          <p:cNvSpPr txBox="1"/>
          <p:nvPr/>
        </p:nvSpPr>
        <p:spPr>
          <a:xfrm>
            <a:off x="537831" y="3677236"/>
            <a:ext cx="2509552" cy="1015663"/>
          </a:xfrm>
          <a:prstGeom prst="rect">
            <a:avLst/>
          </a:prstGeom>
          <a:noFill/>
        </p:spPr>
        <p:txBody>
          <a:bodyPr wrap="square" rtlCol="0">
            <a:spAutoFit/>
          </a:bodyPr>
          <a:lstStyle/>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monolithic construction</a:t>
            </a:r>
          </a:p>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once assembled no access </a:t>
            </a:r>
          </a:p>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maintenance, replacement, </a:t>
            </a:r>
            <a:br>
              <a:rPr lang="en-US" sz="1200" kern="1200" dirty="0">
                <a:solidFill>
                  <a:prstClr val="black"/>
                </a:solidFill>
                <a:latin typeface="Calibri" panose="020F0502020204030204"/>
                <a:ea typeface="+mn-ea"/>
                <a:cs typeface="+mn-cs"/>
              </a:rPr>
            </a:br>
            <a:r>
              <a:rPr lang="en-US" sz="1200" kern="1200" dirty="0">
                <a:solidFill>
                  <a:prstClr val="black"/>
                </a:solidFill>
                <a:latin typeface="Calibri" panose="020F0502020204030204"/>
                <a:ea typeface="+mn-ea"/>
                <a:cs typeface="+mn-cs"/>
              </a:rPr>
              <a:t>upgrade only by full disassembly </a:t>
            </a:r>
          </a:p>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very tight space constraints </a:t>
            </a:r>
          </a:p>
        </p:txBody>
      </p:sp>
      <p:pic>
        <p:nvPicPr>
          <p:cNvPr id="10" name="Grafik 6"/>
          <p:cNvPicPr>
            <a:picLocks noChangeAspect="1"/>
          </p:cNvPicPr>
          <p:nvPr/>
        </p:nvPicPr>
        <p:blipFill rotWithShape="1">
          <a:blip r:embed="rId3"/>
          <a:srcRect l="15000" t="9232" r="29166" b="10769"/>
          <a:stretch/>
        </p:blipFill>
        <p:spPr>
          <a:xfrm>
            <a:off x="4024149" y="1302520"/>
            <a:ext cx="2931793" cy="2275421"/>
          </a:xfrm>
          <a:prstGeom prst="rect">
            <a:avLst/>
          </a:prstGeom>
        </p:spPr>
      </p:pic>
      <p:sp>
        <p:nvSpPr>
          <p:cNvPr id="11" name="Textfeld 81"/>
          <p:cNvSpPr txBox="1"/>
          <p:nvPr/>
        </p:nvSpPr>
        <p:spPr>
          <a:xfrm>
            <a:off x="4059844" y="956110"/>
            <a:ext cx="1828800" cy="276999"/>
          </a:xfrm>
          <a:prstGeom prst="rect">
            <a:avLst/>
          </a:prstGeom>
          <a:noFill/>
        </p:spPr>
        <p:txBody>
          <a:bodyPr wrap="square" rtlCol="0">
            <a:spAutoFit/>
          </a:bodyPr>
          <a:lstStyle/>
          <a:p>
            <a:pPr defTabSz="685800">
              <a:buClrTx/>
            </a:pPr>
            <a:r>
              <a:rPr lang="en-US" sz="1200" b="1" kern="1200" dirty="0">
                <a:solidFill>
                  <a:prstClr val="black"/>
                </a:solidFill>
                <a:latin typeface="Calibri" panose="020F0502020204030204"/>
                <a:ea typeface="+mn-ea"/>
                <a:cs typeface="+mn-cs"/>
              </a:rPr>
              <a:t>New “modular” concept:</a:t>
            </a:r>
          </a:p>
        </p:txBody>
      </p:sp>
      <p:sp>
        <p:nvSpPr>
          <p:cNvPr id="12" name="Textfeld 82"/>
          <p:cNvSpPr txBox="1"/>
          <p:nvPr/>
        </p:nvSpPr>
        <p:spPr>
          <a:xfrm>
            <a:off x="3950515" y="3623913"/>
            <a:ext cx="2931792" cy="1015663"/>
          </a:xfrm>
          <a:prstGeom prst="rect">
            <a:avLst/>
          </a:prstGeom>
          <a:noFill/>
        </p:spPr>
        <p:txBody>
          <a:bodyPr wrap="square" rtlCol="0">
            <a:spAutoFit/>
          </a:bodyPr>
          <a:lstStyle/>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modular setup</a:t>
            </a:r>
          </a:p>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units U00 – U03 can be moved </a:t>
            </a:r>
            <a:br>
              <a:rPr lang="en-US" sz="1200" kern="1200" dirty="0">
                <a:solidFill>
                  <a:prstClr val="black"/>
                </a:solidFill>
                <a:latin typeface="Calibri" panose="020F0502020204030204"/>
                <a:ea typeface="+mn-ea"/>
                <a:cs typeface="+mn-cs"/>
              </a:rPr>
            </a:br>
            <a:r>
              <a:rPr lang="en-US" sz="1200" kern="1200" dirty="0">
                <a:solidFill>
                  <a:prstClr val="black"/>
                </a:solidFill>
                <a:latin typeface="Calibri" panose="020F0502020204030204"/>
                <a:ea typeface="+mn-ea"/>
                <a:cs typeface="+mn-cs"/>
              </a:rPr>
              <a:t>separately from the rest U04 – U07</a:t>
            </a:r>
          </a:p>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additional rail system  </a:t>
            </a:r>
          </a:p>
          <a:p>
            <a:pPr marL="132160" indent="-132160"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completely independent systems</a:t>
            </a:r>
          </a:p>
        </p:txBody>
      </p:sp>
      <p:sp>
        <p:nvSpPr>
          <p:cNvPr id="13" name="Textfeld 2">
            <a:extLst>
              <a:ext uri="{FF2B5EF4-FFF2-40B4-BE49-F238E27FC236}">
                <a16:creationId xmlns:a16="http://schemas.microsoft.com/office/drawing/2014/main" id="{2DD231F3-BB77-FAAE-3E7E-ECB3D32180A7}"/>
              </a:ext>
            </a:extLst>
          </p:cNvPr>
          <p:cNvSpPr txBox="1"/>
          <p:nvPr/>
        </p:nvSpPr>
        <p:spPr>
          <a:xfrm>
            <a:off x="7400067" y="990559"/>
            <a:ext cx="1584942" cy="4051109"/>
          </a:xfrm>
          <a:prstGeom prst="rect">
            <a:avLst/>
          </a:prstGeom>
          <a:noFill/>
        </p:spPr>
        <p:txBody>
          <a:bodyPr wrap="square" rtlCol="0">
            <a:spAutoFit/>
          </a:bodyPr>
          <a:lstStyle/>
          <a:p>
            <a:pPr defTabSz="685800">
              <a:buClrTx/>
            </a:pPr>
            <a:r>
              <a:rPr lang="en-US" sz="1200" b="1" kern="1200" dirty="0">
                <a:solidFill>
                  <a:prstClr val="black"/>
                </a:solidFill>
                <a:latin typeface="Calibri" panose="020F0502020204030204"/>
                <a:ea typeface="+mn-ea"/>
                <a:cs typeface="+mn-cs"/>
              </a:rPr>
              <a:t>Internal designs are kept! </a:t>
            </a:r>
            <a:r>
              <a:rPr lang="en-US" sz="1200" kern="1200" dirty="0">
                <a:solidFill>
                  <a:prstClr val="black"/>
                </a:solidFill>
                <a:latin typeface="Calibri" panose="020F0502020204030204"/>
                <a:ea typeface="+mn-ea"/>
                <a:cs typeface="+mn-cs"/>
              </a:rPr>
              <a:t/>
            </a:r>
            <a:br>
              <a:rPr lang="en-US" sz="1200" kern="1200" dirty="0">
                <a:solidFill>
                  <a:prstClr val="black"/>
                </a:solidFill>
                <a:latin typeface="Calibri" panose="020F0502020204030204"/>
                <a:ea typeface="+mn-ea"/>
                <a:cs typeface="+mn-cs"/>
              </a:rPr>
            </a:br>
            <a:endParaRPr lang="en-US" sz="525" kern="1200" dirty="0">
              <a:solidFill>
                <a:prstClr val="black"/>
              </a:solidFill>
              <a:latin typeface="Calibri" panose="020F0502020204030204"/>
              <a:ea typeface="+mn-ea"/>
              <a:cs typeface="+mn-cs"/>
            </a:endParaRPr>
          </a:p>
          <a:p>
            <a:pPr marL="135731" indent="-135731"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Unit/station layout and all detector and module designs remain the same.  </a:t>
            </a:r>
          </a:p>
          <a:p>
            <a:pPr marL="135731" indent="-135731"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Outer frames and cabling are adapted. </a:t>
            </a:r>
          </a:p>
          <a:p>
            <a:pPr marL="135731" indent="-135731" defTabSz="685800">
              <a:buClrTx/>
              <a:buFont typeface="Arial" panose="020B0604020202020204" pitchFamily="34" charset="0"/>
              <a:buChar char="•"/>
            </a:pPr>
            <a:r>
              <a:rPr lang="en-US" sz="1200" kern="1200" dirty="0">
                <a:solidFill>
                  <a:prstClr val="black"/>
                </a:solidFill>
                <a:latin typeface="Calibri" panose="020F0502020204030204"/>
                <a:ea typeface="+mn-ea"/>
                <a:cs typeface="+mn-cs"/>
              </a:rPr>
              <a:t>Overall space requirements change: </a:t>
            </a:r>
          </a:p>
          <a:p>
            <a:pPr marL="271463" lvl="1" indent="-135731" defTabSz="685800">
              <a:buClrTx/>
              <a:buFont typeface="Calibri" panose="020F0502020204030204" pitchFamily="34" charset="0"/>
              <a:buChar char="–"/>
            </a:pPr>
            <a:r>
              <a:rPr lang="en-US" sz="1200" kern="1200" dirty="0">
                <a:solidFill>
                  <a:prstClr val="black"/>
                </a:solidFill>
                <a:latin typeface="Calibri" panose="020F0502020204030204"/>
                <a:ea typeface="+mn-ea"/>
                <a:cs typeface="+mn-cs"/>
              </a:rPr>
              <a:t>height  +   3 cm</a:t>
            </a:r>
          </a:p>
          <a:p>
            <a:pPr marL="271463" lvl="1" indent="-135731" defTabSz="685800">
              <a:buClrTx/>
              <a:buFont typeface="Calibri" panose="020F0502020204030204" pitchFamily="34" charset="0"/>
              <a:buChar char="–"/>
            </a:pPr>
            <a:r>
              <a:rPr lang="en-US" sz="1200" kern="1200" dirty="0">
                <a:solidFill>
                  <a:prstClr val="black"/>
                </a:solidFill>
                <a:latin typeface="Calibri" panose="020F0502020204030204"/>
                <a:ea typeface="+mn-ea"/>
                <a:cs typeface="+mn-cs"/>
              </a:rPr>
              <a:t>width   + 30 cm </a:t>
            </a:r>
            <a:br>
              <a:rPr lang="en-US" sz="1200" kern="1200" dirty="0">
                <a:solidFill>
                  <a:prstClr val="black"/>
                </a:solidFill>
                <a:latin typeface="Calibri" panose="020F0502020204030204"/>
                <a:ea typeface="+mn-ea"/>
                <a:cs typeface="+mn-cs"/>
              </a:rPr>
            </a:br>
            <a:endParaRPr lang="en-US" sz="1200" kern="1200" dirty="0">
              <a:solidFill>
                <a:prstClr val="black"/>
              </a:solidFill>
              <a:latin typeface="Calibri" panose="020F0502020204030204"/>
              <a:ea typeface="+mn-ea"/>
              <a:cs typeface="+mn-cs"/>
            </a:endParaRPr>
          </a:p>
          <a:p>
            <a:pPr marL="350044" lvl="1" indent="-214313" defTabSz="685800">
              <a:buClrTx/>
              <a:buFont typeface="Symbol" panose="05050102010706020507" pitchFamily="18" charset="2"/>
              <a:buChar char="Þ"/>
            </a:pPr>
            <a:r>
              <a:rPr lang="en-US" sz="1200" kern="1200" dirty="0">
                <a:solidFill>
                  <a:prstClr val="black"/>
                </a:solidFill>
                <a:latin typeface="Calibri" panose="020F0502020204030204"/>
                <a:ea typeface="+mn-ea"/>
                <a:cs typeface="+mn-cs"/>
              </a:rPr>
              <a:t>expressed in </a:t>
            </a:r>
            <a:br>
              <a:rPr lang="en-US" sz="1200" kern="1200" dirty="0">
                <a:solidFill>
                  <a:prstClr val="black"/>
                </a:solidFill>
                <a:latin typeface="Calibri" panose="020F0502020204030204"/>
                <a:ea typeface="+mn-ea"/>
                <a:cs typeface="+mn-cs"/>
              </a:rPr>
            </a:br>
            <a:r>
              <a:rPr lang="en-US" sz="1200" kern="1200" dirty="0">
                <a:solidFill>
                  <a:prstClr val="black"/>
                </a:solidFill>
                <a:latin typeface="Calibri" panose="020F0502020204030204"/>
                <a:ea typeface="+mn-ea"/>
                <a:cs typeface="+mn-cs"/>
              </a:rPr>
              <a:t>the new magnet </a:t>
            </a:r>
            <a:br>
              <a:rPr lang="en-US" sz="1200" kern="1200" dirty="0">
                <a:solidFill>
                  <a:prstClr val="black"/>
                </a:solidFill>
                <a:latin typeface="Calibri" panose="020F0502020204030204"/>
                <a:ea typeface="+mn-ea"/>
                <a:cs typeface="+mn-cs"/>
              </a:rPr>
            </a:br>
            <a:r>
              <a:rPr lang="en-US" sz="1200" kern="1200" dirty="0">
                <a:solidFill>
                  <a:prstClr val="black"/>
                </a:solidFill>
                <a:latin typeface="Calibri" panose="020F0502020204030204"/>
                <a:ea typeface="+mn-ea"/>
                <a:cs typeface="+mn-cs"/>
              </a:rPr>
              <a:t>specifications  gap:  </a:t>
            </a:r>
            <a:br>
              <a:rPr lang="en-US" sz="1200" kern="1200" dirty="0">
                <a:solidFill>
                  <a:prstClr val="black"/>
                </a:solidFill>
                <a:latin typeface="Calibri" panose="020F0502020204030204"/>
                <a:ea typeface="+mn-ea"/>
                <a:cs typeface="+mn-cs"/>
              </a:rPr>
            </a:br>
            <a:r>
              <a:rPr lang="en-US" sz="1200" kern="1200" dirty="0">
                <a:solidFill>
                  <a:prstClr val="black"/>
                </a:solidFill>
                <a:latin typeface="Calibri" panose="020F0502020204030204"/>
                <a:ea typeface="+mn-ea"/>
                <a:cs typeface="+mn-cs"/>
              </a:rPr>
              <a:t>2000 x 3300 x 1470 mm  l/w/h </a:t>
            </a:r>
          </a:p>
          <a:p>
            <a:pPr marL="135731" lvl="1" defTabSz="685800">
              <a:buClrTx/>
            </a:pPr>
            <a:endParaRPr lang="en-US" sz="1200" kern="1200" dirty="0">
              <a:solidFill>
                <a:prstClr val="black"/>
              </a:solidFill>
              <a:latin typeface="Calibri" panose="020F0502020204030204"/>
              <a:ea typeface="+mn-ea"/>
              <a:cs typeface="+mn-cs"/>
            </a:endParaRPr>
          </a:p>
        </p:txBody>
      </p:sp>
      <p:sp>
        <p:nvSpPr>
          <p:cNvPr id="14" name="Title 1"/>
          <p:cNvSpPr>
            <a:spLocks noGrp="1"/>
          </p:cNvSpPr>
          <p:nvPr>
            <p:ph type="title"/>
          </p:nvPr>
        </p:nvSpPr>
        <p:spPr>
          <a:xfrm>
            <a:off x="0" y="-3613"/>
            <a:ext cx="9144000" cy="994172"/>
          </a:xfrm>
        </p:spPr>
        <p:txBody>
          <a:bodyPr>
            <a:normAutofit/>
          </a:bodyPr>
          <a:lstStyle/>
          <a:p>
            <a:pPr algn="ctr"/>
            <a:r>
              <a:rPr lang="en-US" sz="2800" dirty="0" smtClean="0">
                <a:latin typeface="Arial" panose="020B0604020202020204" pitchFamily="34" charset="0"/>
                <a:cs typeface="Arial" panose="020B0604020202020204" pitchFamily="34" charset="0"/>
              </a:rPr>
              <a:t>New modular STS</a:t>
            </a:r>
            <a:endParaRPr lang="en-US" sz="2800" dirty="0">
              <a:latin typeface="Arial" panose="020B0604020202020204" pitchFamily="34" charset="0"/>
              <a:cs typeface="Arial" panose="020B0604020202020204" pitchFamily="34" charset="0"/>
            </a:endParaRPr>
          </a:p>
        </p:txBody>
      </p:sp>
      <p:sp>
        <p:nvSpPr>
          <p:cNvPr id="15" name="Right Arrow 14"/>
          <p:cNvSpPr/>
          <p:nvPr/>
        </p:nvSpPr>
        <p:spPr>
          <a:xfrm>
            <a:off x="3464042" y="1865788"/>
            <a:ext cx="390823" cy="9345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cxnSp>
        <p:nvCxnSpPr>
          <p:cNvPr id="3" name="Straight Arrow Connector 2"/>
          <p:cNvCxnSpPr/>
          <p:nvPr/>
        </p:nvCxnSpPr>
        <p:spPr>
          <a:xfrm>
            <a:off x="537831" y="3200401"/>
            <a:ext cx="1665619" cy="37754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672908">
            <a:off x="896570" y="3359862"/>
            <a:ext cx="808562" cy="253916"/>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2820 mm</a:t>
            </a:r>
          </a:p>
        </p:txBody>
      </p:sp>
      <p:cxnSp>
        <p:nvCxnSpPr>
          <p:cNvPr id="18" name="Straight Arrow Connector 17"/>
          <p:cNvCxnSpPr/>
          <p:nvPr/>
        </p:nvCxnSpPr>
        <p:spPr>
          <a:xfrm flipV="1">
            <a:off x="228329" y="1579077"/>
            <a:ext cx="0" cy="15079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rot="5400000">
            <a:off x="-264298" y="2273645"/>
            <a:ext cx="799456" cy="253916"/>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1425 mm</a:t>
            </a:r>
          </a:p>
        </p:txBody>
      </p:sp>
      <p:cxnSp>
        <p:nvCxnSpPr>
          <p:cNvPr id="21" name="Straight Arrow Connector 20"/>
          <p:cNvCxnSpPr/>
          <p:nvPr/>
        </p:nvCxnSpPr>
        <p:spPr>
          <a:xfrm flipV="1">
            <a:off x="2344340" y="3386247"/>
            <a:ext cx="905499" cy="2005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20840702">
            <a:off x="2506229" y="3474747"/>
            <a:ext cx="702246" cy="253916"/>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1219 mm</a:t>
            </a:r>
          </a:p>
        </p:txBody>
      </p:sp>
      <p:cxnSp>
        <p:nvCxnSpPr>
          <p:cNvPr id="24" name="Straight Arrow Connector 23"/>
          <p:cNvCxnSpPr/>
          <p:nvPr/>
        </p:nvCxnSpPr>
        <p:spPr>
          <a:xfrm rot="288499" flipV="1">
            <a:off x="5942965" y="3485584"/>
            <a:ext cx="905499" cy="20055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21129201">
            <a:off x="6104880" y="3571900"/>
            <a:ext cx="757148" cy="253916"/>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1219 mm</a:t>
            </a:r>
          </a:p>
        </p:txBody>
      </p:sp>
      <p:cxnSp>
        <p:nvCxnSpPr>
          <p:cNvPr id="27" name="Straight Arrow Connector 26"/>
          <p:cNvCxnSpPr/>
          <p:nvPr/>
        </p:nvCxnSpPr>
        <p:spPr>
          <a:xfrm>
            <a:off x="5888644" y="1238375"/>
            <a:ext cx="1067298" cy="76125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rot="2023385">
            <a:off x="6130998" y="1407545"/>
            <a:ext cx="745454" cy="253916"/>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3214 mm</a:t>
            </a:r>
          </a:p>
        </p:txBody>
      </p:sp>
      <p:cxnSp>
        <p:nvCxnSpPr>
          <p:cNvPr id="30" name="Straight Arrow Connector 29"/>
          <p:cNvCxnSpPr/>
          <p:nvPr/>
        </p:nvCxnSpPr>
        <p:spPr>
          <a:xfrm flipH="1" flipV="1">
            <a:off x="7015163" y="2107407"/>
            <a:ext cx="44470" cy="131306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rot="5208685">
            <a:off x="6736455" y="2659143"/>
            <a:ext cx="824694" cy="253916"/>
          </a:xfrm>
          <a:prstGeom prst="rect">
            <a:avLst/>
          </a:prstGeom>
          <a:noFill/>
        </p:spPr>
        <p:txBody>
          <a:bodyPr wrap="square" rtlCol="0">
            <a:spAutoFit/>
          </a:bodyPr>
          <a:lstStyle/>
          <a:p>
            <a:pPr defTabSz="685800">
              <a:buClrTx/>
            </a:pPr>
            <a:r>
              <a:rPr lang="en-US" sz="1050" kern="1200" dirty="0">
                <a:solidFill>
                  <a:prstClr val="black"/>
                </a:solidFill>
                <a:latin typeface="Calibri" panose="020F0502020204030204"/>
                <a:ea typeface="+mn-ea"/>
                <a:cs typeface="+mn-cs"/>
              </a:rPr>
              <a:t>1450 mm</a:t>
            </a:r>
          </a:p>
        </p:txBody>
      </p:sp>
      <p:sp>
        <p:nvSpPr>
          <p:cNvPr id="26" name="Rechteck 25"/>
          <p:cNvSpPr/>
          <p:nvPr/>
        </p:nvSpPr>
        <p:spPr>
          <a:xfrm>
            <a:off x="249591" y="278141"/>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WP2.1</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25123006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685800">
              <a:buClrTx/>
            </a:pPr>
            <a:fld id="{69C196F3-23D8-4578-8A64-CA455A5879F0}" type="slidenum">
              <a:rPr lang="en-US" kern="1200">
                <a:solidFill>
                  <a:prstClr val="black">
                    <a:tint val="75000"/>
                  </a:prstClr>
                </a:solidFill>
                <a:latin typeface="Calibri" panose="020F0502020204030204"/>
                <a:ea typeface="+mn-ea"/>
                <a:cs typeface="+mn-cs"/>
              </a:rPr>
              <a:pPr defTabSz="685800">
                <a:buClrTx/>
              </a:pPr>
              <a:t>5</a:t>
            </a:fld>
            <a:endParaRPr lang="en-US" kern="1200">
              <a:solidFill>
                <a:prstClr val="black">
                  <a:tint val="75000"/>
                </a:prstClr>
              </a:solidFill>
              <a:latin typeface="Calibri" panose="020F0502020204030204"/>
              <a:ea typeface="+mn-ea"/>
              <a:cs typeface="+mn-cs"/>
            </a:endParaRPr>
          </a:p>
        </p:txBody>
      </p:sp>
      <p:sp>
        <p:nvSpPr>
          <p:cNvPr id="12" name="Title 1"/>
          <p:cNvSpPr>
            <a:spLocks noGrp="1"/>
          </p:cNvSpPr>
          <p:nvPr>
            <p:ph type="title"/>
          </p:nvPr>
        </p:nvSpPr>
        <p:spPr>
          <a:xfrm>
            <a:off x="592667" y="0"/>
            <a:ext cx="9144000" cy="994172"/>
          </a:xfrm>
        </p:spPr>
        <p:txBody>
          <a:bodyPr>
            <a:normAutofit/>
          </a:bodyPr>
          <a:lstStyle/>
          <a:p>
            <a:pPr algn="ctr"/>
            <a:r>
              <a:rPr lang="en-US" sz="2800" dirty="0">
                <a:latin typeface="Arial" panose="020B0604020202020204" pitchFamily="34" charset="0"/>
                <a:cs typeface="Arial" panose="020B0604020202020204" pitchFamily="34" charset="0"/>
              </a:rPr>
              <a:t>M</a:t>
            </a:r>
            <a:r>
              <a:rPr lang="en-US" sz="2800" dirty="0" smtClean="0">
                <a:latin typeface="Arial" panose="020B0604020202020204" pitchFamily="34" charset="0"/>
                <a:cs typeface="Arial" panose="020B0604020202020204" pitchFamily="34" charset="0"/>
              </a:rPr>
              <a:t>odular STS – performance simulation studies</a:t>
            </a:r>
            <a:endParaRPr lang="en-US" sz="2800" dirty="0">
              <a:latin typeface="Arial" panose="020B0604020202020204" pitchFamily="34" charset="0"/>
              <a:cs typeface="Arial" panose="020B0604020202020204" pitchFamily="34" charset="0"/>
            </a:endParaRPr>
          </a:p>
        </p:txBody>
      </p:sp>
      <p:sp>
        <p:nvSpPr>
          <p:cNvPr id="13" name="TextBox 12"/>
          <p:cNvSpPr txBox="1"/>
          <p:nvPr/>
        </p:nvSpPr>
        <p:spPr>
          <a:xfrm>
            <a:off x="590388" y="994558"/>
            <a:ext cx="3160081" cy="50783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new dipole magnet: </a:t>
            </a:r>
          </a:p>
          <a:p>
            <a:pPr defTabSz="685800">
              <a:buClrTx/>
            </a:pPr>
            <a:r>
              <a:rPr lang="en-US" sz="1350" kern="1200" dirty="0">
                <a:solidFill>
                  <a:prstClr val="black"/>
                </a:solidFill>
                <a:latin typeface="Calibri" panose="020F0502020204030204"/>
                <a:ea typeface="+mn-ea"/>
                <a:cs typeface="+mn-cs"/>
              </a:rPr>
              <a:t>field maps prepared by CBM Collaboration </a:t>
            </a:r>
          </a:p>
        </p:txBody>
      </p:sp>
      <p:grpSp>
        <p:nvGrpSpPr>
          <p:cNvPr id="16" name="Group 15"/>
          <p:cNvGrpSpPr>
            <a:grpSpLocks noChangeAspect="1"/>
          </p:cNvGrpSpPr>
          <p:nvPr/>
        </p:nvGrpSpPr>
        <p:grpSpPr>
          <a:xfrm>
            <a:off x="74830" y="1544616"/>
            <a:ext cx="4368583" cy="2892844"/>
            <a:chOff x="99773" y="2059488"/>
            <a:chExt cx="5824777" cy="3857125"/>
          </a:xfrm>
        </p:grpSpPr>
        <p:grpSp>
          <p:nvGrpSpPr>
            <p:cNvPr id="11" name="Group 10"/>
            <p:cNvGrpSpPr>
              <a:grpSpLocks noChangeAspect="1"/>
            </p:cNvGrpSpPr>
            <p:nvPr/>
          </p:nvGrpSpPr>
          <p:grpSpPr>
            <a:xfrm>
              <a:off x="99773" y="2059488"/>
              <a:ext cx="5824777" cy="3857125"/>
              <a:chOff x="1595198" y="1151628"/>
              <a:chExt cx="7368375" cy="4879285"/>
            </a:xfrm>
          </p:grpSpPr>
          <p:pic>
            <p:nvPicPr>
              <p:cNvPr id="7" name="Picture 6"/>
              <p:cNvPicPr>
                <a:picLocks/>
              </p:cNvPicPr>
              <p:nvPr/>
            </p:nvPicPr>
            <p:blipFill rotWithShape="1">
              <a:blip r:embed="rId2"/>
              <a:srcRect l="23191" t="14381" r="28707" b="10521"/>
              <a:stretch/>
            </p:blipFill>
            <p:spPr>
              <a:xfrm>
                <a:off x="2485016" y="1237690"/>
                <a:ext cx="5087359" cy="4467786"/>
              </a:xfrm>
              <a:prstGeom prst="rect">
                <a:avLst/>
              </a:prstGeom>
            </p:spPr>
          </p:pic>
          <p:pic>
            <p:nvPicPr>
              <p:cNvPr id="8" name="Picture 7"/>
              <p:cNvPicPr>
                <a:picLocks/>
              </p:cNvPicPr>
              <p:nvPr/>
            </p:nvPicPr>
            <p:blipFill rotWithShape="1">
              <a:blip r:embed="rId2"/>
              <a:srcRect t="13293" r="91778" b="10036"/>
              <a:stretch/>
            </p:blipFill>
            <p:spPr>
              <a:xfrm>
                <a:off x="1595198" y="1151628"/>
                <a:ext cx="869579" cy="4561243"/>
              </a:xfrm>
              <a:prstGeom prst="rect">
                <a:avLst/>
              </a:prstGeom>
            </p:spPr>
          </p:pic>
          <p:pic>
            <p:nvPicPr>
              <p:cNvPr id="9" name="Picture 8"/>
              <p:cNvPicPr>
                <a:picLocks/>
              </p:cNvPicPr>
              <p:nvPr/>
            </p:nvPicPr>
            <p:blipFill rotWithShape="1">
              <a:blip r:embed="rId2"/>
              <a:srcRect l="86732" t="14380" r="305" b="12959"/>
              <a:stretch/>
            </p:blipFill>
            <p:spPr>
              <a:xfrm>
                <a:off x="7592614" y="1237690"/>
                <a:ext cx="1370959" cy="4322782"/>
              </a:xfrm>
              <a:prstGeom prst="rect">
                <a:avLst/>
              </a:prstGeom>
            </p:spPr>
          </p:pic>
          <p:pic>
            <p:nvPicPr>
              <p:cNvPr id="10" name="Picture 9"/>
              <p:cNvPicPr>
                <a:picLocks/>
              </p:cNvPicPr>
              <p:nvPr/>
            </p:nvPicPr>
            <p:blipFill rotWithShape="1">
              <a:blip r:embed="rId2"/>
              <a:srcRect l="71259" t="88972" r="13178" b="4972"/>
              <a:stretch/>
            </p:blipFill>
            <p:spPr>
              <a:xfrm>
                <a:off x="6050543" y="5670631"/>
                <a:ext cx="1645921" cy="360282"/>
              </a:xfrm>
              <a:prstGeom prst="rect">
                <a:avLst/>
              </a:prstGeom>
            </p:spPr>
          </p:pic>
        </p:grpSp>
        <p:sp>
          <p:nvSpPr>
            <p:cNvPr id="15" name="TextBox 14"/>
            <p:cNvSpPr txBox="1"/>
            <p:nvPr/>
          </p:nvSpPr>
          <p:spPr>
            <a:xfrm>
              <a:off x="2202080" y="3583039"/>
              <a:ext cx="1419692" cy="677108"/>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enlarged gap </a:t>
              </a:r>
            </a:p>
          </p:txBody>
        </p:sp>
      </p:grpSp>
      <p:pic>
        <p:nvPicPr>
          <p:cNvPr id="2" name="Picture 1"/>
          <p:cNvPicPr>
            <a:picLocks noChangeAspect="1"/>
          </p:cNvPicPr>
          <p:nvPr/>
        </p:nvPicPr>
        <p:blipFill>
          <a:blip r:embed="rId3"/>
          <a:stretch>
            <a:fillRect/>
          </a:stretch>
        </p:blipFill>
        <p:spPr>
          <a:xfrm>
            <a:off x="4799641" y="919122"/>
            <a:ext cx="2798802" cy="2140168"/>
          </a:xfrm>
          <a:prstGeom prst="rect">
            <a:avLst/>
          </a:prstGeom>
        </p:spPr>
      </p:pic>
      <p:sp>
        <p:nvSpPr>
          <p:cNvPr id="14" name="TextBox 13"/>
          <p:cNvSpPr txBox="1"/>
          <p:nvPr/>
        </p:nvSpPr>
        <p:spPr>
          <a:xfrm>
            <a:off x="7789224" y="1133057"/>
            <a:ext cx="1101173" cy="50783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simulation geometry</a:t>
            </a:r>
          </a:p>
        </p:txBody>
      </p:sp>
      <p:sp>
        <p:nvSpPr>
          <p:cNvPr id="17" name="TextBox 16"/>
          <p:cNvSpPr txBox="1"/>
          <p:nvPr/>
        </p:nvSpPr>
        <p:spPr>
          <a:xfrm>
            <a:off x="7805141" y="2420908"/>
            <a:ext cx="1226189" cy="715581"/>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physics performance remains high! </a:t>
            </a:r>
          </a:p>
        </p:txBody>
      </p:sp>
      <p:grpSp>
        <p:nvGrpSpPr>
          <p:cNvPr id="30" name="Group 29"/>
          <p:cNvGrpSpPr>
            <a:grpSpLocks noChangeAspect="1"/>
          </p:cNvGrpSpPr>
          <p:nvPr/>
        </p:nvGrpSpPr>
        <p:grpSpPr>
          <a:xfrm>
            <a:off x="4245314" y="3126422"/>
            <a:ext cx="4645083" cy="1824237"/>
            <a:chOff x="5660419" y="4168562"/>
            <a:chExt cx="6193443" cy="2432316"/>
          </a:xfrm>
        </p:grpSpPr>
        <p:pic>
          <p:nvPicPr>
            <p:cNvPr id="3" name="Picture 2"/>
            <p:cNvPicPr>
              <a:picLocks noChangeAspect="1"/>
            </p:cNvPicPr>
            <p:nvPr/>
          </p:nvPicPr>
          <p:blipFill>
            <a:blip r:embed="rId4"/>
            <a:stretch>
              <a:fillRect/>
            </a:stretch>
          </p:blipFill>
          <p:spPr>
            <a:xfrm>
              <a:off x="5791200" y="4223360"/>
              <a:ext cx="6062662" cy="2115321"/>
            </a:xfrm>
            <a:prstGeom prst="rect">
              <a:avLst/>
            </a:prstGeom>
          </p:spPr>
        </p:pic>
        <p:sp>
          <p:nvSpPr>
            <p:cNvPr id="18" name="TextBox 17"/>
            <p:cNvSpPr txBox="1"/>
            <p:nvPr/>
          </p:nvSpPr>
          <p:spPr>
            <a:xfrm>
              <a:off x="5924552" y="4168562"/>
              <a:ext cx="1896786" cy="307776"/>
            </a:xfrm>
            <a:prstGeom prst="rect">
              <a:avLst/>
            </a:prstGeom>
            <a:solidFill>
              <a:schemeClr val="bg1"/>
            </a:solid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primary particles, B = 0.5 T</a:t>
              </a:r>
            </a:p>
          </p:txBody>
        </p:sp>
        <p:sp>
          <p:nvSpPr>
            <p:cNvPr id="19" name="TextBox 18"/>
            <p:cNvSpPr txBox="1"/>
            <p:nvPr/>
          </p:nvSpPr>
          <p:spPr>
            <a:xfrm>
              <a:off x="7958825" y="4168562"/>
              <a:ext cx="1860762" cy="307776"/>
            </a:xfrm>
            <a:prstGeom prst="rect">
              <a:avLst/>
            </a:prstGeom>
            <a:solidFill>
              <a:schemeClr val="bg1"/>
            </a:solid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primary particles, B = 1 T</a:t>
              </a:r>
            </a:p>
          </p:txBody>
        </p:sp>
        <p:sp>
          <p:nvSpPr>
            <p:cNvPr id="20" name="TextBox 19"/>
            <p:cNvSpPr txBox="1"/>
            <p:nvPr/>
          </p:nvSpPr>
          <p:spPr>
            <a:xfrm>
              <a:off x="9993100" y="4168562"/>
              <a:ext cx="1655974" cy="307776"/>
            </a:xfrm>
            <a:prstGeom prst="rect">
              <a:avLst/>
            </a:prstGeom>
            <a:solidFill>
              <a:schemeClr val="bg1"/>
            </a:solid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momentum resolution</a:t>
              </a:r>
            </a:p>
          </p:txBody>
        </p:sp>
        <p:sp>
          <p:nvSpPr>
            <p:cNvPr id="24" name="Rectangle 23"/>
            <p:cNvSpPr/>
            <p:nvPr/>
          </p:nvSpPr>
          <p:spPr>
            <a:xfrm>
              <a:off x="9771962" y="4402718"/>
              <a:ext cx="173513" cy="340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5" name="Rectangle 24"/>
            <p:cNvSpPr/>
            <p:nvPr/>
          </p:nvSpPr>
          <p:spPr>
            <a:xfrm>
              <a:off x="7863575" y="4453127"/>
              <a:ext cx="150044" cy="57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2" name="TextBox 21"/>
            <p:cNvSpPr txBox="1"/>
            <p:nvPr/>
          </p:nvSpPr>
          <p:spPr>
            <a:xfrm rot="16200000">
              <a:off x="7334399" y="4639075"/>
              <a:ext cx="1032247" cy="492443"/>
            </a:xfrm>
            <a:prstGeom prst="rect">
              <a:avLst/>
            </a:prstGeom>
            <a:no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efficiency [%]</a:t>
              </a:r>
            </a:p>
          </p:txBody>
        </p:sp>
        <p:sp>
          <p:nvSpPr>
            <p:cNvPr id="23" name="TextBox 22"/>
            <p:cNvSpPr txBox="1"/>
            <p:nvPr/>
          </p:nvSpPr>
          <p:spPr>
            <a:xfrm rot="16200000">
              <a:off x="9468505" y="4472599"/>
              <a:ext cx="784811" cy="492443"/>
            </a:xfrm>
            <a:prstGeom prst="rect">
              <a:avLst/>
            </a:prstGeom>
            <a:no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sym typeface="Symbol" panose="05050102010706020507" pitchFamily="18" charset="2"/>
                </a:rPr>
                <a:t>p/p</a:t>
              </a:r>
              <a:r>
                <a:rPr lang="en-US" sz="900" kern="1200" dirty="0">
                  <a:solidFill>
                    <a:prstClr val="black"/>
                  </a:solidFill>
                  <a:latin typeface="Calibri" panose="020F0502020204030204"/>
                  <a:ea typeface="+mn-ea"/>
                  <a:cs typeface="+mn-cs"/>
                </a:rPr>
                <a:t> [%]</a:t>
              </a:r>
            </a:p>
          </p:txBody>
        </p:sp>
        <p:sp>
          <p:nvSpPr>
            <p:cNvPr id="26" name="Rectangle 25"/>
            <p:cNvSpPr/>
            <p:nvPr/>
          </p:nvSpPr>
          <p:spPr>
            <a:xfrm>
              <a:off x="5857570" y="4443209"/>
              <a:ext cx="129923" cy="515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21" name="TextBox 20"/>
            <p:cNvSpPr txBox="1"/>
            <p:nvPr/>
          </p:nvSpPr>
          <p:spPr>
            <a:xfrm rot="16200000">
              <a:off x="5390517" y="4639075"/>
              <a:ext cx="1032247" cy="492443"/>
            </a:xfrm>
            <a:prstGeom prst="rect">
              <a:avLst/>
            </a:prstGeom>
            <a:no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efficiency [%]</a:t>
              </a:r>
            </a:p>
          </p:txBody>
        </p:sp>
        <p:sp>
          <p:nvSpPr>
            <p:cNvPr id="27" name="TextBox 26"/>
            <p:cNvSpPr txBox="1"/>
            <p:nvPr/>
          </p:nvSpPr>
          <p:spPr>
            <a:xfrm>
              <a:off x="7084180" y="6099968"/>
              <a:ext cx="769648" cy="492443"/>
            </a:xfrm>
            <a:prstGeom prst="rect">
              <a:avLst/>
            </a:prstGeom>
            <a:solidFill>
              <a:schemeClr val="bg1"/>
            </a:solid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p [GeV/c]</a:t>
              </a:r>
            </a:p>
          </p:txBody>
        </p:sp>
        <p:sp>
          <p:nvSpPr>
            <p:cNvPr id="28" name="TextBox 27"/>
            <p:cNvSpPr txBox="1"/>
            <p:nvPr/>
          </p:nvSpPr>
          <p:spPr>
            <a:xfrm>
              <a:off x="9082006" y="6099968"/>
              <a:ext cx="769648" cy="492443"/>
            </a:xfrm>
            <a:prstGeom prst="rect">
              <a:avLst/>
            </a:prstGeom>
            <a:solidFill>
              <a:schemeClr val="bg1"/>
            </a:solid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p [GeV/c]</a:t>
              </a:r>
            </a:p>
          </p:txBody>
        </p:sp>
        <p:sp>
          <p:nvSpPr>
            <p:cNvPr id="29" name="TextBox 28"/>
            <p:cNvSpPr txBox="1"/>
            <p:nvPr/>
          </p:nvSpPr>
          <p:spPr>
            <a:xfrm>
              <a:off x="10992034" y="6108435"/>
              <a:ext cx="769648" cy="492443"/>
            </a:xfrm>
            <a:prstGeom prst="rect">
              <a:avLst/>
            </a:prstGeom>
            <a:solidFill>
              <a:schemeClr val="bg1"/>
            </a:solidFill>
          </p:spPr>
          <p:txBody>
            <a:bodyPr wrap="square" rtlCol="0">
              <a:spAutoFit/>
            </a:bodyPr>
            <a:lstStyle/>
            <a:p>
              <a:pPr algn="ctr" defTabSz="685800">
                <a:buClrTx/>
              </a:pPr>
              <a:r>
                <a:rPr lang="en-US" sz="900" kern="1200" dirty="0">
                  <a:solidFill>
                    <a:prstClr val="black"/>
                  </a:solidFill>
                  <a:latin typeface="Calibri" panose="020F0502020204030204"/>
                  <a:ea typeface="+mn-ea"/>
                  <a:cs typeface="+mn-cs"/>
                </a:rPr>
                <a:t>p [GeV/c]</a:t>
              </a:r>
            </a:p>
          </p:txBody>
        </p:sp>
      </p:grpSp>
      <p:sp>
        <p:nvSpPr>
          <p:cNvPr id="31" name="Rechteck 30"/>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WP2.1</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5118667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defTabSz="685800">
              <a:buClrTx/>
            </a:pPr>
            <a:fld id="{69C196F3-23D8-4578-8A64-CA455A5879F0}" type="slidenum">
              <a:rPr lang="en-US" kern="1200">
                <a:solidFill>
                  <a:prstClr val="black">
                    <a:tint val="75000"/>
                  </a:prstClr>
                </a:solidFill>
                <a:latin typeface="Calibri" panose="020F0502020204030204"/>
                <a:ea typeface="+mn-ea"/>
                <a:cs typeface="+mn-cs"/>
              </a:rPr>
              <a:pPr defTabSz="685800">
                <a:buClrTx/>
              </a:pPr>
              <a:t>6</a:t>
            </a:fld>
            <a:endParaRPr lang="en-US" kern="1200">
              <a:solidFill>
                <a:prstClr val="black">
                  <a:tint val="75000"/>
                </a:prstClr>
              </a:solidFill>
              <a:latin typeface="Calibri" panose="020F0502020204030204"/>
              <a:ea typeface="+mn-ea"/>
              <a:cs typeface="+mn-cs"/>
            </a:endParaRPr>
          </a:p>
        </p:txBody>
      </p:sp>
      <p:sp>
        <p:nvSpPr>
          <p:cNvPr id="8" name="Title 1"/>
          <p:cNvSpPr txBox="1">
            <a:spLocks/>
          </p:cNvSpPr>
          <p:nvPr/>
        </p:nvSpPr>
        <p:spPr>
          <a:xfrm>
            <a:off x="67733" y="-88280"/>
            <a:ext cx="91440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buClrTx/>
            </a:pPr>
            <a:r>
              <a:rPr lang="en-US" sz="2800" dirty="0">
                <a:solidFill>
                  <a:prstClr val="black"/>
                </a:solidFill>
                <a:latin typeface="Arial" panose="020B0604020202020204" pitchFamily="34" charset="0"/>
                <a:cs typeface="Arial" panose="020B0604020202020204" pitchFamily="34" charset="0"/>
              </a:rPr>
              <a:t>Pre-series production of STS modules</a:t>
            </a:r>
          </a:p>
        </p:txBody>
      </p:sp>
      <p:sp>
        <p:nvSpPr>
          <p:cNvPr id="9" name="TextBox 8"/>
          <p:cNvSpPr txBox="1"/>
          <p:nvPr/>
        </p:nvSpPr>
        <p:spPr>
          <a:xfrm>
            <a:off x="173391" y="605981"/>
            <a:ext cx="4572000" cy="300082"/>
          </a:xfrm>
          <a:prstGeom prst="rect">
            <a:avLst/>
          </a:prstGeom>
          <a:noFill/>
        </p:spPr>
        <p:txBody>
          <a:bodyPr wrap="square" rtlCol="0">
            <a:spAutoFit/>
          </a:bodyPr>
          <a:lstStyle/>
          <a:p>
            <a:pPr defTabSz="685800">
              <a:buClrTx/>
            </a:pPr>
            <a:r>
              <a:rPr lang="en-US" sz="1350" kern="1200" dirty="0">
                <a:solidFill>
                  <a:prstClr val="black"/>
                </a:solidFill>
                <a:latin typeface="Calibri" panose="020F0502020204030204"/>
                <a:ea typeface="+mn-ea"/>
                <a:cs typeface="+mn-cs"/>
              </a:rPr>
              <a:t>Pre-series assembly of STS modules has been achieved:  </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3" t="-1206" r="-9" b="240"/>
          <a:stretch/>
        </p:blipFill>
        <p:spPr>
          <a:xfrm>
            <a:off x="5324964" y="856561"/>
            <a:ext cx="3373393" cy="1915757"/>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850" y="3052268"/>
            <a:ext cx="4342542" cy="1503939"/>
          </a:xfrm>
          <a:prstGeom prst="rect">
            <a:avLst/>
          </a:prstGeom>
        </p:spPr>
      </p:pic>
      <p:sp>
        <p:nvSpPr>
          <p:cNvPr id="13" name="Rectangle 12"/>
          <p:cNvSpPr/>
          <p:nvPr/>
        </p:nvSpPr>
        <p:spPr>
          <a:xfrm>
            <a:off x="173391" y="998352"/>
            <a:ext cx="5045380" cy="1865895"/>
          </a:xfrm>
          <a:prstGeom prst="rect">
            <a:avLst/>
          </a:prstGeom>
        </p:spPr>
        <p:txBody>
          <a:bodyPr wrap="square">
            <a:spAutoFit/>
          </a:bodyPr>
          <a:lstStyle/>
          <a:p>
            <a:pPr defTabSz="685800">
              <a:buClrTx/>
            </a:pPr>
            <a:r>
              <a:rPr lang="en-US" sz="1350" u="sng" kern="1200" dirty="0">
                <a:solidFill>
                  <a:prstClr val="black"/>
                </a:solidFill>
                <a:latin typeface="Calibri" panose="020F0502020204030204"/>
                <a:ea typeface="+mn-ea"/>
                <a:cs typeface="+mn-cs"/>
              </a:rPr>
              <a:t>10 modules assembled: </a:t>
            </a:r>
          </a:p>
          <a:p>
            <a:pPr marL="133350" indent="-133350"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test results during module assembly in clean room: </a:t>
            </a:r>
          </a:p>
          <a:p>
            <a:pPr marL="476250" lvl="2" indent="-133350" defTabSz="685800">
              <a:buClrTx/>
              <a:buFont typeface="Calibri" panose="020F0502020204030204" pitchFamily="34" charset="0"/>
              <a:buChar char="–"/>
            </a:pPr>
            <a:r>
              <a:rPr lang="en-US" sz="1350" i="1" kern="1200" dirty="0">
                <a:solidFill>
                  <a:prstClr val="black"/>
                </a:solidFill>
                <a:latin typeface="Calibri" panose="020F0502020204030204"/>
                <a:ea typeface="+mn-ea"/>
                <a:cs typeface="+mn-cs"/>
              </a:rPr>
              <a:t>all in specs, (&lt;&lt; 3% missing channels, noise ~ 1000 e) </a:t>
            </a:r>
          </a:p>
          <a:p>
            <a:pPr marL="133350" indent="-133350"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mounting on ladder structures ongoing</a:t>
            </a:r>
            <a:br>
              <a:rPr lang="en-US" sz="1350" i="1" kern="1200" dirty="0">
                <a:solidFill>
                  <a:prstClr val="black"/>
                </a:solidFill>
                <a:latin typeface="Calibri" panose="020F0502020204030204"/>
                <a:ea typeface="+mn-ea"/>
                <a:cs typeface="+mn-cs"/>
              </a:rPr>
            </a:br>
            <a:endParaRPr lang="en-US" sz="450" i="1" kern="1200" dirty="0">
              <a:solidFill>
                <a:prstClr val="black"/>
              </a:solidFill>
              <a:latin typeface="Calibri" panose="020F0502020204030204"/>
              <a:ea typeface="+mn-ea"/>
              <a:cs typeface="+mn-cs"/>
            </a:endParaRPr>
          </a:p>
          <a:p>
            <a:pPr defTabSz="685800">
              <a:buClrTx/>
            </a:pPr>
            <a:r>
              <a:rPr lang="en-US" sz="1350" kern="1200" dirty="0">
                <a:solidFill>
                  <a:prstClr val="black"/>
                </a:solidFill>
                <a:latin typeface="Calibri" panose="020F0502020204030204"/>
                <a:ea typeface="+mn-ea"/>
                <a:cs typeface="+mn-cs"/>
              </a:rPr>
              <a:t>Application from 2023 in J-PARC E16 experiment (Japan) </a:t>
            </a:r>
            <a:br>
              <a:rPr lang="en-US" sz="1350" kern="1200" dirty="0">
                <a:solidFill>
                  <a:prstClr val="black"/>
                </a:solidFill>
                <a:latin typeface="Calibri" panose="020F0502020204030204"/>
                <a:ea typeface="+mn-ea"/>
                <a:cs typeface="+mn-cs"/>
              </a:rPr>
            </a:br>
            <a:r>
              <a:rPr lang="en-US" sz="1350" kern="1200" dirty="0">
                <a:solidFill>
                  <a:prstClr val="black"/>
                </a:solidFill>
                <a:latin typeface="Calibri" panose="020F0502020204030204"/>
                <a:ea typeface="+mn-ea"/>
                <a:cs typeface="+mn-cs"/>
              </a:rPr>
              <a:t>for its upgrade with a silicon tracking layer</a:t>
            </a:r>
            <a:br>
              <a:rPr lang="en-US" sz="1350" kern="1200" dirty="0">
                <a:solidFill>
                  <a:prstClr val="black"/>
                </a:solidFill>
                <a:latin typeface="Calibri" panose="020F0502020204030204"/>
                <a:ea typeface="+mn-ea"/>
                <a:cs typeface="+mn-cs"/>
              </a:rPr>
            </a:br>
            <a:endParaRPr lang="en-US" sz="375" kern="1200" dirty="0">
              <a:solidFill>
                <a:prstClr val="black"/>
              </a:solidFill>
              <a:latin typeface="Calibri" panose="020F0502020204030204"/>
              <a:ea typeface="+mn-ea"/>
              <a:cs typeface="+mn-cs"/>
            </a:endParaRPr>
          </a:p>
          <a:p>
            <a:pPr defTabSz="685800">
              <a:buClrTx/>
            </a:pPr>
            <a:r>
              <a:rPr lang="en-US" sz="1300" kern="1200" dirty="0">
                <a:solidFill>
                  <a:srgbClr val="0070C0"/>
                </a:solidFill>
                <a:latin typeface="Arial" panose="020B0604020202020204" pitchFamily="34" charset="0"/>
                <a:ea typeface="+mn-ea"/>
                <a:cs typeface="Arial" panose="020B0604020202020204" pitchFamily="34" charset="0"/>
                <a:sym typeface="Symbol" panose="05050102010706020507" pitchFamily="18" charset="2"/>
              </a:rPr>
              <a:t> </a:t>
            </a:r>
            <a:r>
              <a:rPr lang="en-US" sz="1300" kern="1200" dirty="0">
                <a:solidFill>
                  <a:srgbClr val="0070C0"/>
                </a:solidFill>
                <a:latin typeface="Arial" panose="020B0604020202020204" pitchFamily="34" charset="0"/>
                <a:ea typeface="+mn-ea"/>
                <a:cs typeface="Arial" panose="020B0604020202020204" pitchFamily="34" charset="0"/>
              </a:rPr>
              <a:t>New WP2.1 MS7 </a:t>
            </a:r>
            <a:r>
              <a:rPr lang="en-US" sz="1300" i="1" kern="1200" dirty="0">
                <a:solidFill>
                  <a:srgbClr val="0070C0"/>
                </a:solidFill>
                <a:latin typeface="Arial" panose="020B0604020202020204" pitchFamily="34" charset="0"/>
                <a:ea typeface="+mn-ea"/>
                <a:cs typeface="Arial" panose="020B0604020202020204" pitchFamily="34" charset="0"/>
              </a:rPr>
              <a:t>Production Readiness</a:t>
            </a:r>
            <a:r>
              <a:rPr lang="en-US" sz="1300" kern="1200" dirty="0">
                <a:solidFill>
                  <a:srgbClr val="0070C0"/>
                </a:solidFill>
                <a:latin typeface="Arial" panose="020B0604020202020204" pitchFamily="34" charset="0"/>
                <a:ea typeface="+mn-ea"/>
                <a:cs typeface="Arial" panose="020B0604020202020204" pitchFamily="34" charset="0"/>
              </a:rPr>
              <a:t> (M36): will be reached </a:t>
            </a:r>
          </a:p>
          <a:p>
            <a:pPr defTabSz="685800">
              <a:buClrTx/>
            </a:pPr>
            <a:r>
              <a:rPr lang="en-US" sz="1300" kern="1200" dirty="0">
                <a:solidFill>
                  <a:srgbClr val="0070C0"/>
                </a:solidFill>
                <a:latin typeface="Arial" panose="020B0604020202020204" pitchFamily="34" charset="0"/>
                <a:ea typeface="+mn-ea"/>
                <a:cs typeface="Arial" panose="020B0604020202020204" pitchFamily="34" charset="0"/>
                <a:sym typeface="Symbol" panose="05050102010706020507" pitchFamily="18" charset="2"/>
              </a:rPr>
              <a:t> </a:t>
            </a:r>
            <a:r>
              <a:rPr lang="en-US" sz="1300" kern="1200" dirty="0">
                <a:solidFill>
                  <a:srgbClr val="0070C0"/>
                </a:solidFill>
                <a:latin typeface="Arial" panose="020B0604020202020204" pitchFamily="34" charset="0"/>
                <a:ea typeface="+mn-ea"/>
                <a:cs typeface="Arial" panose="020B0604020202020204" pitchFamily="34" charset="0"/>
              </a:rPr>
              <a:t>New WP2.1 D2.2 </a:t>
            </a:r>
            <a:r>
              <a:rPr lang="en-US" sz="1300" i="1" kern="1200" dirty="0">
                <a:solidFill>
                  <a:srgbClr val="0070C0"/>
                </a:solidFill>
                <a:latin typeface="Arial" panose="020B0604020202020204" pitchFamily="34" charset="0"/>
                <a:ea typeface="+mn-ea"/>
                <a:cs typeface="Arial" panose="020B0604020202020204" pitchFamily="34" charset="0"/>
              </a:rPr>
              <a:t>System engineered </a:t>
            </a:r>
            <a:r>
              <a:rPr lang="en-US" sz="1300" kern="1200" dirty="0">
                <a:solidFill>
                  <a:srgbClr val="0070C0"/>
                </a:solidFill>
                <a:latin typeface="Arial" panose="020B0604020202020204" pitchFamily="34" charset="0"/>
                <a:ea typeface="+mn-ea"/>
                <a:cs typeface="Arial" panose="020B0604020202020204" pitchFamily="34" charset="0"/>
              </a:rPr>
              <a:t>(M48): will be reached</a:t>
            </a:r>
          </a:p>
        </p:txBody>
      </p:sp>
      <p:grpSp>
        <p:nvGrpSpPr>
          <p:cNvPr id="16" name="Group 15"/>
          <p:cNvGrpSpPr>
            <a:grpSpLocks noChangeAspect="1"/>
          </p:cNvGrpSpPr>
          <p:nvPr/>
        </p:nvGrpSpPr>
        <p:grpSpPr>
          <a:xfrm>
            <a:off x="556096" y="2947130"/>
            <a:ext cx="3377523" cy="1947089"/>
            <a:chOff x="741461" y="3929507"/>
            <a:chExt cx="4503364" cy="2596119"/>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4071546"/>
              <a:ext cx="4309886" cy="2284804"/>
            </a:xfrm>
            <a:prstGeom prst="rect">
              <a:avLst/>
            </a:prstGeom>
          </p:spPr>
        </p:pic>
        <p:sp>
          <p:nvSpPr>
            <p:cNvPr id="14" name="TextBox 13"/>
            <p:cNvSpPr txBox="1"/>
            <p:nvPr/>
          </p:nvSpPr>
          <p:spPr>
            <a:xfrm rot="16200000">
              <a:off x="-68903" y="4739871"/>
              <a:ext cx="1928503" cy="307776"/>
            </a:xfrm>
            <a:prstGeom prst="rect">
              <a:avLst/>
            </a:prstGeom>
            <a:solidFill>
              <a:schemeClr val="bg1"/>
            </a:solidFill>
          </p:spPr>
          <p:txBody>
            <a:bodyPr wrap="square" rtlCol="0">
              <a:spAutoFit/>
            </a:bodyPr>
            <a:lstStyle/>
            <a:p>
              <a:pPr defTabSz="685800">
                <a:buClrTx/>
              </a:pPr>
              <a:r>
                <a:rPr lang="de-DE" sz="900" kern="1200" dirty="0" err="1">
                  <a:solidFill>
                    <a:prstClr val="black"/>
                  </a:solidFill>
                  <a:latin typeface="Calibri" panose="020F0502020204030204"/>
                  <a:ea typeface="+mn-ea"/>
                  <a:cs typeface="+mn-cs"/>
                </a:rPr>
                <a:t>equivalent</a:t>
              </a:r>
              <a:r>
                <a:rPr lang="de-DE" sz="900" kern="1200" dirty="0">
                  <a:solidFill>
                    <a:prstClr val="black"/>
                  </a:solidFill>
                  <a:latin typeface="Calibri" panose="020F0502020204030204"/>
                  <a:ea typeface="+mn-ea"/>
                  <a:cs typeface="+mn-cs"/>
                </a:rPr>
                <a:t> </a:t>
              </a:r>
              <a:r>
                <a:rPr lang="de-DE" sz="900" kern="1200" dirty="0" err="1">
                  <a:solidFill>
                    <a:prstClr val="black"/>
                  </a:solidFill>
                  <a:latin typeface="Calibri" panose="020F0502020204030204"/>
                  <a:ea typeface="+mn-ea"/>
                  <a:cs typeface="+mn-cs"/>
                </a:rPr>
                <a:t>noise</a:t>
              </a:r>
              <a:r>
                <a:rPr lang="de-DE" sz="900" kern="1200" dirty="0">
                  <a:solidFill>
                    <a:prstClr val="black"/>
                  </a:solidFill>
                  <a:latin typeface="Calibri" panose="020F0502020204030204"/>
                  <a:ea typeface="+mn-ea"/>
                  <a:cs typeface="+mn-cs"/>
                </a:rPr>
                <a:t> </a:t>
              </a:r>
              <a:r>
                <a:rPr lang="de-DE" sz="900" kern="1200" dirty="0" err="1">
                  <a:solidFill>
                    <a:prstClr val="black"/>
                  </a:solidFill>
                  <a:latin typeface="Calibri" panose="020F0502020204030204"/>
                  <a:ea typeface="+mn-ea"/>
                  <a:cs typeface="+mn-cs"/>
                </a:rPr>
                <a:t>charge</a:t>
              </a:r>
              <a:r>
                <a:rPr lang="de-DE" sz="900" kern="1200" dirty="0">
                  <a:solidFill>
                    <a:prstClr val="black"/>
                  </a:solidFill>
                  <a:latin typeface="Calibri" panose="020F0502020204030204"/>
                  <a:ea typeface="+mn-ea"/>
                  <a:cs typeface="+mn-cs"/>
                </a:rPr>
                <a:t> </a:t>
              </a:r>
              <a:r>
                <a:rPr lang="en-US" sz="900" kern="1200" dirty="0">
                  <a:solidFill>
                    <a:prstClr val="black"/>
                  </a:solidFill>
                  <a:latin typeface="Calibri" panose="020F0502020204030204"/>
                  <a:ea typeface="+mn-ea"/>
                  <a:cs typeface="+mn-cs"/>
                </a:rPr>
                <a:t>[e]</a:t>
              </a:r>
            </a:p>
          </p:txBody>
        </p:sp>
        <p:sp>
          <p:nvSpPr>
            <p:cNvPr id="15" name="TextBox 14"/>
            <p:cNvSpPr txBox="1"/>
            <p:nvPr/>
          </p:nvSpPr>
          <p:spPr>
            <a:xfrm>
              <a:off x="3928426" y="6217850"/>
              <a:ext cx="1316399" cy="307776"/>
            </a:xfrm>
            <a:prstGeom prst="rect">
              <a:avLst/>
            </a:prstGeom>
            <a:solidFill>
              <a:schemeClr val="bg1"/>
            </a:solidFill>
          </p:spPr>
          <p:txBody>
            <a:bodyPr wrap="square" rtlCol="0">
              <a:spAutoFit/>
            </a:bodyPr>
            <a:lstStyle/>
            <a:p>
              <a:pPr defTabSz="685800">
                <a:buClrTx/>
              </a:pPr>
              <a:r>
                <a:rPr lang="en-US" sz="900" kern="1200" dirty="0">
                  <a:solidFill>
                    <a:prstClr val="black"/>
                  </a:solidFill>
                  <a:latin typeface="Calibri" panose="020F0502020204030204"/>
                  <a:ea typeface="+mn-ea"/>
                  <a:cs typeface="+mn-cs"/>
                </a:rPr>
                <a:t>channel number</a:t>
              </a:r>
            </a:p>
          </p:txBody>
        </p:sp>
      </p:grpSp>
      <p:sp>
        <p:nvSpPr>
          <p:cNvPr id="17" name="Rechteck 16"/>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WP2.1</a:t>
            </a:r>
            <a:endParaRPr kumimoji="0" lang="de-DE" sz="1800" b="0" i="0" u="none" strike="noStrike" kern="0" cap="none" spc="0" normalizeH="0" baseline="0" noProof="0" dirty="0" smtClean="0">
              <a:ln>
                <a:noFill/>
              </a:ln>
              <a:solidFill>
                <a:srgbClr val="0070C0"/>
              </a:solidFill>
              <a:effectLst/>
              <a:uLnTx/>
              <a:uFillTx/>
            </a:endParaRPr>
          </a:p>
        </p:txBody>
      </p:sp>
    </p:spTree>
    <p:extLst>
      <p:ext uri="{BB962C8B-B14F-4D97-AF65-F5344CB8AC3E}">
        <p14:creationId xmlns:p14="http://schemas.microsoft.com/office/powerpoint/2010/main" val="9144792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93163" y="1431771"/>
            <a:ext cx="8974696" cy="369332"/>
          </a:xfrm>
        </p:spPr>
        <p:txBody>
          <a:bodyPr vert="horz" wrap="square">
            <a:spAutoFit/>
          </a:bodyPr>
          <a:lstStyle/>
          <a:p>
            <a:pPr lvl="0" rtl="0"/>
            <a:r>
              <a:rPr lang="en-US" sz="2400" dirty="0" smtClean="0">
                <a:latin typeface="Arial" panose="020B0604020202020204" pitchFamily="34" charset="0"/>
                <a:cs typeface="Arial" panose="020B0604020202020204" pitchFamily="34" charset="0"/>
              </a:rPr>
              <a:t>Development </a:t>
            </a:r>
            <a:r>
              <a:rPr lang="en-US" sz="2400" dirty="0">
                <a:latin typeface="Arial" panose="020B0604020202020204" pitchFamily="34" charset="0"/>
                <a:cs typeface="Arial" panose="020B0604020202020204" pitchFamily="34" charset="0"/>
              </a:rPr>
              <a:t>of the </a:t>
            </a:r>
            <a:r>
              <a:rPr lang="en-US" sz="2400" dirty="0" err="1">
                <a:latin typeface="Arial" panose="020B0604020202020204" pitchFamily="34" charset="0"/>
                <a:cs typeface="Arial" panose="020B0604020202020204" pitchFamily="34" charset="0"/>
              </a:rPr>
              <a:t>GERI+GBTxEMU</a:t>
            </a:r>
            <a:r>
              <a:rPr lang="en-US" sz="2400" dirty="0">
                <a:latin typeface="Arial" panose="020B0604020202020204" pitchFamily="34" charset="0"/>
                <a:cs typeface="Arial" panose="020B0604020202020204" pitchFamily="34" charset="0"/>
              </a:rPr>
              <a:t> based readout chain</a:t>
            </a:r>
          </a:p>
        </p:txBody>
      </p:sp>
      <p:sp>
        <p:nvSpPr>
          <p:cNvPr id="3" name="Textplatzhalter 2"/>
          <p:cNvSpPr txBox="1">
            <a:spLocks noGrp="1"/>
          </p:cNvSpPr>
          <p:nvPr>
            <p:ph type="body" idx="4294967295"/>
          </p:nvPr>
        </p:nvSpPr>
        <p:spPr>
          <a:xfrm>
            <a:off x="194733" y="1897565"/>
            <a:ext cx="8703733" cy="3324175"/>
          </a:xfrm>
        </p:spPr>
        <p:txBody>
          <a:bodyPr vert="horz"/>
          <a:lstStyle/>
          <a:p>
            <a:pPr lvl="0" rtl="0">
              <a:buSzPct val="45000"/>
            </a:pPr>
            <a:r>
              <a:rPr lang="en-US" sz="1600" dirty="0" smtClean="0">
                <a:latin typeface="Arial" panose="020B0604020202020204" pitchFamily="34" charset="0"/>
                <a:cs typeface="Arial" panose="020B0604020202020204" pitchFamily="34" charset="0"/>
              </a:rPr>
              <a:t>      Status </a:t>
            </a:r>
            <a:r>
              <a:rPr lang="en-US" sz="1600" dirty="0">
                <a:latin typeface="Arial" panose="020B0604020202020204" pitchFamily="34" charset="0"/>
                <a:cs typeface="Arial" panose="020B0604020202020204" pitchFamily="34" charset="0"/>
              </a:rPr>
              <a:t>in 2022</a:t>
            </a:r>
          </a:p>
          <a:p>
            <a:pPr marL="285750" lvl="1" indent="-285750" hangingPunct="0">
              <a:spcBef>
                <a:spcPts val="962"/>
              </a:spcBef>
              <a:buSzPct val="75000"/>
              <a:buFontTx/>
              <a:buChar char="-"/>
            </a:pPr>
            <a:r>
              <a:rPr lang="en-US" sz="1600" dirty="0" smtClean="0">
                <a:latin typeface="Arial" panose="020B0604020202020204" pitchFamily="34" charset="0"/>
                <a:cs typeface="Arial" panose="020B0604020202020204" pitchFamily="34" charset="0"/>
              </a:rPr>
              <a:t>Cooperation </a:t>
            </a:r>
            <a:r>
              <a:rPr lang="en-US" sz="1600" dirty="0">
                <a:latin typeface="Arial" panose="020B0604020202020204" pitchFamily="34" charset="0"/>
                <a:cs typeface="Arial" panose="020B0604020202020204" pitchFamily="34" charset="0"/>
              </a:rPr>
              <a:t>with JINR group stopped after February </a:t>
            </a:r>
            <a:r>
              <a:rPr lang="en-US" sz="1600" dirty="0" smtClean="0">
                <a:latin typeface="Arial" panose="020B0604020202020204" pitchFamily="34" charset="0"/>
                <a:cs typeface="Arial" panose="020B0604020202020204" pitchFamily="34" charset="0"/>
              </a:rPr>
              <a:t>24</a:t>
            </a:r>
            <a:r>
              <a:rPr lang="en-US" sz="1600" baseline="30000" dirty="0" smtClean="0">
                <a:latin typeface="Arial" panose="020B0604020202020204" pitchFamily="34" charset="0"/>
                <a:cs typeface="Arial" panose="020B0604020202020204" pitchFamily="34" charset="0"/>
              </a:rPr>
              <a:t>th</a:t>
            </a:r>
            <a:endParaRPr lang="en-US" sz="1600" baseline="33000" dirty="0" smtClean="0">
              <a:latin typeface="Arial" panose="020B0604020202020204" pitchFamily="34" charset="0"/>
              <a:cs typeface="Arial" panose="020B0604020202020204" pitchFamily="34" charset="0"/>
            </a:endParaRPr>
          </a:p>
          <a:p>
            <a:pPr marL="285750" lvl="1" indent="-285750" hangingPunct="0">
              <a:spcBef>
                <a:spcPts val="962"/>
              </a:spcBef>
              <a:buSzPct val="75000"/>
              <a:buFontTx/>
              <a:buChar char="-"/>
            </a:pPr>
            <a:r>
              <a:rPr lang="en-US" sz="1600" dirty="0" smtClean="0">
                <a:latin typeface="Arial" panose="020B0604020202020204" pitchFamily="34" charset="0"/>
                <a:cs typeface="Arial" panose="020B0604020202020204" pitchFamily="34" charset="0"/>
              </a:rPr>
              <a:t>Only </a:t>
            </a:r>
            <a:r>
              <a:rPr lang="en-US" sz="1600" dirty="0">
                <a:latin typeface="Arial" panose="020B0604020202020204" pitchFamily="34" charset="0"/>
                <a:cs typeface="Arial" panose="020B0604020202020204" pitchFamily="34" charset="0"/>
              </a:rPr>
              <a:t>WUT staff left involved in firmware development (Marek </a:t>
            </a:r>
            <a:r>
              <a:rPr lang="en-US" sz="1600" dirty="0" err="1">
                <a:latin typeface="Arial" panose="020B0604020202020204" pitchFamily="34" charset="0"/>
                <a:cs typeface="Arial" panose="020B0604020202020204" pitchFamily="34" charset="0"/>
              </a:rPr>
              <a:t>Gumiński</a:t>
            </a:r>
            <a:r>
              <a:rPr lang="en-US" sz="1600" dirty="0">
                <a:latin typeface="Arial" panose="020B0604020202020204" pitchFamily="34" charset="0"/>
                <a:cs typeface="Arial" panose="020B0604020202020204" pitchFamily="34" charset="0"/>
              </a:rPr>
              <a:t> and Piotr </a:t>
            </a:r>
            <a:r>
              <a:rPr lang="en-US" sz="1600" dirty="0" err="1">
                <a:latin typeface="Arial" panose="020B0604020202020204" pitchFamily="34" charset="0"/>
                <a:cs typeface="Arial" panose="020B0604020202020204" pitchFamily="34" charset="0"/>
              </a:rPr>
              <a:t>Miedzik</a:t>
            </a:r>
            <a:r>
              <a:rPr lang="en-US" sz="1600" dirty="0">
                <a:latin typeface="Arial" panose="020B0604020202020204" pitchFamily="34" charset="0"/>
                <a:cs typeface="Arial" panose="020B0604020202020204" pitchFamily="34" charset="0"/>
              </a:rPr>
              <a:t> as </a:t>
            </a: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project’s staff, </a:t>
            </a:r>
            <a:r>
              <a:rPr lang="en-US" sz="1600" dirty="0" err="1">
                <a:latin typeface="Arial" panose="020B0604020202020204" pitchFamily="34" charset="0"/>
                <a:cs typeface="Arial" panose="020B0604020202020204" pitchFamily="34" charset="0"/>
              </a:rPr>
              <a:t>Michał</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Kruszewski</a:t>
            </a:r>
            <a:r>
              <a:rPr lang="en-US" sz="1600" dirty="0">
                <a:latin typeface="Arial" panose="020B0604020202020204" pitchFamily="34" charset="0"/>
                <a:cs typeface="Arial" panose="020B0604020202020204" pitchFamily="34" charset="0"/>
              </a:rPr>
              <a:t>, Krzysztof </a:t>
            </a:r>
            <a:r>
              <a:rPr lang="en-US" sz="1600" dirty="0" err="1">
                <a:latin typeface="Arial" panose="020B0604020202020204" pitchFamily="34" charset="0"/>
                <a:cs typeface="Arial" panose="020B0604020202020204" pitchFamily="34" charset="0"/>
              </a:rPr>
              <a:t>Poźniak</a:t>
            </a:r>
            <a:r>
              <a:rPr lang="en-US" sz="1600" dirty="0">
                <a:latin typeface="Arial" panose="020B0604020202020204" pitchFamily="34" charset="0"/>
                <a:cs typeface="Arial" panose="020B0604020202020204" pitchFamily="34" charset="0"/>
              </a:rPr>
              <a:t> and </a:t>
            </a:r>
            <a:r>
              <a:rPr lang="en-US" sz="1600" dirty="0" err="1">
                <a:latin typeface="Arial" panose="020B0604020202020204" pitchFamily="34" charset="0"/>
                <a:cs typeface="Arial" panose="020B0604020202020204" pitchFamily="34" charset="0"/>
              </a:rPr>
              <a:t>Wojciech</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Zabołotny</a:t>
            </a:r>
            <a:r>
              <a:rPr lang="en-US" sz="1600" dirty="0">
                <a:latin typeface="Arial" panose="020B0604020202020204" pitchFamily="34" charset="0"/>
                <a:cs typeface="Arial" panose="020B0604020202020204" pitchFamily="34" charset="0"/>
              </a:rPr>
              <a:t> as </a:t>
            </a:r>
            <a:r>
              <a:rPr lang="en-US" sz="1600" dirty="0" smtClean="0">
                <a:latin typeface="Arial" panose="020B0604020202020204" pitchFamily="34" charset="0"/>
                <a:cs typeface="Arial" panose="020B0604020202020204" pitchFamily="34" charset="0"/>
              </a:rPr>
              <a:t>volunteers)</a:t>
            </a:r>
          </a:p>
          <a:p>
            <a:pPr marL="285750" lvl="1" indent="-285750" hangingPunct="0">
              <a:spcBef>
                <a:spcPts val="962"/>
              </a:spcBef>
              <a:buSzPct val="75000"/>
              <a:buFontTx/>
              <a:buChar char="-"/>
            </a:pPr>
            <a:r>
              <a:rPr lang="en-US" sz="1600" dirty="0" smtClean="0">
                <a:latin typeface="Arial" panose="020B0604020202020204" pitchFamily="34" charset="0"/>
                <a:cs typeface="Arial" panose="020B0604020202020204" pitchFamily="34" charset="0"/>
              </a:rPr>
              <a:t>Tests </a:t>
            </a:r>
            <a:r>
              <a:rPr lang="en-US" sz="1600" dirty="0">
                <a:latin typeface="Arial" panose="020B0604020202020204" pitchFamily="34" charset="0"/>
                <a:cs typeface="Arial" panose="020B0604020202020204" pitchFamily="34" charset="0"/>
              </a:rPr>
              <a:t>planned in JINR in April 2022 were impossible. Development tasks related to application in BM@N experiment were suspended (abandoned in fact</a:t>
            </a:r>
            <a:r>
              <a:rPr lang="en-US" sz="1600" dirty="0" smtClean="0">
                <a:latin typeface="Arial" panose="020B0604020202020204" pitchFamily="34" charset="0"/>
                <a:cs typeface="Arial" panose="020B0604020202020204" pitchFamily="34" charset="0"/>
              </a:rPr>
              <a:t>?)</a:t>
            </a:r>
          </a:p>
          <a:p>
            <a:pPr marL="285750" lvl="1" indent="-285750" hangingPunct="0">
              <a:spcBef>
                <a:spcPts val="962"/>
              </a:spcBef>
              <a:buSzPct val="75000"/>
              <a:buFontTx/>
              <a:buChar char="-"/>
            </a:pPr>
            <a:r>
              <a:rPr lang="en-US" sz="1600" dirty="0" smtClean="0">
                <a:latin typeface="Arial" panose="020B0604020202020204" pitchFamily="34" charset="0"/>
                <a:cs typeface="Arial" panose="020B0604020202020204" pitchFamily="34" charset="0"/>
              </a:rPr>
              <a:t>The </a:t>
            </a:r>
            <a:r>
              <a:rPr lang="en-US" sz="1600" dirty="0">
                <a:latin typeface="Arial" panose="020B0604020202020204" pitchFamily="34" charset="0"/>
                <a:cs typeface="Arial" panose="020B0604020202020204" pitchFamily="34" charset="0"/>
              </a:rPr>
              <a:t>package was reoriented for preparation of </a:t>
            </a:r>
            <a:r>
              <a:rPr lang="en-US" sz="1600" dirty="0" err="1">
                <a:latin typeface="Arial" panose="020B0604020202020204" pitchFamily="34" charset="0"/>
                <a:cs typeface="Arial" panose="020B0604020202020204" pitchFamily="34" charset="0"/>
              </a:rPr>
              <a:t>GERI+GBTxEMU</a:t>
            </a:r>
            <a:r>
              <a:rPr lang="en-US" sz="1600" dirty="0">
                <a:latin typeface="Arial" panose="020B0604020202020204" pitchFamily="34" charset="0"/>
                <a:cs typeface="Arial" panose="020B0604020202020204" pitchFamily="34" charset="0"/>
              </a:rPr>
              <a:t> based readout chain for </a:t>
            </a:r>
            <a:r>
              <a:rPr lang="en-US" sz="1600" dirty="0" err="1">
                <a:latin typeface="Arial" panose="020B0604020202020204" pitchFamily="34" charset="0"/>
                <a:cs typeface="Arial" panose="020B0604020202020204" pitchFamily="34" charset="0"/>
              </a:rPr>
              <a:t>mCBM</a:t>
            </a:r>
            <a:r>
              <a:rPr lang="en-US" sz="1600" dirty="0">
                <a:latin typeface="Arial" panose="020B0604020202020204" pitchFamily="34" charset="0"/>
                <a:cs typeface="Arial" panose="020B0604020202020204" pitchFamily="34" charset="0"/>
              </a:rPr>
              <a:t>, CBM and other experiments cooperating with </a:t>
            </a:r>
            <a:r>
              <a:rPr lang="en-US" sz="1600" dirty="0" smtClean="0">
                <a:latin typeface="Arial" panose="020B0604020202020204" pitchFamily="34" charset="0"/>
                <a:cs typeface="Arial" panose="020B0604020202020204" pitchFamily="34" charset="0"/>
              </a:rPr>
              <a:t>FAIR</a:t>
            </a:r>
          </a:p>
          <a:p>
            <a:pPr marL="285750" lvl="1" indent="-285750" hangingPunct="0">
              <a:spcBef>
                <a:spcPts val="962"/>
              </a:spcBef>
              <a:buSzPct val="75000"/>
              <a:buFontTx/>
              <a:buChar char="-"/>
            </a:pPr>
            <a:r>
              <a:rPr lang="en-US" sz="1600" dirty="0" err="1" smtClean="0">
                <a:latin typeface="Arial" panose="020B0604020202020204" pitchFamily="34" charset="0"/>
                <a:cs typeface="Arial" panose="020B0604020202020204" pitchFamily="34" charset="0"/>
              </a:rPr>
              <a:t>GBTxEMU</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part completed (only maintenance, functionality adjustment, bug corrections needed)</a:t>
            </a:r>
          </a:p>
        </p:txBody>
      </p:sp>
      <p:sp>
        <p:nvSpPr>
          <p:cNvPr id="6" name="Rechteck 5"/>
          <p:cNvSpPr/>
          <p:nvPr/>
        </p:nvSpPr>
        <p:spPr>
          <a:xfrm>
            <a:off x="414867" y="531367"/>
            <a:ext cx="8441266" cy="830997"/>
          </a:xfrm>
          <a:prstGeom prst="rect">
            <a:avLst/>
          </a:prstGeom>
        </p:spPr>
        <p:txBody>
          <a:bodyPr wrap="square">
            <a:spAutoFit/>
          </a:bodyPr>
          <a:lstStyle/>
          <a:p>
            <a:pPr lvl="0" defTabSz="685800">
              <a:buClrTx/>
            </a:pPr>
            <a:r>
              <a:rPr lang="en-US" sz="2400" dirty="0">
                <a:solidFill>
                  <a:srgbClr val="0070C0"/>
                </a:solidFill>
                <a:latin typeface="Arial" panose="020B0604020202020204" pitchFamily="34" charset="0"/>
                <a:ea typeface="+mn-ea"/>
                <a:cs typeface="Arial" panose="020B0604020202020204" pitchFamily="34" charset="0"/>
              </a:rPr>
              <a:t>Developments for the data acquisition chain, for data preprocessing and computing for </a:t>
            </a:r>
            <a:r>
              <a:rPr lang="en-US" sz="2400" dirty="0" err="1">
                <a:solidFill>
                  <a:srgbClr val="0070C0"/>
                </a:solidFill>
                <a:latin typeface="Arial" panose="020B0604020202020204" pitchFamily="34" charset="0"/>
                <a:ea typeface="+mn-ea"/>
                <a:cs typeface="Arial" panose="020B0604020202020204" pitchFamily="34" charset="0"/>
              </a:rPr>
              <a:t>mCBM</a:t>
            </a:r>
            <a:r>
              <a:rPr lang="en-US" sz="2400" dirty="0">
                <a:solidFill>
                  <a:srgbClr val="0070C0"/>
                </a:solidFill>
                <a:latin typeface="Arial" panose="020B0604020202020204" pitchFamily="34" charset="0"/>
                <a:ea typeface="+mn-ea"/>
                <a:cs typeface="Arial" panose="020B0604020202020204" pitchFamily="34" charset="0"/>
              </a:rPr>
              <a:t> and CBM at FAIR </a:t>
            </a:r>
            <a:endParaRPr lang="de-DE" sz="2400" dirty="0">
              <a:solidFill>
                <a:srgbClr val="0070C0"/>
              </a:solidFill>
              <a:latin typeface="Arial" panose="020B0604020202020204" pitchFamily="34" charset="0"/>
              <a:cs typeface="Arial" panose="020B0604020202020204" pitchFamily="34" charset="0"/>
            </a:endParaRPr>
          </a:p>
        </p:txBody>
      </p:sp>
      <p:sp>
        <p:nvSpPr>
          <p:cNvPr id="7" name="Rechteck 6"/>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WP2.2</a:t>
            </a:r>
            <a:endParaRPr kumimoji="0" lang="de-DE" sz="1800" b="0" i="0" u="none" strike="noStrike" kern="0" cap="none" spc="0" normalizeH="0" baseline="0" noProof="0" dirty="0" smtClean="0">
              <a:ln>
                <a:noFill/>
              </a:ln>
              <a:solidFill>
                <a:srgbClr val="0070C0"/>
              </a:solidFill>
              <a:effectLst/>
              <a:uLnTx/>
              <a:uFillTx/>
            </a:endParaRPr>
          </a:p>
        </p:txBody>
      </p:sp>
      <p:sp>
        <p:nvSpPr>
          <p:cNvPr id="8" name="Textfeld 7"/>
          <p:cNvSpPr txBox="1"/>
          <p:nvPr/>
        </p:nvSpPr>
        <p:spPr>
          <a:xfrm>
            <a:off x="4797938" y="169334"/>
            <a:ext cx="4346062" cy="307777"/>
          </a:xfrm>
          <a:prstGeom prst="rect">
            <a:avLst/>
          </a:prstGeom>
          <a:noFill/>
        </p:spPr>
        <p:txBody>
          <a:bodyPr wrap="none" rtlCol="0">
            <a:spAutoFit/>
          </a:bodyPr>
          <a:lstStyle/>
          <a:p>
            <a:r>
              <a:rPr lang="de-DE" dirty="0" smtClean="0"/>
              <a:t>W</a:t>
            </a:r>
            <a:r>
              <a:rPr lang="de-DE" dirty="0"/>
              <a:t>. </a:t>
            </a:r>
            <a:r>
              <a:rPr lang="de-DE" dirty="0" err="1" smtClean="0"/>
              <a:t>Zabołotny</a:t>
            </a:r>
            <a:r>
              <a:rPr lang="de-DE" dirty="0" smtClean="0"/>
              <a:t>, M. </a:t>
            </a:r>
            <a:r>
              <a:rPr lang="de-DE" dirty="0" err="1" smtClean="0"/>
              <a:t>Gumiński</a:t>
            </a:r>
            <a:r>
              <a:rPr lang="de-DE" dirty="0" smtClean="0"/>
              <a:t>, P. Loizeau  WUT, FAIR </a:t>
            </a:r>
            <a:endParaRPr lang="de-DE" dirty="0"/>
          </a:p>
        </p:txBody>
      </p:sp>
      <p:sp>
        <p:nvSpPr>
          <p:cNvPr id="4" name="Foliennummernplatzhalter 3"/>
          <p:cNvSpPr>
            <a:spLocks noGrp="1"/>
          </p:cNvSpPr>
          <p:nvPr>
            <p:ph type="sldNum" sz="quarter" idx="12"/>
          </p:nvPr>
        </p:nvSpPr>
        <p:spPr/>
        <p:txBody>
          <a:bodyPr/>
          <a:lstStyle/>
          <a:p>
            <a:pPr lvl="0"/>
            <a:fld id="{4ABB99D8-2FB8-41E7-B3F3-6C04868E00F2}" type="slidenum">
              <a:rPr lang="de-DE" smtClean="0"/>
              <a:t>7</a:t>
            </a:fld>
            <a:endParaRPr lang="de-DE"/>
          </a:p>
        </p:txBody>
      </p:sp>
    </p:spTree>
    <p:extLst>
      <p:ext uri="{BB962C8B-B14F-4D97-AF65-F5344CB8AC3E}">
        <p14:creationId xmlns:p14="http://schemas.microsoft.com/office/powerpoint/2010/main" val="892261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idx="4294967295"/>
          </p:nvPr>
        </p:nvSpPr>
        <p:spPr>
          <a:xfrm>
            <a:off x="915525" y="0"/>
            <a:ext cx="8228475" cy="858473"/>
          </a:xfrm>
        </p:spPr>
        <p:txBody>
          <a:bodyPr vert="horz"/>
          <a:lstStyle/>
          <a:p>
            <a:pPr lvl="0" rtl="0"/>
            <a:r>
              <a:rPr lang="en-US" sz="2800" dirty="0">
                <a:latin typeface="Arial" panose="020B0604020202020204" pitchFamily="34" charset="0"/>
                <a:cs typeface="Arial" panose="020B0604020202020204" pitchFamily="34" charset="0"/>
              </a:rPr>
              <a:t>Structure and status of the GERI firmware</a:t>
            </a:r>
          </a:p>
        </p:txBody>
      </p:sp>
      <p:pic>
        <p:nvPicPr>
          <p:cNvPr id="3" name="Grafik 2">
            <a:extLst>
              <a:ext uri="{FF2B5EF4-FFF2-40B4-BE49-F238E27FC236}">
                <a16:creationId xmlns:a16="http://schemas.microsoft.com/office/drawing/2014/main" id="{00000000-0000-0000-0000-000000000000}"/>
              </a:ext>
            </a:extLst>
          </p:cNvPr>
          <p:cNvPicPr>
            <a:picLocks noChangeAspect="1"/>
          </p:cNvPicPr>
          <p:nvPr/>
        </p:nvPicPr>
        <p:blipFill>
          <a:blip>
            <a:lum/>
            <a:alphaModFix/>
          </a:blip>
          <a:srcRect/>
          <a:stretch>
            <a:fillRect/>
          </a:stretch>
        </p:blipFill>
        <p:spPr>
          <a:xfrm>
            <a:off x="4607636" y="2332799"/>
            <a:ext cx="327" cy="327"/>
          </a:xfrm>
          <a:prstGeom prst="rect">
            <a:avLst/>
          </a:prstGeom>
          <a:noFill/>
          <a:ln>
            <a:noFill/>
          </a:ln>
        </p:spPr>
      </p:pic>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4607636" y="2332799"/>
            <a:ext cx="327" cy="327"/>
          </a:xfrm>
          <a:prstGeom prst="rect">
            <a:avLst/>
          </a:prstGeom>
          <a:noFill/>
          <a:ln>
            <a:noFill/>
          </a:ln>
        </p:spPr>
      </p:pic>
      <p:pic>
        <p:nvPicPr>
          <p:cNvPr id="5" name="Grafik 4">
            <a:extLst>
              <a:ext uri="{FF2B5EF4-FFF2-40B4-BE49-F238E27FC236}">
                <a16:creationId xmlns:a16="http://schemas.microsoft.com/office/drawing/2014/main" id="{00000000-0000-0000-0000-000000000000}"/>
              </a:ext>
            </a:extLst>
          </p:cNvPr>
          <p:cNvPicPr>
            <a:picLocks noChangeAspect="1"/>
          </p:cNvPicPr>
          <p:nvPr/>
        </p:nvPicPr>
        <p:blipFill>
          <a:blip r:embed="rId3">
            <a:lum/>
            <a:alphaModFix/>
          </a:blip>
          <a:srcRect/>
          <a:stretch>
            <a:fillRect/>
          </a:stretch>
        </p:blipFill>
        <p:spPr>
          <a:xfrm>
            <a:off x="4607636" y="2332799"/>
            <a:ext cx="327" cy="327"/>
          </a:xfrm>
          <a:prstGeom prst="rect">
            <a:avLst/>
          </a:prstGeom>
          <a:noFill/>
          <a:ln>
            <a:noFill/>
          </a:ln>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45" y="1005332"/>
            <a:ext cx="7398050" cy="4012276"/>
          </a:xfrm>
          <a:prstGeom prst="rect">
            <a:avLst/>
          </a:prstGeom>
        </p:spPr>
      </p:pic>
      <p:sp>
        <p:nvSpPr>
          <p:cNvPr id="7" name="Rechteck 6"/>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WP2.2</a:t>
            </a:r>
            <a:endParaRPr kumimoji="0" lang="de-DE" sz="1800" b="0" i="0" u="none" strike="noStrike" kern="0" cap="none" spc="0" normalizeH="0" baseline="0" noProof="0" dirty="0" smtClean="0">
              <a:ln>
                <a:noFill/>
              </a:ln>
              <a:solidFill>
                <a:srgbClr val="0070C0"/>
              </a:solidFill>
              <a:effectLst/>
              <a:uLnTx/>
              <a:uFillTx/>
            </a:endParaRPr>
          </a:p>
        </p:txBody>
      </p:sp>
      <p:sp>
        <p:nvSpPr>
          <p:cNvPr id="6" name="Foliennummernplatzhalter 5"/>
          <p:cNvSpPr>
            <a:spLocks noGrp="1"/>
          </p:cNvSpPr>
          <p:nvPr>
            <p:ph type="sldNum" sz="quarter" idx="12"/>
          </p:nvPr>
        </p:nvSpPr>
        <p:spPr/>
        <p:txBody>
          <a:bodyPr/>
          <a:lstStyle/>
          <a:p>
            <a:pPr lvl="0"/>
            <a:fld id="{4ABB99D8-2FB8-41E7-B3F3-6C04868E00F2}" type="slidenum">
              <a:rPr lang="de-DE" smtClean="0"/>
              <a:t>8</a:t>
            </a:fld>
            <a:endParaRPr lang="de-DE"/>
          </a:p>
        </p:txBody>
      </p:sp>
    </p:spTree>
    <p:extLst>
      <p:ext uri="{BB962C8B-B14F-4D97-AF65-F5344CB8AC3E}">
        <p14:creationId xmlns:p14="http://schemas.microsoft.com/office/powerpoint/2010/main" val="96645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txBox="1">
            <a:spLocks noGrp="1"/>
          </p:cNvSpPr>
          <p:nvPr>
            <p:ph type="title" idx="4294967295"/>
          </p:nvPr>
        </p:nvSpPr>
        <p:spPr/>
        <p:txBody>
          <a:bodyPr vert="horz"/>
          <a:lstStyle/>
          <a:p>
            <a:pPr lvl="0" rtl="0"/>
            <a:r>
              <a:rPr lang="en-US" sz="2800" dirty="0">
                <a:latin typeface="Arial" panose="020B0604020202020204" pitchFamily="34" charset="0"/>
                <a:cs typeface="Arial" panose="020B0604020202020204" pitchFamily="34" charset="0"/>
              </a:rPr>
              <a:t>GBT-FPGA</a:t>
            </a:r>
          </a:p>
        </p:txBody>
      </p:sp>
      <p:sp>
        <p:nvSpPr>
          <p:cNvPr id="3" name="Textplatzhalter 2"/>
          <p:cNvSpPr txBox="1">
            <a:spLocks noGrp="1"/>
          </p:cNvSpPr>
          <p:nvPr>
            <p:ph type="body" idx="4294967295"/>
          </p:nvPr>
        </p:nvSpPr>
        <p:spPr>
          <a:xfrm>
            <a:off x="457315" y="1203299"/>
            <a:ext cx="8391419" cy="3722553"/>
          </a:xfrm>
        </p:spPr>
        <p:txBody>
          <a:bodyPr vert="horz"/>
          <a:lstStyle/>
          <a:p>
            <a:pPr lvl="0" rtl="0">
              <a:buSzPct val="45000"/>
              <a:buFont typeface="StarSymbol"/>
              <a:buChar char="●"/>
            </a:pPr>
            <a:r>
              <a:rPr lang="en-US" sz="2000" dirty="0" smtClean="0">
                <a:latin typeface="Arial" panose="020B0604020202020204" pitchFamily="34" charset="0"/>
                <a:cs typeface="Arial" panose="020B0604020202020204" pitchFamily="34" charset="0"/>
              </a:rPr>
              <a:t> Serial </a:t>
            </a:r>
            <a:r>
              <a:rPr lang="en-US" sz="2000" dirty="0">
                <a:latin typeface="Arial" panose="020B0604020202020204" pitchFamily="34" charset="0"/>
                <a:cs typeface="Arial" panose="020B0604020202020204" pitchFamily="34" charset="0"/>
              </a:rPr>
              <a:t>communication interface developed for HEP readout chips </a:t>
            </a:r>
            <a:r>
              <a:rPr lang="en-US" sz="2000" dirty="0">
                <a:latin typeface="Arial" panose="020B0604020202020204" pitchFamily="34" charset="0"/>
                <a:cs typeface="Arial" panose="020B0604020202020204" pitchFamily="34" charset="0"/>
                <a:hlinkClick r:id="rId3"/>
              </a:rPr>
              <a:t>https://gitlab.cern.ch/gbt-fpga</a:t>
            </a:r>
          </a:p>
          <a:p>
            <a:pPr lvl="0" rtl="0">
              <a:buSzPct val="45000"/>
              <a:buFont typeface="StarSymbol"/>
              <a:buChar char="●"/>
            </a:pPr>
            <a:r>
              <a:rPr lang="en-US" sz="2000" dirty="0" smtClean="0">
                <a:latin typeface="Arial" panose="020B0604020202020204" pitchFamily="34" charset="0"/>
                <a:cs typeface="Arial" panose="020B0604020202020204" pitchFamily="34" charset="0"/>
              </a:rPr>
              <a:t> FEC </a:t>
            </a:r>
            <a:r>
              <a:rPr lang="en-US" sz="2000" dirty="0">
                <a:latin typeface="Arial" panose="020B0604020202020204" pitchFamily="34" charset="0"/>
                <a:cs typeface="Arial" panose="020B0604020202020204" pitchFamily="34" charset="0"/>
              </a:rPr>
              <a:t>encoding and latency determinism for FEB control</a:t>
            </a:r>
          </a:p>
          <a:p>
            <a:pPr lvl="0" rtl="0">
              <a:buSzPct val="45000"/>
              <a:buFont typeface="StarSymbol"/>
              <a:buChar char="●"/>
            </a:pP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Synchronisation</a:t>
            </a:r>
            <a:r>
              <a:rPr lang="en-US" sz="2000" dirty="0" smtClean="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of </a:t>
            </a:r>
            <a:br>
              <a:rPr lang="en-US" sz="20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FE </a:t>
            </a:r>
            <a:r>
              <a:rPr lang="en-US" sz="2000" dirty="0">
                <a:latin typeface="Arial" panose="020B0604020202020204" pitchFamily="34" charset="0"/>
                <a:cs typeface="Arial" panose="020B0604020202020204" pitchFamily="34" charset="0"/>
              </a:rPr>
              <a:t>boards</a:t>
            </a:r>
          </a:p>
          <a:p>
            <a:pPr lvl="0" rtl="0">
              <a:buSzPct val="45000"/>
              <a:buFont typeface="StarSymbol"/>
              <a:buChar char="●"/>
            </a:pPr>
            <a:r>
              <a:rPr lang="en-US" sz="2000" dirty="0" smtClean="0">
                <a:latin typeface="Arial" panose="020B0604020202020204" pitchFamily="34" charset="0"/>
                <a:cs typeface="Arial" panose="020B0604020202020204" pitchFamily="34" charset="0"/>
              </a:rPr>
              <a:t> Up to 4.8 </a:t>
            </a:r>
            <a:r>
              <a:rPr lang="en-US" sz="2000" dirty="0" err="1" smtClean="0">
                <a:latin typeface="Arial" panose="020B0604020202020204" pitchFamily="34" charset="0"/>
                <a:cs typeface="Arial" panose="020B0604020202020204" pitchFamily="34" charset="0"/>
              </a:rPr>
              <a:t>Gbps</a:t>
            </a:r>
            <a:r>
              <a:rPr lang="en-US" sz="2000" dirty="0" smtClean="0">
                <a:latin typeface="Arial" panose="020B0604020202020204" pitchFamily="34" charset="0"/>
                <a:cs typeface="Arial" panose="020B0604020202020204" pitchFamily="34" charset="0"/>
              </a:rPr>
              <a:t>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throughput for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experiment data </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readout</a:t>
            </a:r>
            <a:endParaRPr lang="en-US" sz="20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00000000-0000-0000-0000-000000000000}"/>
              </a:ext>
            </a:extLst>
          </p:cNvPr>
          <p:cNvPicPr>
            <a:picLocks noChangeAspect="1"/>
          </p:cNvPicPr>
          <p:nvPr/>
        </p:nvPicPr>
        <p:blipFill>
          <a:blip r:embed="rId4">
            <a:lum/>
            <a:alphaModFix/>
          </a:blip>
          <a:srcRect/>
          <a:stretch>
            <a:fillRect/>
          </a:stretch>
        </p:blipFill>
        <p:spPr>
          <a:xfrm>
            <a:off x="3477481" y="2404964"/>
            <a:ext cx="5471500" cy="2520887"/>
          </a:xfrm>
          <a:prstGeom prst="rect">
            <a:avLst/>
          </a:prstGeom>
          <a:noFill/>
          <a:ln>
            <a:noFill/>
          </a:ln>
        </p:spPr>
      </p:pic>
      <p:sp>
        <p:nvSpPr>
          <p:cNvPr id="5" name="Rechteck 4"/>
          <p:cNvSpPr/>
          <p:nvPr/>
        </p:nvSpPr>
        <p:spPr>
          <a:xfrm>
            <a:off x="173391" y="142674"/>
            <a:ext cx="1261884" cy="52322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de" sz="2800" b="1" i="0" u="none" strike="noStrike" kern="0" cap="none" spc="0" normalizeH="0" baseline="0" noProof="0" dirty="0" smtClean="0">
                <a:ln>
                  <a:noFill/>
                </a:ln>
                <a:solidFill>
                  <a:srgbClr val="0070C0"/>
                </a:solidFill>
                <a:effectLst/>
                <a:uLnTx/>
                <a:uFillTx/>
              </a:rPr>
              <a:t>WP2.2</a:t>
            </a:r>
            <a:endParaRPr kumimoji="0" lang="de-DE" sz="1800" b="0" i="0" u="none" strike="noStrike" kern="0" cap="none" spc="0" normalizeH="0" baseline="0" noProof="0" dirty="0" smtClean="0">
              <a:ln>
                <a:noFill/>
              </a:ln>
              <a:solidFill>
                <a:srgbClr val="0070C0"/>
              </a:solidFill>
              <a:effectLst/>
              <a:uLnTx/>
              <a:uFillTx/>
            </a:endParaRPr>
          </a:p>
        </p:txBody>
      </p:sp>
      <p:sp>
        <p:nvSpPr>
          <p:cNvPr id="6" name="Foliennummernplatzhalter 5"/>
          <p:cNvSpPr>
            <a:spLocks noGrp="1"/>
          </p:cNvSpPr>
          <p:nvPr>
            <p:ph type="sldNum" sz="quarter" idx="12"/>
          </p:nvPr>
        </p:nvSpPr>
        <p:spPr/>
        <p:txBody>
          <a:bodyPr/>
          <a:lstStyle/>
          <a:p>
            <a:pPr lvl="0"/>
            <a:fld id="{4ABB99D8-2FB8-41E7-B3F3-6C04868E00F2}" type="slidenum">
              <a:rPr lang="de-DE" smtClean="0"/>
              <a:t>9</a:t>
            </a:fld>
            <a:endParaRPr lang="de-DE"/>
          </a:p>
        </p:txBody>
      </p:sp>
    </p:spTree>
    <p:extLst>
      <p:ext uri="{BB962C8B-B14F-4D97-AF65-F5344CB8AC3E}">
        <p14:creationId xmlns:p14="http://schemas.microsoft.com/office/powerpoint/2010/main" val="725036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omyślny">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2264</Words>
  <Application>Microsoft Office PowerPoint</Application>
  <PresentationFormat>On-screen Show (16:9)</PresentationFormat>
  <Paragraphs>368</Paragraphs>
  <Slides>26</Slides>
  <Notes>16</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26</vt:i4>
      </vt:variant>
    </vt:vector>
  </HeadingPairs>
  <TitlesOfParts>
    <vt:vector size="48" baseType="lpstr">
      <vt:lpstr>Arial Unicode MS</vt:lpstr>
      <vt:lpstr>Arial</vt:lpstr>
      <vt:lpstr>Calibri</vt:lpstr>
      <vt:lpstr>Calibri Light</vt:lpstr>
      <vt:lpstr>Courier New</vt:lpstr>
      <vt:lpstr>Liberation Sans</vt:lpstr>
      <vt:lpstr>Liberation Serif</vt:lpstr>
      <vt:lpstr>Lucida Sans Unicode</vt:lpstr>
      <vt:lpstr>Noto Sans Symbols</vt:lpstr>
      <vt:lpstr>PingFang SC</vt:lpstr>
      <vt:lpstr>StarSymbol</vt:lpstr>
      <vt:lpstr>Symbol</vt:lpstr>
      <vt:lpstr>Tahoma</vt:lpstr>
      <vt:lpstr>Times New Roman</vt:lpstr>
      <vt:lpstr>Wingdings</vt:lpstr>
      <vt:lpstr>Simple Light</vt:lpstr>
      <vt:lpstr>Office</vt:lpstr>
      <vt:lpstr>1_Simple Light</vt:lpstr>
      <vt:lpstr>Domyślny</vt:lpstr>
      <vt:lpstr>2_Simple Light</vt:lpstr>
      <vt:lpstr>Office Theme</vt:lpstr>
      <vt:lpstr>Default</vt:lpstr>
      <vt:lpstr>PowerPoint Presentation</vt:lpstr>
      <vt:lpstr>Silicon Tracking System (STS) for CBM/FAIR</vt:lpstr>
      <vt:lpstr>New dipole magnet – improved STS</vt:lpstr>
      <vt:lpstr>New modular STS</vt:lpstr>
      <vt:lpstr>Modular STS – performance simulation studies</vt:lpstr>
      <vt:lpstr>PowerPoint Presentation</vt:lpstr>
      <vt:lpstr>Development of the GERI+GBTxEMU based readout chain</vt:lpstr>
      <vt:lpstr>Structure and status of the GERI firmware</vt:lpstr>
      <vt:lpstr>GBT-FPGA</vt:lpstr>
      <vt:lpstr>Versatile DMA engine</vt:lpstr>
      <vt:lpstr>Efficient data concentrator</vt:lpstr>
      <vt:lpstr>PowerPoint Presentation</vt:lpstr>
      <vt:lpstr>Scientific/technical highlights - I</vt:lpstr>
      <vt:lpstr>Scientific/technical highlights - II</vt:lpstr>
      <vt:lpstr>Scientific/technical highlights - III</vt:lpstr>
      <vt:lpstr>WP2.4: Beam detectors and beam pipe for CBM Peter Senger, FAIR/GSI</vt:lpstr>
      <vt:lpstr>Sensor technologies</vt:lpstr>
      <vt:lpstr>T0 detector demonstrator</vt:lpstr>
      <vt:lpstr>PowerPoint Presentation</vt:lpstr>
      <vt:lpstr>PowerPoint Presentation</vt:lpstr>
      <vt:lpstr>PowerPoint Presentation</vt:lpstr>
      <vt:lpstr>PowerPoint Presentation</vt:lpstr>
      <vt:lpstr>Implementation of beam pipe design into simulation environment</vt:lpstr>
      <vt:lpstr>Software integration - Geometry</vt:lpstr>
      <vt:lpstr>Software integration - simulation chain</vt:lpstr>
      <vt:lpstr>Hardware status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WP2.4:</dc:title>
  <dc:creator>Senger, Peter Prof. Dr.</dc:creator>
  <cp:lastModifiedBy>Heuser, Johann Dr.</cp:lastModifiedBy>
  <cp:revision>47</cp:revision>
  <dcterms:modified xsi:type="dcterms:W3CDTF">2023-02-08T10:30:25Z</dcterms:modified>
</cp:coreProperties>
</file>