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9" r:id="rId4"/>
    <p:sldId id="270" r:id="rId5"/>
    <p:sldId id="271" r:id="rId6"/>
    <p:sldId id="272" r:id="rId7"/>
    <p:sldId id="273" r:id="rId8"/>
    <p:sldId id="276" r:id="rId9"/>
    <p:sldId id="275" r:id="rId10"/>
    <p:sldId id="268" r:id="rId11"/>
    <p:sldId id="277" r:id="rId12"/>
    <p:sldId id="278" r:id="rId13"/>
    <p:sldId id="279" r:id="rId14"/>
    <p:sldId id="280" r:id="rId15"/>
    <p:sldId id="27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B352-BB32-4354-A167-126AEB2D8199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50514-F094-4696-B7B5-78309B9B67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97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512A-F33A-49B2-845B-B6AA6B5BEE1A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1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399-5C0B-46A2-8032-5F43DF158622}" type="datetime1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34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F14-9E55-4D9E-997A-A3A808FA9691}" type="datetime1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60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D72B-D9B0-4E1E-AAA0-2F645F301D2C}" type="datetime1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7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DBED-84BA-469B-87D4-EBF5C22F36F9}" type="datetime1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67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E1BD-A30E-417F-B7A9-29E05F808EA4}" type="datetime1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7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BDFB-42EF-4E57-BE89-8CBC7983E3C6}" type="datetime1">
              <a:rPr lang="it-IT" smtClean="0"/>
              <a:t>10/02/2023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63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4CEC-1DB6-4959-8F4F-D65ECD83204D}" type="datetime1">
              <a:rPr lang="it-IT" smtClean="0"/>
              <a:t>10/02/2023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7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6F21-8E92-4D2D-AED5-A31312CF3E94}" type="datetime1">
              <a:rPr lang="it-IT" smtClean="0"/>
              <a:t>10/02/2023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9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9589-6E40-4B42-8B9F-36BC9AF5A014}" type="datetime1">
              <a:rPr lang="it-IT" smtClean="0"/>
              <a:t>10/02/2023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78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AB58-916F-45EC-AF11-189800B689B2}" type="datetime1">
              <a:rPr lang="it-IT" smtClean="0"/>
              <a:t>10/02/2023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83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87-48F8-4A17-96F6-51728691A33E}" type="datetime1">
              <a:rPr lang="it-IT" smtClean="0"/>
              <a:t>10/02/2023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47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EE15-A1DC-45AF-A51E-5F4EEDC3D795}" type="datetime1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EURIZON Annual Meeting | Darmstadt, 9 &amp; 10 February 2023 | WP 4 status &amp; plans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789A-47D7-400F-9C70-89E26C5239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0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emf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63DB103D-7C3C-4135-9C75-EECE6C4F7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2086AF-00E8-4747-B0B7-A50758EC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363AE-E1C0-4B99-88DF-9BF294616878}"/>
              </a:ext>
            </a:extLst>
          </p:cNvPr>
          <p:cNvSpPr txBox="1"/>
          <p:nvPr/>
        </p:nvSpPr>
        <p:spPr>
          <a:xfrm>
            <a:off x="2830234" y="170724"/>
            <a:ext cx="6531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4 – Synchrotrons and </a:t>
            </a:r>
            <a:r>
              <a:rPr lang="fr-FR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XFELs</a:t>
            </a:r>
            <a:endParaRPr lang="fr-FR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C510B57-C94A-4CAF-91B0-FABCE3E8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195" y="620688"/>
            <a:ext cx="736121" cy="54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C267B28E-C3F0-4232-8072-8FAAB1F4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549458"/>
            <a:ext cx="647294" cy="6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A0CE0B-FEE0-4370-BDB6-AE0CB4696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26720"/>
            <a:ext cx="509725" cy="770032"/>
          </a:xfrm>
          <a:prstGeom prst="rect">
            <a:avLst/>
          </a:prstGeom>
        </p:spPr>
      </p:pic>
      <p:pic>
        <p:nvPicPr>
          <p:cNvPr id="26" name="Imagen 12">
            <a:extLst>
              <a:ext uri="{FF2B5EF4-FFF2-40B4-BE49-F238E27FC236}">
                <a16:creationId xmlns:a16="http://schemas.microsoft.com/office/drawing/2014/main" id="{A4CDB312-14DB-404A-AD66-138557DCF7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62" y="620688"/>
            <a:ext cx="556094" cy="55609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DAB4CDD-37E6-4E4D-9EE0-E572642FE2A1}"/>
              </a:ext>
            </a:extLst>
          </p:cNvPr>
          <p:cNvSpPr/>
          <p:nvPr/>
        </p:nvSpPr>
        <p:spPr>
          <a:xfrm>
            <a:off x="206966" y="1628800"/>
            <a:ext cx="1173730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4.1: Concepts of 4th generation synchrotron machines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(ESRF, DESY)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9A1DFF-014B-47AF-AA06-134364FC818E}"/>
              </a:ext>
            </a:extLst>
          </p:cNvPr>
          <p:cNvSpPr/>
          <p:nvPr/>
        </p:nvSpPr>
        <p:spPr>
          <a:xfrm>
            <a:off x="222704" y="2399092"/>
            <a:ext cx="1173730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4.3: Vacuum chamber impedances and beam instabilities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(INFN, DESY)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A5F7C-1583-4E34-A1C8-616B1C2E0F3D}"/>
              </a:ext>
            </a:extLst>
          </p:cNvPr>
          <p:cNvSpPr/>
          <p:nvPr/>
        </p:nvSpPr>
        <p:spPr>
          <a:xfrm>
            <a:off x="229600" y="3198167"/>
            <a:ext cx="1173730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4.4: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development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(INFN, European XFEL)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7A3C03-F7BB-4D9D-8E25-13BEA40C8F80}"/>
              </a:ext>
            </a:extLst>
          </p:cNvPr>
          <p:cNvSpPr/>
          <p:nvPr/>
        </p:nvSpPr>
        <p:spPr>
          <a:xfrm>
            <a:off x="263352" y="4005482"/>
            <a:ext cx="1173730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4.5: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prototype &amp; beam diagnostics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(DESY)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A09FC8-44E7-4B48-9510-CE21802C44F9}"/>
              </a:ext>
            </a:extLst>
          </p:cNvPr>
          <p:cNvSpPr/>
          <p:nvPr/>
        </p:nvSpPr>
        <p:spPr>
          <a:xfrm>
            <a:off x="227348" y="4758243"/>
            <a:ext cx="1173730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4.6: Development of a generic Conceptual Design Report for automated X-ray Absorption Spectroscopy Beamlines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(DESY, ESRF)</a:t>
            </a:r>
          </a:p>
        </p:txBody>
      </p:sp>
    </p:spTree>
    <p:extLst>
      <p:ext uri="{BB962C8B-B14F-4D97-AF65-F5344CB8AC3E}">
        <p14:creationId xmlns:p14="http://schemas.microsoft.com/office/powerpoint/2010/main" val="314868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36A1636D-1CC2-48AD-AF56-3BE7B969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B4E8605-5122-4122-84E4-E16167FD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F0EC3154-46B3-41B6-9CD6-19B93E8CF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606AC04-3AC5-4EE7-A8EF-A1368239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94E21-5844-4DE5-B230-805114F4BD71}"/>
              </a:ext>
            </a:extLst>
          </p:cNvPr>
          <p:cNvSpPr/>
          <p:nvPr/>
        </p:nvSpPr>
        <p:spPr>
          <a:xfrm>
            <a:off x="203948" y="157900"/>
            <a:ext cx="1180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4.4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F62D1-26BF-414E-BAE0-1D71B6BE0987}"/>
              </a:ext>
            </a:extLst>
          </p:cNvPr>
          <p:cNvSpPr/>
          <p:nvPr/>
        </p:nvSpPr>
        <p:spPr>
          <a:xfrm>
            <a:off x="3442106" y="514303"/>
            <a:ext cx="5333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and  C-band </a:t>
            </a:r>
            <a:r>
              <a:rPr lang="fr-FR" sz="2800" dirty="0" err="1"/>
              <a:t>accelerating</a:t>
            </a:r>
            <a:r>
              <a:rPr lang="fr-FR" sz="2800" dirty="0"/>
              <a:t> structures</a:t>
            </a:r>
          </a:p>
        </p:txBody>
      </p:sp>
      <p:pic>
        <p:nvPicPr>
          <p:cNvPr id="13" name="Immagine 2">
            <a:extLst>
              <a:ext uri="{FF2B5EF4-FFF2-40B4-BE49-F238E27FC236}">
                <a16:creationId xmlns:a16="http://schemas.microsoft.com/office/drawing/2014/main" id="{E8FAA350-F72F-416E-87DF-722084F1F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24" y="1705084"/>
            <a:ext cx="3634078" cy="3600737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:a16="http://schemas.microsoft.com/office/drawing/2014/main" id="{A1C7231D-9590-4882-83C1-4B86AAE2E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911" y="1418700"/>
            <a:ext cx="3411603" cy="3286407"/>
          </a:xfrm>
          <a:prstGeom prst="rect">
            <a:avLst/>
          </a:prstGeom>
        </p:spPr>
      </p:pic>
      <p:pic>
        <p:nvPicPr>
          <p:cNvPr id="15" name="Immagine 4">
            <a:extLst>
              <a:ext uri="{FF2B5EF4-FFF2-40B4-BE49-F238E27FC236}">
                <a16:creationId xmlns:a16="http://schemas.microsoft.com/office/drawing/2014/main" id="{C60D9E4E-75CC-40E2-8249-3CD9498CF4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569"/>
          <a:stretch/>
        </p:blipFill>
        <p:spPr>
          <a:xfrm>
            <a:off x="249946" y="1679851"/>
            <a:ext cx="3919722" cy="1767385"/>
          </a:xfrm>
          <a:prstGeom prst="rect">
            <a:avLst/>
          </a:prstGeom>
        </p:spPr>
      </p:pic>
      <p:pic>
        <p:nvPicPr>
          <p:cNvPr id="16" name="Immagine 5">
            <a:extLst>
              <a:ext uri="{FF2B5EF4-FFF2-40B4-BE49-F238E27FC236}">
                <a16:creationId xmlns:a16="http://schemas.microsoft.com/office/drawing/2014/main" id="{A2710E5D-FC42-4C6E-8321-A7519F5670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478"/>
          <a:stretch/>
        </p:blipFill>
        <p:spPr>
          <a:xfrm>
            <a:off x="322470" y="3391313"/>
            <a:ext cx="3849021" cy="1767385"/>
          </a:xfrm>
          <a:prstGeom prst="rect">
            <a:avLst/>
          </a:prstGeom>
        </p:spPr>
      </p:pic>
      <p:sp>
        <p:nvSpPr>
          <p:cNvPr id="17" name="CasellaDiTesto 6">
            <a:extLst>
              <a:ext uri="{FF2B5EF4-FFF2-40B4-BE49-F238E27FC236}">
                <a16:creationId xmlns:a16="http://schemas.microsoft.com/office/drawing/2014/main" id="{3278DA71-15C0-428F-AA66-FF8BB0842670}"/>
              </a:ext>
            </a:extLst>
          </p:cNvPr>
          <p:cNvSpPr txBox="1"/>
          <p:nvPr/>
        </p:nvSpPr>
        <p:spPr>
          <a:xfrm>
            <a:off x="207486" y="4985300"/>
            <a:ext cx="4869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Evolution</a:t>
            </a:r>
            <a:r>
              <a:rPr lang="it-IT" sz="1200" dirty="0"/>
              <a:t> of:</a:t>
            </a:r>
          </a:p>
          <a:p>
            <a:pPr marL="228600" indent="-228600">
              <a:buAutoNum type="alphaLcParenBoth"/>
            </a:pPr>
            <a:r>
              <a:rPr lang="it-IT" sz="1200" dirty="0"/>
              <a:t>the RMS </a:t>
            </a:r>
            <a:r>
              <a:rPr lang="it-IT" sz="1200" dirty="0" err="1"/>
              <a:t>bunch</a:t>
            </a:r>
            <a:r>
              <a:rPr lang="it-IT" sz="1200" dirty="0"/>
              <a:t> </a:t>
            </a:r>
            <a:r>
              <a:rPr lang="it-IT" sz="1200" dirty="0" err="1"/>
              <a:t>length</a:t>
            </a:r>
            <a:r>
              <a:rPr lang="it-IT" sz="1200" dirty="0"/>
              <a:t> and energy gain </a:t>
            </a:r>
          </a:p>
          <a:p>
            <a:pPr marL="228600" indent="-228600">
              <a:buAutoNum type="alphaLcParenBoth"/>
            </a:pPr>
            <a:r>
              <a:rPr lang="it-IT" sz="1200" dirty="0"/>
              <a:t>the </a:t>
            </a:r>
            <a:r>
              <a:rPr lang="it-IT" sz="1200" dirty="0" err="1"/>
              <a:t>transverse</a:t>
            </a:r>
            <a:r>
              <a:rPr lang="it-IT" sz="1200" dirty="0"/>
              <a:t> </a:t>
            </a:r>
            <a:r>
              <a:rPr lang="it-IT" sz="1200" dirty="0" err="1"/>
              <a:t>normalized</a:t>
            </a:r>
            <a:r>
              <a:rPr lang="it-IT" sz="1200" dirty="0"/>
              <a:t> </a:t>
            </a:r>
            <a:r>
              <a:rPr lang="it-IT" sz="1200" dirty="0" err="1"/>
              <a:t>emittance</a:t>
            </a:r>
            <a:r>
              <a:rPr lang="it-IT" sz="1200" dirty="0"/>
              <a:t> and </a:t>
            </a:r>
            <a:r>
              <a:rPr lang="it-IT" sz="1200" dirty="0" err="1"/>
              <a:t>transverse</a:t>
            </a:r>
            <a:r>
              <a:rPr lang="it-IT" sz="1200" dirty="0"/>
              <a:t> spot size </a:t>
            </a:r>
            <a:r>
              <a:rPr lang="it-IT" sz="1200" dirty="0" err="1"/>
              <a:t>along</a:t>
            </a:r>
            <a:r>
              <a:rPr lang="it-IT" sz="1200" dirty="0"/>
              <a:t> the photo-</a:t>
            </a:r>
            <a:r>
              <a:rPr lang="it-IT" sz="1200" dirty="0" err="1"/>
              <a:t>cathode</a:t>
            </a:r>
            <a:r>
              <a:rPr lang="it-IT" sz="1200" dirty="0"/>
              <a:t> RF gun and first C-Band </a:t>
            </a:r>
            <a:r>
              <a:rPr lang="it-IT" sz="1200" dirty="0" err="1"/>
              <a:t>section</a:t>
            </a:r>
            <a:r>
              <a:rPr lang="it-IT" sz="1200" dirty="0"/>
              <a:t> of the </a:t>
            </a:r>
            <a:r>
              <a:rPr lang="it-IT" sz="1200" dirty="0" err="1"/>
              <a:t>injector</a:t>
            </a:r>
            <a:r>
              <a:rPr lang="it-IT" sz="1200" dirty="0"/>
              <a:t>.</a:t>
            </a:r>
            <a:endParaRPr lang="en-GB" sz="1200" dirty="0"/>
          </a:p>
        </p:txBody>
      </p:sp>
      <p:sp>
        <p:nvSpPr>
          <p:cNvPr id="19" name="CasellaDiTesto 7">
            <a:extLst>
              <a:ext uri="{FF2B5EF4-FFF2-40B4-BE49-F238E27FC236}">
                <a16:creationId xmlns:a16="http://schemas.microsoft.com/office/drawing/2014/main" id="{AB874D58-B135-4A5C-87EF-EF83D48495B2}"/>
              </a:ext>
            </a:extLst>
          </p:cNvPr>
          <p:cNvSpPr txBox="1"/>
          <p:nvPr/>
        </p:nvSpPr>
        <p:spPr>
          <a:xfrm>
            <a:off x="207486" y="1194652"/>
            <a:ext cx="38471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Compact-Light</a:t>
            </a:r>
            <a:endParaRPr lang="it-IT" sz="1600" i="1" dirty="0"/>
          </a:p>
          <a:p>
            <a:r>
              <a:rPr lang="it-IT" sz="1600" i="1" dirty="0"/>
              <a:t>2.5 </a:t>
            </a:r>
            <a:r>
              <a:rPr lang="it-IT" sz="1600" i="1" dirty="0" err="1"/>
              <a:t>cell</a:t>
            </a:r>
            <a:r>
              <a:rPr lang="it-IT" sz="1600" i="1" dirty="0"/>
              <a:t> C-band </a:t>
            </a:r>
            <a:r>
              <a:rPr lang="it-IT" sz="1600" i="1" dirty="0" err="1"/>
              <a:t>Photoinjector</a:t>
            </a:r>
            <a:endParaRPr lang="it-IT" sz="1600" i="1" dirty="0"/>
          </a:p>
          <a:p>
            <a:endParaRPr lang="en-GB" dirty="0"/>
          </a:p>
        </p:txBody>
      </p: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F5F1EF40-D01C-4465-ACBA-BA36D8EA8C82}"/>
              </a:ext>
            </a:extLst>
          </p:cNvPr>
          <p:cNvSpPr txBox="1"/>
          <p:nvPr/>
        </p:nvSpPr>
        <p:spPr>
          <a:xfrm>
            <a:off x="78486" y="5816297"/>
            <a:ext cx="8447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 dirty="0"/>
              <a:t>Compact-Light  Design Study (G. </a:t>
            </a:r>
            <a:r>
              <a:rPr lang="it-IT" sz="1200" i="1" dirty="0" err="1"/>
              <a:t>D’auria</a:t>
            </a:r>
            <a:r>
              <a:rPr lang="it-IT" sz="1200" i="1" dirty="0"/>
              <a:t> et al, doi:</a:t>
            </a:r>
            <a:r>
              <a:rPr lang="it-IT" sz="1200" dirty="0"/>
              <a:t>10.18429/JACoW-IPAC2019-TUPRB032)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6607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CB4E8605-5122-4122-84E4-E16167FD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F0EC3154-46B3-41B6-9CD6-19B93E8CF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606AC04-3AC5-4EE7-A8EF-A1368239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BF72-3202-4FAF-8A9C-BB219E71E0F6}"/>
              </a:ext>
            </a:extLst>
          </p:cNvPr>
          <p:cNvSpPr/>
          <p:nvPr/>
        </p:nvSpPr>
        <p:spPr>
          <a:xfrm>
            <a:off x="191228" y="113402"/>
            <a:ext cx="1180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4.5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prototype &amp; beam diagnostics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(Mikhail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Krasilnikov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				Chris Richard, et al)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A2DCBE1-F599-4D6B-8E62-88848613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386" y="85535"/>
            <a:ext cx="647294" cy="6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EA56818-681F-4041-B8A1-8AC3F48EF5FB}"/>
              </a:ext>
            </a:extLst>
          </p:cNvPr>
          <p:cNvPicPr/>
          <p:nvPr/>
        </p:nvPicPr>
        <p:blipFill>
          <a:blip r:embed="rId5"/>
          <a:srcRect t="47688"/>
          <a:stretch/>
        </p:blipFill>
        <p:spPr>
          <a:xfrm>
            <a:off x="7061400" y="1125000"/>
            <a:ext cx="4255920" cy="300816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>
            <a:extLst>
              <a:ext uri="{FF2B5EF4-FFF2-40B4-BE49-F238E27FC236}">
                <a16:creationId xmlns:a16="http://schemas.microsoft.com/office/drawing/2014/main" id="{C2BC02F5-EBBB-4D55-A7C4-F96955912BC8}"/>
              </a:ext>
            </a:extLst>
          </p:cNvPr>
          <p:cNvSpPr txBox="1">
            <a:spLocks/>
          </p:cNvSpPr>
          <p:nvPr/>
        </p:nvSpPr>
        <p:spPr>
          <a:xfrm>
            <a:off x="356040" y="1371600"/>
            <a:ext cx="6044760" cy="500760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spc="-1" dirty="0">
                <a:solidFill>
                  <a:srgbClr val="000000"/>
                </a:solidFill>
                <a:latin typeface="Arial"/>
                <a:ea typeface="DejaVu Sans"/>
              </a:rPr>
              <a:t>Modern high brightness FELs require accurate and reliable beam characterization for optimal performance</a:t>
            </a:r>
            <a:endParaRPr lang="en-US" sz="1800" spc="-1" dirty="0">
              <a:latin typeface="Arial"/>
            </a:endParaRPr>
          </a:p>
          <a:p>
            <a:pPr marL="864000" lvl="1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kern="0" spc="-1" dirty="0">
                <a:solidFill>
                  <a:srgbClr val="000000"/>
                </a:solidFill>
                <a:latin typeface="Arial"/>
                <a:ea typeface="DejaVu Sans"/>
              </a:rPr>
              <a:t>Need for improvement of emittance measurements to accurately characterize </a:t>
            </a:r>
            <a:r>
              <a:rPr lang="en-US" kern="0" spc="-1" dirty="0" err="1">
                <a:solidFill>
                  <a:srgbClr val="000000"/>
                </a:solidFill>
                <a:latin typeface="Arial"/>
                <a:ea typeface="DejaVu Sans"/>
              </a:rPr>
              <a:t>photoguns</a:t>
            </a:r>
            <a:r>
              <a:rPr lang="en-US" kern="0" spc="-1" dirty="0">
                <a:solidFill>
                  <a:srgbClr val="000000"/>
                </a:solidFill>
                <a:latin typeface="Arial"/>
                <a:ea typeface="DejaVu Sans"/>
              </a:rPr>
              <a:t> and reconcile differences between measurements and simulations</a:t>
            </a:r>
            <a:endParaRPr lang="en-US" kern="0" spc="-1" dirty="0">
              <a:solidFill>
                <a:sysClr val="windowText" lastClr="000000"/>
              </a:solidFill>
              <a:latin typeface="Arial"/>
            </a:endParaRPr>
          </a:p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spc="-1" dirty="0">
                <a:solidFill>
                  <a:srgbClr val="000000"/>
                </a:solidFill>
                <a:latin typeface="Arial"/>
                <a:ea typeface="DejaVu Sans"/>
              </a:rPr>
              <a:t>Develop methods for correcting systematic errors in phase space measurements</a:t>
            </a:r>
            <a:endParaRPr lang="en-US" sz="1800" spc="-1" dirty="0">
              <a:latin typeface="Arial"/>
            </a:endParaRPr>
          </a:p>
          <a:p>
            <a:pPr marL="864000" lvl="1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kern="0" spc="-1" dirty="0">
                <a:solidFill>
                  <a:srgbClr val="000000"/>
                </a:solidFill>
                <a:latin typeface="Arial"/>
                <a:ea typeface="DejaVu Sans"/>
              </a:rPr>
              <a:t>Corrections for finite slit and camera resolution: </a:t>
            </a:r>
            <a:r>
              <a:rPr lang="en-US" kern="0" spc="-1" dirty="0">
                <a:solidFill>
                  <a:srgbClr val="000000"/>
                </a:solidFill>
                <a:highlight>
                  <a:srgbClr val="00A933"/>
                </a:highlight>
                <a:latin typeface="Arial"/>
                <a:ea typeface="DejaVu Sans"/>
              </a:rPr>
              <a:t>Complete</a:t>
            </a:r>
            <a:endParaRPr lang="en-US" kern="0" spc="-1" dirty="0">
              <a:solidFill>
                <a:sysClr val="windowText" lastClr="000000"/>
              </a:solidFill>
              <a:latin typeface="Arial"/>
            </a:endParaRPr>
          </a:p>
          <a:p>
            <a:pPr marL="864000" lvl="1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kern="0" spc="-1" dirty="0">
                <a:solidFill>
                  <a:srgbClr val="000000"/>
                </a:solidFill>
                <a:latin typeface="Arial"/>
                <a:ea typeface="DejaVu Sans"/>
              </a:rPr>
              <a:t>Corrections for space charge: </a:t>
            </a:r>
            <a:r>
              <a:rPr lang="en-US" kern="0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In development</a:t>
            </a:r>
            <a:endParaRPr lang="en-US" kern="0" spc="-1" dirty="0">
              <a:solidFill>
                <a:sysClr val="windowText" lastClr="000000"/>
              </a:solidFill>
              <a:latin typeface="Arial"/>
            </a:endParaRPr>
          </a:p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spc="-1" dirty="0">
                <a:solidFill>
                  <a:srgbClr val="000000"/>
                </a:solidFill>
                <a:latin typeface="Arial"/>
                <a:ea typeface="DejaVu Sans"/>
              </a:rPr>
              <a:t>Deliver software for transverse emittance measurements: </a:t>
            </a:r>
            <a:r>
              <a:rPr lang="en-US" sz="1800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In development</a:t>
            </a:r>
            <a:endParaRPr lang="en-US" sz="18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tabLst>
                <a:tab pos="361800" algn="l"/>
              </a:tabLst>
            </a:pPr>
            <a:endParaRPr lang="en-US" sz="1800" spc="-1" dirty="0">
              <a:latin typeface="Arial"/>
            </a:endParaRPr>
          </a:p>
        </p:txBody>
      </p:sp>
      <p:sp>
        <p:nvSpPr>
          <p:cNvPr id="14" name="PlaceHolder 7">
            <a:extLst>
              <a:ext uri="{FF2B5EF4-FFF2-40B4-BE49-F238E27FC236}">
                <a16:creationId xmlns:a16="http://schemas.microsoft.com/office/drawing/2014/main" id="{A146774E-DE7F-4BE7-96ED-C7BC241F5958}"/>
              </a:ext>
            </a:extLst>
          </p:cNvPr>
          <p:cNvSpPr/>
          <p:nvPr/>
        </p:nvSpPr>
        <p:spPr>
          <a:xfrm>
            <a:off x="330120" y="630720"/>
            <a:ext cx="6269936" cy="72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EB6E0F"/>
                </a:solidFill>
                <a:latin typeface="Arial"/>
                <a:ea typeface="DejaVu Sans"/>
              </a:rPr>
              <a:t>Development of reliable and accurate transverse phase space measurements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5" name="Picture 1023">
            <a:extLst>
              <a:ext uri="{FF2B5EF4-FFF2-40B4-BE49-F238E27FC236}">
                <a16:creationId xmlns:a16="http://schemas.microsoft.com/office/drawing/2014/main" id="{B48BB538-7FFD-46CE-A02D-60ECFDA386EE}"/>
              </a:ext>
            </a:extLst>
          </p:cNvPr>
          <p:cNvPicPr/>
          <p:nvPr/>
        </p:nvPicPr>
        <p:blipFill>
          <a:blip r:embed="rId6"/>
          <a:srcRect t="56115"/>
          <a:stretch/>
        </p:blipFill>
        <p:spPr>
          <a:xfrm>
            <a:off x="6708600" y="4642200"/>
            <a:ext cx="4632120" cy="2055960"/>
          </a:xfrm>
          <a:prstGeom prst="rect">
            <a:avLst/>
          </a:prstGeom>
          <a:ln w="0">
            <a:noFill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DEE66761-A700-44DF-AA3B-CFB86AE6AC05}"/>
              </a:ext>
            </a:extLst>
          </p:cNvPr>
          <p:cNvSpPr/>
          <p:nvPr/>
        </p:nvSpPr>
        <p:spPr>
          <a:xfrm>
            <a:off x="10033560" y="2993040"/>
            <a:ext cx="18273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True rms angle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244C55D-58A8-4B24-AB44-E282318EFFFD}"/>
              </a:ext>
            </a:extLst>
          </p:cNvPr>
          <p:cNvSpPr/>
          <p:nvPr/>
        </p:nvSpPr>
        <p:spPr>
          <a:xfrm>
            <a:off x="10262160" y="2333520"/>
            <a:ext cx="18273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Change due to space charge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D4B3A1FF-FF96-439F-8200-8478E0D16014}"/>
              </a:ext>
            </a:extLst>
          </p:cNvPr>
          <p:cNvSpPr/>
          <p:nvPr/>
        </p:nvSpPr>
        <p:spPr>
          <a:xfrm>
            <a:off x="8661960" y="1200240"/>
            <a:ext cx="205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Measured rms angle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E908C77-AD1C-417F-97D9-9272F8A9C7F7}"/>
              </a:ext>
            </a:extLst>
          </p:cNvPr>
          <p:cNvSpPr/>
          <p:nvPr/>
        </p:nvSpPr>
        <p:spPr>
          <a:xfrm>
            <a:off x="6375960" y="3516120"/>
            <a:ext cx="18273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Correction with model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20" name="Straight Connector 3">
            <a:extLst>
              <a:ext uri="{FF2B5EF4-FFF2-40B4-BE49-F238E27FC236}">
                <a16:creationId xmlns:a16="http://schemas.microsoft.com/office/drawing/2014/main" id="{D4F5DF7C-7BA7-49F1-AB5E-1CE78584AC9E}"/>
              </a:ext>
            </a:extLst>
          </p:cNvPr>
          <p:cNvSpPr/>
          <p:nvPr/>
        </p:nvSpPr>
        <p:spPr>
          <a:xfrm flipV="1">
            <a:off x="7061760" y="3182760"/>
            <a:ext cx="457200" cy="45720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Straight Connector 4">
            <a:extLst>
              <a:ext uri="{FF2B5EF4-FFF2-40B4-BE49-F238E27FC236}">
                <a16:creationId xmlns:a16="http://schemas.microsoft.com/office/drawing/2014/main" id="{1C977F22-D5E9-4245-A279-32D2B3EBFFBA}"/>
              </a:ext>
            </a:extLst>
          </p:cNvPr>
          <p:cNvSpPr/>
          <p:nvPr/>
        </p:nvSpPr>
        <p:spPr>
          <a:xfrm flipV="1">
            <a:off x="10262160" y="1811160"/>
            <a:ext cx="457200" cy="68580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Straight Connector 5">
            <a:extLst>
              <a:ext uri="{FF2B5EF4-FFF2-40B4-BE49-F238E27FC236}">
                <a16:creationId xmlns:a16="http://schemas.microsoft.com/office/drawing/2014/main" id="{B3D92E2B-E5E9-4654-96F0-6369FD8E8360}"/>
              </a:ext>
            </a:extLst>
          </p:cNvPr>
          <p:cNvSpPr/>
          <p:nvPr/>
        </p:nvSpPr>
        <p:spPr>
          <a:xfrm flipH="1">
            <a:off x="7884720" y="2497320"/>
            <a:ext cx="2377440" cy="82296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Straight Connector 6">
            <a:extLst>
              <a:ext uri="{FF2B5EF4-FFF2-40B4-BE49-F238E27FC236}">
                <a16:creationId xmlns:a16="http://schemas.microsoft.com/office/drawing/2014/main" id="{6B24FF6E-01EE-42A8-9392-0406F64765E6}"/>
              </a:ext>
            </a:extLst>
          </p:cNvPr>
          <p:cNvSpPr/>
          <p:nvPr/>
        </p:nvSpPr>
        <p:spPr>
          <a:xfrm flipH="1">
            <a:off x="9804960" y="3182760"/>
            <a:ext cx="228600" cy="13752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Straight Connector 7">
            <a:extLst>
              <a:ext uri="{FF2B5EF4-FFF2-40B4-BE49-F238E27FC236}">
                <a16:creationId xmlns:a16="http://schemas.microsoft.com/office/drawing/2014/main" id="{DD2D7A93-4B40-46F3-8749-9293B1C03973}"/>
              </a:ext>
            </a:extLst>
          </p:cNvPr>
          <p:cNvSpPr/>
          <p:nvPr/>
        </p:nvSpPr>
        <p:spPr>
          <a:xfrm flipH="1">
            <a:off x="8433360" y="1353960"/>
            <a:ext cx="228600" cy="22860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5995DA-3F25-47EF-B5FD-7E880D64BF78}"/>
              </a:ext>
            </a:extLst>
          </p:cNvPr>
          <p:cNvSpPr txBox="1"/>
          <p:nvPr/>
        </p:nvSpPr>
        <p:spPr>
          <a:xfrm>
            <a:off x="7573552" y="917715"/>
            <a:ext cx="3629186" cy="32494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latin typeface="Arial"/>
              </a:rPr>
              <a:t>Space charge correction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7DD5AC-E8BE-4782-8B88-A9ACB048D9FD}"/>
              </a:ext>
            </a:extLst>
          </p:cNvPr>
          <p:cNvSpPr txBox="1"/>
          <p:nvPr/>
        </p:nvSpPr>
        <p:spPr>
          <a:xfrm>
            <a:off x="7289640" y="4148680"/>
            <a:ext cx="4401950" cy="26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latin typeface="Arial"/>
              </a:rPr>
              <a:t>Slit and camera resolution corrections</a:t>
            </a:r>
          </a:p>
        </p:txBody>
      </p:sp>
    </p:spTree>
    <p:extLst>
      <p:ext uri="{BB962C8B-B14F-4D97-AF65-F5344CB8AC3E}">
        <p14:creationId xmlns:p14="http://schemas.microsoft.com/office/powerpoint/2010/main" val="337593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36A1636D-1CC2-48AD-AF56-3BE7B969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B4E8605-5122-4122-84E4-E16167FD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F0EC3154-46B3-41B6-9CD6-19B93E8CF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606AC04-3AC5-4EE7-A8EF-A1368239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5CDAD-67D5-4164-B13C-B01FC1FF2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72" y="1089169"/>
            <a:ext cx="113157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331E4B-B806-4318-B7C5-E8EBA7767B09}"/>
              </a:ext>
            </a:extLst>
          </p:cNvPr>
          <p:cNvSpPr/>
          <p:nvPr/>
        </p:nvSpPr>
        <p:spPr>
          <a:xfrm>
            <a:off x="839416" y="4509120"/>
            <a:ext cx="5490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(Oliver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Seeck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Melanie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Nentwich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et al)</a:t>
            </a:r>
            <a:endParaRPr lang="fr-FR" sz="2400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AD6DCC62-65A0-470E-99D0-DF97AFE1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39" y="1455658"/>
            <a:ext cx="647294" cy="6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ED5842-692B-48D8-9368-7D337E726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136632"/>
            <a:ext cx="509725" cy="7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2218E6-EAD1-41C6-A01D-CE77C26F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4" y="106766"/>
            <a:ext cx="10729192" cy="67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B5D4E0-FAA9-4589-B6D8-7C3A7C23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5" y="0"/>
            <a:ext cx="10891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2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C0C76B-BE2C-4CDD-B87F-EFDFFE52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5" y="-19050"/>
            <a:ext cx="10891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2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476D86-2796-4AA8-B7BA-DBDAFCAFB3D2}"/>
              </a:ext>
            </a:extLst>
          </p:cNvPr>
          <p:cNvSpPr/>
          <p:nvPr/>
        </p:nvSpPr>
        <p:spPr>
          <a:xfrm>
            <a:off x="263352" y="44624"/>
            <a:ext cx="1180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4.1 Improve lattice modelling and test on real beam during Machine dedicated time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(Simone Liuzzo, Elena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Buratin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et al)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649FFA-1764-49AA-B1FF-96DFA07DF846}"/>
              </a:ext>
            </a:extLst>
          </p:cNvPr>
          <p:cNvGrpSpPr/>
          <p:nvPr/>
        </p:nvGrpSpPr>
        <p:grpSpPr>
          <a:xfrm>
            <a:off x="576304" y="1038767"/>
            <a:ext cx="6144032" cy="4901654"/>
            <a:chOff x="576304" y="898085"/>
            <a:chExt cx="6144032" cy="49016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507C09-8FB2-4428-A9BF-4454B3E53C96}"/>
                </a:ext>
              </a:extLst>
            </p:cNvPr>
            <p:cNvSpPr txBox="1"/>
            <p:nvPr/>
          </p:nvSpPr>
          <p:spPr>
            <a:xfrm>
              <a:off x="576304" y="898085"/>
              <a:ext cx="614403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1) Lattice modelling including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cross-talks</a:t>
              </a:r>
              <a:r>
                <a:rPr lang="en-US" b="1" dirty="0">
                  <a:solidFill>
                    <a:prstClr val="black"/>
                  </a:solidFill>
                  <a:latin typeface="Arial"/>
                </a:rPr>
                <a:t>:</a:t>
              </a:r>
            </a:p>
            <a:p>
              <a:endParaRPr lang="en-US" sz="2000" b="1" dirty="0">
                <a:solidFill>
                  <a:prstClr val="black"/>
                </a:solidFill>
                <a:latin typeface="Arial"/>
              </a:endParaRPr>
            </a:p>
            <a:p>
              <a:endParaRPr lang="en-US" sz="2000" b="1" dirty="0">
                <a:solidFill>
                  <a:prstClr val="black"/>
                </a:solidFill>
                <a:latin typeface="Arial"/>
              </a:endParaRPr>
            </a:p>
            <a:p>
              <a:endParaRPr lang="en-US" sz="2000" b="1" dirty="0">
                <a:solidFill>
                  <a:prstClr val="black"/>
                </a:solidFill>
                <a:latin typeface="Arial"/>
              </a:endParaRPr>
            </a:p>
            <a:p>
              <a:endParaRPr lang="en-US" sz="2000" b="1" dirty="0">
                <a:solidFill>
                  <a:prstClr val="black"/>
                </a:solidFill>
                <a:latin typeface="Arial"/>
              </a:endParaRPr>
            </a:p>
            <a:p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2)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Error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and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correction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functions in </a:t>
              </a:r>
              <a:r>
                <a:rPr lang="en-US" sz="2000" b="1" dirty="0" err="1">
                  <a:solidFill>
                    <a:srgbClr val="51A026"/>
                  </a:solidFill>
                  <a:latin typeface="Arial"/>
                </a:rPr>
                <a:t>pyAT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for simulated commissioning</a:t>
              </a: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. </a:t>
              </a:r>
            </a:p>
            <a:p>
              <a:endParaRPr lang="en-US" sz="1600" dirty="0">
                <a:solidFill>
                  <a:prstClr val="black"/>
                </a:solidFill>
                <a:latin typeface="Arial"/>
              </a:endParaRPr>
            </a:p>
            <a:p>
              <a:endParaRPr lang="en-US" sz="1600" dirty="0">
                <a:solidFill>
                  <a:prstClr val="black"/>
                </a:solidFill>
                <a:latin typeface="Arial"/>
              </a:endParaRPr>
            </a:p>
            <a:p>
              <a:endParaRPr lang="en-US" sz="1600" dirty="0">
                <a:solidFill>
                  <a:prstClr val="black"/>
                </a:solidFill>
                <a:latin typeface="Arial"/>
              </a:endParaRPr>
            </a:p>
            <a:p>
              <a:endParaRPr lang="en-US" sz="1600" dirty="0">
                <a:solidFill>
                  <a:prstClr val="black"/>
                </a:solidFill>
                <a:latin typeface="Arial"/>
              </a:endParaRPr>
            </a:p>
            <a:p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3) Machine dedicate time for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Optimization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of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Lifetime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and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Optics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measurements based on </a:t>
              </a:r>
              <a:r>
                <a:rPr lang="en-US" sz="2000" b="1" dirty="0">
                  <a:solidFill>
                    <a:srgbClr val="51A026"/>
                  </a:solidFill>
                  <a:latin typeface="Arial"/>
                </a:rPr>
                <a:t>Turn by turn 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data</a:t>
              </a:r>
              <a:endParaRPr lang="en-US" b="1" dirty="0">
                <a:solidFill>
                  <a:prstClr val="black"/>
                </a:solidFill>
                <a:latin typeface="Arial"/>
              </a:endParaRPr>
            </a:p>
            <a:p>
              <a:endParaRPr lang="en-US" sz="16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B2B616-2B4B-4043-BE3D-5A4FA3659690}"/>
                </a:ext>
              </a:extLst>
            </p:cNvPr>
            <p:cNvSpPr txBox="1"/>
            <p:nvPr/>
          </p:nvSpPr>
          <p:spPr>
            <a:xfrm>
              <a:off x="806160" y="1372776"/>
              <a:ext cx="4390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1A026"/>
                  </a:solidFill>
                  <a:latin typeface="Arial"/>
                </a:rPr>
                <a:t>Done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: Correctors cross talk for PETRAIV</a:t>
              </a:r>
            </a:p>
            <a:p>
              <a:r>
                <a:rPr lang="en-US" dirty="0">
                  <a:solidFill>
                    <a:srgbClr val="ED7703"/>
                  </a:solidFill>
                  <a:latin typeface="Arial"/>
                </a:rPr>
                <a:t>Status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: awaiting for magnet data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125855-75BF-4457-AB90-174A07428956}"/>
                </a:ext>
              </a:extLst>
            </p:cNvPr>
            <p:cNvSpPr txBox="1"/>
            <p:nvPr/>
          </p:nvSpPr>
          <p:spPr>
            <a:xfrm>
              <a:off x="899505" y="3112822"/>
              <a:ext cx="4647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1A026"/>
                  </a:solidFill>
                  <a:latin typeface="Arial"/>
                </a:rPr>
                <a:t>Done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: new set of tools in </a:t>
              </a:r>
              <a:r>
                <a:rPr lang="en-US" dirty="0" err="1">
                  <a:solidFill>
                    <a:prstClr val="black"/>
                  </a:solidFill>
                  <a:latin typeface="Arial"/>
                </a:rPr>
                <a:t>pyAT</a:t>
              </a:r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r>
                <a:rPr lang="en-US" dirty="0">
                  <a:solidFill>
                    <a:srgbClr val="ED7703"/>
                  </a:solidFill>
                  <a:latin typeface="Arial"/>
                </a:rPr>
                <a:t>Status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: progressing, more software to come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83989B-1D9A-4496-9D55-E29857313A4C}"/>
                </a:ext>
              </a:extLst>
            </p:cNvPr>
            <p:cNvSpPr txBox="1"/>
            <p:nvPr/>
          </p:nvSpPr>
          <p:spPr>
            <a:xfrm>
              <a:off x="899505" y="5153408"/>
              <a:ext cx="4980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1A026"/>
                  </a:solidFill>
                  <a:latin typeface="Arial"/>
                </a:rPr>
                <a:t>Done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: 2 MDTs done</a:t>
              </a:r>
            </a:p>
            <a:p>
              <a:r>
                <a:rPr lang="en-US" dirty="0">
                  <a:solidFill>
                    <a:srgbClr val="ED7703"/>
                  </a:solidFill>
                  <a:latin typeface="Arial"/>
                </a:rPr>
                <a:t>Status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: 2 MDTs planned, more to be scheduled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25D7D33-F354-4A27-9FCF-F5F26A089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72" y="853206"/>
            <a:ext cx="4499320" cy="26478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E7C6F3-46C9-4E8E-BA36-8DD102232A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75"/>
          <a:stretch/>
        </p:blipFill>
        <p:spPr>
          <a:xfrm>
            <a:off x="7775690" y="3501008"/>
            <a:ext cx="3360870" cy="2570858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80A1174A-B986-44F8-BD98-44F8C1C9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630" y="136475"/>
            <a:ext cx="647294" cy="6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60C168-2E1B-4BFC-B2A1-5FF97B6405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24" y="122738"/>
            <a:ext cx="509725" cy="7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39B70-9728-408C-819B-2DBC5521C582}"/>
              </a:ext>
            </a:extLst>
          </p:cNvPr>
          <p:cNvSpPr/>
          <p:nvPr/>
        </p:nvSpPr>
        <p:spPr>
          <a:xfrm>
            <a:off x="263352" y="44624"/>
            <a:ext cx="1180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4.1 Vertical emittance blow-up to level vertical emittance to 10pm 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(Simone Liuzzo, Elena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Buratin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et al)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746CA3-CDE7-40C2-89EC-2D6C68AA09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1" t="22512" r="76555" b="6582"/>
          <a:stretch/>
        </p:blipFill>
        <p:spPr>
          <a:xfrm>
            <a:off x="528416" y="2254564"/>
            <a:ext cx="2119064" cy="1715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59F8C8-197D-4046-A048-C6BE4114C0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41" t="27546" r="2695" b="5719"/>
          <a:stretch/>
        </p:blipFill>
        <p:spPr>
          <a:xfrm>
            <a:off x="9234897" y="2158040"/>
            <a:ext cx="2189695" cy="17955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0A99D5-2E7E-4426-947C-D26F97590087}"/>
              </a:ext>
            </a:extLst>
          </p:cNvPr>
          <p:cNvSpPr txBox="1"/>
          <p:nvPr/>
        </p:nvSpPr>
        <p:spPr>
          <a:xfrm>
            <a:off x="539076" y="1209248"/>
            <a:ext cx="20057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Vertical emittance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rial"/>
              </a:rPr>
              <a:t>1 pm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A117C-1BCE-4C40-B3D6-4A34439E95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07" t="64829" r="507"/>
          <a:stretch/>
        </p:blipFill>
        <p:spPr>
          <a:xfrm>
            <a:off x="1991544" y="4077072"/>
            <a:ext cx="4778927" cy="22410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E10D58-81D3-41E0-AF1C-9CCAF78AE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978" y="1011844"/>
            <a:ext cx="3376358" cy="24858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1B7E14D-B477-4FF8-B7B6-7636218E1AD0}"/>
              </a:ext>
            </a:extLst>
          </p:cNvPr>
          <p:cNvSpPr txBox="1"/>
          <p:nvPr/>
        </p:nvSpPr>
        <p:spPr>
          <a:xfrm>
            <a:off x="4295215" y="2932295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/>
              </a:rPr>
              <a:t>Shaker</a:t>
            </a:r>
            <a:endParaRPr lang="en-GB" sz="2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D06AF-191C-4A81-8555-5F0FCA7D56CB}"/>
              </a:ext>
            </a:extLst>
          </p:cNvPr>
          <p:cNvSpPr txBox="1"/>
          <p:nvPr/>
        </p:nvSpPr>
        <p:spPr>
          <a:xfrm>
            <a:off x="6770471" y="5069826"/>
            <a:ext cx="471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Simulations: 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</a:rPr>
              <a:t>high chromaticity = blow up and no coherent motion</a:t>
            </a:r>
          </a:p>
        </p:txBody>
      </p:sp>
      <p:cxnSp>
        <p:nvCxnSpPr>
          <p:cNvPr id="33" name="Elbow Connector 14">
            <a:extLst>
              <a:ext uri="{FF2B5EF4-FFF2-40B4-BE49-F238E27FC236}">
                <a16:creationId xmlns:a16="http://schemas.microsoft.com/office/drawing/2014/main" id="{B1F2BAD2-CCC5-437F-ADC3-99E258C4072A}"/>
              </a:ext>
            </a:extLst>
          </p:cNvPr>
          <p:cNvCxnSpPr>
            <a:cxnSpLocks/>
          </p:cNvCxnSpPr>
          <p:nvPr/>
        </p:nvCxnSpPr>
        <p:spPr>
          <a:xfrm flipV="1">
            <a:off x="2722242" y="2341717"/>
            <a:ext cx="1354949" cy="852188"/>
          </a:xfrm>
          <a:prstGeom prst="bentConnector3">
            <a:avLst/>
          </a:prstGeom>
          <a:noFill/>
          <a:ln w="9525" cap="flat" cmpd="sng" algn="ctr">
            <a:solidFill>
              <a:srgbClr val="132577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4" name="Elbow Connector 16">
            <a:extLst>
              <a:ext uri="{FF2B5EF4-FFF2-40B4-BE49-F238E27FC236}">
                <a16:creationId xmlns:a16="http://schemas.microsoft.com/office/drawing/2014/main" id="{5E5359A2-1BD5-4ABC-97CD-D9558EDE019D}"/>
              </a:ext>
            </a:extLst>
          </p:cNvPr>
          <p:cNvCxnSpPr>
            <a:cxnSpLocks/>
          </p:cNvCxnSpPr>
          <p:nvPr/>
        </p:nvCxnSpPr>
        <p:spPr>
          <a:xfrm>
            <a:off x="7818605" y="2301712"/>
            <a:ext cx="1300824" cy="943465"/>
          </a:xfrm>
          <a:prstGeom prst="bentConnector3">
            <a:avLst/>
          </a:prstGeom>
          <a:noFill/>
          <a:ln w="9525" cap="flat" cmpd="sng" algn="ctr">
            <a:solidFill>
              <a:srgbClr val="132577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C0602F-D001-4EAD-90F3-1EA1158981E1}"/>
              </a:ext>
            </a:extLst>
          </p:cNvPr>
          <p:cNvSpPr txBox="1"/>
          <p:nvPr/>
        </p:nvSpPr>
        <p:spPr>
          <a:xfrm>
            <a:off x="9376834" y="1177771"/>
            <a:ext cx="20057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Vertical emittance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rial"/>
              </a:rPr>
              <a:t>10 pm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FB89B6-43FE-4787-BAC1-F6BD27C366CE}"/>
              </a:ext>
            </a:extLst>
          </p:cNvPr>
          <p:cNvSpPr txBox="1"/>
          <p:nvPr/>
        </p:nvSpPr>
        <p:spPr>
          <a:xfrm>
            <a:off x="4381007" y="3768887"/>
            <a:ext cx="283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EBS system </a:t>
            </a:r>
            <a:r>
              <a:rPr lang="en-US" dirty="0">
                <a:solidFill>
                  <a:prstClr val="black"/>
                </a:solidFill>
                <a:latin typeface="Arial"/>
                <a:sym typeface="Wingdings" pitchFamily="2" charset="2"/>
              </a:rPr>
              <a:t> PETRA IV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60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8DCC2-C49F-46FE-93ED-512851727894}"/>
              </a:ext>
            </a:extLst>
          </p:cNvPr>
          <p:cNvSpPr/>
          <p:nvPr/>
        </p:nvSpPr>
        <p:spPr>
          <a:xfrm>
            <a:off x="263352" y="44624"/>
            <a:ext cx="1180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4.3 Vacuum chamber impedances and beam instabilities 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(Mikhail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Zobov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al)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1389E-1891-4DA5-8B11-D1D3AA17E304}"/>
              </a:ext>
            </a:extLst>
          </p:cNvPr>
          <p:cNvSpPr/>
          <p:nvPr/>
        </p:nvSpPr>
        <p:spPr>
          <a:xfrm>
            <a:off x="335360" y="1177313"/>
            <a:ext cx="11665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   High current beam dynamics studies have been carried out for the USSR lattices provided by Task 4.1. It has been shown that  more than 5 mA per bunch for timing mode and 200 mA of total current for brightness mode can be stored for users in the USSR storage ring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2.    CETA numerical code for analyzing collective effects and instabilities in storage rings has been developed and successfully benchmarked. The work is in progress to implement additional features required for high-current beam dynamics studies.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3.    The code BeamImpedance2DX for the resistive wall impedance calculation for the beam pipes with arbitrary cross-sections has been developed and tested.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4.    Analysis of the best experience in the low impedance vacuum chamber design acquired in the modern synchrotron light sources and particle factory-class colliders has been carried out.  An electromagnetic design of the RF cavities equipped with the waveguide-to-coaxial transition for higher-order mode suppression has been completed.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CC27DEB-E6D8-421C-93F6-34C7144B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247042"/>
            <a:ext cx="736121" cy="54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E15A98-7AFC-4BF7-8078-ABD81098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79" y="228327"/>
            <a:ext cx="647294" cy="6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2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918C2-E5BF-4162-994F-7A37176F190D}"/>
              </a:ext>
            </a:extLst>
          </p:cNvPr>
          <p:cNvSpPr/>
          <p:nvPr/>
        </p:nvSpPr>
        <p:spPr>
          <a:xfrm>
            <a:off x="263352" y="44624"/>
            <a:ext cx="11809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4.3 Vacuum chamber impedances and beam instabilities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(Mikhail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Zobov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Shalva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Bilanishvili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al)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4742EF-6D7D-4301-9611-E19146D5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836712"/>
            <a:ext cx="7368181" cy="451218"/>
          </a:xfrm>
        </p:spPr>
        <p:txBody>
          <a:bodyPr>
            <a:noAutofit/>
          </a:bodyPr>
          <a:lstStyle/>
          <a:p>
            <a:r>
              <a:rPr lang="it-IT" sz="2800" dirty="0"/>
              <a:t>USSR </a:t>
            </a:r>
            <a:r>
              <a:rPr lang="x-none" sz="2800" dirty="0"/>
              <a:t>Mode</a:t>
            </a:r>
            <a:r>
              <a:rPr lang="it-IT" sz="2800" dirty="0"/>
              <a:t>s</a:t>
            </a:r>
            <a:r>
              <a:rPr lang="x-none" sz="2800" dirty="0"/>
              <a:t> of Operation and Beam Parameters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1CE5B1A-0266-43C3-87B3-8EAE7EE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307" y="1006737"/>
            <a:ext cx="3312617" cy="785938"/>
          </a:xfrm>
        </p:spPr>
        <p:txBody>
          <a:bodyPr>
            <a:normAutofit fontScale="62500" lnSpcReduction="20000"/>
          </a:bodyPr>
          <a:lstStyle/>
          <a:p>
            <a:r>
              <a:rPr lang="x-none" dirty="0"/>
              <a:t>Harmonic number = 1240</a:t>
            </a:r>
          </a:p>
          <a:p>
            <a:r>
              <a:rPr lang="x-none" dirty="0"/>
              <a:t>Coupling ey/ex=0.03 </a:t>
            </a:r>
          </a:p>
          <a:p>
            <a:endParaRPr lang="x-none" dirty="0"/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966A3B3-6960-4721-9884-1F41FBD09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46418"/>
              </p:ext>
            </p:extLst>
          </p:nvPr>
        </p:nvGraphicFramePr>
        <p:xfrm>
          <a:off x="575555" y="1425685"/>
          <a:ext cx="7992887" cy="425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54684691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2772715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194582440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4054336051"/>
                    </a:ext>
                  </a:extLst>
                </a:gridCol>
              </a:tblGrid>
              <a:tr h="755861">
                <a:tc>
                  <a:txBody>
                    <a:bodyPr/>
                    <a:lstStyle/>
                    <a:p>
                      <a:r>
                        <a:rPr lang="x-none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Brightness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Timing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4773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Total 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6709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Number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17206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Bunch Current I</a:t>
                      </a:r>
                      <a:r>
                        <a:rPr lang="x-none" baseline="-25000" dirty="0"/>
                        <a:t>b</a:t>
                      </a:r>
                      <a:r>
                        <a:rPr lang="x-none" dirty="0"/>
                        <a:t>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0.325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25869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Hor. </a:t>
                      </a:r>
                      <a:r>
                        <a:rPr lang="en-GB" dirty="0"/>
                        <a:t>E</a:t>
                      </a:r>
                      <a:r>
                        <a:rPr lang="x-none" dirty="0"/>
                        <a:t>mittance </a:t>
                      </a:r>
                      <a:r>
                        <a:rPr lang="x-none" dirty="0">
                          <a:latin typeface="Symbol" pitchFamily="2" charset="2"/>
                        </a:rPr>
                        <a:t>e</a:t>
                      </a:r>
                      <a:r>
                        <a:rPr lang="x-none" baseline="-25000" dirty="0"/>
                        <a:t>x</a:t>
                      </a:r>
                      <a:r>
                        <a:rPr lang="x-none" dirty="0"/>
                        <a:t> (pm)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68.2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85.7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123.2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22009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Ver. Emittance </a:t>
                      </a:r>
                      <a:r>
                        <a:rPr lang="x-none" dirty="0">
                          <a:latin typeface="Symbol" pitchFamily="2" charset="2"/>
                        </a:rPr>
                        <a:t>e</a:t>
                      </a:r>
                      <a:r>
                        <a:rPr lang="x-none" baseline="-25000" dirty="0"/>
                        <a:t>y</a:t>
                      </a:r>
                      <a:r>
                        <a:rPr lang="x-none" dirty="0"/>
                        <a:t> (pm)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826622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Bunch Length </a:t>
                      </a:r>
                      <a:r>
                        <a:rPr lang="x-none" dirty="0">
                          <a:latin typeface="Symbol" pitchFamily="2" charset="2"/>
                        </a:rPr>
                        <a:t>s</a:t>
                      </a:r>
                      <a:r>
                        <a:rPr lang="x-none" baseline="-25000" dirty="0"/>
                        <a:t>t</a:t>
                      </a:r>
                      <a:r>
                        <a:rPr lang="x-none" dirty="0"/>
                        <a:t> (ps)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9.20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13.11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30.1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18104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Energy Spread </a:t>
                      </a:r>
                      <a:r>
                        <a:rPr lang="x-none" dirty="0">
                          <a:latin typeface="Symbol" pitchFamily="2" charset="2"/>
                        </a:rPr>
                        <a:t>s</a:t>
                      </a:r>
                      <a:r>
                        <a:rPr lang="x-none" baseline="-25000" dirty="0"/>
                        <a:t>E</a:t>
                      </a:r>
                      <a:r>
                        <a:rPr lang="x-none" dirty="0"/>
                        <a:t> (10</a:t>
                      </a:r>
                      <a:r>
                        <a:rPr lang="x-none" baseline="30000" dirty="0"/>
                        <a:t>-3</a:t>
                      </a:r>
                      <a:r>
                        <a:rPr lang="x-non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1.46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64448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r>
                        <a:rPr lang="x-none" dirty="0"/>
                        <a:t>Touschek lifetime</a:t>
                      </a:r>
                      <a:r>
                        <a:rPr lang="x-none" dirty="0">
                          <a:latin typeface="Symbol" pitchFamily="2" charset="2"/>
                        </a:rPr>
                        <a:t> t </a:t>
                      </a:r>
                      <a:r>
                        <a:rPr lang="x-none" dirty="0"/>
                        <a:t>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49.6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25.7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5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51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98EDF8-69BE-49C4-9F20-390C412811D9}"/>
              </a:ext>
            </a:extLst>
          </p:cNvPr>
          <p:cNvSpPr/>
          <p:nvPr/>
        </p:nvSpPr>
        <p:spPr>
          <a:xfrm>
            <a:off x="263352" y="44624"/>
            <a:ext cx="1180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4.3 Vacuum chamber impedances and beam instabilities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A53B18C-0E25-48AE-96B1-84A26EB00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38" y="874671"/>
            <a:ext cx="6790864" cy="28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4D6F1CE-0729-4228-9A3C-DAA9AAE3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501008"/>
            <a:ext cx="6392044" cy="26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358A3-7262-4DF2-AE20-DAD3DD4C2DFB}"/>
              </a:ext>
            </a:extLst>
          </p:cNvPr>
          <p:cNvSpPr txBox="1"/>
          <p:nvPr/>
        </p:nvSpPr>
        <p:spPr>
          <a:xfrm>
            <a:off x="551384" y="501929"/>
            <a:ext cx="1074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Cavities with Waveguide-to-Coaxial Transitions for HOM Suppression</a:t>
            </a:r>
          </a:p>
        </p:txBody>
      </p:sp>
    </p:spTree>
    <p:extLst>
      <p:ext uri="{BB962C8B-B14F-4D97-AF65-F5344CB8AC3E}">
        <p14:creationId xmlns:p14="http://schemas.microsoft.com/office/powerpoint/2010/main" val="115567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28774-7D1E-4916-BA73-E91A02C8D90A}"/>
              </a:ext>
            </a:extLst>
          </p:cNvPr>
          <p:cNvSpPr/>
          <p:nvPr/>
        </p:nvSpPr>
        <p:spPr>
          <a:xfrm>
            <a:off x="203948" y="157900"/>
            <a:ext cx="1180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4.3 Vacuum chamber impedances and beam instabilities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13C8F-9BF4-4697-8FD9-B37B1EE3A445}"/>
              </a:ext>
            </a:extLst>
          </p:cNvPr>
          <p:cNvSpPr/>
          <p:nvPr/>
        </p:nvSpPr>
        <p:spPr>
          <a:xfrm>
            <a:off x="2855640" y="1044768"/>
            <a:ext cx="610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Task 4.3 activity will be aimed at</a:t>
            </a:r>
            <a:endParaRPr lang="it-IT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77774-85F0-46CC-AE4E-2C5F901ED825}"/>
              </a:ext>
            </a:extLst>
          </p:cNvPr>
          <p:cNvSpPr txBox="1"/>
          <p:nvPr/>
        </p:nvSpPr>
        <p:spPr>
          <a:xfrm>
            <a:off x="2351584" y="1916832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Final release of a software CETA (Collective Effects Tool Analysis) for analytical and numerical studies of beam instabilities in storage rings 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(Milestone, M48)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Studies of the high current beam dynamics by using CETA applied on PETRA-IV synchrotron light source as a specific example 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(Deliverable, Scientific Report, M48)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Electromagnetic design of vacuum chamber components for modern synchrotron light sources with a goal to reduce their beam coupling impedance 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(Deliverable, Scientific Report, M48)</a:t>
            </a:r>
          </a:p>
        </p:txBody>
      </p:sp>
    </p:spTree>
    <p:extLst>
      <p:ext uri="{BB962C8B-B14F-4D97-AF65-F5344CB8AC3E}">
        <p14:creationId xmlns:p14="http://schemas.microsoft.com/office/powerpoint/2010/main" val="267265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28774-7D1E-4916-BA73-E91A02C8D90A}"/>
              </a:ext>
            </a:extLst>
          </p:cNvPr>
          <p:cNvSpPr/>
          <p:nvPr/>
        </p:nvSpPr>
        <p:spPr>
          <a:xfrm>
            <a:off x="203948" y="157900"/>
            <a:ext cx="1180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4.4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(Cristina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Vaccarezza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al)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uppo 5">
            <a:extLst>
              <a:ext uri="{FF2B5EF4-FFF2-40B4-BE49-F238E27FC236}">
                <a16:creationId xmlns:a16="http://schemas.microsoft.com/office/drawing/2014/main" id="{18760BF9-17A1-4E04-A020-465B05576F53}"/>
              </a:ext>
            </a:extLst>
          </p:cNvPr>
          <p:cNvGrpSpPr/>
          <p:nvPr/>
        </p:nvGrpSpPr>
        <p:grpSpPr>
          <a:xfrm>
            <a:off x="191344" y="2166839"/>
            <a:ext cx="11872380" cy="2944701"/>
            <a:chOff x="298536" y="3830962"/>
            <a:chExt cx="11872380" cy="2944701"/>
          </a:xfrm>
        </p:grpSpPr>
        <p:cxnSp>
          <p:nvCxnSpPr>
            <p:cNvPr id="45" name="Connettore 1 6">
              <a:extLst>
                <a:ext uri="{FF2B5EF4-FFF2-40B4-BE49-F238E27FC236}">
                  <a16:creationId xmlns:a16="http://schemas.microsoft.com/office/drawing/2014/main" id="{C1840079-E402-46F7-A02B-162E744D067B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>
              <a:off x="988031" y="5114450"/>
              <a:ext cx="451035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6" name="Rettangolo 9">
              <a:extLst>
                <a:ext uri="{FF2B5EF4-FFF2-40B4-BE49-F238E27FC236}">
                  <a16:creationId xmlns:a16="http://schemas.microsoft.com/office/drawing/2014/main" id="{A52CF8D6-ADA3-41A8-86CB-0E233A2A2944}"/>
                </a:ext>
              </a:extLst>
            </p:cNvPr>
            <p:cNvSpPr/>
            <p:nvPr/>
          </p:nvSpPr>
          <p:spPr>
            <a:xfrm>
              <a:off x="988031" y="4960337"/>
              <a:ext cx="246580" cy="30822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ttangolo 10">
              <a:extLst>
                <a:ext uri="{FF2B5EF4-FFF2-40B4-BE49-F238E27FC236}">
                  <a16:creationId xmlns:a16="http://schemas.microsoft.com/office/drawing/2014/main" id="{D54D3DC6-D51B-48FA-964F-4D340B1D2CE8}"/>
                </a:ext>
              </a:extLst>
            </p:cNvPr>
            <p:cNvSpPr/>
            <p:nvPr/>
          </p:nvSpPr>
          <p:spPr>
            <a:xfrm>
              <a:off x="1384442" y="5001433"/>
              <a:ext cx="641278" cy="23630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8" name="Connettore 2 11">
              <a:extLst>
                <a:ext uri="{FF2B5EF4-FFF2-40B4-BE49-F238E27FC236}">
                  <a16:creationId xmlns:a16="http://schemas.microsoft.com/office/drawing/2014/main" id="{DD26B623-BF7A-42FE-AEBA-DDBFBC100C2C}"/>
                </a:ext>
              </a:extLst>
            </p:cNvPr>
            <p:cNvCxnSpPr/>
            <p:nvPr/>
          </p:nvCxnSpPr>
          <p:spPr>
            <a:xfrm flipV="1">
              <a:off x="2172130" y="4435541"/>
              <a:ext cx="0" cy="66782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sellaDiTesto 12">
                  <a:extLst>
                    <a:ext uri="{FF2B5EF4-FFF2-40B4-BE49-F238E27FC236}">
                      <a16:creationId xmlns:a16="http://schemas.microsoft.com/office/drawing/2014/main" id="{F48B5CF3-04C4-4BE8-A220-D5F4E3185782}"/>
                    </a:ext>
                  </a:extLst>
                </p:cNvPr>
                <p:cNvSpPr txBox="1"/>
                <p:nvPr/>
              </p:nvSpPr>
              <p:spPr>
                <a:xfrm>
                  <a:off x="877262" y="3909228"/>
                  <a:ext cx="24598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=150−200 </m:t>
                        </m:r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𝑀𝑒𝑉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GB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(with VB)</a:t>
                  </a: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0A3576DE-2897-2F4B-96F3-D5A4CAFC4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62" y="3909228"/>
                  <a:ext cx="2459804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ttangolo 14">
              <a:extLst>
                <a:ext uri="{FF2B5EF4-FFF2-40B4-BE49-F238E27FC236}">
                  <a16:creationId xmlns:a16="http://schemas.microsoft.com/office/drawing/2014/main" id="{7EBBC744-C4B2-42EF-8C12-FC5288834D8D}"/>
                </a:ext>
              </a:extLst>
            </p:cNvPr>
            <p:cNvSpPr/>
            <p:nvPr/>
          </p:nvSpPr>
          <p:spPr>
            <a:xfrm>
              <a:off x="3361369" y="4960337"/>
              <a:ext cx="1736323" cy="25685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16">
              <a:extLst>
                <a:ext uri="{FF2B5EF4-FFF2-40B4-BE49-F238E27FC236}">
                  <a16:creationId xmlns:a16="http://schemas.microsoft.com/office/drawing/2014/main" id="{9F1985DE-4F78-43AB-B74D-1F3095B43C3A}"/>
                </a:ext>
              </a:extLst>
            </p:cNvPr>
            <p:cNvSpPr/>
            <p:nvPr/>
          </p:nvSpPr>
          <p:spPr>
            <a:xfrm>
              <a:off x="838200" y="4845694"/>
              <a:ext cx="1333930" cy="51533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" name="Connettore 1 18">
              <a:extLst>
                <a:ext uri="{FF2B5EF4-FFF2-40B4-BE49-F238E27FC236}">
                  <a16:creationId xmlns:a16="http://schemas.microsoft.com/office/drawing/2014/main" id="{ADDFABAE-E516-4204-A5AA-796C8FA41B15}"/>
                </a:ext>
              </a:extLst>
            </p:cNvPr>
            <p:cNvCxnSpPr/>
            <p:nvPr/>
          </p:nvCxnSpPr>
          <p:spPr>
            <a:xfrm flipV="1">
              <a:off x="5498385" y="4846507"/>
              <a:ext cx="287676" cy="26712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Connettore 1 20">
              <a:extLst>
                <a:ext uri="{FF2B5EF4-FFF2-40B4-BE49-F238E27FC236}">
                  <a16:creationId xmlns:a16="http://schemas.microsoft.com/office/drawing/2014/main" id="{BE3202B2-B2AF-4468-A877-62B684532C3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095996" y="4856781"/>
              <a:ext cx="287676" cy="26712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Connettore 1 22">
              <a:extLst>
                <a:ext uri="{FF2B5EF4-FFF2-40B4-BE49-F238E27FC236}">
                  <a16:creationId xmlns:a16="http://schemas.microsoft.com/office/drawing/2014/main" id="{38400F8C-E2E0-4A42-A644-D601DDFCCE2A}"/>
                </a:ext>
              </a:extLst>
            </p:cNvPr>
            <p:cNvCxnSpPr>
              <a:cxnSpLocks/>
            </p:cNvCxnSpPr>
            <p:nvPr/>
          </p:nvCxnSpPr>
          <p:spPr>
            <a:xfrm>
              <a:off x="5786061" y="4844881"/>
              <a:ext cx="32063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Connettore 1 24">
              <a:extLst>
                <a:ext uri="{FF2B5EF4-FFF2-40B4-BE49-F238E27FC236}">
                  <a16:creationId xmlns:a16="http://schemas.microsoft.com/office/drawing/2014/main" id="{36DDC5BE-7C4E-4AF4-869F-824549AB273D}"/>
                </a:ext>
              </a:extLst>
            </p:cNvPr>
            <p:cNvCxnSpPr>
              <a:cxnSpLocks/>
            </p:cNvCxnSpPr>
            <p:nvPr/>
          </p:nvCxnSpPr>
          <p:spPr>
            <a:xfrm>
              <a:off x="6373399" y="5134184"/>
              <a:ext cx="458056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6" name="Rettangolo 26">
              <a:extLst>
                <a:ext uri="{FF2B5EF4-FFF2-40B4-BE49-F238E27FC236}">
                  <a16:creationId xmlns:a16="http://schemas.microsoft.com/office/drawing/2014/main" id="{1D6A4F2D-E29C-45B6-B81F-E3AF2A7327C6}"/>
                </a:ext>
              </a:extLst>
            </p:cNvPr>
            <p:cNvSpPr/>
            <p:nvPr/>
          </p:nvSpPr>
          <p:spPr>
            <a:xfrm>
              <a:off x="6730432" y="4990345"/>
              <a:ext cx="3482921" cy="256854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Connettore 2 27">
              <a:extLst>
                <a:ext uri="{FF2B5EF4-FFF2-40B4-BE49-F238E27FC236}">
                  <a16:creationId xmlns:a16="http://schemas.microsoft.com/office/drawing/2014/main" id="{257AF470-66DB-4979-9FD7-FFF40EDC2A2C}"/>
                </a:ext>
              </a:extLst>
            </p:cNvPr>
            <p:cNvCxnSpPr/>
            <p:nvPr/>
          </p:nvCxnSpPr>
          <p:spPr>
            <a:xfrm flipV="1">
              <a:off x="6524089" y="4446629"/>
              <a:ext cx="0" cy="66782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sellaDiTesto 28">
                  <a:extLst>
                    <a:ext uri="{FF2B5EF4-FFF2-40B4-BE49-F238E27FC236}">
                      <a16:creationId xmlns:a16="http://schemas.microsoft.com/office/drawing/2014/main" id="{EA0E15E6-FC83-4EB6-838E-CF6C152B574A}"/>
                    </a:ext>
                  </a:extLst>
                </p:cNvPr>
                <p:cNvSpPr txBox="1"/>
                <p:nvPr/>
              </p:nvSpPr>
              <p:spPr>
                <a:xfrm>
                  <a:off x="5294187" y="3906610"/>
                  <a:ext cx="24598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kumimoji="0" lang="it-IT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𝑒𝑉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it-IT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10 </m:t>
                        </m:r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47364D08-1A3D-AF96-733F-1CB37547E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187" y="3906610"/>
                  <a:ext cx="2459804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sellaDiTesto 29">
                  <a:extLst>
                    <a:ext uri="{FF2B5EF4-FFF2-40B4-BE49-F238E27FC236}">
                      <a16:creationId xmlns:a16="http://schemas.microsoft.com/office/drawing/2014/main" id="{516552E4-49A8-4BE0-BD6A-A3A2E37E77CA}"/>
                    </a:ext>
                  </a:extLst>
                </p:cNvPr>
                <p:cNvSpPr txBox="1"/>
                <p:nvPr/>
              </p:nvSpPr>
              <p:spPr>
                <a:xfrm>
                  <a:off x="9711112" y="3830962"/>
                  <a:ext cx="24598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=6 </m:t>
                        </m:r>
                        <m:r>
                          <a:rPr kumimoji="0" lang="it-IT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0" lang="en-GB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𝑒𝑉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it-IT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10 </m:t>
                        </m:r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89C1F01A-0723-6C58-9200-FC20AA63F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1112" y="3830962"/>
                  <a:ext cx="2459804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onnettore 2 30">
              <a:extLst>
                <a:ext uri="{FF2B5EF4-FFF2-40B4-BE49-F238E27FC236}">
                  <a16:creationId xmlns:a16="http://schemas.microsoft.com/office/drawing/2014/main" id="{543397AA-6469-4E9E-9AA6-B4CAE2449E2C}"/>
                </a:ext>
              </a:extLst>
            </p:cNvPr>
            <p:cNvCxnSpPr/>
            <p:nvPr/>
          </p:nvCxnSpPr>
          <p:spPr>
            <a:xfrm flipV="1">
              <a:off x="10953963" y="4425726"/>
              <a:ext cx="0" cy="66782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Connettore 1 31">
              <a:extLst>
                <a:ext uri="{FF2B5EF4-FFF2-40B4-BE49-F238E27FC236}">
                  <a16:creationId xmlns:a16="http://schemas.microsoft.com/office/drawing/2014/main" id="{97A4209F-C201-4053-B55C-A96077FF7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2479" y="5125539"/>
              <a:ext cx="1373317" cy="81298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Rettangolo 32">
              <a:extLst>
                <a:ext uri="{FF2B5EF4-FFF2-40B4-BE49-F238E27FC236}">
                  <a16:creationId xmlns:a16="http://schemas.microsoft.com/office/drawing/2014/main" id="{3BEBD0D8-4DE1-457F-8D3F-2072A086E92F}"/>
                </a:ext>
              </a:extLst>
            </p:cNvPr>
            <p:cNvSpPr/>
            <p:nvPr/>
          </p:nvSpPr>
          <p:spPr>
            <a:xfrm rot="19763696">
              <a:off x="1368532" y="5754115"/>
              <a:ext cx="246580" cy="308225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ttangolo 33">
              <a:extLst>
                <a:ext uri="{FF2B5EF4-FFF2-40B4-BE49-F238E27FC236}">
                  <a16:creationId xmlns:a16="http://schemas.microsoft.com/office/drawing/2014/main" id="{CAEB0814-E5D0-40DD-9F9F-3F8829EEF9A0}"/>
                </a:ext>
              </a:extLst>
            </p:cNvPr>
            <p:cNvSpPr/>
            <p:nvPr/>
          </p:nvSpPr>
          <p:spPr>
            <a:xfrm rot="19763696">
              <a:off x="1684846" y="5492202"/>
              <a:ext cx="641278" cy="23630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Parentesi graffa aperta 34">
              <a:extLst>
                <a:ext uri="{FF2B5EF4-FFF2-40B4-BE49-F238E27FC236}">
                  <a16:creationId xmlns:a16="http://schemas.microsoft.com/office/drawing/2014/main" id="{790F9E5E-DCFF-49C6-96DA-B3018039CFC1}"/>
                </a:ext>
              </a:extLst>
            </p:cNvPr>
            <p:cNvSpPr/>
            <p:nvPr/>
          </p:nvSpPr>
          <p:spPr>
            <a:xfrm rot="5400000">
              <a:off x="4087621" y="3904956"/>
              <a:ext cx="267121" cy="1719626"/>
            </a:xfrm>
            <a:prstGeom prst="lef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asellaDiTesto 35">
              <a:extLst>
                <a:ext uri="{FF2B5EF4-FFF2-40B4-BE49-F238E27FC236}">
                  <a16:creationId xmlns:a16="http://schemas.microsoft.com/office/drawing/2014/main" id="{0B0ED330-0463-44E0-AD85-2163A4707888}"/>
                </a:ext>
              </a:extLst>
            </p:cNvPr>
            <p:cNvSpPr txBox="1"/>
            <p:nvPr/>
          </p:nvSpPr>
          <p:spPr>
            <a:xfrm>
              <a:off x="3803411" y="4052771"/>
              <a:ext cx="8547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Linac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C-band</a:t>
              </a:r>
            </a:p>
          </p:txBody>
        </p:sp>
        <p:sp>
          <p:nvSpPr>
            <p:cNvPr id="66" name="CasellaDiTesto 36">
              <a:extLst>
                <a:ext uri="{FF2B5EF4-FFF2-40B4-BE49-F238E27FC236}">
                  <a16:creationId xmlns:a16="http://schemas.microsoft.com/office/drawing/2014/main" id="{52D6B770-5584-4E16-9E49-38A30408F9AB}"/>
                </a:ext>
              </a:extLst>
            </p:cNvPr>
            <p:cNvSpPr txBox="1"/>
            <p:nvPr/>
          </p:nvSpPr>
          <p:spPr>
            <a:xfrm>
              <a:off x="8084222" y="4036382"/>
              <a:ext cx="8547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Linac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C-band</a:t>
              </a:r>
            </a:p>
          </p:txBody>
        </p:sp>
        <p:sp>
          <p:nvSpPr>
            <p:cNvPr id="67" name="Parentesi graffa aperta 37">
              <a:extLst>
                <a:ext uri="{FF2B5EF4-FFF2-40B4-BE49-F238E27FC236}">
                  <a16:creationId xmlns:a16="http://schemas.microsoft.com/office/drawing/2014/main" id="{67A867B8-4B9B-4D68-B429-DF0325A5C69D}"/>
                </a:ext>
              </a:extLst>
            </p:cNvPr>
            <p:cNvSpPr/>
            <p:nvPr/>
          </p:nvSpPr>
          <p:spPr>
            <a:xfrm rot="5400000">
              <a:off x="8368836" y="3043551"/>
              <a:ext cx="256856" cy="3432173"/>
            </a:xfrm>
            <a:prstGeom prst="lef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CasellaDiTesto 38">
              <a:extLst>
                <a:ext uri="{FF2B5EF4-FFF2-40B4-BE49-F238E27FC236}">
                  <a16:creationId xmlns:a16="http://schemas.microsoft.com/office/drawing/2014/main" id="{475BC667-EC40-4C28-B870-96851A9E7509}"/>
                </a:ext>
              </a:extLst>
            </p:cNvPr>
            <p:cNvSpPr txBox="1"/>
            <p:nvPr/>
          </p:nvSpPr>
          <p:spPr>
            <a:xfrm>
              <a:off x="298536" y="4548379"/>
              <a:ext cx="1462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Photoinjector</a:t>
              </a:r>
            </a:p>
          </p:txBody>
        </p:sp>
        <p:sp>
          <p:nvSpPr>
            <p:cNvPr id="69" name="CasellaDiTesto 39">
              <a:extLst>
                <a:ext uri="{FF2B5EF4-FFF2-40B4-BE49-F238E27FC236}">
                  <a16:creationId xmlns:a16="http://schemas.microsoft.com/office/drawing/2014/main" id="{58F34DC4-F818-4387-BA0D-C0FFDC1353D5}"/>
                </a:ext>
              </a:extLst>
            </p:cNvPr>
            <p:cNvSpPr txBox="1"/>
            <p:nvPr/>
          </p:nvSpPr>
          <p:spPr>
            <a:xfrm rot="19690635">
              <a:off x="729290" y="6129332"/>
              <a:ext cx="1245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Thermionic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Gun</a:t>
              </a:r>
            </a:p>
          </p:txBody>
        </p:sp>
        <p:sp>
          <p:nvSpPr>
            <p:cNvPr id="70" name="CasellaDiTesto 40">
              <a:extLst>
                <a:ext uri="{FF2B5EF4-FFF2-40B4-BE49-F238E27FC236}">
                  <a16:creationId xmlns:a16="http://schemas.microsoft.com/office/drawing/2014/main" id="{DA2E3D07-12E1-4193-A4D0-26AF2C53058C}"/>
                </a:ext>
              </a:extLst>
            </p:cNvPr>
            <p:cNvSpPr txBox="1"/>
            <p:nvPr/>
          </p:nvSpPr>
          <p:spPr>
            <a:xfrm rot="19649889">
              <a:off x="1744592" y="5597390"/>
              <a:ext cx="8992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 band</a:t>
              </a:r>
            </a:p>
          </p:txBody>
        </p:sp>
        <p:sp>
          <p:nvSpPr>
            <p:cNvPr id="71" name="CasellaDiTesto 41">
              <a:extLst>
                <a:ext uri="{FF2B5EF4-FFF2-40B4-BE49-F238E27FC236}">
                  <a16:creationId xmlns:a16="http://schemas.microsoft.com/office/drawing/2014/main" id="{2FC4D972-5FCC-415E-981B-3E2AA788A491}"/>
                </a:ext>
              </a:extLst>
            </p:cNvPr>
            <p:cNvSpPr txBox="1"/>
            <p:nvPr/>
          </p:nvSpPr>
          <p:spPr>
            <a:xfrm>
              <a:off x="801423" y="5245485"/>
              <a:ext cx="13993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 or C-band</a:t>
              </a:r>
            </a:p>
          </p:txBody>
        </p:sp>
        <p:cxnSp>
          <p:nvCxnSpPr>
            <p:cNvPr id="72" name="Connettore 2 42">
              <a:extLst>
                <a:ext uri="{FF2B5EF4-FFF2-40B4-BE49-F238E27FC236}">
                  <a16:creationId xmlns:a16="http://schemas.microsoft.com/office/drawing/2014/main" id="{C9E13BA4-F0C2-4E6D-A65E-15D5CD28F511}"/>
                </a:ext>
              </a:extLst>
            </p:cNvPr>
            <p:cNvCxnSpPr>
              <a:cxnSpLocks/>
            </p:cNvCxnSpPr>
            <p:nvPr/>
          </p:nvCxnSpPr>
          <p:spPr>
            <a:xfrm>
              <a:off x="2835522" y="5150800"/>
              <a:ext cx="0" cy="66782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3" name="CasellaDiTesto 43">
              <a:extLst>
                <a:ext uri="{FF2B5EF4-FFF2-40B4-BE49-F238E27FC236}">
                  <a16:creationId xmlns:a16="http://schemas.microsoft.com/office/drawing/2014/main" id="{9815C3F6-780D-4619-B1DD-CA22668E9E39}"/>
                </a:ext>
              </a:extLst>
            </p:cNvPr>
            <p:cNvSpPr txBox="1"/>
            <p:nvPr/>
          </p:nvSpPr>
          <p:spPr>
            <a:xfrm>
              <a:off x="2400908" y="5779469"/>
              <a:ext cx="28932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Optimal injection to be studied (S-C-band chopper to preserve energy spread)</a:t>
              </a:r>
            </a:p>
          </p:txBody>
        </p:sp>
      </p:grpSp>
      <p:sp>
        <p:nvSpPr>
          <p:cNvPr id="74" name="CasellaDiTesto 44">
            <a:extLst>
              <a:ext uri="{FF2B5EF4-FFF2-40B4-BE49-F238E27FC236}">
                <a16:creationId xmlns:a16="http://schemas.microsoft.com/office/drawing/2014/main" id="{60FD329D-08B4-42AF-A31A-31AB8BE72C5B}"/>
              </a:ext>
            </a:extLst>
          </p:cNvPr>
          <p:cNvSpPr txBox="1"/>
          <p:nvPr/>
        </p:nvSpPr>
        <p:spPr>
          <a:xfrm>
            <a:off x="51620" y="970689"/>
            <a:ext cx="12012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Schematic layout for a 6 </a:t>
            </a: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GeV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Linac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serve as FEL driver &amp; top-up injector</a:t>
            </a:r>
          </a:p>
        </p:txBody>
      </p:sp>
      <p:sp>
        <p:nvSpPr>
          <p:cNvPr id="75" name="CasellaDiTesto 46">
            <a:extLst>
              <a:ext uri="{FF2B5EF4-FFF2-40B4-BE49-F238E27FC236}">
                <a16:creationId xmlns:a16="http://schemas.microsoft.com/office/drawing/2014/main" id="{968529CF-448E-408A-B6D1-6788479BF6B5}"/>
              </a:ext>
            </a:extLst>
          </p:cNvPr>
          <p:cNvSpPr txBox="1"/>
          <p:nvPr/>
        </p:nvSpPr>
        <p:spPr>
          <a:xfrm>
            <a:off x="290680" y="5670030"/>
            <a:ext cx="9805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D.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Alesini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, G.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Geloni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, A.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Giribono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, S.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Molodtsov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, M.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Zobov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, S.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Tocci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, C.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</a:rPr>
              <a:t>Vaccarezza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70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FD3C7BBB-940A-46D2-8E7D-A17944DE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247042"/>
            <a:ext cx="736121" cy="54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Imagen 12">
            <a:extLst>
              <a:ext uri="{FF2B5EF4-FFF2-40B4-BE49-F238E27FC236}">
                <a16:creationId xmlns:a16="http://schemas.microsoft.com/office/drawing/2014/main" id="{35192DB5-1CC4-436E-BB8E-FB6667857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73459"/>
            <a:ext cx="556094" cy="5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E8A0EB8-3131-4112-B011-23E696D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80" y="6144634"/>
            <a:ext cx="3254520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51EC37A-C180-4B2A-8595-FB2C5FF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62" y="6226190"/>
            <a:ext cx="894112" cy="5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C479EE0F-4449-4456-A3D8-A40DED60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0" y="6226990"/>
            <a:ext cx="1170701" cy="42141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AF7984E-FA8B-4AD4-91E9-E903FB8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228" y="6300982"/>
            <a:ext cx="11768780" cy="443616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EURIZON Annual Meeting | Darmstadt, 9 &amp; 10 February 2023 | WP 4 status &amp; plans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D48B1-DEBE-40E8-B8DC-B7CE3875A130}"/>
              </a:ext>
            </a:extLst>
          </p:cNvPr>
          <p:cNvSpPr/>
          <p:nvPr/>
        </p:nvSpPr>
        <p:spPr>
          <a:xfrm>
            <a:off x="203948" y="157900"/>
            <a:ext cx="1180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4.4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</p:txBody>
      </p:sp>
      <p:pic>
        <p:nvPicPr>
          <p:cNvPr id="9" name="Immagine 23">
            <a:extLst>
              <a:ext uri="{FF2B5EF4-FFF2-40B4-BE49-F238E27FC236}">
                <a16:creationId xmlns:a16="http://schemas.microsoft.com/office/drawing/2014/main" id="{E3AB9231-D058-49D2-BCE8-75FDD7DFC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" y="1273747"/>
            <a:ext cx="3514949" cy="274420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96AF5E-15A7-4C84-9D36-D9A4900ED592}"/>
              </a:ext>
            </a:extLst>
          </p:cNvPr>
          <p:cNvSpPr txBox="1"/>
          <p:nvPr/>
        </p:nvSpPr>
        <p:spPr>
          <a:xfrm>
            <a:off x="9198431" y="1268760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 band RF-GUN</a:t>
            </a:r>
          </a:p>
        </p:txBody>
      </p:sp>
      <p:pic>
        <p:nvPicPr>
          <p:cNvPr id="15" name="Immagine 15">
            <a:extLst>
              <a:ext uri="{FF2B5EF4-FFF2-40B4-BE49-F238E27FC236}">
                <a16:creationId xmlns:a16="http://schemas.microsoft.com/office/drawing/2014/main" id="{BDF51C7F-8755-47B4-8CC3-23B6D02103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839"/>
          <a:stretch/>
        </p:blipFill>
        <p:spPr>
          <a:xfrm>
            <a:off x="5583946" y="1420927"/>
            <a:ext cx="3210838" cy="299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magine 17">
            <a:extLst>
              <a:ext uri="{FF2B5EF4-FFF2-40B4-BE49-F238E27FC236}">
                <a16:creationId xmlns:a16="http://schemas.microsoft.com/office/drawing/2014/main" id="{96607FCA-137E-475F-9190-49BC1F8C1C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775"/>
          <a:stretch/>
        </p:blipFill>
        <p:spPr>
          <a:xfrm>
            <a:off x="9214538" y="3825785"/>
            <a:ext cx="2494026" cy="222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asellaDiTesto 19">
            <a:extLst>
              <a:ext uri="{FF2B5EF4-FFF2-40B4-BE49-F238E27FC236}">
                <a16:creationId xmlns:a16="http://schemas.microsoft.com/office/drawing/2014/main" id="{59DA1118-BDE4-4685-BD98-02BE837253AB}"/>
              </a:ext>
            </a:extLst>
          </p:cNvPr>
          <p:cNvSpPr txBox="1"/>
          <p:nvPr/>
        </p:nvSpPr>
        <p:spPr>
          <a:xfrm>
            <a:off x="2051926" y="1273747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 band RF-GUN</a:t>
            </a:r>
          </a:p>
        </p:txBody>
      </p:sp>
      <p:pic>
        <p:nvPicPr>
          <p:cNvPr id="18" name="Immagine 21">
            <a:extLst>
              <a:ext uri="{FF2B5EF4-FFF2-40B4-BE49-F238E27FC236}">
                <a16:creationId xmlns:a16="http://schemas.microsoft.com/office/drawing/2014/main" id="{2E0AE6F4-FA0C-4B62-A510-C9E0515D6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59" y="4009397"/>
            <a:ext cx="2594306" cy="2181717"/>
          </a:xfrm>
          <a:prstGeom prst="rect">
            <a:avLst/>
          </a:prstGeom>
        </p:spPr>
      </p:pic>
      <p:sp>
        <p:nvSpPr>
          <p:cNvPr id="19" name="CasellaDiTesto 45">
            <a:extLst>
              <a:ext uri="{FF2B5EF4-FFF2-40B4-BE49-F238E27FC236}">
                <a16:creationId xmlns:a16="http://schemas.microsoft.com/office/drawing/2014/main" id="{1EA1C697-B91A-4B5B-B71C-0225E7BF1E65}"/>
              </a:ext>
            </a:extLst>
          </p:cNvPr>
          <p:cNvSpPr txBox="1"/>
          <p:nvPr/>
        </p:nvSpPr>
        <p:spPr>
          <a:xfrm>
            <a:off x="2061794" y="1707921"/>
            <a:ext cx="321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D. </a:t>
            </a:r>
            <a:r>
              <a:rPr lang="en-GB" sz="1400" dirty="0" err="1"/>
              <a:t>Alesini</a:t>
            </a:r>
            <a:r>
              <a:rPr lang="en-GB" sz="1400" dirty="0"/>
              <a:t> </a:t>
            </a:r>
            <a:r>
              <a:rPr lang="en-GB" sz="1400" i="1" dirty="0"/>
              <a:t>et al, </a:t>
            </a:r>
            <a:r>
              <a:rPr lang="en-GB" sz="1400" dirty="0"/>
              <a:t>PhysRevSTAB.18.092001</a:t>
            </a:r>
          </a:p>
          <a:p>
            <a:r>
              <a:rPr lang="en-GB" sz="1400" dirty="0"/>
              <a:t>M. </a:t>
            </a:r>
            <a:r>
              <a:rPr lang="en-GB" sz="1400" dirty="0" err="1"/>
              <a:t>Ferrario</a:t>
            </a:r>
            <a:r>
              <a:rPr lang="en-GB" sz="1400" dirty="0"/>
              <a:t> et al., </a:t>
            </a:r>
            <a:r>
              <a:rPr lang="en-GB" sz="1400" dirty="0" err="1"/>
              <a:t>Nucl</a:t>
            </a:r>
            <a:r>
              <a:rPr lang="en-GB" sz="1400" dirty="0"/>
              <a:t>. </a:t>
            </a:r>
            <a:r>
              <a:rPr lang="en-GB" sz="1400" dirty="0" err="1"/>
              <a:t>Instrum</a:t>
            </a:r>
            <a:r>
              <a:rPr lang="en-GB" sz="1400" dirty="0"/>
              <a:t>. Meth. Phys. Res. B, vol. 309, pp. 183-188</a:t>
            </a:r>
          </a:p>
          <a:p>
            <a:endParaRPr lang="en-GB" sz="1400" dirty="0"/>
          </a:p>
        </p:txBody>
      </p:sp>
      <p:sp>
        <p:nvSpPr>
          <p:cNvPr id="20" name="CasellaDiTesto 48">
            <a:extLst>
              <a:ext uri="{FF2B5EF4-FFF2-40B4-BE49-F238E27FC236}">
                <a16:creationId xmlns:a16="http://schemas.microsoft.com/office/drawing/2014/main" id="{AD51F008-9803-4443-805C-88D426033A6D}"/>
              </a:ext>
            </a:extLst>
          </p:cNvPr>
          <p:cNvSpPr txBox="1"/>
          <p:nvPr/>
        </p:nvSpPr>
        <p:spPr>
          <a:xfrm>
            <a:off x="8863721" y="1766222"/>
            <a:ext cx="3328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D. </a:t>
            </a:r>
            <a:r>
              <a:rPr lang="en-GB" sz="1400" dirty="0" err="1"/>
              <a:t>Alesini</a:t>
            </a:r>
            <a:r>
              <a:rPr lang="en-GB" sz="1400" dirty="0"/>
              <a:t> </a:t>
            </a:r>
            <a:r>
              <a:rPr lang="en-GB" sz="1400" i="1" dirty="0"/>
              <a:t>et al, </a:t>
            </a:r>
            <a:r>
              <a:rPr lang="en-GB" sz="1400" i="1" dirty="0" err="1"/>
              <a:t>doi</a:t>
            </a:r>
            <a:r>
              <a:rPr lang="en-GB" sz="1400" i="1" dirty="0"/>
              <a:t>: </a:t>
            </a:r>
            <a:r>
              <a:rPr lang="it-IT" sz="1400" b="0" i="0" dirty="0">
                <a:effectLst/>
                <a:latin typeface="-apple-system"/>
              </a:rPr>
              <a:t>10.18429/JACoW-IPAC2022-MOPOMS021</a:t>
            </a:r>
          </a:p>
          <a:p>
            <a:r>
              <a:rPr lang="it-IT" sz="1400" dirty="0">
                <a:latin typeface="-apple-system"/>
              </a:rPr>
              <a:t>G. Pedrocchi et al: </a:t>
            </a:r>
            <a:r>
              <a:rPr lang="it-IT" sz="1400" b="0" i="0" dirty="0" err="1">
                <a:effectLst/>
                <a:latin typeface="-apple-system"/>
              </a:rPr>
              <a:t>doi</a:t>
            </a:r>
            <a:r>
              <a:rPr lang="it-IT" sz="1400" b="0" i="0" dirty="0">
                <a:effectLst/>
                <a:latin typeface="-apple-system"/>
              </a:rPr>
              <a:t> =10.18429/JACoW-IPAC2021-WEPAB398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23F37-A999-4695-9D81-C08EDC20C539}"/>
              </a:ext>
            </a:extLst>
          </p:cNvPr>
          <p:cNvSpPr/>
          <p:nvPr/>
        </p:nvSpPr>
        <p:spPr>
          <a:xfrm>
            <a:off x="2855640" y="601117"/>
            <a:ext cx="622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based on INFN-LNF expertise on RF Guns: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3174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1250</Words>
  <Application>Microsoft Office PowerPoint</Application>
  <PresentationFormat>Widescreen</PresentationFormat>
  <Paragraphs>150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Calibri</vt:lpstr>
      <vt:lpstr>Cambria Math</vt:lpstr>
      <vt:lpstr>DejaVu Sans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USSR Modes of Operation and Beam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</dc:creator>
  <cp:lastModifiedBy>KRISCH Michael</cp:lastModifiedBy>
  <cp:revision>77</cp:revision>
  <dcterms:created xsi:type="dcterms:W3CDTF">2020-05-08T04:42:25Z</dcterms:created>
  <dcterms:modified xsi:type="dcterms:W3CDTF">2023-02-10T08:33:32Z</dcterms:modified>
</cp:coreProperties>
</file>