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</p:sldMasterIdLst>
  <p:notesMasterIdLst>
    <p:notesMasterId r:id="rId30"/>
  </p:notesMasterIdLst>
  <p:sldIdLst>
    <p:sldId id="256" r:id="rId4"/>
    <p:sldId id="1738" r:id="rId5"/>
    <p:sldId id="352" r:id="rId6"/>
    <p:sldId id="360" r:id="rId7"/>
    <p:sldId id="353" r:id="rId8"/>
    <p:sldId id="1727" r:id="rId9"/>
    <p:sldId id="1737" r:id="rId10"/>
    <p:sldId id="1707" r:id="rId11"/>
    <p:sldId id="354" r:id="rId12"/>
    <p:sldId id="358" r:id="rId13"/>
    <p:sldId id="359" r:id="rId14"/>
    <p:sldId id="356" r:id="rId15"/>
    <p:sldId id="339" r:id="rId16"/>
    <p:sldId id="340" r:id="rId17"/>
    <p:sldId id="357" r:id="rId18"/>
    <p:sldId id="257" r:id="rId19"/>
    <p:sldId id="259" r:id="rId20"/>
    <p:sldId id="258" r:id="rId21"/>
    <p:sldId id="351" r:id="rId22"/>
    <p:sldId id="347" r:id="rId23"/>
    <p:sldId id="350" r:id="rId24"/>
    <p:sldId id="1739" r:id="rId25"/>
    <p:sldId id="366" r:id="rId26"/>
    <p:sldId id="363" r:id="rId27"/>
    <p:sldId id="364" r:id="rId28"/>
    <p:sldId id="174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35F29-DCD5-4F4D-8D64-CCCCB1A53C19}" type="datetimeFigureOut">
              <a:rPr lang="en-GB" smtClean="0"/>
              <a:t>08/02/2023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1F93E-8F7F-425D-BB8D-2FCC8C4791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82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324B5-860E-D4A0-BCBE-3CB3245AE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2E0394-F434-00E2-F18F-E464D2ACD7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CD605-FC21-6A4C-89EF-64684012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EAD3B-DD04-2942-8705-F6E50493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B50A7-1AAB-EEFD-B5C9-741869C7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49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9A837-7F37-0403-6BFE-32E8A0F1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21848-7509-47FC-1553-B0FAE6C82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9888AB-560A-7BEA-F79E-9F34B1531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607D6-9730-11ED-CC6C-5E2B208A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0A64F-96FD-DDE8-2AD7-66AA18F1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15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A3AA62-5A91-C00F-ECB9-E9E2C170E2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D8ACDD-2FC9-40A1-DD07-D5EFA292D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644E6-8A47-B6C9-92D0-07EAA5C89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FFE7C-0481-0AC4-EF3D-93889C4B0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2626A-FF75-A201-163C-565E9422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860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14361" y="178509"/>
            <a:ext cx="11645685" cy="56600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3270" b="0" strike="noStrike" spc="30">
              <a:latin typeface="Impac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609562" y="1182945"/>
            <a:ext cx="10971685" cy="487502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1401" b="0" strike="noStrike" spc="-1">
              <a:latin typeface="DejaVu Serif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34402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8AFB9-7DCE-52C4-855E-68936183C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6C647-924A-12A2-B042-69D066998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CAAC1-18AC-D81C-3ED5-E4E2B778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A9458-9264-41CE-CFCF-8385ACE2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13AC5-B4BF-7379-5138-2BA294325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998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68E92-7735-A77B-EB4D-B2260B31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2E85-4160-3E8A-3843-DAA5D4F31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6B6F7-BB0F-7C6B-6CD6-07A182797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36EEF-AF0A-00A2-A80D-2FEE185A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8A255-B2F7-1A98-E4FD-8F7DCBF9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26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8ACA-C190-287B-F3FB-19CB4D29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A793E-7001-9E80-E2CA-CA834C9EC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BBE4E-E6B5-529C-AEEB-BA1460E2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B46CD-3EEF-3AA0-9E02-30288267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D7532-AE5F-D66F-D713-341C96D3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036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3D1F-EAAE-37F1-47A1-D095073A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DB6F2-4D9C-E293-A39A-C23DB6F2E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7FE1F-3AD8-CE05-EF19-8E57B1046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2B80-5D1A-5029-4172-B9E7A597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9B00B-BACE-5988-3471-9B605112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C6CB3-9EEB-F562-FD4A-F1796CAE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176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FCFF-7FA8-7807-5A09-3503A62E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05AEF-E435-BB8B-0B2D-0477DA536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31AD5-C348-11B6-D0F1-159BD2610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458366-D242-F5AA-FDCC-AB5871AAC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E39409-890A-1BE8-20E3-C287C61E0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B75575-3619-4767-35E8-DC75EF1AC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5817C1-040D-9F4E-9598-F86BDD1C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FF283-4959-20C4-3B4E-17F274C45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66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B45E-C357-B3A1-630A-C91E5D8C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1B066E-3E5C-1C83-33CC-D17B8A8FE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064FD-AABF-11B6-B3B2-014D66164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33DE2-61C4-F7B1-71E2-C57B5B50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229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580C7E-F69F-E366-87B9-69D892BF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79DB9-EAF2-C532-B1CA-5ABD235E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13091-49B7-317D-233A-D7D63F78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229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E8D78-ECD0-EB36-D62E-5ED37675B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91631-586B-A783-0DD0-5A278795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CEAA8-DF57-0327-C350-DF20F73E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8785F-B12C-57FF-B8A0-C64F4550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A3D1A-B4D1-19E8-753D-DD71B96E7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2312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A561-DA61-DCC8-EB78-D6A0EB333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4110D-5883-3E52-1A49-A9FCA2EBF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64870-B47B-9497-1379-9AD0CB293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42C23-DF52-FE99-197E-834B564B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F8C5E-4A39-EBFE-2797-11F4F2C3A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DED0F-2017-0836-6B8B-FA1C1818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178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295CC-1903-A7BC-C81C-52AA5F32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32EF54-32F2-5EA1-8652-F14C70BF2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3BCB5-1106-0BE4-1346-B0B013395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AECD3-1C11-87D1-2AEA-03DE1BFBB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FF004-33B8-D94E-2A7C-239957FB3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7E197-2966-612C-C5E8-3CD1C4D53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740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482EA-D129-ECB2-686A-5007012D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97A85-2C60-2CE0-A313-68A89E92C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516E1-9E76-6F6A-6C48-A3E4966ED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08CB5-9C45-8086-57C2-13BB71BF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6FEA4-C115-1D46-8BAF-367C5A36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690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FBA565-809C-1F82-3C25-7D2B98E83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638B-4800-B4A0-E27A-117C64636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4FEBA-F3C4-A155-7B3A-BEA46ED10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82157-835A-0EFC-6942-42A84E94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CDFAE-88D1-8F65-83EF-D1B6B4E8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085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7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4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10/02/2023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4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WP5: Status Report, Andre Sailer (CERN)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4" y="6467914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5" y="902591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130397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8AFB9-7DCE-52C4-855E-68936183CD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36C647-924A-12A2-B042-69D0669988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CAAC1-18AC-D81C-3ED5-E4E2B778C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A9458-9264-41CE-CFCF-8385ACE2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13AC5-B4BF-7379-5138-2BA294325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024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68E92-7735-A77B-EB4D-B2260B31E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72E85-4160-3E8A-3843-DAA5D4F31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C6B6F7-BB0F-7C6B-6CD6-07A182797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36EEF-AF0A-00A2-A80D-2FEE185A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8A255-B2F7-1A98-E4FD-8F7DCBF9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1989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C8ACA-C190-287B-F3FB-19CB4D29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A793E-7001-9E80-E2CA-CA834C9EC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BBE4E-E6B5-529C-AEEB-BA1460E2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B46CD-3EEF-3AA0-9E02-30288267C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D7532-AE5F-D66F-D713-341C96D3C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5910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3D1F-EAAE-37F1-47A1-D095073A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DB6F2-4D9C-E293-A39A-C23DB6F2E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7FE1F-3AD8-CE05-EF19-8E57B1046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2B80-5D1A-5029-4172-B9E7A597B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89B00B-BACE-5988-3471-9B605112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0C6CB3-9EEB-F562-FD4A-F1796CAE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789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FCFF-7FA8-7807-5A09-3503A62E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405AEF-E435-BB8B-0B2D-0477DA536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31AD5-C348-11B6-D0F1-159BD2610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458366-D242-F5AA-FDCC-AB5871AAC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E39409-890A-1BE8-20E3-C287C61E0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B75575-3619-4767-35E8-DC75EF1AC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5817C1-040D-9F4E-9598-F86BDD1C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FF283-4959-20C4-3B4E-17F274C45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70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BDC2B-72EC-4D4D-D110-55D85F687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9B58B-530E-1BFB-7AE8-846E09823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FAAB4-164F-6847-F725-337CA8D92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C5C41-1EB2-3852-9B22-8DC3082C9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76A-2C4E-2D62-685F-82EFB5CD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5185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B45E-C357-B3A1-630A-C91E5D8C6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1B066E-3E5C-1C83-33CC-D17B8A8FE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F064FD-AABF-11B6-B3B2-014D66164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A33DE2-61C4-F7B1-71E2-C57B5B501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2417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580C7E-F69F-E366-87B9-69D892BFB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79DB9-EAF2-C532-B1CA-5ABD235E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13091-49B7-317D-233A-D7D63F781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0652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EA561-DA61-DCC8-EB78-D6A0EB333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4110D-5883-3E52-1A49-A9FCA2EBF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264870-B47B-9497-1379-9AD0CB293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342C23-DF52-FE99-197E-834B564B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F8C5E-4A39-EBFE-2797-11F4F2C3A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DED0F-2017-0836-6B8B-FA1C18189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079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295CC-1903-A7BC-C81C-52AA5F32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32EF54-32F2-5EA1-8652-F14C70BF2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43BCB5-1106-0BE4-1346-B0B013395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AECD3-1C11-87D1-2AEA-03DE1BFBB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FF004-33B8-D94E-2A7C-239957FB3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7E197-2966-612C-C5E8-3CD1C4D53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8477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482EA-D129-ECB2-686A-5007012DD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97A85-2C60-2CE0-A313-68A89E92C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516E1-9E76-6F6A-6C48-A3E4966ED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08CB5-9C45-8086-57C2-13BB71BF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6FEA4-C115-1D46-8BAF-367C5A36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402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FBA565-809C-1F82-3C25-7D2B98E83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638B-4800-B4A0-E27A-117C64636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4FEBA-F3C4-A155-7B3A-BEA46ED10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82157-835A-0EFC-6942-42A84E94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CDFAE-88D1-8F65-83EF-D1B6B4E83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79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C136B-8B5F-0BC1-81DC-8573A4F81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02BE6-97D9-52D3-2885-4DDB8AFEC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E87A7-648F-97AC-87A7-B465E2EC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376F6-7327-582D-267C-62EAE86D3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7BEC9-32C1-02DA-97C6-3E6817BBC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B44EC2-F699-9856-4F56-BA0D858B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97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30E2A-D38D-81F4-8FE2-930A622DF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E9DEE-F0FC-D0A7-8F07-B461716DA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40596-3E9C-5263-62FE-A9406B4C8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31D70-91F7-7FBC-0281-CB2CC6F8C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6E3401-CD1F-3C49-5149-B50E16316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F72FF4-54B9-5D24-EFDC-23D5D40F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BA13AB-F913-AF35-5975-EDF4A15DF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81730D-EC06-17D1-EB40-6A0C9221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434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0A38F-1ED8-3235-B45C-41F7D8D5A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B28942-277A-DAAB-0C55-2463B0D07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28F6D-CFA4-F71F-89A1-A6DBBB2BF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8CAED-64D7-208D-31EC-53C0537C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890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F40204-0F82-C006-1FC9-F27E3B489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5C27AC-41AF-BE57-5C26-8D2C0174A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7A6DF-E1ED-3EFC-5A19-2DC94570E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70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4FFC-1FFA-880A-2267-4A0D10CA0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4E5E2-C22A-C943-9DFD-7E7742F7C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6D428-35BB-106F-2BA9-C5D0A0DD1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8F1A4-A0AD-F462-31A0-8E5AEA5C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50187-2773-0CF6-1F95-A1A02CA2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49C761-B559-EB21-EA1A-4D74CAE65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14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D879-122F-25DF-B15E-7AC6022E5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B74BF3-1789-42CB-E3BF-59C5177AEF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9394B-0A63-35ED-42FD-DB5E24F15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6BBADD-04C9-1827-2C25-2202D6AAF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AAD70-D3BF-283D-EACA-12E84118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4E7CE3-D966-3D13-E9C0-F2AB5CE76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22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2E93EC-FB51-256C-2405-485C0FB16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1DD2EC-18DE-D69A-D20F-21BB519BC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DAB928-2558-A10A-6525-372B1462A1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31FB-A3D6-4546-0ECA-0955082EDB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02232-5B42-FB08-8B68-4FF5FDE8B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D98EA-E1B7-4939-A539-0BCC5BD14D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71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E4E680-E0A4-C07D-4A05-DF5E1341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1F275-B4B8-1049-4785-1B8B50F2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CE896-9067-917E-5502-AF1944DE7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452C7-7294-A82E-CC79-0B3B5C336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439E1-9939-CC51-F0FA-FC2AB9F18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023E32-C3A9-F4F9-BB93-8E6EDBB18873}"/>
              </a:ext>
            </a:extLst>
          </p:cNvPr>
          <p:cNvSpPr/>
          <p:nvPr userDrawn="1"/>
        </p:nvSpPr>
        <p:spPr>
          <a:xfrm>
            <a:off x="10357658" y="0"/>
            <a:ext cx="1834342" cy="731520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D33D51C-5D92-C3F8-A4CC-DDC5AD01B1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2" b="24090"/>
          <a:stretch/>
        </p:blipFill>
        <p:spPr>
          <a:xfrm>
            <a:off x="0" y="-2598"/>
            <a:ext cx="560647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8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E4E680-E0A4-C07D-4A05-DF5E1341A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1F275-B4B8-1049-4785-1B8B50F2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CE896-9067-917E-5502-AF1944DE7E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452C7-7294-A82E-CC79-0B3B5C336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4439E1-9939-CC51-F0FA-FC2AB9F183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FADF1-8569-4E21-9EF4-BC723AA3DB7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023E32-C3A9-F4F9-BB93-8E6EDBB18873}"/>
              </a:ext>
            </a:extLst>
          </p:cNvPr>
          <p:cNvSpPr/>
          <p:nvPr userDrawn="1"/>
        </p:nvSpPr>
        <p:spPr>
          <a:xfrm>
            <a:off x="10357658" y="0"/>
            <a:ext cx="1834342" cy="731520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D33D51C-5D92-C3F8-A4CC-DDC5AD01B1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2" b="24090"/>
          <a:stretch/>
        </p:blipFill>
        <p:spPr>
          <a:xfrm>
            <a:off x="0" y="-2598"/>
            <a:ext cx="5606473" cy="731520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7DDDE19B-4AE7-1696-5EF6-2134AA316D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6247" y="185738"/>
            <a:ext cx="2406403" cy="4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4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.png"/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erika/Library/Group%20Containers/UBF8T346G9.ms/WebArchiveCopyPasteTempFiles/com.microsoft.Word/page1image39370608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5.jp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jpg"/><Relationship Id="rId7" Type="http://schemas.openxmlformats.org/officeDocument/2006/relationships/image" Target="../media/image4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2.png"/><Relationship Id="rId4" Type="http://schemas.openxmlformats.org/officeDocument/2006/relationships/image" Target="../media/image36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8.jpg"/><Relationship Id="rId7" Type="http://schemas.openxmlformats.org/officeDocument/2006/relationships/image" Target="../media/image4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indico.ihep.ac.cn/event/17020/contributions/117889/" TargetMode="External"/><Relationship Id="rId7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hyperlink" Target="https://cds.cern.ch/images/OPEN-PHO-ACCEL-2019-001-2" TargetMode="Externa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desy.de/event/37137/sessions/14728/" TargetMode="Externa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054D-2369-ACC7-BF0F-6296173A9A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EURIZON: WP5 Second Reporting Period and Current Status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31502F-7223-CCAD-3971-CC3052A8B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February 10, 2023</a:t>
            </a:r>
          </a:p>
          <a:p>
            <a:r>
              <a:rPr lang="en-US" dirty="0"/>
              <a:t>EURIZON Annual Meeting</a:t>
            </a:r>
          </a:p>
          <a:p>
            <a:r>
              <a:rPr lang="en-US" dirty="0"/>
              <a:t>Andre Sailer (CERN)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EAF53C-382F-0514-B433-B81F3DE58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430C3-F399-565B-690F-1CFD194C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A4647-6889-0F7F-5339-6BDFC6AEF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078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ED4DA1-7EBD-846F-96C4-A4BE4DE86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6721"/>
            <a:ext cx="10864273" cy="1325563"/>
          </a:xfrm>
        </p:spPr>
        <p:txBody>
          <a:bodyPr/>
          <a:lstStyle/>
          <a:p>
            <a:r>
              <a:rPr lang="en-US" dirty="0"/>
              <a:t>Software for Future Collider Studies (Key4hep)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1172D6-856A-8D52-15C0-1ACB39152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6389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Fully integrated framework for event generation, simulation (fast/parameterized, full), reconstruction, </a:t>
            </a:r>
            <a:br>
              <a:rPr lang="en-US" dirty="0"/>
            </a:br>
            <a:r>
              <a:rPr lang="en-US" dirty="0"/>
              <a:t>analysis</a:t>
            </a:r>
          </a:p>
          <a:p>
            <a:pPr lvl="1"/>
            <a:r>
              <a:rPr lang="en-US" dirty="0"/>
              <a:t>“Turnkey Software Stack”</a:t>
            </a:r>
          </a:p>
          <a:p>
            <a:pPr lvl="1"/>
            <a:r>
              <a:rPr lang="en-US" dirty="0"/>
              <a:t>Endorsed by ECFA Higgs/Electroweak/Top</a:t>
            </a:r>
            <a:br>
              <a:rPr lang="en-US" dirty="0"/>
            </a:br>
            <a:r>
              <a:rPr lang="en-US" dirty="0"/>
              <a:t>Factories studies (ILC, CLIC, </a:t>
            </a:r>
            <a:r>
              <a:rPr lang="en-US" dirty="0" err="1"/>
              <a:t>FCCee</a:t>
            </a:r>
            <a:r>
              <a:rPr lang="en-US" dirty="0"/>
              <a:t> experiments)</a:t>
            </a:r>
          </a:p>
          <a:p>
            <a:r>
              <a:rPr lang="en-US" dirty="0"/>
              <a:t>Integrating standard tools from HEP world</a:t>
            </a:r>
          </a:p>
          <a:p>
            <a:pPr lvl="1"/>
            <a:r>
              <a:rPr lang="en-US" dirty="0"/>
              <a:t>Gaudi, DD4hep, </a:t>
            </a:r>
            <a:r>
              <a:rPr lang="en-US" dirty="0" err="1"/>
              <a:t>podio</a:t>
            </a:r>
            <a:r>
              <a:rPr lang="en-US" dirty="0"/>
              <a:t>, Geant4, ROOT,</a:t>
            </a:r>
            <a:br>
              <a:rPr lang="en-US" dirty="0"/>
            </a:br>
            <a:r>
              <a:rPr lang="en-US" dirty="0" err="1"/>
              <a:t>spack</a:t>
            </a:r>
            <a:endParaRPr lang="en-US" dirty="0"/>
          </a:p>
          <a:p>
            <a:r>
              <a:rPr lang="en-GB" dirty="0"/>
              <a:t>Integration of existing tools </a:t>
            </a:r>
            <a:br>
              <a:rPr lang="en-GB" dirty="0"/>
            </a:br>
            <a:r>
              <a:rPr lang="en-GB" dirty="0"/>
              <a:t>(FCCSW, iLCSoft (</a:t>
            </a:r>
            <a:r>
              <a:rPr lang="en-GB" dirty="0">
                <a:sym typeface="Wingdings" panose="05000000000000000000" pitchFamily="2" charset="2"/>
              </a:rPr>
              <a:t>k4MarlinWrapper)</a:t>
            </a:r>
            <a:br>
              <a:rPr lang="en-GB" dirty="0"/>
            </a:b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39297-3BC7-D268-5DEB-021F63B2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E003F-79BB-E696-ED58-F3A4E8AFB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038860-46FD-3DF2-0C25-EE7A8AB52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10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09A052-E793-1C59-F818-207346BFE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790" y="4365420"/>
            <a:ext cx="5923210" cy="1802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71DA44-4757-3EA8-2A2C-7F1FDAD78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946" y="2161240"/>
            <a:ext cx="4436332" cy="197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72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5F34876-D222-1B9B-F15B-68FD51EA4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for Future Collider Studies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DAAEF4-B0A9-FA12-332C-FF0C8D3D2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Continued developments</a:t>
            </a:r>
          </a:p>
          <a:p>
            <a:pPr lvl="1"/>
            <a:r>
              <a:rPr lang="en-US" dirty="0"/>
              <a:t>Event Data Model evolution: e.g., necessary for drift </a:t>
            </a:r>
            <a:br>
              <a:rPr lang="en-US" dirty="0"/>
            </a:br>
            <a:r>
              <a:rPr lang="en-US" dirty="0"/>
              <a:t>chambers (cluster counting, cf. task 5.5)</a:t>
            </a:r>
          </a:p>
          <a:p>
            <a:pPr lvl="1"/>
            <a:r>
              <a:rPr lang="en-US" dirty="0"/>
              <a:t>Integration of new state-of-the art tools: e.g., ACTS</a:t>
            </a:r>
            <a:br>
              <a:rPr lang="en-US" dirty="0"/>
            </a:br>
            <a:r>
              <a:rPr lang="en-US" dirty="0"/>
              <a:t>for track reconstruction</a:t>
            </a:r>
          </a:p>
          <a:p>
            <a:pPr lvl="1"/>
            <a:r>
              <a:rPr lang="en-US" dirty="0"/>
              <a:t>Development of continuous validation system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Technical Student started this month to work on Distributed Computing (DIRAC) with focus for </a:t>
            </a:r>
            <a:r>
              <a:rPr lang="en-US" dirty="0" err="1"/>
              <a:t>FCCee</a:t>
            </a:r>
            <a:r>
              <a:rPr lang="en-US" dirty="0"/>
              <a:t> large scale MC production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6EEFEC-D64F-3A6F-1EBA-441CD4575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430603"/>
            <a:ext cx="3795495" cy="19967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28B62-E96A-89CC-8481-FB840926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D147C-ED46-AC46-3A9D-2EE687A6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090958-3DA0-EFFA-2EC9-F0F05693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837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394DF3-74DF-686C-0746-8339EAE65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4" y="319196"/>
            <a:ext cx="4685746" cy="1125978"/>
          </a:xfrm>
          <a:prstGeom prst="rect">
            <a:avLst/>
          </a:prstGeom>
        </p:spPr>
      </p:pic>
      <p:sp>
        <p:nvSpPr>
          <p:cNvPr id="51" name="Rettangolo 50"/>
          <p:cNvSpPr/>
          <p:nvPr/>
        </p:nvSpPr>
        <p:spPr>
          <a:xfrm>
            <a:off x="1367162" y="1286453"/>
            <a:ext cx="10824084" cy="1577664"/>
          </a:xfrm>
          <a:prstGeom prst="rect">
            <a:avLst/>
          </a:prstGeom>
          <a:solidFill>
            <a:srgbClr val="89C765"/>
          </a:solidFill>
          <a:ln w="18000">
            <a:solidFill>
              <a:srgbClr val="89C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" name="Rettangolo 54"/>
          <p:cNvSpPr/>
          <p:nvPr/>
        </p:nvSpPr>
        <p:spPr>
          <a:xfrm>
            <a:off x="0" y="1212887"/>
            <a:ext cx="281704" cy="658726"/>
          </a:xfrm>
          <a:prstGeom prst="rect">
            <a:avLst/>
          </a:prstGeom>
          <a:solidFill>
            <a:srgbClr val="FFFFFF"/>
          </a:solidFill>
          <a:ln w="18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Rettangolo 55"/>
          <p:cNvSpPr/>
          <p:nvPr/>
        </p:nvSpPr>
        <p:spPr>
          <a:xfrm>
            <a:off x="87080" y="1086775"/>
            <a:ext cx="281704" cy="257689"/>
          </a:xfrm>
          <a:prstGeom prst="rect">
            <a:avLst/>
          </a:prstGeom>
          <a:solidFill>
            <a:srgbClr val="FFFFFF"/>
          </a:solidFill>
          <a:ln w="1800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" name="Rettangolo 56"/>
          <p:cNvSpPr/>
          <p:nvPr/>
        </p:nvSpPr>
        <p:spPr>
          <a:xfrm>
            <a:off x="0" y="1286453"/>
            <a:ext cx="1135092" cy="1577664"/>
          </a:xfrm>
          <a:prstGeom prst="rect">
            <a:avLst/>
          </a:prstGeom>
          <a:solidFill>
            <a:srgbClr val="F58220"/>
          </a:solidFill>
          <a:ln w="18000">
            <a:solidFill>
              <a:srgbClr val="F5822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0" name="Immagine 59"/>
          <p:cNvPicPr/>
          <p:nvPr/>
        </p:nvPicPr>
        <p:blipFill>
          <a:blip r:embed="rId3"/>
          <a:stretch/>
        </p:blipFill>
        <p:spPr>
          <a:xfrm>
            <a:off x="10103534" y="5571547"/>
            <a:ext cx="1781663" cy="817207"/>
          </a:xfrm>
          <a:prstGeom prst="rect">
            <a:avLst/>
          </a:prstGeom>
          <a:ln w="18000">
            <a:noFill/>
          </a:ln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7" y="2632558"/>
            <a:ext cx="3135239" cy="17027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45" y="4845988"/>
            <a:ext cx="3483600" cy="189189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26" y="3557894"/>
            <a:ext cx="4113604" cy="223404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53" name="CasellaDiTesto 52"/>
          <p:cNvSpPr txBox="1"/>
          <p:nvPr/>
        </p:nvSpPr>
        <p:spPr>
          <a:xfrm>
            <a:off x="3243845" y="4846845"/>
            <a:ext cx="8641351" cy="83234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en-US" sz="2102" spc="-1" dirty="0">
                <a:solidFill>
                  <a:srgbClr val="666666"/>
                </a:solidFill>
                <a:latin typeface="Impact" pitchFamily="34" charset="0"/>
              </a:rPr>
              <a:t>February 2023</a:t>
            </a:r>
            <a:endParaRPr lang="en-US" sz="2102" spc="-1" dirty="0">
              <a:latin typeface="Impact" pitchFamily="34" charset="0"/>
            </a:endParaRPr>
          </a:p>
        </p:txBody>
      </p:sp>
      <p:sp>
        <p:nvSpPr>
          <p:cNvPr id="7" name="PlaceHolder 1">
            <a:extLst>
              <a:ext uri="{FF2B5EF4-FFF2-40B4-BE49-F238E27FC236}">
                <a16:creationId xmlns:a16="http://schemas.microsoft.com/office/drawing/2014/main" id="{B215F57D-9972-60D4-EB5D-01D285D92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7161" y="1462208"/>
            <a:ext cx="10614729" cy="1242891"/>
          </a:xfrm>
          <a:prstGeom prst="rect">
            <a:avLst/>
          </a:prstGeom>
          <a:noFill/>
          <a:ln w="0"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pPr algn="r"/>
            <a:r>
              <a:rPr lang="en-US" sz="3737" spc="35" dirty="0">
                <a:latin typeface="Impact" pitchFamily="34" charset="0"/>
                <a:ea typeface="Verdana" panose="020B0604030504040204" pitchFamily="34" charset="0"/>
              </a:rPr>
              <a:t>WP 5.4: Cylindrical RWELL as Inner tracker for SCTF</a:t>
            </a:r>
            <a:endParaRPr lang="en-US" sz="3737" spc="35" dirty="0">
              <a:latin typeface="Impac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FD255D-51A5-EEB1-7A7D-9F5A7A28E7D1}"/>
              </a:ext>
            </a:extLst>
          </p:cNvPr>
          <p:cNvSpPr txBox="1"/>
          <p:nvPr/>
        </p:nvSpPr>
        <p:spPr>
          <a:xfrm>
            <a:off x="6163310" y="3033908"/>
            <a:ext cx="5774833" cy="166094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/>
            <a:r>
              <a:rPr lang="it-IT" sz="2802" b="1" dirty="0">
                <a:latin typeface="Impact" panose="020B0806030902050204" pitchFamily="34" charset="0"/>
              </a:rPr>
              <a:t>G. Bencivenni, E. de Lucia</a:t>
            </a:r>
          </a:p>
          <a:p>
            <a:pPr algn="r"/>
            <a:r>
              <a:rPr lang="it-IT" sz="2802" b="1" dirty="0">
                <a:latin typeface="Impact" panose="020B0806030902050204" pitchFamily="34" charset="0"/>
              </a:rPr>
              <a:t>on </a:t>
            </a:r>
            <a:r>
              <a:rPr lang="it-IT" sz="2802" b="1" dirty="0" err="1">
                <a:latin typeface="Impact" panose="020B0806030902050204" pitchFamily="34" charset="0"/>
              </a:rPr>
              <a:t>behalf</a:t>
            </a:r>
            <a:r>
              <a:rPr lang="it-IT" sz="2802" b="1" dirty="0">
                <a:latin typeface="Impact" panose="020B0806030902050204" pitchFamily="34" charset="0"/>
              </a:rPr>
              <a:t> of</a:t>
            </a:r>
          </a:p>
          <a:p>
            <a:pPr algn="r"/>
            <a:r>
              <a:rPr lang="it-IT" sz="2802" b="1" dirty="0">
                <a:latin typeface="Impact" panose="020B0806030902050204" pitchFamily="34" charset="0"/>
              </a:rPr>
              <a:t>LNF-INFN, Ferrara – INFN, Torino INFN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0EA64-8CA6-DBD3-CCA4-54FD4F81AC4C}"/>
              </a:ext>
            </a:extLst>
          </p:cNvPr>
          <p:cNvSpPr/>
          <p:nvPr/>
        </p:nvSpPr>
        <p:spPr>
          <a:xfrm>
            <a:off x="9931530" y="277051"/>
            <a:ext cx="1834342" cy="73152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FDC9E9-1207-B3E3-25D9-EAA3A55BA3AA}"/>
              </a:ext>
            </a:extLst>
          </p:cNvPr>
          <p:cNvSpPr txBox="1">
            <a:spLocks/>
          </p:cNvSpPr>
          <p:nvPr/>
        </p:nvSpPr>
        <p:spPr>
          <a:xfrm>
            <a:off x="10775362" y="7625706"/>
            <a:ext cx="3203250" cy="4263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z="2102"/>
              <a:pPr algn="r"/>
              <a:t>13</a:t>
            </a:fld>
            <a:endParaRPr lang="en-US" sz="2102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9EADE83-E54F-B4DD-4C5E-6734F25A723B}"/>
              </a:ext>
            </a:extLst>
          </p:cNvPr>
          <p:cNvSpPr txBox="1"/>
          <p:nvPr/>
        </p:nvSpPr>
        <p:spPr>
          <a:xfrm>
            <a:off x="6215238" y="2551291"/>
            <a:ext cx="3099961" cy="1422635"/>
          </a:xfrm>
          <a:prstGeom prst="rect">
            <a:avLst/>
          </a:prstGeom>
          <a:noFill/>
          <a:ln w="18000">
            <a:solidFill>
              <a:srgbClr val="FFC000"/>
            </a:solidFill>
            <a:prstDash val="solid"/>
          </a:ln>
        </p:spPr>
        <p:txBody>
          <a:bodyPr wrap="square" lIns="105094" tIns="52547" rIns="105094" bIns="52547" anchorCtr="0" compatLnSpc="0">
            <a:spAutoFit/>
          </a:bodyPr>
          <a:lstStyle/>
          <a:p>
            <a:pPr hangingPunct="0"/>
            <a:r>
              <a:rPr lang="en-US" sz="1635" b="1" dirty="0">
                <a:latin typeface="DejaVu Serif Condensed" pitchFamily="18"/>
                <a:ea typeface="Droid Sans Fallback" pitchFamily="2"/>
                <a:cs typeface="FreeSans" pitchFamily="2"/>
              </a:rPr>
              <a:t>Prototype size</a:t>
            </a:r>
          </a:p>
          <a:p>
            <a:pPr hangingPunct="0"/>
            <a:endParaRPr lang="en-US" sz="234" dirty="0">
              <a:latin typeface="DejaVu Serif Condensed" pitchFamily="18"/>
              <a:ea typeface="Droid Sans Fallback" pitchFamily="2"/>
              <a:cs typeface="FreeSans" pitchFamily="2"/>
            </a:endParaRPr>
          </a:p>
          <a:p>
            <a:pPr marL="333670" indent="-333670" hangingPunct="0">
              <a:buSzPct val="45000"/>
              <a:buFont typeface="Arial" pitchFamily="34" charset="0"/>
              <a:buChar char="•"/>
            </a:pPr>
            <a:r>
              <a:rPr lang="en-US" sz="1635" dirty="0">
                <a:latin typeface="DejaVu Serif Condensed" pitchFamily="18"/>
                <a:ea typeface="Droid Sans Fallback" pitchFamily="2"/>
                <a:cs typeface="FreeSans" pitchFamily="2"/>
              </a:rPr>
              <a:t>anode diameter = 168.5 mm</a:t>
            </a:r>
          </a:p>
          <a:p>
            <a:pPr marL="333670" indent="-333670" hangingPunct="0">
              <a:buSzPct val="45000"/>
              <a:buFont typeface="Arial" pitchFamily="34" charset="0"/>
              <a:buChar char="•"/>
            </a:pPr>
            <a:r>
              <a:rPr lang="en-US" sz="1635" dirty="0">
                <a:latin typeface="DejaVu Serif Condensed" pitchFamily="18"/>
                <a:ea typeface="Droid Sans Fallback" pitchFamily="2"/>
                <a:cs typeface="FreeSans" pitchFamily="2"/>
              </a:rPr>
              <a:t>cathode diameter = 188.5 mm</a:t>
            </a:r>
          </a:p>
          <a:p>
            <a:pPr marL="333670" indent="-333670" hangingPunct="0">
              <a:buSzPct val="45000"/>
              <a:buFont typeface="Arial" pitchFamily="34" charset="0"/>
              <a:buChar char="•"/>
            </a:pPr>
            <a:r>
              <a:rPr lang="en-US" sz="1635" dirty="0">
                <a:latin typeface="DejaVu Serif Condensed" pitchFamily="18"/>
                <a:ea typeface="Droid Sans Fallback" pitchFamily="2"/>
                <a:cs typeface="FreeSans" pitchFamily="2"/>
              </a:rPr>
              <a:t>active length = 600 mm</a:t>
            </a:r>
          </a:p>
          <a:p>
            <a:pPr marL="333670" indent="-333670" hangingPunct="0">
              <a:buSzPct val="45000"/>
              <a:buFont typeface="Arial" pitchFamily="34" charset="0"/>
              <a:buChar char="•"/>
            </a:pPr>
            <a:r>
              <a:rPr lang="en-US" sz="1635" dirty="0">
                <a:latin typeface="DejaVu Serif Condensed" pitchFamily="18"/>
                <a:ea typeface="Droid Sans Fallback" pitchFamily="2"/>
                <a:cs typeface="FreeSans" pitchFamily="2"/>
              </a:rPr>
              <a:t>drift gap = 10 mm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37A3B610-7EBD-7581-334B-7E6FAFEA349B}"/>
              </a:ext>
            </a:extLst>
          </p:cNvPr>
          <p:cNvGrpSpPr/>
          <p:nvPr/>
        </p:nvGrpSpPr>
        <p:grpSpPr>
          <a:xfrm>
            <a:off x="9640225" y="822391"/>
            <a:ext cx="2270273" cy="2664791"/>
            <a:chOff x="8255698" y="1012228"/>
            <a:chExt cx="1944217" cy="2282074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013B22AD-2B83-48BD-233A-E512D7980BF4}"/>
                </a:ext>
              </a:extLst>
            </p:cNvPr>
            <p:cNvGrpSpPr/>
            <p:nvPr/>
          </p:nvGrpSpPr>
          <p:grpSpPr>
            <a:xfrm>
              <a:off x="8255698" y="1012228"/>
              <a:ext cx="1944217" cy="2033884"/>
              <a:chOff x="9455987" y="1077253"/>
              <a:chExt cx="2524256" cy="2412140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544A8832-4571-0ADA-BA91-A5407987F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lum/>
                <a:alphaModFix/>
              </a:blip>
              <a:srcRect l="20001" r="26875"/>
              <a:stretch>
                <a:fillRect/>
              </a:stretch>
            </p:blipFill>
            <p:spPr>
              <a:xfrm>
                <a:off x="9455987" y="1482010"/>
                <a:ext cx="2524256" cy="200738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F74B5458-5658-9023-0FC4-E887642C0D3F}"/>
                  </a:ext>
                </a:extLst>
              </p:cNvPr>
              <p:cNvSpPr txBox="1"/>
              <p:nvPr/>
            </p:nvSpPr>
            <p:spPr>
              <a:xfrm>
                <a:off x="10053836" y="1077253"/>
                <a:ext cx="1275516" cy="3677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105094" tIns="52547" rIns="105094" bIns="52547" anchorCtr="0" compatLnSpc="0">
                <a:spAutoFit/>
              </a:bodyPr>
              <a:lstStyle/>
              <a:p>
                <a:pPr algn="ctr" hangingPunct="0"/>
                <a:r>
                  <a:rPr lang="en-US" sz="1635" b="1" dirty="0">
                    <a:latin typeface="DejaVu Serif Condensed" pitchFamily="18"/>
                    <a:ea typeface="Droid Sans Fallback" pitchFamily="2"/>
                    <a:cs typeface="FreeSans" pitchFamily="2"/>
                  </a:rPr>
                  <a:t>B2B layout</a:t>
                </a:r>
              </a:p>
            </p:txBody>
          </p:sp>
        </p:grp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475E41F7-1BB3-3E3E-555C-39D4E35D61DC}"/>
                </a:ext>
              </a:extLst>
            </p:cNvPr>
            <p:cNvSpPr/>
            <p:nvPr/>
          </p:nvSpPr>
          <p:spPr>
            <a:xfrm>
              <a:off x="8646549" y="3047702"/>
              <a:ext cx="1176120" cy="2466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AA61A"/>
            </a:solidFill>
            <a:ln w="18000">
              <a:solidFill>
                <a:srgbClr val="F58220"/>
              </a:solidFill>
              <a:prstDash val="solid"/>
            </a:ln>
          </p:spPr>
          <p:txBody>
            <a:bodyPr wrap="none" lIns="105094" tIns="52547" rIns="105094" bIns="52547" anchor="ctr" anchorCtr="0" compatLnSpc="0">
              <a:noAutofit/>
            </a:bodyPr>
            <a:lstStyle/>
            <a:p>
              <a:pPr algn="ctr" hangingPunct="0"/>
              <a:r>
                <a:rPr lang="en-US" sz="1401" b="1">
                  <a:solidFill>
                    <a:srgbClr val="FFFFFF"/>
                  </a:solidFill>
                  <a:latin typeface="DejaVu Serif Condensed" pitchFamily="18"/>
                  <a:ea typeface="Droid Sans Fallback" pitchFamily="2"/>
                  <a:cs typeface="FreeSans" pitchFamily="2"/>
                </a:rPr>
                <a:t>Final concept</a:t>
              </a:r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5086137-B806-606E-6AF0-82D8E6F23C70}"/>
              </a:ext>
            </a:extLst>
          </p:cNvPr>
          <p:cNvSpPr txBox="1"/>
          <p:nvPr/>
        </p:nvSpPr>
        <p:spPr>
          <a:xfrm>
            <a:off x="3573475" y="4522094"/>
            <a:ext cx="2986898" cy="169187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35" b="1" dirty="0">
                <a:latin typeface="DejaVu Serif Condensed"/>
              </a:rPr>
              <a:t>Project Status</a:t>
            </a:r>
          </a:p>
          <a:p>
            <a:endParaRPr lang="en-US" sz="584" b="1" dirty="0">
              <a:latin typeface="DejaVu Serif Condensed"/>
            </a:endParaRPr>
          </a:p>
          <a:p>
            <a:pPr marL="333670" indent="-333670">
              <a:buFont typeface="Arial" pitchFamily="34" charset="0"/>
              <a:buChar char="•"/>
            </a:pPr>
            <a:r>
              <a:rPr lang="en-US" sz="1635" dirty="0">
                <a:latin typeface="DejaVu Serif Condensed"/>
              </a:rPr>
              <a:t>Design completed</a:t>
            </a:r>
          </a:p>
          <a:p>
            <a:pPr marL="333670" indent="-333670">
              <a:buFont typeface="Arial" pitchFamily="34" charset="0"/>
              <a:buChar char="•"/>
            </a:pPr>
            <a:r>
              <a:rPr lang="en-US" sz="1635" dirty="0">
                <a:latin typeface="DejaVu Serif Condensed"/>
              </a:rPr>
              <a:t>Components manufacturing completed</a:t>
            </a:r>
          </a:p>
          <a:p>
            <a:pPr marL="333670" indent="-333670">
              <a:buFont typeface="Arial" pitchFamily="34" charset="0"/>
              <a:buChar char="•"/>
            </a:pPr>
            <a:r>
              <a:rPr lang="en-US" sz="1635" dirty="0">
                <a:latin typeface="DejaVu Serif Condensed"/>
              </a:rPr>
              <a:t>Detector assembly started</a:t>
            </a:r>
          </a:p>
          <a:p>
            <a:pPr marL="333670" indent="-333670">
              <a:buFont typeface="Arial" pitchFamily="34" charset="0"/>
              <a:buChar char="•"/>
            </a:pPr>
            <a:r>
              <a:rPr lang="en-US" sz="1635" dirty="0">
                <a:latin typeface="DejaVu Serif Condensed"/>
              </a:rPr>
              <a:t>Cosmic ray test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4AED747-32A6-D956-1504-FF4663D62F4D}"/>
              </a:ext>
            </a:extLst>
          </p:cNvPr>
          <p:cNvSpPr txBox="1"/>
          <p:nvPr/>
        </p:nvSpPr>
        <p:spPr>
          <a:xfrm>
            <a:off x="305994" y="1122033"/>
            <a:ext cx="9753761" cy="1129990"/>
          </a:xfrm>
          <a:prstGeom prst="rect">
            <a:avLst/>
          </a:prstGeom>
          <a:noFill/>
          <a:ln>
            <a:noFill/>
          </a:ln>
        </p:spPr>
        <p:txBody>
          <a:bodyPr wrap="square" lIns="105094" tIns="52547" rIns="105094" bIns="52547" anchorCtr="0" compatLnSpc="0">
            <a:spAutoFit/>
          </a:bodyPr>
          <a:lstStyle/>
          <a:p>
            <a:pPr hangingPunct="0"/>
            <a:r>
              <a:rPr lang="en-US" sz="1635" dirty="0">
                <a:latin typeface="DejaVu Serif Condensed"/>
                <a:ea typeface="Droid Sans Fallback" pitchFamily="2"/>
                <a:cs typeface="FreeSans" pitchFamily="2"/>
              </a:rPr>
              <a:t>Development of an </a:t>
            </a:r>
            <a:r>
              <a:rPr lang="en-US" sz="1635" b="1" dirty="0">
                <a:latin typeface="DejaVu Serif Condensed"/>
                <a:ea typeface="Droid Sans Fallback" pitchFamily="2"/>
                <a:cs typeface="FreeSans" pitchFamily="2"/>
              </a:rPr>
              <a:t>ultra-light modular cylindrical μ-RWELL (C_RWELL)</a:t>
            </a:r>
            <a:r>
              <a:rPr lang="en-US" sz="1635" dirty="0">
                <a:latin typeface="DejaVu Serif Condensed"/>
                <a:ea typeface="Droid Sans Fallback" pitchFamily="2"/>
                <a:cs typeface="FreeSans" pitchFamily="2"/>
              </a:rPr>
              <a:t> as </a:t>
            </a:r>
            <a:r>
              <a:rPr lang="en-US" sz="1635" b="1" dirty="0">
                <a:latin typeface="DejaVu Serif Condensed"/>
                <a:ea typeface="Droid Sans Fallback" pitchFamily="2"/>
                <a:cs typeface="FreeSans" pitchFamily="2"/>
              </a:rPr>
              <a:t>inner tracker</a:t>
            </a:r>
            <a:r>
              <a:rPr lang="en-US" sz="1635" dirty="0">
                <a:latin typeface="DejaVu Serif Condensed"/>
                <a:ea typeface="Droid Sans Fallback" pitchFamily="2"/>
                <a:cs typeface="FreeSans" pitchFamily="2"/>
              </a:rPr>
              <a:t> for Tau-Charm Factories.</a:t>
            </a:r>
          </a:p>
          <a:p>
            <a:pPr hangingPunct="0"/>
            <a:r>
              <a:rPr lang="en-US" sz="1635" dirty="0">
                <a:latin typeface="DejaVu Serif Condensed"/>
                <a:ea typeface="Droid Sans Fallback" pitchFamily="2"/>
                <a:cs typeface="FreeSans" pitchFamily="2"/>
              </a:rPr>
              <a:t>The </a:t>
            </a:r>
            <a:r>
              <a:rPr lang="en-US" sz="1635" b="1" dirty="0">
                <a:latin typeface="DejaVu Serif Condensed"/>
                <a:ea typeface="Droid Sans Fallback" pitchFamily="2"/>
                <a:cs typeface="FreeSans" pitchFamily="2"/>
              </a:rPr>
              <a:t>B2B layout </a:t>
            </a:r>
            <a:r>
              <a:rPr lang="en-US" sz="1635" dirty="0">
                <a:latin typeface="DejaVu Serif Condensed"/>
                <a:ea typeface="Droid Sans Fallback" pitchFamily="2"/>
                <a:cs typeface="FreeSans" pitchFamily="2"/>
              </a:rPr>
              <a:t>(a double radial TPC – with a central cathode) is designed to have a </a:t>
            </a:r>
            <a:r>
              <a:rPr lang="en-US" sz="1635" b="1" dirty="0">
                <a:latin typeface="DejaVu Serif Condensed"/>
                <a:ea typeface="Droid Sans Fallback" pitchFamily="2"/>
                <a:cs typeface="FreeSans" pitchFamily="2"/>
              </a:rPr>
              <a:t>very low material budget</a:t>
            </a:r>
            <a:r>
              <a:rPr lang="en-US" sz="1635" dirty="0">
                <a:latin typeface="DejaVu Serif Condensed"/>
                <a:ea typeface="Droid Sans Fallback" pitchFamily="2"/>
                <a:cs typeface="FreeSans" pitchFamily="2"/>
              </a:rPr>
              <a:t> (</a:t>
            </a:r>
            <a:r>
              <a:rPr lang="en-US" sz="1635" b="1" dirty="0">
                <a:latin typeface="DejaVu Serif Condensed"/>
                <a:ea typeface="Droid Sans Fallback" pitchFamily="2"/>
                <a:cs typeface="FreeSans" pitchFamily="2"/>
              </a:rPr>
              <a:t>0.86</a:t>
            </a:r>
            <a:r>
              <a:rPr lang="en-US" altLang="zh-CN" sz="1635" b="1" dirty="0">
                <a:latin typeface="DejaVu Serif Condensed"/>
                <a:ea typeface="DejaVu Serif Condensed" pitchFamily="18"/>
                <a:cs typeface="DejaVu Serif Condensed" pitchFamily="18"/>
              </a:rPr>
              <a:t>÷</a:t>
            </a:r>
            <a:r>
              <a:rPr lang="en-US" sz="1635" b="1" dirty="0">
                <a:latin typeface="DejaVu Serif Condensed"/>
                <a:ea typeface="DejaVu Serif Condensed" pitchFamily="18"/>
                <a:cs typeface="DejaVu Serif Condensed" pitchFamily="18"/>
              </a:rPr>
              <a:t>0.96% X</a:t>
            </a:r>
            <a:r>
              <a:rPr lang="en-US" sz="1635" b="1" baseline="-1000" dirty="0">
                <a:latin typeface="DejaVu Serif Condensed"/>
                <a:ea typeface="DejaVu Serif Condensed" pitchFamily="18"/>
                <a:cs typeface="DejaVu Serif Condensed" pitchFamily="18"/>
              </a:rPr>
              <a:t>0</a:t>
            </a:r>
            <a:r>
              <a:rPr lang="en-US" sz="1635" dirty="0">
                <a:latin typeface="DejaVu Serif Condensed"/>
                <a:ea typeface="DejaVu Serif Condensed" pitchFamily="18"/>
                <a:cs typeface="DejaVu Serif Condensed" pitchFamily="18"/>
              </a:rPr>
              <a:t>) and </a:t>
            </a:r>
            <a:r>
              <a:rPr lang="en-US" sz="1635" b="1" dirty="0">
                <a:latin typeface="DejaVu Serif Condensed"/>
                <a:ea typeface="DejaVu Serif Condensed" pitchFamily="18"/>
                <a:cs typeface="DejaVu Serif Condensed" pitchFamily="18"/>
              </a:rPr>
              <a:t>modular roof-tile shaped detector units, based on </a:t>
            </a:r>
            <a:r>
              <a:rPr lang="en-US" sz="1635" b="1" dirty="0">
                <a:latin typeface="DejaVu Serif Condensed"/>
                <a:ea typeface="Droid Sans Fallback" pitchFamily="2"/>
                <a:cs typeface="FreeSans" pitchFamily="2"/>
              </a:rPr>
              <a:t>μ-RWELL technology.</a:t>
            </a:r>
            <a:endParaRPr lang="en-US" sz="1635" b="1" dirty="0">
              <a:latin typeface="DejaVu Serif Condensed"/>
              <a:ea typeface="DejaVu Serif Condensed" pitchFamily="18"/>
              <a:cs typeface="DejaVu Serif Condensed" pitchFamily="18"/>
            </a:endParaRPr>
          </a:p>
          <a:p>
            <a:pPr hangingPunct="0"/>
            <a:r>
              <a:rPr lang="en-US" sz="1635" b="1" dirty="0">
                <a:latin typeface="DejaVu Serif Condensed"/>
                <a:ea typeface="DejaVu Serif Condensed" pitchFamily="18"/>
                <a:cs typeface="DejaVu Serif Condensed" pitchFamily="18"/>
              </a:rPr>
              <a:t>A single gap C-RWELL prototype is under construction as demonstrator.</a:t>
            </a:r>
            <a:endParaRPr lang="en-US" sz="1635" dirty="0">
              <a:latin typeface="DejaVu Serif Condensed"/>
              <a:ea typeface="DejaVu Serif Condensed" pitchFamily="18"/>
              <a:cs typeface="DejaVu Serif Condensed" pitchFamily="18"/>
            </a:endParaRPr>
          </a:p>
        </p:txBody>
      </p:sp>
      <p:pic>
        <p:nvPicPr>
          <p:cNvPr id="12" name="image17.jpg">
            <a:extLst>
              <a:ext uri="{FF2B5EF4-FFF2-40B4-BE49-F238E27FC236}">
                <a16:creationId xmlns:a16="http://schemas.microsoft.com/office/drawing/2014/main" id="{2175A723-F25C-1C08-5A16-E3BA9A96716D}"/>
              </a:ext>
            </a:extLst>
          </p:cNvPr>
          <p:cNvPicPr/>
          <p:nvPr/>
        </p:nvPicPr>
        <p:blipFill>
          <a:blip r:embed="rId3"/>
          <a:srcRect l="19299" t="12274" r="45782" b="73489"/>
          <a:stretch>
            <a:fillRect/>
          </a:stretch>
        </p:blipFill>
        <p:spPr>
          <a:xfrm>
            <a:off x="104765" y="2342940"/>
            <a:ext cx="5996890" cy="1707114"/>
          </a:xfrm>
          <a:prstGeom prst="rect">
            <a:avLst/>
          </a:prstGeom>
          <a:ln/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4CE615D-6041-426A-18AB-BE593C24C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14" y="4465783"/>
            <a:ext cx="3135747" cy="176342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9B136DE-8A1B-8C7C-1400-5565263DB4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t="4474" r="24377" b="14600"/>
          <a:stretch/>
        </p:blipFill>
        <p:spPr bwMode="auto">
          <a:xfrm rot="5400000">
            <a:off x="9479874" y="4062924"/>
            <a:ext cx="2798265" cy="20339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magine 14" descr="Immagine che contiene interni, giallo&#10;&#10;Descrizione generata automaticamente">
            <a:extLst>
              <a:ext uri="{FF2B5EF4-FFF2-40B4-BE49-F238E27FC236}">
                <a16:creationId xmlns:a16="http://schemas.microsoft.com/office/drawing/2014/main" id="{519D71AD-8018-B637-B6CE-E74A2EB041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557" y="4522095"/>
            <a:ext cx="3035691" cy="1707114"/>
          </a:xfrm>
          <a:prstGeom prst="rect">
            <a:avLst/>
          </a:prstGeom>
        </p:spPr>
      </p:pic>
      <p:sp>
        <p:nvSpPr>
          <p:cNvPr id="17" name="Titolo 1">
            <a:extLst>
              <a:ext uri="{FF2B5EF4-FFF2-40B4-BE49-F238E27FC236}">
                <a16:creationId xmlns:a16="http://schemas.microsoft.com/office/drawing/2014/main" id="{DE6D25E8-38AE-9CF8-F3EC-7A092751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10" y="290587"/>
            <a:ext cx="11243744" cy="546486"/>
          </a:xfrm>
        </p:spPr>
        <p:txBody>
          <a:bodyPr/>
          <a:lstStyle/>
          <a:p>
            <a:r>
              <a:rPr lang="en-US" sz="3270" dirty="0">
                <a:latin typeface="Impact" panose="020B0806030902050204" pitchFamily="34" charset="0"/>
              </a:rPr>
              <a:t>WP 5.4 Status Report – Detector construction</a:t>
            </a:r>
            <a:endParaRPr lang="it-IT" sz="3270" dirty="0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B9B25D7-312D-D954-9E67-BAEB2EF4CB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2" b="24090"/>
          <a:stretch/>
        </p:blipFill>
        <p:spPr>
          <a:xfrm>
            <a:off x="8033651" y="34574"/>
            <a:ext cx="4133195" cy="53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33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FDC9E9-1207-B3E3-25D9-EAA3A55BA3AA}"/>
              </a:ext>
            </a:extLst>
          </p:cNvPr>
          <p:cNvSpPr txBox="1">
            <a:spLocks/>
          </p:cNvSpPr>
          <p:nvPr/>
        </p:nvSpPr>
        <p:spPr>
          <a:xfrm>
            <a:off x="10775362" y="7625706"/>
            <a:ext cx="3203250" cy="42635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en-US" sz="2102"/>
              <a:pPr algn="r"/>
              <a:t>14</a:t>
            </a:fld>
            <a:endParaRPr lang="en-US" sz="2102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DE6D25E8-38AE-9CF8-F3EC-7A092751B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10" y="290587"/>
            <a:ext cx="11888491" cy="546486"/>
          </a:xfrm>
        </p:spPr>
        <p:txBody>
          <a:bodyPr/>
          <a:lstStyle/>
          <a:p>
            <a:r>
              <a:rPr lang="en-US" sz="3270" dirty="0">
                <a:latin typeface="Impact" panose="020B0806030902050204" pitchFamily="34" charset="0"/>
              </a:rPr>
              <a:t>WP 5.4 Status Report – Simulation: Detector </a:t>
            </a:r>
            <a:br>
              <a:rPr lang="en-US" sz="3270" dirty="0">
                <a:latin typeface="Impact" panose="020B0806030902050204" pitchFamily="34" charset="0"/>
              </a:rPr>
            </a:br>
            <a:r>
              <a:rPr lang="en-US" sz="3270" dirty="0">
                <a:latin typeface="Impact" panose="020B0806030902050204" pitchFamily="34" charset="0"/>
              </a:rPr>
              <a:t>Response Parametrization</a:t>
            </a:r>
            <a:endParaRPr lang="it-IT" sz="327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E0F8E4-BCBA-D5EC-DCF0-E415ABEBFDA3}"/>
              </a:ext>
            </a:extLst>
          </p:cNvPr>
          <p:cNvSpPr txBox="1"/>
          <p:nvPr/>
        </p:nvSpPr>
        <p:spPr>
          <a:xfrm>
            <a:off x="167878" y="906476"/>
            <a:ext cx="8702900" cy="10627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33872">
              <a:buClr>
                <a:srgbClr val="B71E42"/>
              </a:buClr>
              <a:defRPr/>
            </a:pPr>
            <a:r>
              <a:rPr lang="en-US" sz="2102" dirty="0">
                <a:latin typeface="DejaVu Serif Condensed"/>
                <a:ea typeface="Droid Sans Fallback" pitchFamily="2"/>
                <a:cs typeface="FreeSans" pitchFamily="2"/>
              </a:rPr>
              <a:t>The complete simulation of the C_RWELL includes also the response of the detector to the energy deposition, with the description of the formation of the electronic signal inside the detector</a:t>
            </a:r>
            <a:endParaRPr lang="en-GB" sz="2102" dirty="0">
              <a:solidFill>
                <a:prstClr val="black"/>
              </a:solidFill>
              <a:latin typeface="Gill Sans MT" panose="020B0502020104020203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1ED62FC8-ADF1-9B96-804F-C52DCA249D2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246149" y="3058382"/>
            <a:ext cx="8924923" cy="43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6775" tIns="53388" rIns="106775" bIns="53388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T" sz="2102"/>
          </a:p>
        </p:txBody>
      </p:sp>
      <p:pic>
        <p:nvPicPr>
          <p:cNvPr id="1025" name="Picture 2" descr="page1image39370608">
            <a:extLst>
              <a:ext uri="{FF2B5EF4-FFF2-40B4-BE49-F238E27FC236}">
                <a16:creationId xmlns:a16="http://schemas.microsoft.com/office/drawing/2014/main" id="{47F74BD8-D79E-F76B-AFE1-764B6D15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755" y="3881742"/>
            <a:ext cx="3148580" cy="258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846602A-8D93-8F55-2B04-554B8BA9BCF5}"/>
              </a:ext>
            </a:extLst>
          </p:cNvPr>
          <p:cNvSpPr txBox="1"/>
          <p:nvPr/>
        </p:nvSpPr>
        <p:spPr>
          <a:xfrm>
            <a:off x="99505" y="1992581"/>
            <a:ext cx="7425925" cy="2033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404" indent="-400404" defTabSz="533872">
              <a:buClr>
                <a:srgbClr val="B71E42"/>
              </a:buClr>
              <a:buFont typeface="STIXGeneral-Regular" pitchFamily="2" charset="2"/>
              <a:buChar char="⌖"/>
              <a:defRPr/>
            </a:pPr>
            <a:r>
              <a:rPr lang="en-GB" sz="2102" dirty="0">
                <a:solidFill>
                  <a:prstClr val="black"/>
                </a:solidFill>
                <a:latin typeface="Gill Sans MT" panose="020B0502020104020203"/>
              </a:rPr>
              <a:t>Simulation software developed for BESIII triple-GEM detectors → Adapted to </a:t>
            </a:r>
            <a:r>
              <a:rPr lang="en-GB" sz="2102" dirty="0">
                <a:solidFill>
                  <a:prstClr val="black"/>
                </a:solidFill>
                <a:latin typeface="Symbol" pitchFamily="2" charset="2"/>
              </a:rPr>
              <a:t>m-</a:t>
            </a:r>
            <a:r>
              <a:rPr lang="en-GB" sz="2102" dirty="0">
                <a:solidFill>
                  <a:prstClr val="black"/>
                </a:solidFill>
                <a:latin typeface="Gill Sans MT" panose="020B0502020104020203"/>
              </a:rPr>
              <a:t>RWELL detector (</a:t>
            </a:r>
            <a:r>
              <a:rPr lang="en-GB" sz="2102" dirty="0">
                <a:solidFill>
                  <a:prstClr val="black"/>
                </a:solidFill>
                <a:latin typeface="American Typewriter" panose="02090604020004020304" pitchFamily="18" charset="77"/>
              </a:rPr>
              <a:t>Parsifal</a:t>
            </a:r>
            <a:r>
              <a:rPr lang="en-GB" sz="2102" dirty="0">
                <a:solidFill>
                  <a:prstClr val="black"/>
                </a:solidFill>
                <a:latin typeface="Gill Sans MT" panose="020B0502020104020203"/>
              </a:rPr>
              <a:t> </a:t>
            </a:r>
            <a:r>
              <a:rPr lang="en-GB" sz="2102" dirty="0">
                <a:solidFill>
                  <a:prstClr val="black"/>
                </a:solidFill>
                <a:latin typeface="American Typewriter" panose="02090604020004020304" pitchFamily="18" charset="77"/>
              </a:rPr>
              <a:t>tool-kit</a:t>
            </a:r>
            <a:r>
              <a:rPr lang="en-GB" sz="2102" dirty="0">
                <a:solidFill>
                  <a:prstClr val="black"/>
                </a:solidFill>
                <a:latin typeface="Gill Sans MT" panose="020B0502020104020203"/>
              </a:rPr>
              <a:t>)</a:t>
            </a:r>
          </a:p>
          <a:p>
            <a:pPr defTabSz="533872">
              <a:buClr>
                <a:srgbClr val="B71E42"/>
              </a:buClr>
              <a:defRPr/>
            </a:pPr>
            <a:endParaRPr lang="en-GB" sz="2102" dirty="0">
              <a:solidFill>
                <a:prstClr val="black"/>
              </a:solidFill>
              <a:latin typeface="Gill Sans MT" panose="020B0502020104020203"/>
            </a:endParaRPr>
          </a:p>
          <a:p>
            <a:pPr marL="400404" indent="-400404" defTabSz="533872">
              <a:buClr>
                <a:srgbClr val="B71E42"/>
              </a:buClr>
              <a:buFont typeface="STIXGeneral-Regular" pitchFamily="2" charset="2"/>
              <a:buChar char="⌖"/>
              <a:defRPr/>
            </a:pPr>
            <a:r>
              <a:rPr lang="en-GB" sz="2102" dirty="0">
                <a:solidFill>
                  <a:prstClr val="black"/>
                </a:solidFill>
                <a:latin typeface="Gill Sans MT" panose="020B0502020104020203"/>
              </a:rPr>
              <a:t>Simulate </a:t>
            </a:r>
            <a:r>
              <a:rPr lang="en-GB" sz="2102" dirty="0">
                <a:solidFill>
                  <a:srgbClr val="C00000"/>
                </a:solidFill>
                <a:latin typeface="Gill Sans MT" panose="020B0502020104020203"/>
              </a:rPr>
              <a:t>resistive configuration</a:t>
            </a:r>
          </a:p>
          <a:p>
            <a:pPr defTabSz="533872">
              <a:buClr>
                <a:srgbClr val="B71E42"/>
              </a:buClr>
              <a:defRPr/>
            </a:pPr>
            <a:r>
              <a:rPr lang="en-GB" sz="2102" dirty="0">
                <a:solidFill>
                  <a:prstClr val="black"/>
                </a:solidFill>
                <a:latin typeface="Gill Sans MT" panose="020B0502020104020203"/>
              </a:rPr>
              <a:t>     </a:t>
            </a:r>
          </a:p>
          <a:p>
            <a:pPr marL="400404" indent="-400404" defTabSz="533872">
              <a:buClr>
                <a:srgbClr val="B71E42"/>
              </a:buClr>
              <a:buFont typeface="STIXGeneral-Regular" pitchFamily="2" charset="2"/>
              <a:buChar char="⌖"/>
              <a:defRPr/>
            </a:pPr>
            <a:endParaRPr lang="en-GB" sz="2102" dirty="0">
              <a:solidFill>
                <a:prstClr val="black"/>
              </a:solidFill>
              <a:latin typeface="Gill Sans MT" panose="020B0502020104020203"/>
            </a:endParaRPr>
          </a:p>
        </p:txBody>
      </p:sp>
      <p:pic>
        <p:nvPicPr>
          <p:cNvPr id="25" name="Picture 24" descr="Text, letter&#10;&#10;Description automatically generated">
            <a:extLst>
              <a:ext uri="{FF2B5EF4-FFF2-40B4-BE49-F238E27FC236}">
                <a16:creationId xmlns:a16="http://schemas.microsoft.com/office/drawing/2014/main" id="{75AEF43B-0385-D7FD-5C10-368548EA7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5" y="3513084"/>
            <a:ext cx="6083070" cy="28588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C165454-D2FD-2B0F-94C9-3DFB56025E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5229" y="825346"/>
            <a:ext cx="4832998" cy="302407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F93BDD9-66C4-1478-2C6C-A1A352C81676}"/>
              </a:ext>
            </a:extLst>
          </p:cNvPr>
          <p:cNvSpPr txBox="1"/>
          <p:nvPr/>
        </p:nvSpPr>
        <p:spPr>
          <a:xfrm>
            <a:off x="9207114" y="4361820"/>
            <a:ext cx="2957069" cy="1709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102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Preliminary results from the comparison of simulation with experimental data show a good agreement </a:t>
            </a:r>
            <a:endParaRPr lang="en-IT" sz="2102" dirty="0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931EE2D-DF72-372A-27DC-10AD29C8C1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2" b="24090"/>
          <a:stretch/>
        </p:blipFill>
        <p:spPr>
          <a:xfrm>
            <a:off x="7822045" y="93871"/>
            <a:ext cx="4318605" cy="5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33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F0673-9B6A-61E9-847B-0D9F5A284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0915"/>
            <a:ext cx="9144000" cy="2387600"/>
          </a:xfrm>
        </p:spPr>
        <p:txBody>
          <a:bodyPr>
            <a:normAutofit/>
          </a:bodyPr>
          <a:lstStyle/>
          <a:p>
            <a:r>
              <a:rPr lang="en-IT" dirty="0"/>
              <a:t>EURIZON </a:t>
            </a:r>
            <a:br>
              <a:rPr lang="en-IT" dirty="0"/>
            </a:br>
            <a:r>
              <a:rPr lang="en-IT" dirty="0"/>
              <a:t>Task 5.5  Status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E4949-5F8D-9307-9936-38B352DF6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50590"/>
            <a:ext cx="9144000" cy="1655762"/>
          </a:xfrm>
        </p:spPr>
        <p:txBody>
          <a:bodyPr>
            <a:normAutofit/>
          </a:bodyPr>
          <a:lstStyle/>
          <a:p>
            <a:r>
              <a:rPr lang="en-IT" dirty="0"/>
              <a:t>F. Grancagnolo</a:t>
            </a:r>
          </a:p>
          <a:p>
            <a:r>
              <a:rPr lang="en-GB" dirty="0"/>
              <a:t>f</a:t>
            </a:r>
            <a:r>
              <a:rPr lang="en-IT" dirty="0"/>
              <a:t>or</a:t>
            </a:r>
          </a:p>
          <a:p>
            <a:r>
              <a:rPr lang="en-IT" dirty="0"/>
              <a:t>INFN Bari and Lecce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691001-7799-1D35-0749-84B0D09F1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8754" y="424377"/>
            <a:ext cx="3449048" cy="662243"/>
          </a:xfrm>
          <a:prstGeom prst="rect">
            <a:avLst/>
          </a:prstGeom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id="{07586160-5238-9C1B-563C-4063A2EEF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64" y="421428"/>
            <a:ext cx="2451831" cy="910448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5C12D6-A462-CF92-2492-189ADC9FD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4909E0-759A-5369-37D4-B6B85165D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ACF68B-62E7-EACA-4160-3B1AE340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15</a:t>
            </a:fld>
            <a:endParaRPr lang="en-GB"/>
          </a:p>
        </p:txBody>
      </p:sp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8B163046-035C-A20C-EC68-C5C9AE823B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2" b="24090"/>
          <a:stretch/>
        </p:blipFill>
        <p:spPr>
          <a:xfrm>
            <a:off x="0" y="5465591"/>
            <a:ext cx="560647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9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5A63E22F-BA1B-DE2A-EE53-A4AD1530C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635" y="1866575"/>
            <a:ext cx="4093223" cy="16443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A73FB0-A1B1-FFE4-60C1-A5819C3A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/>
              <a:t>S</a:t>
            </a:r>
            <a:r>
              <a:rPr lang="en-IT" sz="2800" b="1"/>
              <a:t>ubtask 5.5.1 - Mechanical design of the IDEA drift chamber</a:t>
            </a:r>
            <a:endParaRPr lang="en-IT" sz="28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7B8391-FE36-BAA7-1499-096906494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2502" y="189709"/>
            <a:ext cx="2188165" cy="420144"/>
          </a:xfrm>
          <a:prstGeom prst="rect">
            <a:avLst/>
          </a:prstGeom>
        </p:spPr>
      </p:pic>
      <p:pic>
        <p:nvPicPr>
          <p:cNvPr id="5" name="Grafik 2">
            <a:extLst>
              <a:ext uri="{FF2B5EF4-FFF2-40B4-BE49-F238E27FC236}">
                <a16:creationId xmlns:a16="http://schemas.microsoft.com/office/drawing/2014/main" id="{579E5C53-CD10-5BDC-E8BD-81C12FBDE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790517" y="175336"/>
            <a:ext cx="610965" cy="40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id="{AA614CF2-566A-8BEE-6430-B6F3B16E9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12" y="186760"/>
            <a:ext cx="1131445" cy="420144"/>
          </a:xfrm>
          <a:prstGeom prst="rect">
            <a:avLst/>
          </a:prstGeom>
        </p:spPr>
      </p:pic>
      <p:pic>
        <p:nvPicPr>
          <p:cNvPr id="7" name="Picture 6" descr="A close-up of a solar panel&#10;&#10;Description automatically generated with low confidence">
            <a:extLst>
              <a:ext uri="{FF2B5EF4-FFF2-40B4-BE49-F238E27FC236}">
                <a16:creationId xmlns:a16="http://schemas.microsoft.com/office/drawing/2014/main" id="{5BC130D9-7987-80B8-ECA1-460D68168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5" y="1866575"/>
            <a:ext cx="3552203" cy="1644330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AA3CB3E-20F2-1384-597D-28E2676558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258" y="1866575"/>
            <a:ext cx="4150335" cy="16443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5365CC-06A9-FBC5-267F-79EA3F06EA59}"/>
              </a:ext>
            </a:extLst>
          </p:cNvPr>
          <p:cNvSpPr txBox="1"/>
          <p:nvPr/>
        </p:nvSpPr>
        <p:spPr>
          <a:xfrm>
            <a:off x="148183" y="1558798"/>
            <a:ext cx="3476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70C0"/>
                </a:solidFill>
              </a:rPr>
              <a:t>Boundary conditions of the end-plate model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16DB1-FA41-87C1-AA38-EAE2AF59B535}"/>
              </a:ext>
            </a:extLst>
          </p:cNvPr>
          <p:cNvSpPr txBox="1"/>
          <p:nvPr/>
        </p:nvSpPr>
        <p:spPr>
          <a:xfrm>
            <a:off x="3710725" y="1558798"/>
            <a:ext cx="4177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70C0"/>
                </a:solidFill>
              </a:rPr>
              <a:t>Pre-stressing of stays to compensate DC wires tension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447942-CDCC-A620-3D96-3645A94D034E}"/>
              </a:ext>
            </a:extLst>
          </p:cNvPr>
          <p:cNvSpPr txBox="1"/>
          <p:nvPr/>
        </p:nvSpPr>
        <p:spPr>
          <a:xfrm>
            <a:off x="7973843" y="1558797"/>
            <a:ext cx="4025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70C0"/>
                </a:solidFill>
              </a:rPr>
              <a:t>Stays and spoke deformation (to be fully optimized)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FDD8F7-1732-79D5-8230-7E52FCD62E5D}"/>
              </a:ext>
            </a:extLst>
          </p:cNvPr>
          <p:cNvSpPr txBox="1"/>
          <p:nvPr/>
        </p:nvSpPr>
        <p:spPr>
          <a:xfrm>
            <a:off x="1186193" y="3853851"/>
            <a:ext cx="981961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</a:t>
            </a:r>
            <a:r>
              <a:rPr lang="en-IT" sz="2400" dirty="0"/>
              <a:t>onceptual design of the IDEA drift chamber completed.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Preliminary FEA with homogeneous materials in conclusive phases.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Transition to composite materials undergoing.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T" sz="2400" dirty="0"/>
              <a:t>Goal is to complete the full design by fall 2023 and to start construction of </a:t>
            </a:r>
          </a:p>
          <a:p>
            <a:pPr lvl="1"/>
            <a:r>
              <a:rPr lang="en-IT" sz="2400" dirty="0"/>
              <a:t>a full-length, 1/12 wedge, prototype before the end of 2023.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D4AB6-7258-50D1-4AD2-4CC4C44EB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2823CC6-B3CB-EED1-E415-DDACA48A4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0479FAE-C4F3-5CED-356E-88CD663B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16</a:t>
            </a:fld>
            <a:endParaRPr lang="en-GB"/>
          </a:p>
        </p:txBody>
      </p:sp>
      <p:pic>
        <p:nvPicPr>
          <p:cNvPr id="16" name="Picture 15" descr="Text">
            <a:extLst>
              <a:ext uri="{FF2B5EF4-FFF2-40B4-BE49-F238E27FC236}">
                <a16:creationId xmlns:a16="http://schemas.microsoft.com/office/drawing/2014/main" id="{59C02AFF-12F3-8630-CFDE-3A463B69A7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2" b="24090"/>
          <a:stretch/>
        </p:blipFill>
        <p:spPr>
          <a:xfrm>
            <a:off x="3266779" y="78092"/>
            <a:ext cx="560647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17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3FB0-A1B1-FFE4-60C1-A5819C3A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350" y="363036"/>
            <a:ext cx="11151298" cy="1325563"/>
          </a:xfrm>
        </p:spPr>
        <p:txBody>
          <a:bodyPr>
            <a:normAutofit/>
          </a:bodyPr>
          <a:lstStyle/>
          <a:p>
            <a:r>
              <a:rPr lang="en-GB" sz="2800" b="1" dirty="0"/>
              <a:t>S</a:t>
            </a:r>
            <a:r>
              <a:rPr lang="en-IT" sz="2800" b="1" dirty="0"/>
              <a:t>ubtask 5.5.2 - </a:t>
            </a:r>
            <a:r>
              <a:rPr lang="en-GB" sz="2800" b="1" dirty="0"/>
              <a:t>FPGA-based fast digitizer for the cluster counting regime</a:t>
            </a:r>
            <a:endParaRPr lang="en-IT" sz="28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7B8391-FE36-BAA7-1499-09690649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2502" y="189709"/>
            <a:ext cx="2188165" cy="420144"/>
          </a:xfrm>
          <a:prstGeom prst="rect">
            <a:avLst/>
          </a:prstGeom>
        </p:spPr>
      </p:pic>
      <p:pic>
        <p:nvPicPr>
          <p:cNvPr id="5" name="Grafik 2">
            <a:extLst>
              <a:ext uri="{FF2B5EF4-FFF2-40B4-BE49-F238E27FC236}">
                <a16:creationId xmlns:a16="http://schemas.microsoft.com/office/drawing/2014/main" id="{579E5C53-CD10-5BDC-E8BD-81C12FBDE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90517" y="175336"/>
            <a:ext cx="610965" cy="40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id="{AA614CF2-566A-8BEE-6430-B6F3B16E9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12" y="186760"/>
            <a:ext cx="1131445" cy="4201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7A79F9C-5C8E-DABF-8253-A50BEF74E808}"/>
              </a:ext>
            </a:extLst>
          </p:cNvPr>
          <p:cNvGrpSpPr/>
          <p:nvPr/>
        </p:nvGrpSpPr>
        <p:grpSpPr>
          <a:xfrm>
            <a:off x="145390" y="1376377"/>
            <a:ext cx="5897411" cy="2752492"/>
            <a:chOff x="222764" y="1334173"/>
            <a:chExt cx="5897411" cy="2752492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6793D59B-560E-019A-B8A7-15E94CFC0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6" y="1730254"/>
              <a:ext cx="2097566" cy="2143528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B5241E9F-7397-D48A-6F39-407C814C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81210" y="2391222"/>
              <a:ext cx="3231887" cy="1482560"/>
            </a:xfrm>
            <a:prstGeom prst="rect">
              <a:avLst/>
            </a:prstGeom>
          </p:spPr>
        </p:pic>
        <p:sp>
          <p:nvSpPr>
            <p:cNvPr id="8" name="CasellaDiTesto 12">
              <a:extLst>
                <a:ext uri="{FF2B5EF4-FFF2-40B4-BE49-F238E27FC236}">
                  <a16:creationId xmlns:a16="http://schemas.microsoft.com/office/drawing/2014/main" id="{B9F9F85E-F2B2-0DDA-29CC-1049226BF9CF}"/>
                </a:ext>
              </a:extLst>
            </p:cNvPr>
            <p:cNvSpPr txBox="1"/>
            <p:nvPr/>
          </p:nvSpPr>
          <p:spPr>
            <a:xfrm>
              <a:off x="2480117" y="1727804"/>
              <a:ext cx="36400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dirty="0"/>
                <a:t>some </a:t>
              </a:r>
              <a:r>
                <a:rPr lang="it-IT" dirty="0" err="1"/>
                <a:t>synchronization</a:t>
              </a:r>
              <a:r>
                <a:rPr lang="it-IT" dirty="0"/>
                <a:t> </a:t>
              </a:r>
              <a:r>
                <a:rPr lang="it-IT" dirty="0" err="1"/>
                <a:t>issues</a:t>
              </a:r>
              <a:r>
                <a:rPr lang="it-IT" dirty="0"/>
                <a:t> </a:t>
              </a:r>
            </a:p>
            <a:p>
              <a:pPr algn="ctr"/>
              <a:r>
                <a:rPr lang="it-IT" dirty="0" err="1"/>
                <a:t>yet</a:t>
              </a:r>
              <a:r>
                <a:rPr lang="it-IT" dirty="0"/>
                <a:t> to be </a:t>
              </a:r>
              <a:r>
                <a:rPr lang="it-IT" dirty="0" err="1"/>
                <a:t>solved</a:t>
              </a:r>
              <a:endParaRPr lang="it-IT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773F33-09B2-39D3-1F18-9EC1147C4AE4}"/>
                </a:ext>
              </a:extLst>
            </p:cNvPr>
            <p:cNvSpPr txBox="1"/>
            <p:nvPr/>
          </p:nvSpPr>
          <p:spPr>
            <a:xfrm>
              <a:off x="424530" y="1352106"/>
              <a:ext cx="5469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a</a:t>
              </a:r>
              <a:r>
                <a:rPr lang="en-IT" b="1" dirty="0">
                  <a:solidFill>
                    <a:srgbClr val="0070C0"/>
                  </a:solidFill>
                </a:rPr>
                <a:t>pproach #1: KINTEX </a:t>
              </a:r>
              <a:r>
                <a:rPr lang="en-GB" b="1" dirty="0">
                  <a:solidFill>
                    <a:srgbClr val="0070C0"/>
                  </a:solidFill>
                </a:rPr>
                <a:t>KCU105 + TEXAS ADC ADC32RF45 </a:t>
              </a:r>
              <a:endParaRPr lang="en-IT" b="1" dirty="0">
                <a:solidFill>
                  <a:srgbClr val="0070C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CF669B-16EB-1A83-63A9-24D2349A48C8}"/>
                </a:ext>
              </a:extLst>
            </p:cNvPr>
            <p:cNvSpPr/>
            <p:nvPr/>
          </p:nvSpPr>
          <p:spPr>
            <a:xfrm>
              <a:off x="222764" y="1334173"/>
              <a:ext cx="5873235" cy="275249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378C7E1-E4E6-631D-75A5-DA46C10B27E1}"/>
              </a:ext>
            </a:extLst>
          </p:cNvPr>
          <p:cNvGrpSpPr/>
          <p:nvPr/>
        </p:nvGrpSpPr>
        <p:grpSpPr>
          <a:xfrm>
            <a:off x="6174441" y="1376377"/>
            <a:ext cx="5873235" cy="2752492"/>
            <a:chOff x="6195543" y="1376377"/>
            <a:chExt cx="5873235" cy="2752492"/>
          </a:xfrm>
        </p:grpSpPr>
        <p:pic>
          <p:nvPicPr>
            <p:cNvPr id="12" name="Immagine 6">
              <a:extLst>
                <a:ext uri="{FF2B5EF4-FFF2-40B4-BE49-F238E27FC236}">
                  <a16:creationId xmlns:a16="http://schemas.microsoft.com/office/drawing/2014/main" id="{F44709AF-42B5-2970-693B-7A7DF6C43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929"/>
            <a:stretch/>
          </p:blipFill>
          <p:spPr>
            <a:xfrm>
              <a:off x="6204604" y="1772458"/>
              <a:ext cx="4076303" cy="23564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174A84-5C27-6BEE-8855-CEB19E6E4BF0}"/>
                </a:ext>
              </a:extLst>
            </p:cNvPr>
            <p:cNvSpPr txBox="1"/>
            <p:nvPr/>
          </p:nvSpPr>
          <p:spPr>
            <a:xfrm>
              <a:off x="6496598" y="1376377"/>
              <a:ext cx="52711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a</a:t>
              </a:r>
              <a:r>
                <a:rPr lang="en-IT" b="1" dirty="0">
                  <a:solidFill>
                    <a:srgbClr val="0070C0"/>
                  </a:solidFill>
                </a:rPr>
                <a:t>pproach #2: CAEN VX2740 (VX2751, when available)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6F49B5-E6FF-5D9E-275D-041C414442BA}"/>
                </a:ext>
              </a:extLst>
            </p:cNvPr>
            <p:cNvSpPr/>
            <p:nvPr/>
          </p:nvSpPr>
          <p:spPr>
            <a:xfrm>
              <a:off x="6195543" y="1376377"/>
              <a:ext cx="5873235" cy="275249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1EDEB24-A806-BE33-F3FF-124D3DCF736F}"/>
                </a:ext>
              </a:extLst>
            </p:cNvPr>
            <p:cNvSpPr txBox="1"/>
            <p:nvPr/>
          </p:nvSpPr>
          <p:spPr>
            <a:xfrm>
              <a:off x="10231498" y="2093173"/>
              <a:ext cx="1815112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j</a:t>
              </a:r>
              <a:r>
                <a:rPr lang="en-IT" dirty="0"/>
                <a:t>ust received the </a:t>
              </a:r>
            </a:p>
            <a:p>
              <a:pPr algn="ctr"/>
              <a:r>
                <a:rPr lang="en-IT" dirty="0"/>
                <a:t>software license</a:t>
              </a:r>
            </a:p>
            <a:p>
              <a:pPr algn="ctr"/>
              <a:r>
                <a:rPr lang="en-GB" dirty="0"/>
                <a:t>t</a:t>
              </a:r>
              <a:r>
                <a:rPr lang="en-IT" dirty="0"/>
                <a:t>o program our </a:t>
              </a:r>
            </a:p>
            <a:p>
              <a:pPr algn="ctr"/>
              <a:r>
                <a:rPr lang="en-IT" dirty="0"/>
                <a:t>cluster finding </a:t>
              </a:r>
            </a:p>
            <a:p>
              <a:pPr algn="ctr"/>
              <a:r>
                <a:rPr lang="en-IT" dirty="0"/>
                <a:t>algorithms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471738-805D-2B1E-5E20-F5D7DAD3BA35}"/>
              </a:ext>
            </a:extLst>
          </p:cNvPr>
          <p:cNvGrpSpPr/>
          <p:nvPr/>
        </p:nvGrpSpPr>
        <p:grpSpPr>
          <a:xfrm>
            <a:off x="872049" y="4278601"/>
            <a:ext cx="10461970" cy="2347487"/>
            <a:chOff x="872049" y="4320805"/>
            <a:chExt cx="10461970" cy="2347487"/>
          </a:xfrm>
        </p:grpSpPr>
        <p:pic>
          <p:nvPicPr>
            <p:cNvPr id="18" name="Immagine 3">
              <a:extLst>
                <a:ext uri="{FF2B5EF4-FFF2-40B4-BE49-F238E27FC236}">
                  <a16:creationId xmlns:a16="http://schemas.microsoft.com/office/drawing/2014/main" id="{70EC434C-CA1A-BA59-C860-2ACCEB09F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2408" y="4672980"/>
              <a:ext cx="3764346" cy="1831303"/>
            </a:xfrm>
            <a:prstGeom prst="rect">
              <a:avLst/>
            </a:prstGeom>
          </p:spPr>
        </p:pic>
        <p:sp>
          <p:nvSpPr>
            <p:cNvPr id="19" name="Titolo 1">
              <a:extLst>
                <a:ext uri="{FF2B5EF4-FFF2-40B4-BE49-F238E27FC236}">
                  <a16:creationId xmlns:a16="http://schemas.microsoft.com/office/drawing/2014/main" id="{B9D68607-D2AF-345E-A4B2-3AAEB6A65EED}"/>
                </a:ext>
              </a:extLst>
            </p:cNvPr>
            <p:cNvSpPr txBox="1">
              <a:spLocks/>
            </p:cNvSpPr>
            <p:nvPr/>
          </p:nvSpPr>
          <p:spPr>
            <a:xfrm>
              <a:off x="7315057" y="5022166"/>
              <a:ext cx="4018962" cy="104049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/>
              <a:r>
                <a:rPr kumimoji="0" lang="it-IT" altLang="it-IT" sz="1800" b="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real</a:t>
              </a:r>
              <a:r>
                <a:rPr kumimoji="0" lang="it-IT" altLang="it-IT" sz="18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</a:t>
              </a:r>
              <a:r>
                <a:rPr kumimoji="0" lang="it-IT" altLang="it-IT" sz="1800" b="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signals</a:t>
              </a:r>
              <a:r>
                <a:rPr kumimoji="0" lang="it-IT" altLang="it-IT" sz="18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</a:t>
              </a:r>
              <a:r>
                <a:rPr kumimoji="0" lang="it-IT" altLang="it-IT" sz="1800" b="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read</a:t>
              </a:r>
              <a:r>
                <a:rPr kumimoji="0" lang="it-IT" altLang="it-IT" sz="18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out with the </a:t>
              </a:r>
              <a:r>
                <a:rPr kumimoji="0" lang="it-IT" altLang="it-IT" sz="1800" b="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AsoC</a:t>
              </a:r>
              <a:r>
                <a:rPr kumimoji="0" lang="it-IT" altLang="it-IT" sz="18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chip, (</a:t>
              </a:r>
              <a:r>
                <a:rPr kumimoji="0" lang="it-IT" altLang="it-IT" sz="1800" b="0" i="0" u="none" strike="noStrike" cap="none" normalizeH="0" baseline="0" dirty="0" err="1">
                  <a:ln>
                    <a:noFill/>
                  </a:ln>
                  <a:effectLst/>
                  <a:latin typeface="+mn-lt"/>
                </a:rPr>
                <a:t>used</a:t>
              </a:r>
              <a:r>
                <a:rPr kumimoji="0" lang="it-IT" altLang="it-IT" sz="1800" b="0" i="0" u="none" strike="noStrike" cap="none" normalizeH="0" baseline="0" dirty="0">
                  <a:ln>
                    <a:noFill/>
                  </a:ln>
                  <a:effectLst/>
                  <a:latin typeface="+mn-lt"/>
                </a:rPr>
                <a:t> AWG with low performance: </a:t>
              </a:r>
              <a:r>
                <a:rPr lang="it-IT" sz="1800" dirty="0" err="1">
                  <a:latin typeface="+mn-lt"/>
                </a:rPr>
                <a:t>not</a:t>
              </a:r>
              <a:r>
                <a:rPr lang="it-IT" sz="1800" dirty="0">
                  <a:latin typeface="+mn-lt"/>
                </a:rPr>
                <a:t> </a:t>
              </a:r>
              <a:r>
                <a:rPr lang="it-IT" sz="1800" dirty="0" err="1">
                  <a:latin typeface="+mn-lt"/>
                </a:rPr>
                <a:t>all</a:t>
              </a:r>
              <a:r>
                <a:rPr lang="it-IT" sz="1800" dirty="0">
                  <a:latin typeface="+mn-lt"/>
                </a:rPr>
                <a:t> </a:t>
              </a:r>
              <a:r>
                <a:rPr lang="it-IT" sz="1800" dirty="0" err="1">
                  <a:latin typeface="+mn-lt"/>
                </a:rPr>
                <a:t>peaks</a:t>
              </a:r>
              <a:r>
                <a:rPr lang="it-IT" sz="1800" dirty="0">
                  <a:latin typeface="+mn-lt"/>
                </a:rPr>
                <a:t> </a:t>
              </a:r>
              <a:r>
                <a:rPr lang="it-IT" sz="1800" dirty="0" err="1">
                  <a:latin typeface="+mn-lt"/>
                </a:rPr>
                <a:t>detected</a:t>
              </a:r>
              <a:r>
                <a:rPr lang="it-IT" sz="1800" dirty="0">
                  <a:latin typeface="+mn-lt"/>
                </a:rPr>
                <a:t>)</a:t>
              </a:r>
              <a:endParaRPr lang="it-IT" altLang="it-IT" sz="1800" dirty="0">
                <a:latin typeface="+mn-lt"/>
              </a:endParaRPr>
            </a:p>
          </p:txBody>
        </p:sp>
        <p:pic>
          <p:nvPicPr>
            <p:cNvPr id="20" name="Immagine 17">
              <a:extLst>
                <a:ext uri="{FF2B5EF4-FFF2-40B4-BE49-F238E27FC236}">
                  <a16:creationId xmlns:a16="http://schemas.microsoft.com/office/drawing/2014/main" id="{D07A6A95-32A9-F9DE-E564-5CB320AE3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3441" y="4685447"/>
              <a:ext cx="2279186" cy="1818836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FC258F6-DB02-4D2B-03AE-D03E2207DACE}"/>
                </a:ext>
              </a:extLst>
            </p:cNvPr>
            <p:cNvSpPr/>
            <p:nvPr/>
          </p:nvSpPr>
          <p:spPr>
            <a:xfrm>
              <a:off x="872049" y="4335292"/>
              <a:ext cx="10461970" cy="233300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D0F9D5-F115-DCBA-26A2-999C352C3CB1}"/>
                </a:ext>
              </a:extLst>
            </p:cNvPr>
            <p:cNvSpPr txBox="1"/>
            <p:nvPr/>
          </p:nvSpPr>
          <p:spPr>
            <a:xfrm>
              <a:off x="4243593" y="4320805"/>
              <a:ext cx="3703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a</a:t>
              </a:r>
              <a:r>
                <a:rPr lang="en-IT" b="1" dirty="0">
                  <a:solidFill>
                    <a:srgbClr val="0070C0"/>
                  </a:solidFill>
                </a:rPr>
                <a:t>pproach #3: </a:t>
              </a:r>
              <a:r>
                <a:rPr lang="it-IT" b="1" dirty="0">
                  <a:solidFill>
                    <a:srgbClr val="0070C0"/>
                  </a:solidFill>
                </a:rPr>
                <a:t>NALU Scientific ASoCv3</a:t>
              </a:r>
              <a:endParaRPr lang="en-IT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F5B9BF2B-732E-DCC8-2964-15DEA904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7668322-2BF9-8AE2-DCA9-F4B88DBAD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677A4ED7-FF69-768C-EB94-1BBB23274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17</a:t>
            </a:fld>
            <a:endParaRPr lang="en-GB"/>
          </a:p>
        </p:txBody>
      </p:sp>
      <p:pic>
        <p:nvPicPr>
          <p:cNvPr id="26" name="Picture 25" descr="Text">
            <a:extLst>
              <a:ext uri="{FF2B5EF4-FFF2-40B4-BE49-F238E27FC236}">
                <a16:creationId xmlns:a16="http://schemas.microsoft.com/office/drawing/2014/main" id="{F4B8D49A-0160-6698-5708-3C623856BF0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2" b="24090"/>
          <a:stretch/>
        </p:blipFill>
        <p:spPr>
          <a:xfrm>
            <a:off x="3266779" y="78092"/>
            <a:ext cx="560647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7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73FB0-A1B1-FFE4-60C1-A5819C3A5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/>
              <a:t>S</a:t>
            </a:r>
            <a:r>
              <a:rPr lang="en-IT" sz="2800" b="1" dirty="0"/>
              <a:t>ubtask 5.5.3 - </a:t>
            </a:r>
            <a:r>
              <a:rPr lang="en-GB" sz="2800" b="1" dirty="0"/>
              <a:t>Analysis of beam tests data for cluster counting</a:t>
            </a:r>
            <a:endParaRPr lang="en-IT" sz="2800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47B8391-FE36-BAA7-1499-096906494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2502" y="189709"/>
            <a:ext cx="2188165" cy="420144"/>
          </a:xfrm>
          <a:prstGeom prst="rect">
            <a:avLst/>
          </a:prstGeom>
        </p:spPr>
      </p:pic>
      <p:pic>
        <p:nvPicPr>
          <p:cNvPr id="5" name="Grafik 2">
            <a:extLst>
              <a:ext uri="{FF2B5EF4-FFF2-40B4-BE49-F238E27FC236}">
                <a16:creationId xmlns:a16="http://schemas.microsoft.com/office/drawing/2014/main" id="{579E5C53-CD10-5BDC-E8BD-81C12FBDE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90517" y="175336"/>
            <a:ext cx="610965" cy="40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3">
            <a:extLst>
              <a:ext uri="{FF2B5EF4-FFF2-40B4-BE49-F238E27FC236}">
                <a16:creationId xmlns:a16="http://schemas.microsoft.com/office/drawing/2014/main" id="{AA614CF2-566A-8BEE-6430-B6F3B16E91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12" y="186760"/>
            <a:ext cx="1131445" cy="420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2AA5DC-AC2F-D839-A972-64D189BB2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45" y="1672200"/>
            <a:ext cx="3776529" cy="25200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A3A8E7-F032-5BB7-9D17-0E50CC9AC95D}"/>
              </a:ext>
            </a:extLst>
          </p:cNvPr>
          <p:cNvSpPr txBox="1"/>
          <p:nvPr/>
        </p:nvSpPr>
        <p:spPr>
          <a:xfrm>
            <a:off x="677497" y="1302868"/>
            <a:ext cx="287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70C0"/>
                </a:solidFill>
              </a:rPr>
              <a:t>Beam</a:t>
            </a:r>
            <a:r>
              <a:rPr lang="it-IT" b="1" dirty="0">
                <a:solidFill>
                  <a:srgbClr val="0070C0"/>
                </a:solidFill>
              </a:rPr>
              <a:t> test setup </a:t>
            </a:r>
            <a:r>
              <a:rPr lang="it-IT" b="1" dirty="0" err="1">
                <a:solidFill>
                  <a:srgbClr val="0070C0"/>
                </a:solidFill>
              </a:rPr>
              <a:t>at</a:t>
            </a:r>
            <a:r>
              <a:rPr lang="it-IT" b="1" dirty="0">
                <a:solidFill>
                  <a:srgbClr val="0070C0"/>
                </a:solidFill>
              </a:rPr>
              <a:t> CERN-H8</a:t>
            </a:r>
            <a:endParaRPr lang="en-IT" b="1" dirty="0">
              <a:solidFill>
                <a:srgbClr val="0070C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B19C95-F148-7810-E90B-F7140390CBF0}"/>
              </a:ext>
            </a:extLst>
          </p:cNvPr>
          <p:cNvGrpSpPr/>
          <p:nvPr/>
        </p:nvGrpSpPr>
        <p:grpSpPr>
          <a:xfrm>
            <a:off x="4193567" y="1442131"/>
            <a:ext cx="7577714" cy="2820380"/>
            <a:chOff x="4193567" y="1442131"/>
            <a:chExt cx="7577714" cy="282038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7CB60A2-4290-B603-CA8F-747394FD012D}"/>
                </a:ext>
              </a:extLst>
            </p:cNvPr>
            <p:cNvGrpSpPr/>
            <p:nvPr/>
          </p:nvGrpSpPr>
          <p:grpSpPr>
            <a:xfrm>
              <a:off x="4193567" y="1442131"/>
              <a:ext cx="7577714" cy="2820380"/>
              <a:chOff x="405974" y="2979275"/>
              <a:chExt cx="8899804" cy="331245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5CD614B5-CB07-DD05-D0F5-0EE0B1ED7D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b="52000"/>
              <a:stretch/>
            </p:blipFill>
            <p:spPr>
              <a:xfrm>
                <a:off x="405974" y="2979275"/>
                <a:ext cx="4557292" cy="329184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3C03A6E0-A77A-4310-A071-B14863469C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390" t="50000"/>
              <a:stretch/>
            </p:blipFill>
            <p:spPr>
              <a:xfrm>
                <a:off x="4869212" y="2997763"/>
                <a:ext cx="4436566" cy="3293966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471B4F-62BA-3F1A-467F-B212F0270DA9}"/>
                </a:ext>
              </a:extLst>
            </p:cNvPr>
            <p:cNvSpPr txBox="1"/>
            <p:nvPr/>
          </p:nvSpPr>
          <p:spPr>
            <a:xfrm>
              <a:off x="6273288" y="2989384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b="1" dirty="0">
                  <a:solidFill>
                    <a:srgbClr val="0070C0"/>
                  </a:solidFill>
                </a:rPr>
                <a:t>0.8 cm drift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00592E-97E9-1B06-69B3-FFD5636DBB17}"/>
                </a:ext>
              </a:extLst>
            </p:cNvPr>
            <p:cNvSpPr txBox="1"/>
            <p:nvPr/>
          </p:nvSpPr>
          <p:spPr>
            <a:xfrm>
              <a:off x="10073500" y="2989383"/>
              <a:ext cx="9204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b="1" dirty="0">
                  <a:solidFill>
                    <a:srgbClr val="0070C0"/>
                  </a:solidFill>
                </a:rPr>
                <a:t>1.8 cm drift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9F6B13-CAC1-43DD-6461-9686263A5E75}"/>
              </a:ext>
            </a:extLst>
          </p:cNvPr>
          <p:cNvGrpSpPr/>
          <p:nvPr/>
        </p:nvGrpSpPr>
        <p:grpSpPr>
          <a:xfrm>
            <a:off x="4726741" y="4293769"/>
            <a:ext cx="2391507" cy="2424191"/>
            <a:chOff x="4860387" y="4293769"/>
            <a:chExt cx="2391507" cy="242419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1145C8A-D4DB-54C7-A6E1-65670620D66C}"/>
                </a:ext>
              </a:extLst>
            </p:cNvPr>
            <p:cNvGrpSpPr/>
            <p:nvPr/>
          </p:nvGrpSpPr>
          <p:grpSpPr>
            <a:xfrm>
              <a:off x="4860387" y="4689090"/>
              <a:ext cx="2391507" cy="2028870"/>
              <a:chOff x="4688845" y="4318474"/>
              <a:chExt cx="2889738" cy="245036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671983C-8BD6-740A-3098-365F771E2A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88845" y="4318474"/>
                <a:ext cx="2889738" cy="2450362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09F7283-5FE8-92AF-0A95-81566E4E5F8B}"/>
                  </a:ext>
                </a:extLst>
              </p:cNvPr>
              <p:cNvSpPr txBox="1"/>
              <p:nvPr/>
            </p:nvSpPr>
            <p:spPr>
              <a:xfrm>
                <a:off x="6025956" y="5533298"/>
                <a:ext cx="1164278" cy="27747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IT" sz="1000" b="1" dirty="0">
                    <a:solidFill>
                      <a:srgbClr val="0070C0"/>
                    </a:solidFill>
                  </a:rPr>
                  <a:t>0.8 cm drift, 45°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67BFAFF-19D9-12C9-4DFD-5925F56B3B10}"/>
                </a:ext>
              </a:extLst>
            </p:cNvPr>
            <p:cNvSpPr txBox="1"/>
            <p:nvPr/>
          </p:nvSpPr>
          <p:spPr>
            <a:xfrm>
              <a:off x="4954300" y="4293769"/>
              <a:ext cx="2249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b="1" dirty="0">
                  <a:solidFill>
                    <a:srgbClr val="0070C0"/>
                  </a:solidFill>
                </a:rPr>
                <a:t>Poisson distributions!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4827FC9-20D8-BCBB-C815-F3F5727DC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330" y="4477343"/>
            <a:ext cx="2179363" cy="224061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AA49011-559C-E199-450C-311F8F3B1E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3794" y="4477342"/>
            <a:ext cx="2381692" cy="22406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1E973D-A386-FF1E-A51D-C8EC1562C5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345" y="4288669"/>
            <a:ext cx="4437185" cy="252673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896F94D-F357-1742-1E40-24BA8F388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0D0D0BB-004E-58E1-8853-95DE47E5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D64AD79-E48F-7A5C-4DA3-3E6C477F6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18</a:t>
            </a:fld>
            <a:endParaRPr lang="en-GB"/>
          </a:p>
        </p:txBody>
      </p:sp>
      <p:pic>
        <p:nvPicPr>
          <p:cNvPr id="11" name="Picture 10" descr="Text">
            <a:extLst>
              <a:ext uri="{FF2B5EF4-FFF2-40B4-BE49-F238E27FC236}">
                <a16:creationId xmlns:a16="http://schemas.microsoft.com/office/drawing/2014/main" id="{B15D72F5-EBE7-3D62-1ACB-306FCB9B94D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2" b="24090"/>
          <a:stretch/>
        </p:blipFill>
        <p:spPr>
          <a:xfrm>
            <a:off x="3266779" y="78092"/>
            <a:ext cx="560647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76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02C0F4-93A2-9E92-4FD4-BD27C44F7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5.6: PID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BFBB1-F055-99FE-3CB1-AAF71426E9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Michael </a:t>
            </a:r>
            <a:r>
              <a:rPr lang="en-US" dirty="0" err="1"/>
              <a:t>Düren</a:t>
            </a:r>
            <a:r>
              <a:rPr lang="en-US" dirty="0"/>
              <a:t> (JLU Giessen)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4E2C45-3DEC-E582-89A3-FCCC69706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EE7A5-16F3-647E-9551-A6220CA4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4F9D0-01C7-9C2C-CBB1-CE3508D9A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98EA-E1B7-4939-A539-0BCC5BD14DA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81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08E0D9B-FACD-44A1-70B1-2479EB185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Lepton Collider Proposals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CE9CAD-F741-7B23-F4CE-4754A7487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C1A18-C097-28E6-A4E8-276BFF7F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FECBA-48B1-5A8A-CDAE-749FECEF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2FCBA-7D19-9945-2642-C9A02A20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2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266EE3-270A-1234-D0D1-2BF485635EA3}"/>
              </a:ext>
            </a:extLst>
          </p:cNvPr>
          <p:cNvGrpSpPr/>
          <p:nvPr/>
        </p:nvGrpSpPr>
        <p:grpSpPr>
          <a:xfrm>
            <a:off x="6253018" y="3801120"/>
            <a:ext cx="3961078" cy="2249170"/>
            <a:chOff x="7204565" y="3551153"/>
            <a:chExt cx="4561240" cy="26095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5E0BFF-4CB0-CC28-7C88-E7B941D02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04565" y="3551153"/>
              <a:ext cx="4561240" cy="238080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CE9A8C-5592-A0E6-4002-63EE8F97ABC3}"/>
                </a:ext>
              </a:extLst>
            </p:cNvPr>
            <p:cNvSpPr txBox="1"/>
            <p:nvPr/>
          </p:nvSpPr>
          <p:spPr>
            <a:xfrm>
              <a:off x="7818073" y="5899090"/>
              <a:ext cx="37417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100" dirty="0">
                  <a:hlinkClick r:id="rId3"/>
                </a:rPr>
                <a:t>https://indico.ihep.ac.cn/event/17020/contributions/117889/</a:t>
              </a:r>
              <a:endParaRPr lang="en-GB" sz="11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AAD7C6-08A2-65ED-0830-3AFD2F4F84AB}"/>
              </a:ext>
            </a:extLst>
          </p:cNvPr>
          <p:cNvGrpSpPr/>
          <p:nvPr/>
        </p:nvGrpSpPr>
        <p:grpSpPr>
          <a:xfrm>
            <a:off x="598054" y="3801120"/>
            <a:ext cx="4693920" cy="2510780"/>
            <a:chOff x="1549400" y="3733589"/>
            <a:chExt cx="4693920" cy="2510780"/>
          </a:xfrm>
        </p:grpSpPr>
        <p:pic>
          <p:nvPicPr>
            <p:cNvPr id="13" name="Picture 12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7393B7E4-B3B3-F51B-B455-1759D6895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9400" y="3733589"/>
              <a:ext cx="4693920" cy="22491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54238F-68D5-4931-821C-C815880628A0}"/>
                </a:ext>
              </a:extLst>
            </p:cNvPr>
            <p:cNvSpPr txBox="1"/>
            <p:nvPr/>
          </p:nvSpPr>
          <p:spPr>
            <a:xfrm>
              <a:off x="2138507" y="5982759"/>
              <a:ext cx="35157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>
                  <a:hlinkClick r:id="rId5"/>
                </a:rPr>
                <a:t>https://cds.cern.ch/images/OPEN-PHO-ACCEL-2019-001-2</a:t>
              </a:r>
              <a:r>
                <a:rPr lang="en-GB" sz="1100" dirty="0"/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7B8CF0-9FDB-4E29-5494-3D06C07037FD}"/>
              </a:ext>
            </a:extLst>
          </p:cNvPr>
          <p:cNvGrpSpPr/>
          <p:nvPr/>
        </p:nvGrpSpPr>
        <p:grpSpPr>
          <a:xfrm>
            <a:off x="8687932" y="1431990"/>
            <a:ext cx="3214341" cy="1954696"/>
            <a:chOff x="8373895" y="1281571"/>
            <a:chExt cx="3214341" cy="195469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AD75F62-EEBF-E2C5-B86C-54FADC057F78}"/>
                </a:ext>
              </a:extLst>
            </p:cNvPr>
            <p:cNvGrpSpPr/>
            <p:nvPr/>
          </p:nvGrpSpPr>
          <p:grpSpPr>
            <a:xfrm>
              <a:off x="8373895" y="1281571"/>
              <a:ext cx="3214341" cy="1954696"/>
              <a:chOff x="8373895" y="1281571"/>
              <a:chExt cx="3214341" cy="1954696"/>
            </a:xfrm>
          </p:grpSpPr>
          <p:pic>
            <p:nvPicPr>
              <p:cNvPr id="17" name="图片 46">
                <a:extLst>
                  <a:ext uri="{FF2B5EF4-FFF2-40B4-BE49-F238E27FC236}">
                    <a16:creationId xmlns:a16="http://schemas.microsoft.com/office/drawing/2014/main" id="{8D884C7A-8407-28CE-3A1F-85D6B9E775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58" r="14906"/>
              <a:stretch/>
            </p:blipFill>
            <p:spPr bwMode="auto">
              <a:xfrm>
                <a:off x="8610600" y="1281571"/>
                <a:ext cx="2740933" cy="177530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FD7AA11-E43B-F037-4BF3-B99BC22CAEF3}"/>
                  </a:ext>
                </a:extLst>
              </p:cNvPr>
              <p:cNvSpPr txBox="1"/>
              <p:nvPr/>
            </p:nvSpPr>
            <p:spPr>
              <a:xfrm>
                <a:off x="8373895" y="3036212"/>
                <a:ext cx="3214341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700" dirty="0"/>
                  <a:t>https://cicpi.ustc.edu.cn/indico/contributionDisplay.py?contribId=22&amp;confId=2760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174F4A0-0981-5864-D3D0-BAE8EA42D896}"/>
                </a:ext>
              </a:extLst>
            </p:cNvPr>
            <p:cNvSpPr txBox="1"/>
            <p:nvPr/>
          </p:nvSpPr>
          <p:spPr>
            <a:xfrm>
              <a:off x="8515927" y="1376218"/>
              <a:ext cx="519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STC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9C0D118-D9A5-36AD-3C02-F95FA26513A0}"/>
              </a:ext>
            </a:extLst>
          </p:cNvPr>
          <p:cNvGrpSpPr/>
          <p:nvPr/>
        </p:nvGrpSpPr>
        <p:grpSpPr>
          <a:xfrm>
            <a:off x="4610030" y="1333460"/>
            <a:ext cx="3687970" cy="2181200"/>
            <a:chOff x="4610030" y="1333460"/>
            <a:chExt cx="3687970" cy="2181200"/>
          </a:xfrm>
        </p:grpSpPr>
        <p:pic>
          <p:nvPicPr>
            <p:cNvPr id="26" name="Picture 25" descr="A close-up of a needle&#10;&#10;Description automatically generated with low confidence">
              <a:extLst>
                <a:ext uri="{FF2B5EF4-FFF2-40B4-BE49-F238E27FC236}">
                  <a16:creationId xmlns:a16="http://schemas.microsoft.com/office/drawing/2014/main" id="{3AFB2280-D231-CB7E-9318-0DBBFFDC1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0030" y="1333460"/>
              <a:ext cx="3687970" cy="21812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3246FF2-D5C3-D1F3-C14B-7816C806EE53}"/>
                </a:ext>
              </a:extLst>
            </p:cNvPr>
            <p:cNvSpPr txBox="1"/>
            <p:nvPr/>
          </p:nvSpPr>
          <p:spPr>
            <a:xfrm>
              <a:off x="4895273" y="1711303"/>
              <a:ext cx="4610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ILC</a:t>
              </a:r>
              <a:endParaRPr lang="en-GB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C3C6B61-017E-6520-1554-0D57DB90835C}"/>
              </a:ext>
            </a:extLst>
          </p:cNvPr>
          <p:cNvGrpSpPr/>
          <p:nvPr/>
        </p:nvGrpSpPr>
        <p:grpSpPr>
          <a:xfrm>
            <a:off x="289727" y="1433348"/>
            <a:ext cx="3883011" cy="2078859"/>
            <a:chOff x="289727" y="1433348"/>
            <a:chExt cx="3883011" cy="2078859"/>
          </a:xfrm>
        </p:grpSpPr>
        <p:pic>
          <p:nvPicPr>
            <p:cNvPr id="24" name="Picture 23" descr="Diagram, timeline&#10;&#10;Description automatically generated">
              <a:extLst>
                <a:ext uri="{FF2B5EF4-FFF2-40B4-BE49-F238E27FC236}">
                  <a16:creationId xmlns:a16="http://schemas.microsoft.com/office/drawing/2014/main" id="{4EC21B45-5376-3D35-ADFC-2E42CE247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27" y="1433348"/>
              <a:ext cx="3883011" cy="2078859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C2070B-2DFB-425D-BF0D-2312EA9B5F74}"/>
                </a:ext>
              </a:extLst>
            </p:cNvPr>
            <p:cNvSpPr txBox="1"/>
            <p:nvPr/>
          </p:nvSpPr>
          <p:spPr>
            <a:xfrm>
              <a:off x="3504069" y="2918691"/>
              <a:ext cx="5870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CLIC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4061765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BA353-7904-48D4-BFDB-52E2B7FA5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6947"/>
            <a:ext cx="10515600" cy="5058377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Task 5.6 </a:t>
            </a:r>
            <a:r>
              <a:rPr lang="en-US" sz="2000" dirty="0"/>
              <a:t>(1.8.21-8.4.22): </a:t>
            </a:r>
            <a:br>
              <a:rPr lang="en-US" sz="2000" dirty="0"/>
            </a:br>
            <a:r>
              <a:rPr lang="en-US" sz="2000" dirty="0" err="1"/>
              <a:t>CREMLINplus</a:t>
            </a:r>
            <a:r>
              <a:rPr lang="en-US" sz="2000" dirty="0"/>
              <a:t>: Development and design of a </a:t>
            </a:r>
            <a:r>
              <a:rPr lang="en-US" sz="2000" b="1" dirty="0">
                <a:solidFill>
                  <a:srgbClr val="C00000"/>
                </a:solidFill>
              </a:rPr>
              <a:t>Particle Identification system </a:t>
            </a:r>
            <a:r>
              <a:rPr lang="en-US" sz="2000" dirty="0"/>
              <a:t>for the SCT detector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EF217D-FE3B-AF05-09E9-B57C99E97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050F0D-0152-5EE4-D809-AE14ACDFC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WP5: Status Report, Andre Sailer (CERN)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7B795-73D5-424F-B675-53E3124A8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9E059-DDD1-4F21-8442-BC5C8718C563}" type="slidenum">
              <a:rPr lang="ru-RU" smtClean="0"/>
              <a:t>20</a:t>
            </a:fld>
            <a:endParaRPr lang="ru-RU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F69578B-C555-4EC4-A862-C3C3977C367A}"/>
              </a:ext>
            </a:extLst>
          </p:cNvPr>
          <p:cNvGrpSpPr/>
          <p:nvPr/>
        </p:nvGrpSpPr>
        <p:grpSpPr>
          <a:xfrm>
            <a:off x="715799" y="1340689"/>
            <a:ext cx="4681225" cy="609199"/>
            <a:chOff x="6339703" y="2535784"/>
            <a:chExt cx="4681225" cy="6091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DC5C1ED-928F-4416-8B61-866084D85E76}"/>
                </a:ext>
              </a:extLst>
            </p:cNvPr>
            <p:cNvGrpSpPr/>
            <p:nvPr/>
          </p:nvGrpSpPr>
          <p:grpSpPr>
            <a:xfrm>
              <a:off x="7948728" y="2557959"/>
              <a:ext cx="3072200" cy="568069"/>
              <a:chOff x="8337973" y="2557959"/>
              <a:chExt cx="3072200" cy="56806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0411707-F94D-4DB3-BD10-2E62AD9E8588}"/>
                  </a:ext>
                </a:extLst>
              </p:cNvPr>
              <p:cNvSpPr txBox="1"/>
              <p:nvPr/>
            </p:nvSpPr>
            <p:spPr>
              <a:xfrm>
                <a:off x="8387051" y="2631194"/>
                <a:ext cx="30231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+mj-lt"/>
                  </a:rPr>
                  <a:t>FARICH prototyping</a:t>
                </a: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633326BE-4885-4C29-959F-B8768A3013E6}"/>
                  </a:ext>
                </a:extLst>
              </p:cNvPr>
              <p:cNvSpPr/>
              <p:nvPr/>
            </p:nvSpPr>
            <p:spPr>
              <a:xfrm>
                <a:off x="8337973" y="2557959"/>
                <a:ext cx="3023122" cy="568069"/>
              </a:xfrm>
              <a:prstGeom prst="roundRect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F846AD8C-3A80-464F-A3F4-37187F0DD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339703" y="2535784"/>
              <a:ext cx="507666" cy="60919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0DF223-2602-411C-9FBF-D953C4938A02}"/>
              </a:ext>
            </a:extLst>
          </p:cNvPr>
          <p:cNvGrpSpPr/>
          <p:nvPr/>
        </p:nvGrpSpPr>
        <p:grpSpPr>
          <a:xfrm>
            <a:off x="557762" y="1482557"/>
            <a:ext cx="11070291" cy="4873340"/>
            <a:chOff x="208505" y="1681851"/>
            <a:chExt cx="11070291" cy="487334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ADEF0D-E14F-46D2-ACDA-B94DD93C7538}"/>
                </a:ext>
              </a:extLst>
            </p:cNvPr>
            <p:cNvGrpSpPr/>
            <p:nvPr/>
          </p:nvGrpSpPr>
          <p:grpSpPr>
            <a:xfrm>
              <a:off x="1987420" y="1681851"/>
              <a:ext cx="9291376" cy="4873340"/>
              <a:chOff x="1883372" y="1681851"/>
              <a:chExt cx="9291376" cy="4873340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AA2411A-5783-4219-848D-B3A3E7662130}"/>
                  </a:ext>
                </a:extLst>
              </p:cNvPr>
              <p:cNvSpPr txBox="1"/>
              <p:nvPr/>
            </p:nvSpPr>
            <p:spPr>
              <a:xfrm>
                <a:off x="1883372" y="2370725"/>
                <a:ext cx="30231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+mj-lt"/>
                  </a:rPr>
                  <a:t>FDIRC prototyping</a:t>
                </a:r>
                <a:endParaRPr lang="ru-RU" b="1" dirty="0">
                  <a:latin typeface="+mj-lt"/>
                </a:endParaRP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E784F41-56B4-4819-A8D8-C291875969E0}"/>
                  </a:ext>
                </a:extLst>
              </p:cNvPr>
              <p:cNvSpPr/>
              <p:nvPr/>
            </p:nvSpPr>
            <p:spPr>
              <a:xfrm>
                <a:off x="1883372" y="2290315"/>
                <a:ext cx="3023122" cy="568069"/>
              </a:xfrm>
              <a:prstGeom prst="roundRect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CF62414-4332-46ED-90C4-9A92EEC04D68}"/>
                  </a:ext>
                </a:extLst>
              </p:cNvPr>
              <p:cNvSpPr txBox="1"/>
              <p:nvPr/>
            </p:nvSpPr>
            <p:spPr>
              <a:xfrm>
                <a:off x="5379999" y="1681851"/>
                <a:ext cx="5794749" cy="11450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Bi-weekly intense cooperation by video conferences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Discussion and modification of PID detector design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Common development of Monte Carlo Simulations</a:t>
                </a:r>
              </a:p>
            </p:txBody>
          </p:sp>
          <p:sp>
            <p:nvSpPr>
              <p:cNvPr id="8" name="TextBox 62">
                <a:extLst>
                  <a:ext uri="{FF2B5EF4-FFF2-40B4-BE49-F238E27FC236}">
                    <a16:creationId xmlns:a16="http://schemas.microsoft.com/office/drawing/2014/main" id="{18C5FA36-CA46-B17C-E51D-ACD245AF87D7}"/>
                  </a:ext>
                </a:extLst>
              </p:cNvPr>
              <p:cNvSpPr txBox="1"/>
              <p:nvPr/>
            </p:nvSpPr>
            <p:spPr>
              <a:xfrm>
                <a:off x="5379997" y="5868721"/>
                <a:ext cx="5794749" cy="686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Memorandum of Partnership signed by JLU Sept. 2021 </a:t>
                </a:r>
                <a:br>
                  <a:rPr lang="en-US" dirty="0"/>
                </a:br>
                <a:r>
                  <a:rPr lang="en-US" dirty="0"/>
                  <a:t>as first non-Russian institution; discontinued March 2022</a:t>
                </a:r>
              </a:p>
            </p:txBody>
          </p:sp>
        </p:grpSp>
        <p:pic>
          <p:nvPicPr>
            <p:cNvPr id="25" name="Picture 24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58691DE0-D6F2-4F30-BDF8-1CB7B8272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505" y="2335417"/>
              <a:ext cx="1258273" cy="456124"/>
            </a:xfrm>
            <a:prstGeom prst="rect">
              <a:avLst/>
            </a:prstGeom>
          </p:spPr>
        </p:pic>
      </p:grpSp>
      <p:pic>
        <p:nvPicPr>
          <p:cNvPr id="26" name="Grafik 25" descr="Ein Bild, das Text, drinnen, Elektronik, Anzeige enthält.&#10;&#10;Automatisch generierte Beschreibung">
            <a:extLst>
              <a:ext uri="{FF2B5EF4-FFF2-40B4-BE49-F238E27FC236}">
                <a16:creationId xmlns:a16="http://schemas.microsoft.com/office/drawing/2014/main" id="{9B8DEF1E-A02E-041D-2D9F-F6C073D8B3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8017" y="2845325"/>
            <a:ext cx="4885321" cy="28260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F284E7AD-9C65-2A22-7317-32FD8B5A798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59" y="2845325"/>
            <a:ext cx="4518564" cy="2824102"/>
          </a:xfrm>
          <a:prstGeom prst="rect">
            <a:avLst/>
          </a:prstGeom>
        </p:spPr>
      </p:pic>
      <p:sp>
        <p:nvSpPr>
          <p:cNvPr id="9" name="TextBox 62">
            <a:extLst>
              <a:ext uri="{FF2B5EF4-FFF2-40B4-BE49-F238E27FC236}">
                <a16:creationId xmlns:a16="http://schemas.microsoft.com/office/drawing/2014/main" id="{1593B1EE-7ED0-DB88-32BC-EB5FF8BE1366}"/>
              </a:ext>
            </a:extLst>
          </p:cNvPr>
          <p:cNvSpPr txBox="1"/>
          <p:nvPr/>
        </p:nvSpPr>
        <p:spPr>
          <a:xfrm>
            <a:off x="899094" y="5639807"/>
            <a:ext cx="4106063" cy="686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Char char="Ø"/>
            </a:pPr>
            <a:r>
              <a:rPr lang="en-US" dirty="0"/>
              <a:t>Chinese-Russian-European Workshop </a:t>
            </a:r>
            <a:br>
              <a:rPr lang="en-US" dirty="0"/>
            </a:br>
            <a:r>
              <a:rPr lang="en-US" dirty="0"/>
              <a:t>on Super Charm Tau Experiments</a:t>
            </a:r>
          </a:p>
        </p:txBody>
      </p:sp>
    </p:spTree>
    <p:extLst>
      <p:ext uri="{BB962C8B-B14F-4D97-AF65-F5344CB8AC3E}">
        <p14:creationId xmlns:p14="http://schemas.microsoft.com/office/powerpoint/2010/main" val="2022189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BA353-7904-48D4-BFDB-52E2B7FA5E8F}"/>
              </a:ext>
            </a:extLst>
          </p:cNvPr>
          <p:cNvSpPr>
            <a:spLocks/>
          </p:cNvSpPr>
          <p:nvPr>
            <p:ph idx="1"/>
          </p:nvPr>
        </p:nvSpPr>
        <p:spPr>
          <a:xfrm>
            <a:off x="838200" y="547236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Task 5.6 </a:t>
            </a:r>
            <a:r>
              <a:rPr lang="en-US" sz="2000" dirty="0"/>
              <a:t>(9.4.22-31.1.23): EURIZON: Development and design of a </a:t>
            </a:r>
            <a:r>
              <a:rPr lang="en-US" sz="2000" b="1" dirty="0">
                <a:solidFill>
                  <a:srgbClr val="C00000"/>
                </a:solidFill>
              </a:rPr>
              <a:t>Particle Identification system </a:t>
            </a:r>
            <a:r>
              <a:rPr lang="en-US" sz="2000" dirty="0"/>
              <a:t>for a future </a:t>
            </a:r>
            <a:r>
              <a:rPr lang="en-US" sz="2000" dirty="0" err="1"/>
              <a:t>flavour</a:t>
            </a:r>
            <a:r>
              <a:rPr lang="en-US" sz="2000" dirty="0"/>
              <a:t> factory detector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045FFCA-2871-676D-2C7B-AA082D5266DF}"/>
              </a:ext>
            </a:extLst>
          </p:cNvPr>
          <p:cNvSpPr>
            <a:spLocks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260C742-05F0-15F8-AD10-BD0BCFAA4386}"/>
              </a:ext>
            </a:extLst>
          </p:cNvPr>
          <p:cNvSpPr>
            <a:spLocks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7B795-73D5-424F-B675-53E3124A8391}"/>
              </a:ext>
            </a:extLst>
          </p:cNvPr>
          <p:cNvSpPr>
            <a:spLocks/>
          </p:cNvSpPr>
          <p:nvPr>
            <p:ph type="sldNum" sz="quarter" idx="12"/>
          </p:nvPr>
        </p:nvSpPr>
        <p:spPr/>
        <p:txBody>
          <a:bodyPr/>
          <a:lstStyle/>
          <a:p>
            <a:fld id="{44E9E059-DDD1-4F21-8442-BC5C8718C563}" type="slidenum">
              <a:rPr lang="ru-RU" smtClean="0"/>
              <a:t>21</a:t>
            </a:fld>
            <a:endParaRPr lang="ru-RU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0DF223-2602-411C-9FBF-D953C4938A02}"/>
              </a:ext>
            </a:extLst>
          </p:cNvPr>
          <p:cNvGrpSpPr>
            <a:grpSpLocks/>
          </p:cNvGrpSpPr>
          <p:nvPr/>
        </p:nvGrpSpPr>
        <p:grpSpPr>
          <a:xfrm>
            <a:off x="487060" y="1119344"/>
            <a:ext cx="10105575" cy="3058297"/>
            <a:chOff x="638422" y="2059385"/>
            <a:chExt cx="10105575" cy="305829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0ADEF0D-E14F-46D2-ACDA-B94DD93C7538}"/>
                </a:ext>
              </a:extLst>
            </p:cNvPr>
            <p:cNvGrpSpPr>
              <a:grpSpLocks/>
            </p:cNvGrpSpPr>
            <p:nvPr/>
          </p:nvGrpSpPr>
          <p:grpSpPr>
            <a:xfrm>
              <a:off x="1987420" y="2059385"/>
              <a:ext cx="8756577" cy="3058297"/>
              <a:chOff x="1883372" y="2059385"/>
              <a:chExt cx="8756577" cy="3058297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AA2411A-5783-4219-848D-B3A3E76621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83372" y="2165021"/>
                <a:ext cx="30231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latin typeface="+mj-lt"/>
                  </a:rPr>
                  <a:t>FDIRC prototyping</a:t>
                </a:r>
                <a:endParaRPr lang="ru-RU" b="1" dirty="0">
                  <a:latin typeface="+mj-lt"/>
                </a:endParaRP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E784F41-56B4-4819-A8D8-C291875969E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1883372" y="2059385"/>
                <a:ext cx="3023122" cy="568069"/>
              </a:xfrm>
              <a:prstGeom prst="roundRect">
                <a:avLst/>
              </a:prstGeom>
              <a:noFill/>
              <a:ln w="19050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ACF62414-4332-46ED-90C4-9A92EEC04D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61643" y="2067488"/>
                <a:ext cx="5278306" cy="30501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Optimize FDIRC optics by using lenses instead of focusing mirrors and by including chromatic dispersion corrections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Monte Carlo simulations of a Disc DIRC Cherenkov Detector with Dispersion Correction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Study the use of </a:t>
                </a:r>
                <a:r>
                  <a:rPr lang="en-US" dirty="0" err="1"/>
                  <a:t>SiPMs</a:t>
                </a:r>
                <a:r>
                  <a:rPr lang="en-US" dirty="0"/>
                  <a:t> in single photon detection in RICH and DIRC detectors</a:t>
                </a:r>
              </a:p>
              <a:p>
                <a:pPr marL="285750" indent="-285750">
                  <a:lnSpc>
                    <a:spcPct val="110000"/>
                  </a:lnSpc>
                  <a:spcBef>
                    <a:spcPts val="600"/>
                  </a:spcBef>
                  <a:buClr>
                    <a:schemeClr val="accent1"/>
                  </a:buClr>
                  <a:buSzPct val="80000"/>
                  <a:buFont typeface="Wingdings" panose="05000000000000000000" pitchFamily="2" charset="2"/>
                  <a:buChar char="Ø"/>
                </a:pPr>
                <a:r>
                  <a:rPr lang="en-US" dirty="0"/>
                  <a:t>System tests of a prototype FDIRC in the Giessen Cosmics station using reconstructed muons</a:t>
                </a:r>
              </a:p>
            </p:txBody>
          </p:sp>
        </p:grpSp>
        <p:pic>
          <p:nvPicPr>
            <p:cNvPr id="25" name="Picture 24" descr="A picture containing clock&#10;&#10;Description automatically generated">
              <a:extLst>
                <a:ext uri="{FF2B5EF4-FFF2-40B4-BE49-F238E27FC236}">
                  <a16:creationId xmlns:a16="http://schemas.microsoft.com/office/drawing/2014/main" id="{58691DE0-D6F2-4F30-BDF8-1CB7B8272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422" y="2115358"/>
              <a:ext cx="1258273" cy="456124"/>
            </a:xfrm>
            <a:prstGeom prst="rect">
              <a:avLst/>
            </a:prstGeom>
          </p:spPr>
        </p:pic>
      </p:grpSp>
      <p:pic>
        <p:nvPicPr>
          <p:cNvPr id="2" name="Grafik 1">
            <a:extLst>
              <a:ext uri="{FF2B5EF4-FFF2-40B4-BE49-F238E27FC236}">
                <a16:creationId xmlns:a16="http://schemas.microsoft.com/office/drawing/2014/main" id="{0B027CCA-E6FB-BD88-5268-9B609EE24A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48" y="1850308"/>
            <a:ext cx="4659682" cy="41357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D28516E-C496-7D25-2DEF-F336192879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3976" y="4121580"/>
            <a:ext cx="4364736" cy="233299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6F119D9-0D1D-9D55-EB81-F01D69BC3FA5}"/>
              </a:ext>
            </a:extLst>
          </p:cNvPr>
          <p:cNvSpPr txBox="1">
            <a:spLocks/>
          </p:cNvSpPr>
          <p:nvPr/>
        </p:nvSpPr>
        <p:spPr>
          <a:xfrm>
            <a:off x="9951206" y="4555318"/>
            <a:ext cx="22234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“Cherenkov-Smile” from Cosmic Muons in DIRC prototype </a:t>
            </a:r>
            <a:r>
              <a:rPr lang="en-GB" sz="1600" dirty="0"/>
              <a:t>(Thesis Lisa </a:t>
            </a:r>
            <a:r>
              <a:rPr lang="en-GB" sz="1600" dirty="0" err="1"/>
              <a:t>Brück</a:t>
            </a:r>
            <a:r>
              <a:rPr lang="en-GB" sz="1600" dirty="0"/>
              <a:t>)</a:t>
            </a:r>
            <a:endParaRPr lang="en-GB" sz="14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541D8F38-CD92-A667-24F7-AB24BC182039}"/>
              </a:ext>
            </a:extLst>
          </p:cNvPr>
          <p:cNvSpPr txBox="1">
            <a:spLocks/>
          </p:cNvSpPr>
          <p:nvPr/>
        </p:nvSpPr>
        <p:spPr>
          <a:xfrm rot="16200000">
            <a:off x="5122544" y="5341933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Channel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A967543-CB60-EFC5-D1FF-369D81337CCA}"/>
              </a:ext>
            </a:extLst>
          </p:cNvPr>
          <p:cNvSpPr>
            <a:spLocks/>
          </p:cNvSpPr>
          <p:nvPr/>
        </p:nvSpPr>
        <p:spPr>
          <a:xfrm>
            <a:off x="17358" y="5268200"/>
            <a:ext cx="1457873" cy="1131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11E23574-2887-09F3-6E06-4B00B9E55CDF}"/>
              </a:ext>
            </a:extLst>
          </p:cNvPr>
          <p:cNvSpPr txBox="1">
            <a:spLocks/>
          </p:cNvSpPr>
          <p:nvPr/>
        </p:nvSpPr>
        <p:spPr>
          <a:xfrm>
            <a:off x="238192" y="5372175"/>
            <a:ext cx="37307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Example of a DIRC focusing </a:t>
            </a:r>
          </a:p>
          <a:p>
            <a:r>
              <a:rPr lang="en-GB" dirty="0"/>
              <a:t>design with chromatic correction</a:t>
            </a:r>
            <a:br>
              <a:rPr lang="en-GB" dirty="0"/>
            </a:br>
            <a:r>
              <a:rPr lang="en-GB" sz="1600" dirty="0"/>
              <a:t>(Thesis Sophie Kegel)</a:t>
            </a:r>
          </a:p>
        </p:txBody>
      </p:sp>
    </p:spTree>
    <p:extLst>
      <p:ext uri="{BB962C8B-B14F-4D97-AF65-F5344CB8AC3E}">
        <p14:creationId xmlns:p14="http://schemas.microsoft.com/office/powerpoint/2010/main" val="30812366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E976644-AAE9-21F1-30FF-033567800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 and Milestones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1E6A46-3DCB-C007-5397-683F8457E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A37BF-7F46-C5E3-5B2B-8083FE8F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459D7D-7492-EBFD-46E3-012E5B74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3CDE0-9EB9-8799-66EC-4FB16C3E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135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1EA1FDE-2FBD-7FA9-0B8A-456F0EFF7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Outstanding Milestones  and Deliverables</a:t>
            </a:r>
            <a:endParaRPr lang="en-GB" dirty="0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52468E0-2A5C-E386-D729-0051293F278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683447489"/>
              </p:ext>
            </p:extLst>
          </p:nvPr>
        </p:nvGraphicFramePr>
        <p:xfrm>
          <a:off x="637991" y="1459293"/>
          <a:ext cx="5081905" cy="48970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0705">
                  <a:extLst>
                    <a:ext uri="{9D8B030D-6E8A-4147-A177-3AD203B41FA5}">
                      <a16:colId xmlns:a16="http://schemas.microsoft.com/office/drawing/2014/main" val="2358834904"/>
                    </a:ext>
                  </a:extLst>
                </a:gridCol>
                <a:gridCol w="560070">
                  <a:extLst>
                    <a:ext uri="{9D8B030D-6E8A-4147-A177-3AD203B41FA5}">
                      <a16:colId xmlns:a16="http://schemas.microsoft.com/office/drawing/2014/main" val="2713221758"/>
                    </a:ext>
                  </a:extLst>
                </a:gridCol>
                <a:gridCol w="1176655">
                  <a:extLst>
                    <a:ext uri="{9D8B030D-6E8A-4147-A177-3AD203B41FA5}">
                      <a16:colId xmlns:a16="http://schemas.microsoft.com/office/drawing/2014/main" val="3155247717"/>
                    </a:ext>
                  </a:extLst>
                </a:gridCol>
                <a:gridCol w="1189355">
                  <a:extLst>
                    <a:ext uri="{9D8B030D-6E8A-4147-A177-3AD203B41FA5}">
                      <a16:colId xmlns:a16="http://schemas.microsoft.com/office/drawing/2014/main" val="1325069487"/>
                    </a:ext>
                  </a:extLst>
                </a:gridCol>
                <a:gridCol w="821690">
                  <a:extLst>
                    <a:ext uri="{9D8B030D-6E8A-4147-A177-3AD203B41FA5}">
                      <a16:colId xmlns:a16="http://schemas.microsoft.com/office/drawing/2014/main" val="839450702"/>
                    </a:ext>
                  </a:extLst>
                </a:gridCol>
                <a:gridCol w="344170">
                  <a:extLst>
                    <a:ext uri="{9D8B030D-6E8A-4147-A177-3AD203B41FA5}">
                      <a16:colId xmlns:a16="http://schemas.microsoft.com/office/drawing/2014/main" val="2118996328"/>
                    </a:ext>
                  </a:extLst>
                </a:gridCol>
                <a:gridCol w="429260">
                  <a:extLst>
                    <a:ext uri="{9D8B030D-6E8A-4147-A177-3AD203B41FA5}">
                      <a16:colId xmlns:a16="http://schemas.microsoft.com/office/drawing/2014/main" val="318382307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Relative Number in WP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Name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 Beneficiary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Type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Dissemination Level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Due Date (in months)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26440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D5.5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D48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Report on development of collider technologies for lepton colliders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CNRS-</a:t>
                      </a:r>
                      <a:r>
                        <a:rPr lang="en-GB" sz="1000" b="0" dirty="0" err="1">
                          <a:effectLst/>
                        </a:rPr>
                        <a:t>IJCLab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R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PU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0" dirty="0">
                          <a:effectLst/>
                        </a:rPr>
                        <a:t>44</a:t>
                      </a:r>
                      <a:endParaRPr lang="en-GB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190796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D5.6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D49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Final report on the software developments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CERN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8286292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D5.7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D50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Final report on R&amp;D work on </a:t>
                      </a:r>
                      <a:r>
                        <a:rPr lang="en-GB" sz="1100">
                          <a:effectLst/>
                        </a:rPr>
                        <a:t>(low mass, modular) inner tracker for a detector at </a:t>
                      </a:r>
                      <a:br>
                        <a:rPr lang="en-GB" sz="1100">
                          <a:effectLst/>
                        </a:rPr>
                      </a:br>
                      <a:r>
                        <a:rPr lang="en-GB" sz="1100">
                          <a:effectLst/>
                        </a:rPr>
                        <a:t>future lepton colliders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INFN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6808601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D5.8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D51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Final report on R&amp;D work on central tracker for a detector at future lepton colliders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INFN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44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312707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D5.9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D52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Final report on R&amp;D work on charged particle identification systems at future lepton colliders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JLU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R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44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4107696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C44C8-7955-38CD-BCB8-2AB741EAE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9E70E-A0A0-785A-48C9-CD2EDE257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52699-406B-B3BD-BDE8-F75129FE2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23</a:t>
            </a:fld>
            <a:endParaRPr lang="en-GB"/>
          </a:p>
        </p:txBody>
      </p:sp>
      <p:graphicFrame>
        <p:nvGraphicFramePr>
          <p:cNvPr id="14" name="Content Placeholder 6">
            <a:extLst>
              <a:ext uri="{FF2B5EF4-FFF2-40B4-BE49-F238E27FC236}">
                <a16:creationId xmlns:a16="http://schemas.microsoft.com/office/drawing/2014/main" id="{A18C338C-ACB2-5BD1-A27B-7A394A4BA27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5022401"/>
              </p:ext>
            </p:extLst>
          </p:nvPr>
        </p:nvGraphicFramePr>
        <p:xfrm>
          <a:off x="6472106" y="1459293"/>
          <a:ext cx="5290808" cy="2428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9067">
                  <a:extLst>
                    <a:ext uri="{9D8B030D-6E8A-4147-A177-3AD203B41FA5}">
                      <a16:colId xmlns:a16="http://schemas.microsoft.com/office/drawing/2014/main" val="3841602813"/>
                    </a:ext>
                  </a:extLst>
                </a:gridCol>
                <a:gridCol w="1523484">
                  <a:extLst>
                    <a:ext uri="{9D8B030D-6E8A-4147-A177-3AD203B41FA5}">
                      <a16:colId xmlns:a16="http://schemas.microsoft.com/office/drawing/2014/main" val="591574374"/>
                    </a:ext>
                  </a:extLst>
                </a:gridCol>
                <a:gridCol w="894914">
                  <a:extLst>
                    <a:ext uri="{9D8B030D-6E8A-4147-A177-3AD203B41FA5}">
                      <a16:colId xmlns:a16="http://schemas.microsoft.com/office/drawing/2014/main" val="284467676"/>
                    </a:ext>
                  </a:extLst>
                </a:gridCol>
                <a:gridCol w="735927">
                  <a:extLst>
                    <a:ext uri="{9D8B030D-6E8A-4147-A177-3AD203B41FA5}">
                      <a16:colId xmlns:a16="http://schemas.microsoft.com/office/drawing/2014/main" val="1827916960"/>
                    </a:ext>
                  </a:extLst>
                </a:gridCol>
                <a:gridCol w="1537416">
                  <a:extLst>
                    <a:ext uri="{9D8B030D-6E8A-4147-A177-3AD203B41FA5}">
                      <a16:colId xmlns:a16="http://schemas.microsoft.com/office/drawing/2014/main" val="3298103873"/>
                    </a:ext>
                  </a:extLst>
                </a:gridCol>
              </a:tblGrid>
              <a:tr h="431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Number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Name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Lead Beneficiary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Due Date (in months)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Description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11959802"/>
                  </a:ext>
                </a:extLst>
              </a:tr>
              <a:tr h="639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M28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Construction and test of the inner tracker based on C-RWELL prototype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INFN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Conference contribution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45957776"/>
                  </a:ext>
                </a:extLst>
              </a:tr>
              <a:tr h="7015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M29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Prototype of RF equipment for high power beam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CNRS-IJCLab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Conference contribution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27995916"/>
                  </a:ext>
                </a:extLst>
              </a:tr>
              <a:tr h="4316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M30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Construction and test of the drift chamber prototype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INFN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Conference contribution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974667924"/>
                  </a:ext>
                </a:extLst>
              </a:tr>
              <a:tr h="2233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M31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Prototype for PID system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JLU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42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Conference contribution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55493824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AB3F322A-3767-F5CC-D13B-D35A2531D7E1}"/>
              </a:ext>
            </a:extLst>
          </p:cNvPr>
          <p:cNvSpPr txBox="1"/>
          <p:nvPr/>
        </p:nvSpPr>
        <p:spPr>
          <a:xfrm>
            <a:off x="6472106" y="4234649"/>
            <a:ext cx="5290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761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89024F-B995-C2D2-C1D5-D2E830E50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238B39-63A6-4BFA-E2A1-91EA531DB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974A8-F00A-34B2-4239-1F61509BA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E9EBC-2ADB-611A-0C0B-BF8501635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1CE63-0245-1507-19ED-81CE9B075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815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3F1023-6B94-0804-C14F-1D587DD2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8C0DF4E-AD29-BA34-69AC-90B668968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GB" dirty="0"/>
              <a:t>More details in </a:t>
            </a:r>
            <a:r>
              <a:rPr lang="en-GB" dirty="0">
                <a:hlinkClick r:id="rId2"/>
              </a:rPr>
              <a:t>https://indico.desy.de/event/37137/sessions/14728/</a:t>
            </a:r>
            <a:endParaRPr lang="en-GB" dirty="0"/>
          </a:p>
          <a:p>
            <a:r>
              <a:rPr lang="en-GB" dirty="0"/>
              <a:t>Despite difficulties progress has been made in all tasks</a:t>
            </a:r>
          </a:p>
          <a:p>
            <a:r>
              <a:rPr lang="en-GB" dirty="0"/>
              <a:t>Reaching Milestones and Deliverables should be possible, maybe with delay of few months (44</a:t>
            </a:r>
            <a:r>
              <a:rPr lang="en-GB" dirty="0">
                <a:sym typeface="Wingdings" panose="05000000000000000000" pitchFamily="2" charset="2"/>
              </a:rPr>
              <a:t>48?) to achieve more complete results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CC9D6-1EAD-1049-266F-74927CC6C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B397B-3566-8F50-A174-237F4462A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D8889-941B-D017-E93C-9086A8CB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249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A4A9D34-2370-711E-CF65-464D3942DE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attention!</a:t>
            </a:r>
            <a:endParaRPr lang="en-GB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A964883-59D5-16D4-4AF7-C170CD58DC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C048F-F972-7348-D062-B0C3E0D49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EB735-751F-9F46-02BB-97D28342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93BD4-F78A-75E4-A40B-E6979174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06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789EEE-D655-F1F3-46CC-1705FC4F87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Task 5.1: SCT Internationalization</a:t>
            </a:r>
            <a:endParaRPr lang="en-GB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716B279E-1A7E-D2E5-1A4D-FB2E98C5EB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EB8B20-F444-85A2-63B7-FCB5D52E2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58CF4-CE28-2076-446C-96DE368D2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651DF6-6353-7F83-35F0-9D3863D6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67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887A72-C0E4-9646-73A5-12124C0B6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SCT Internationalization/Outreach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DAB17C-0775-014F-8942-9A41768F9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November 18, 2021: SCT Partnership kick-off meeting</a:t>
            </a:r>
          </a:p>
          <a:p>
            <a:r>
              <a:rPr lang="en-US" dirty="0"/>
              <a:t>SCT website launched</a:t>
            </a:r>
          </a:p>
          <a:p>
            <a:r>
              <a:rPr lang="en-US" dirty="0"/>
              <a:t>Presentations at international workshops</a:t>
            </a:r>
          </a:p>
          <a:p>
            <a:r>
              <a:rPr lang="en-US" dirty="0"/>
              <a:t>Joint Charm Tau workshop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7B75E6-D9B7-C312-AB0A-66BDCEA23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6096000" cy="321056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E30825-6434-62F2-5941-A6EA6960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9127C8-1833-9E2F-36E6-38367125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AC239-D319-F4D4-CC32-9755E3034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27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789EEE-D655-F1F3-46CC-1705FC4F8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5.2: Accelerator Developments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4092A9-4D08-7E4A-8B8F-BF15249F6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Walid </a:t>
            </a:r>
            <a:r>
              <a:rPr lang="en-US" dirty="0" err="1"/>
              <a:t>Kaabi</a:t>
            </a:r>
            <a:r>
              <a:rPr lang="en-US" dirty="0"/>
              <a:t> (</a:t>
            </a:r>
            <a:r>
              <a:rPr lang="en-US" dirty="0" err="1"/>
              <a:t>IJCLab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2AB939-B661-1F85-99A6-72762320B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19672C-11A6-E13D-DD81-3E0873341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30812-48EE-5ABF-89A1-5D7738141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635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2">
            <a:extLst>
              <a:ext uri="{FF2B5EF4-FFF2-40B4-BE49-F238E27FC236}">
                <a16:creationId xmlns:a16="http://schemas.microsoft.com/office/drawing/2014/main" id="{F3F1F846-E108-AD5C-1145-3C8B231353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154" y="3283860"/>
            <a:ext cx="5021241" cy="3163608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0F5F689-F331-4317-29F9-936F1C47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16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Plan of magnet activities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A7095DE-FF6D-6836-5438-EC741D1E09C6}"/>
              </a:ext>
            </a:extLst>
          </p:cNvPr>
          <p:cNvSpPr txBox="1"/>
          <p:nvPr/>
        </p:nvSpPr>
        <p:spPr>
          <a:xfrm>
            <a:off x="483309" y="1265923"/>
            <a:ext cx="9148964" cy="4829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37" b="1" dirty="0">
                <a:solidFill>
                  <a:srgbClr val="FF6700"/>
                </a:solidFill>
              </a:rPr>
              <a:t>Prototype of B-COM magnet:</a:t>
            </a:r>
          </a:p>
          <a:p>
            <a:pPr marL="323383" indent="-323383">
              <a:buFont typeface="Courier New" panose="02070309020205020404" pitchFamily="49" charset="0"/>
              <a:buChar char="o"/>
            </a:pPr>
            <a:endParaRPr lang="en-US" sz="1811" dirty="0"/>
          </a:p>
          <a:p>
            <a:pPr marL="323383" indent="-323383">
              <a:buFont typeface="Courier New" panose="02070309020205020404" pitchFamily="49" charset="0"/>
              <a:buChar char="o"/>
            </a:pPr>
            <a:r>
              <a:rPr lang="en-US" sz="1811" dirty="0"/>
              <a:t>Pursue the work toward B-COM magnet complete specification.</a:t>
            </a:r>
          </a:p>
          <a:p>
            <a:pPr marL="323383" indent="-323383">
              <a:buFont typeface="Courier New" panose="02070309020205020404" pitchFamily="49" charset="0"/>
              <a:buChar char="o"/>
            </a:pPr>
            <a:r>
              <a:rPr lang="en-US" sz="1811" dirty="0"/>
              <a:t>Proceed to a thermal study and mechanical complete design</a:t>
            </a:r>
          </a:p>
          <a:p>
            <a:pPr marL="323383" indent="-323383">
              <a:buFont typeface="Courier New" panose="02070309020205020404" pitchFamily="49" charset="0"/>
              <a:buChar char="o"/>
            </a:pPr>
            <a:r>
              <a:rPr lang="en-US" sz="1811" dirty="0"/>
              <a:t>Ordering a B-COM magnet prototype to be measured and qualified, </a:t>
            </a:r>
            <a:r>
              <a:rPr lang="en-US" sz="1811" b="1" u="sng" dirty="0"/>
              <a:t>is still under discussion</a:t>
            </a:r>
            <a:r>
              <a:rPr lang="en-US" sz="1811" dirty="0"/>
              <a:t>.</a:t>
            </a:r>
          </a:p>
          <a:p>
            <a:pPr marL="323383" indent="-323383">
              <a:buFont typeface="Courier New" panose="02070309020205020404" pitchFamily="49" charset="0"/>
              <a:buChar char="o"/>
            </a:pPr>
            <a:endParaRPr lang="en-US" sz="1811" dirty="0"/>
          </a:p>
          <a:p>
            <a:r>
              <a:rPr lang="en-US" sz="2037" b="1" dirty="0">
                <a:solidFill>
                  <a:srgbClr val="FF6700"/>
                </a:solidFill>
              </a:rPr>
              <a:t>Challenges:</a:t>
            </a:r>
          </a:p>
          <a:p>
            <a:endParaRPr lang="en-US" sz="2037" dirty="0"/>
          </a:p>
          <a:p>
            <a:pPr marL="323383" indent="-323383">
              <a:buFont typeface="Courier New" panose="02070309020205020404" pitchFamily="49" charset="0"/>
              <a:buChar char="o"/>
            </a:pPr>
            <a:r>
              <a:rPr lang="en-US" sz="2037" dirty="0"/>
              <a:t>Prototype would now be made with an industrial partner (fabrication initially foreseen at BINP):</a:t>
            </a:r>
          </a:p>
          <a:p>
            <a:pPr marL="891101" lvl="1" indent="-323383">
              <a:buSzPct val="75000"/>
              <a:buFont typeface="Wingdings" pitchFamily="2" charset="2"/>
              <a:buChar char="Ø"/>
            </a:pPr>
            <a:r>
              <a:rPr lang="en-US" sz="1811" dirty="0"/>
              <a:t>Risk of over-cost regarding the budget foreseen.</a:t>
            </a:r>
          </a:p>
          <a:p>
            <a:pPr marL="891101" lvl="1" indent="-323383">
              <a:buSzPct val="75000"/>
              <a:buFont typeface="Wingdings" pitchFamily="2" charset="2"/>
              <a:buChar char="Ø"/>
            </a:pPr>
            <a:r>
              <a:rPr lang="en-US" sz="1811" dirty="0"/>
              <a:t>Long administrative process before purchase regarding the period left </a:t>
            </a:r>
            <a:br>
              <a:rPr lang="en-US" sz="1811" dirty="0"/>
            </a:br>
            <a:r>
              <a:rPr lang="en-US" sz="1811" dirty="0"/>
              <a:t>for the project (January 24).</a:t>
            </a:r>
          </a:p>
          <a:p>
            <a:pPr marL="323383" indent="-323383">
              <a:buFont typeface="Courier New" panose="02070309020205020404" pitchFamily="49" charset="0"/>
              <a:buChar char="o"/>
            </a:pPr>
            <a:r>
              <a:rPr lang="en-US" sz="2037" dirty="0"/>
              <a:t>We are looking for a magnetic measurement bench to made </a:t>
            </a:r>
            <a:br>
              <a:rPr lang="en-US" sz="2037" dirty="0"/>
            </a:br>
            <a:r>
              <a:rPr lang="en-US" sz="2037" dirty="0"/>
              <a:t>measurements and characterize the prototype (measurements </a:t>
            </a:r>
            <a:br>
              <a:rPr lang="en-US" sz="2037" dirty="0"/>
            </a:br>
            <a:r>
              <a:rPr lang="en-US" sz="2037" dirty="0"/>
              <a:t>initially foreseen at BINP).   </a:t>
            </a:r>
          </a:p>
        </p:txBody>
      </p:sp>
      <p:grpSp>
        <p:nvGrpSpPr>
          <p:cNvPr id="4" name="Groupe 45">
            <a:extLst>
              <a:ext uri="{FF2B5EF4-FFF2-40B4-BE49-F238E27FC236}">
                <a16:creationId xmlns:a16="http://schemas.microsoft.com/office/drawing/2014/main" id="{4C87B9BB-98C8-318E-7BFB-EEBF2BC9E5CF}"/>
              </a:ext>
            </a:extLst>
          </p:cNvPr>
          <p:cNvGrpSpPr/>
          <p:nvPr/>
        </p:nvGrpSpPr>
        <p:grpSpPr>
          <a:xfrm>
            <a:off x="7918883" y="1005024"/>
            <a:ext cx="4185906" cy="1199440"/>
            <a:chOff x="5519718" y="4185122"/>
            <a:chExt cx="6311015" cy="1786329"/>
          </a:xfrm>
        </p:grpSpPr>
        <p:pic>
          <p:nvPicPr>
            <p:cNvPr id="7" name="Image 47">
              <a:extLst>
                <a:ext uri="{FF2B5EF4-FFF2-40B4-BE49-F238E27FC236}">
                  <a16:creationId xmlns:a16="http://schemas.microsoft.com/office/drawing/2014/main" id="{A3A899A2-71C6-BD9D-D485-1B233E222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9718" y="4185122"/>
              <a:ext cx="6311015" cy="1786329"/>
            </a:xfrm>
            <a:prstGeom prst="rect">
              <a:avLst/>
            </a:prstGeom>
          </p:spPr>
        </p:pic>
        <p:pic>
          <p:nvPicPr>
            <p:cNvPr id="9" name="Image 48">
              <a:extLst>
                <a:ext uri="{FF2B5EF4-FFF2-40B4-BE49-F238E27FC236}">
                  <a16:creationId xmlns:a16="http://schemas.microsoft.com/office/drawing/2014/main" id="{AF583288-F9D5-F561-D3A5-2076C6026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2157" y="5464884"/>
              <a:ext cx="318812" cy="276045"/>
            </a:xfrm>
            <a:prstGeom prst="rect">
              <a:avLst/>
            </a:prstGeom>
          </p:spPr>
        </p:pic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E39B592-5145-049A-B968-F65E6E8C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7B5F91DE-80CD-3453-BD26-A46D6E02E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EAC51256-7279-3B89-E0E6-826197CF6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995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re 1">
            <a:extLst>
              <a:ext uri="{FF2B5EF4-FFF2-40B4-BE49-F238E27FC236}">
                <a16:creationId xmlns:a16="http://schemas.microsoft.com/office/drawing/2014/main" id="{AEB82E78-FA76-6441-450A-230A95A3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678" y="642510"/>
            <a:ext cx="8107611" cy="506475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n-lt"/>
                <a:ea typeface="Arial" charset="0"/>
                <a:cs typeface="Arial" panose="020B0604020202020204" pitchFamily="34" charset="0"/>
              </a:rPr>
              <a:t>Plans on HOMs and cavity activities : </a:t>
            </a:r>
            <a:endParaRPr lang="en-GB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6674AB-B0DE-89DC-6FC0-DFC83BC013A0}"/>
              </a:ext>
            </a:extLst>
          </p:cNvPr>
          <p:cNvSpPr/>
          <p:nvPr/>
        </p:nvSpPr>
        <p:spPr>
          <a:xfrm>
            <a:off x="228187" y="1222608"/>
            <a:ext cx="5297352" cy="14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037" b="1" dirty="0">
                <a:solidFill>
                  <a:srgbClr val="FF6700"/>
                </a:solidFill>
              </a:rPr>
              <a:t>HOM couplers prototypes:</a:t>
            </a:r>
            <a:endParaRPr lang="en-GB" sz="1811" dirty="0"/>
          </a:p>
          <a:p>
            <a:pPr marL="323383" indent="-323383">
              <a:buFont typeface="Wingdings" pitchFamily="2" charset="2"/>
              <a:buChar char="§"/>
            </a:pPr>
            <a:r>
              <a:rPr lang="en-GB" sz="1698" dirty="0"/>
              <a:t>1 </a:t>
            </a:r>
            <a:r>
              <a:rPr lang="en-GB" sz="1698" b="1" dirty="0"/>
              <a:t>hook HOM coupler </a:t>
            </a:r>
            <a:r>
              <a:rPr lang="en-GB" sz="1698" dirty="0"/>
              <a:t>was 3D printed in polymer then Copper coated.</a:t>
            </a:r>
          </a:p>
          <a:p>
            <a:pPr marL="323383" indent="-323383">
              <a:buFont typeface="Wingdings" pitchFamily="2" charset="2"/>
              <a:buChar char="§"/>
            </a:pPr>
            <a:r>
              <a:rPr lang="en-US" sz="1698" dirty="0"/>
              <a:t>Now installed</a:t>
            </a:r>
            <a:r>
              <a:rPr lang="fr-FR" sz="1698" dirty="0"/>
              <a:t> on a 2-cell 801.58 MHz </a:t>
            </a:r>
            <a:r>
              <a:rPr lang="en-US" sz="1698" dirty="0"/>
              <a:t>copper</a:t>
            </a:r>
            <a:r>
              <a:rPr lang="fr-FR" sz="1698" dirty="0"/>
              <a:t> </a:t>
            </a:r>
            <a:r>
              <a:rPr lang="en-US" sz="1698" dirty="0"/>
              <a:t>cavity</a:t>
            </a:r>
            <a:r>
              <a:rPr lang="fr-FR" sz="1698" dirty="0"/>
              <a:t> to test HOM coupler performance</a:t>
            </a:r>
            <a:endParaRPr lang="en-GB" sz="1698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E4C3D22-BE21-AD77-F63D-0FBE9303DA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539" y="1222608"/>
            <a:ext cx="1472893" cy="2299977"/>
          </a:xfrm>
          <a:prstGeom prst="rect">
            <a:avLst/>
          </a:prstGeom>
        </p:spPr>
      </p:pic>
      <p:pic>
        <p:nvPicPr>
          <p:cNvPr id="3" name="Picture 16">
            <a:extLst>
              <a:ext uri="{FF2B5EF4-FFF2-40B4-BE49-F238E27FC236}">
                <a16:creationId xmlns:a16="http://schemas.microsoft.com/office/drawing/2014/main" id="{2C0937F9-D69F-6B08-63F6-F795F1567B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5428" y="1204516"/>
            <a:ext cx="1562616" cy="231208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88FEDC35-3CF8-578C-F11C-082749352D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68" y="2837098"/>
            <a:ext cx="2253859" cy="352570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2FF32A4-BDF5-4E41-F540-86B2886D3D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823" y="1204516"/>
            <a:ext cx="3082779" cy="231208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1C8DFB4-7CE8-4F43-D0AE-C5F6A885B121}"/>
              </a:ext>
            </a:extLst>
          </p:cNvPr>
          <p:cNvSpPr txBox="1"/>
          <p:nvPr/>
        </p:nvSpPr>
        <p:spPr>
          <a:xfrm>
            <a:off x="2836222" y="4585219"/>
            <a:ext cx="9208876" cy="1660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8060" indent="-388060" algn="just">
              <a:buFont typeface="Wingdings" pitchFamily="2" charset="2"/>
              <a:buChar char="§"/>
            </a:pPr>
            <a:r>
              <a:rPr lang="en-GB" sz="1698" dirty="0"/>
              <a:t>Test will be performed also on </a:t>
            </a:r>
            <a:r>
              <a:rPr lang="en-GB" sz="1698" b="1" dirty="0"/>
              <a:t>Probe-type </a:t>
            </a:r>
            <a:r>
              <a:rPr lang="en-GB" sz="1698" dirty="0"/>
              <a:t>and</a:t>
            </a:r>
            <a:r>
              <a:rPr lang="en-GB" sz="1698" b="1" dirty="0"/>
              <a:t> DQW-type coupler</a:t>
            </a:r>
            <a:r>
              <a:rPr lang="en-GB" sz="1698" dirty="0"/>
              <a:t> currently under fabrication.</a:t>
            </a:r>
          </a:p>
          <a:p>
            <a:pPr marL="388060" indent="-388060" algn="just">
              <a:buFont typeface="Wingdings" pitchFamily="2" charset="2"/>
              <a:buChar char="§"/>
            </a:pPr>
            <a:r>
              <a:rPr lang="en-GB" sz="1698" dirty="0"/>
              <a:t>A 5-Cell copper cavity will be fabricated soon @</a:t>
            </a:r>
            <a:r>
              <a:rPr lang="en-GB" sz="1698" dirty="0" err="1"/>
              <a:t>Jlab</a:t>
            </a:r>
            <a:r>
              <a:rPr lang="en-GB" sz="1698" dirty="0"/>
              <a:t> (same design as the 1</a:t>
            </a:r>
            <a:r>
              <a:rPr lang="en-GB" sz="1698" baseline="30000" dirty="0"/>
              <a:t>st</a:t>
            </a:r>
            <a:r>
              <a:rPr lang="en-GB" sz="1698" dirty="0"/>
              <a:t> Nb 5-cell cavity fabricated in 2017) to allow end group design optimisation and to test several HOM couplers combinations to assess the best HOM damping scheme.</a:t>
            </a:r>
          </a:p>
          <a:p>
            <a:pPr marL="388060" indent="-388060" algn="just">
              <a:buFont typeface="Wingdings" pitchFamily="2" charset="2"/>
              <a:buChar char="§"/>
            </a:pPr>
            <a:r>
              <a:rPr lang="en-GB" sz="1698" dirty="0"/>
              <a:t>Ultimately, we aim to fabricate </a:t>
            </a:r>
            <a:r>
              <a:rPr lang="en-GB" sz="1698" b="1" dirty="0"/>
              <a:t>Nb HOM couplers with optimised design </a:t>
            </a:r>
            <a:r>
              <a:rPr lang="en-GB" sz="1698" dirty="0"/>
              <a:t>and and install them on a new </a:t>
            </a:r>
            <a:r>
              <a:rPr lang="en-GB" sz="1698" b="1" dirty="0"/>
              <a:t>Nb 5-cell PERLE cavity with optimised end groups</a:t>
            </a:r>
            <a:r>
              <a:rPr lang="en-GB" sz="1698" dirty="0"/>
              <a:t>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998F53-88D4-4C6F-1364-72FDCBCDDD8A}"/>
              </a:ext>
            </a:extLst>
          </p:cNvPr>
          <p:cNvSpPr txBox="1"/>
          <p:nvPr/>
        </p:nvSpPr>
        <p:spPr>
          <a:xfrm>
            <a:off x="1043343" y="2777044"/>
            <a:ext cx="1140923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84" b="1" u="sng" dirty="0">
                <a:solidFill>
                  <a:schemeClr val="accent4"/>
                </a:solidFill>
              </a:rPr>
              <a:t>DQW-type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1C19EC7-EA14-3186-2B84-F76CAEC347D9}"/>
              </a:ext>
            </a:extLst>
          </p:cNvPr>
          <p:cNvSpPr txBox="1"/>
          <p:nvPr/>
        </p:nvSpPr>
        <p:spPr>
          <a:xfrm>
            <a:off x="1206332" y="4406934"/>
            <a:ext cx="1140923" cy="336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84" b="1" u="sng" dirty="0">
                <a:solidFill>
                  <a:schemeClr val="bg1"/>
                </a:solidFill>
              </a:rPr>
              <a:t>Probe-type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A7503A2-CA57-667F-EA41-297D84E92D5B}"/>
              </a:ext>
            </a:extLst>
          </p:cNvPr>
          <p:cNvSpPr txBox="1"/>
          <p:nvPr/>
        </p:nvSpPr>
        <p:spPr>
          <a:xfrm>
            <a:off x="5688528" y="3639491"/>
            <a:ext cx="6193579" cy="57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84" b="1" dirty="0"/>
              <a:t>First Hook type polymer coupler 3D printed then copper coated, now installed in a double-cell Cu cavity for test</a:t>
            </a:r>
            <a:endParaRPr lang="en-GB" sz="1584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34936-49BA-A3ED-B5FA-1AC58A4F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97402-346F-AA6E-C5C0-5CCD6E731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FABCC-5E8C-5404-74A1-033842D9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404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85CF9C1-F023-096B-8B75-84F5E5457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5.2 Summary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2E7589-7EEA-103F-FB2C-20DC340A6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GB" sz="2800" dirty="0"/>
              <a:t>Design studies are progressing well, both for magnet and HOM technologies for Energy </a:t>
            </a:r>
            <a:r>
              <a:rPr lang="en-GB" dirty="0"/>
              <a:t>Recovery </a:t>
            </a:r>
            <a:r>
              <a:rPr lang="en-GB" dirty="0" err="1"/>
              <a:t>Linacs</a:t>
            </a:r>
            <a:endParaRPr lang="en-GB" dirty="0"/>
          </a:p>
          <a:p>
            <a:pPr>
              <a:lnSpc>
                <a:spcPct val="150000"/>
              </a:lnSpc>
            </a:pPr>
            <a:r>
              <a:rPr lang="en-GB" sz="2800" dirty="0"/>
              <a:t>Magnet prototyping is under discussion due to new challenges related to cost and timeline (loss of the expertise and capacity of fabrication &amp; test at BINP)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HOM couplers prototyping will be made in the project timeline.</a:t>
            </a:r>
          </a:p>
          <a:p>
            <a:pPr>
              <a:lnSpc>
                <a:spcPct val="150000"/>
              </a:lnSpc>
            </a:pPr>
            <a:r>
              <a:rPr lang="en-GB" sz="2800" dirty="0"/>
              <a:t>Special request addressed to project coordinator: Use the money initially allocated to Post-doc hiring (104 k€) to prototypes funding. Need to know how to formalize it.</a:t>
            </a:r>
            <a:endParaRPr lang="en-GB" dirty="0"/>
          </a:p>
        </p:txBody>
      </p:sp>
      <p:sp>
        <p:nvSpPr>
          <p:cNvPr id="12" name="Espace réservé de la date 5">
            <a:extLst>
              <a:ext uri="{FF2B5EF4-FFF2-40B4-BE49-F238E27FC236}">
                <a16:creationId xmlns:a16="http://schemas.microsoft.com/office/drawing/2014/main" id="{15C4322D-68D2-24B6-F876-13616554D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10/02/2023</a:t>
            </a:r>
            <a:endParaRPr lang="fr-FR">
              <a:latin typeface="+mn-lt"/>
            </a:endParaRPr>
          </a:p>
        </p:txBody>
      </p:sp>
      <p:sp>
        <p:nvSpPr>
          <p:cNvPr id="16" name="Espace réservé du pied de page 25">
            <a:extLst>
              <a:ext uri="{FF2B5EF4-FFF2-40B4-BE49-F238E27FC236}">
                <a16:creationId xmlns:a16="http://schemas.microsoft.com/office/drawing/2014/main" id="{6637AD5F-770E-AC61-63BB-04CFB82D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WP5: Status Report, Andre Sailer (CERN)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351FDB1-B734-4F1D-8741-65B4CC885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ZA" smtClean="0">
                <a:latin typeface="+mn-lt"/>
              </a:rPr>
              <a:pPr/>
              <a:t>8</a:t>
            </a:fld>
            <a:endParaRPr lang="en-ZA" dirty="0">
              <a:latin typeface="+mn-lt"/>
            </a:endParaRP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14EA8F9C-9FBE-40EF-A024-83919B350420}"/>
              </a:ext>
            </a:extLst>
          </p:cNvPr>
          <p:cNvSpPr txBox="1">
            <a:spLocks/>
          </p:cNvSpPr>
          <p:nvPr/>
        </p:nvSpPr>
        <p:spPr>
          <a:xfrm>
            <a:off x="1158903" y="151943"/>
            <a:ext cx="9908260" cy="488967"/>
          </a:xfrm>
          <a:prstGeom prst="rect">
            <a:avLst/>
          </a:prstGeom>
        </p:spPr>
        <p:txBody>
          <a:bodyPr vert="horz" lIns="103486" tIns="51743" rIns="103486" bIns="517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716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6008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789EEE-D655-F1F3-46CC-1705FC4F8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5.3: </a:t>
            </a:r>
            <a:r>
              <a:rPr lang="en-GB" dirty="0"/>
              <a:t>Development of software for the design of an HEP detector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44CFE7-7BA8-7FB2-6D59-30B788D15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Andre Sailer (CERN)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248DF-0644-2E95-A8AF-CB45C327E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807" y="3618806"/>
            <a:ext cx="2962275" cy="290512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102D9A-562D-C690-8E92-7C23BBCBB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10/02/2023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1D5E1-D21D-88C1-2ABC-4D5F8FB8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WP5: Status Report, Andre Sailer (CERN)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2E8CAE-474C-8FD6-C47B-454B4136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FADF1-8569-4E21-9EF4-BC723AA3DB7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483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uriz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Plus+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1795</Words>
  <Application>Microsoft Office PowerPoint</Application>
  <PresentationFormat>Widescreen</PresentationFormat>
  <Paragraphs>293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American Typewriter</vt:lpstr>
      <vt:lpstr>Arial</vt:lpstr>
      <vt:lpstr>Calibri</vt:lpstr>
      <vt:lpstr>Calibri Light</vt:lpstr>
      <vt:lpstr>Courier New</vt:lpstr>
      <vt:lpstr>DejaVu Serif Condensed</vt:lpstr>
      <vt:lpstr>Gill Sans MT</vt:lpstr>
      <vt:lpstr>Impact</vt:lpstr>
      <vt:lpstr>STIXGeneral-Regular</vt:lpstr>
      <vt:lpstr>Symbol</vt:lpstr>
      <vt:lpstr>Wingdings</vt:lpstr>
      <vt:lpstr>Office Theme</vt:lpstr>
      <vt:lpstr>Eurizon Theme</vt:lpstr>
      <vt:lpstr>CPlus+E Theme</vt:lpstr>
      <vt:lpstr>EURIZON: WP5 Second Reporting Period and Current Status</vt:lpstr>
      <vt:lpstr>Different Lepton Collider Proposals</vt:lpstr>
      <vt:lpstr>Task 5.1: SCT Internationalization</vt:lpstr>
      <vt:lpstr>SCT Internationalization/Outreach</vt:lpstr>
      <vt:lpstr>Task 5.2: Accelerator Developments</vt:lpstr>
      <vt:lpstr>Plan of magnet activities</vt:lpstr>
      <vt:lpstr>Plans on HOMs and cavity activities : </vt:lpstr>
      <vt:lpstr>5.2 Summary</vt:lpstr>
      <vt:lpstr>Task 5.3: Development of software for the design of an HEP detector</vt:lpstr>
      <vt:lpstr>Software for Future Collider Studies (Key4hep)</vt:lpstr>
      <vt:lpstr>Software for Future Collider Studies</vt:lpstr>
      <vt:lpstr>WP 5.4: Cylindrical RWELL as Inner tracker for SCTF</vt:lpstr>
      <vt:lpstr>WP 5.4 Status Report – Detector construction</vt:lpstr>
      <vt:lpstr>WP 5.4 Status Report – Simulation: Detector  Response Parametrization</vt:lpstr>
      <vt:lpstr>EURIZON  Task 5.5  Status</vt:lpstr>
      <vt:lpstr>Subtask 5.5.1 - Mechanical design of the IDEA drift chamber</vt:lpstr>
      <vt:lpstr>Subtask 5.5.2 - FPGA-based fast digitizer for the cluster counting regime</vt:lpstr>
      <vt:lpstr>Subtask 5.5.3 - Analysis of beam tests data for cluster counting</vt:lpstr>
      <vt:lpstr>Task 5.6: PID</vt:lpstr>
      <vt:lpstr>PowerPoint Presentation</vt:lpstr>
      <vt:lpstr>PowerPoint Presentation</vt:lpstr>
      <vt:lpstr>Deliverables and Milestones</vt:lpstr>
      <vt:lpstr>Outstanding Milestones  and Deliverables</vt:lpstr>
      <vt:lpstr>Summary</vt:lpstr>
      <vt:lpstr>Summary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EURIZON WP5 Status</dc:title>
  <dc:creator>Andre Sailer</dc:creator>
  <cp:lastModifiedBy>Andre Sailer</cp:lastModifiedBy>
  <cp:revision>63</cp:revision>
  <dcterms:created xsi:type="dcterms:W3CDTF">2023-01-31T09:26:02Z</dcterms:created>
  <dcterms:modified xsi:type="dcterms:W3CDTF">2023-02-10T08:05:01Z</dcterms:modified>
</cp:coreProperties>
</file>