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7"/>
  </p:notesMasterIdLst>
  <p:sldIdLst>
    <p:sldId id="256" r:id="rId2"/>
    <p:sldId id="257" r:id="rId3"/>
    <p:sldId id="259" r:id="rId4"/>
    <p:sldId id="285" r:id="rId5"/>
    <p:sldId id="286" r:id="rId6"/>
    <p:sldId id="287" r:id="rId7"/>
    <p:sldId id="290" r:id="rId8"/>
    <p:sldId id="260" r:id="rId9"/>
    <p:sldId id="265" r:id="rId10"/>
    <p:sldId id="288" r:id="rId11"/>
    <p:sldId id="293" r:id="rId12"/>
    <p:sldId id="261" r:id="rId13"/>
    <p:sldId id="294" r:id="rId14"/>
    <p:sldId id="295" r:id="rId15"/>
    <p:sldId id="25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64194"/>
    <a:srgbClr val="F6A800"/>
    <a:srgbClr val="169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2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D2DE-AF4A-46ED-A735-02475FF4EBE7}" type="datetimeFigureOut">
              <a:rPr lang="de-DE" smtClean="0"/>
              <a:t>09.02.23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190A0-30A7-4F84-9904-CA8097555391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6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D494D-1A5B-4F72-9D6F-D5B7DEBDF2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Title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366001-632E-45C4-9E13-AB93C9BB98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Sub-title</a:t>
            </a:r>
          </a:p>
          <a:p>
            <a:r>
              <a:rPr lang="de-DE" dirty="0"/>
              <a:t>Name </a:t>
            </a:r>
            <a:r>
              <a:rPr lang="de-DE" dirty="0" err="1"/>
              <a:t>Surname</a:t>
            </a:r>
            <a:r>
              <a:rPr lang="de-DE" dirty="0"/>
              <a:t>, Institution</a:t>
            </a:r>
          </a:p>
          <a:p>
            <a:r>
              <a:rPr lang="de-DE" dirty="0"/>
              <a:t>Place / </a:t>
            </a:r>
            <a:r>
              <a:rPr lang="de-DE" dirty="0" err="1"/>
              <a:t>www</a:t>
            </a:r>
            <a:r>
              <a:rPr lang="de-DE" dirty="0"/>
              <a:t>, DD.MM.YYYY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47E1C4-6221-4F98-9BC6-84667580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197" y="6322205"/>
            <a:ext cx="745965" cy="415215"/>
          </a:xfrm>
        </p:spPr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51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557" y="1122480"/>
            <a:ext cx="9143501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279" y="1604520"/>
            <a:ext cx="10972417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164194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568D01D-341E-4733-9E0C-DE02A3FDF150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23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48CEB-C906-4CFC-9886-9964BD561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48CAD-E26C-41E3-8B55-C631CE989B5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FECDAF-7D5D-4C52-AE95-29318676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39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216C2-0675-4C52-8F3A-D2619EE8E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04B1D6-1076-4534-8317-FC147519D8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106F97-F605-4152-A7C1-DFBDA000D69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92129B-FEE3-490A-A061-2174A749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0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19E82-AF32-461C-9D67-43C72B0A2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6DE16B-C8EF-49BF-8BDA-9AAF0EBBD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Sub-title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FB359E-091E-4891-B9BD-DC136F6267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474869-DAFA-430F-82AB-907B97A569D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Sub-title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2D7F8CE-D571-4159-9FEA-EC945A4AA2C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C6F627-D574-4798-83CD-79DB492A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22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04F39-3899-427E-A50F-D46C517C5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E9398-93FA-4312-9B00-58A75F4A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93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CD999-7112-4828-B9D2-D5DC2BA4D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C9C326-1B0B-4A67-999D-2CBDE0EAA4C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6A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AB85D9-866A-4444-8CEE-A0D7FDF3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1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8BB0A-3D98-4E3F-B7BE-16472D764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B32E98-F492-44BC-8C88-7F9713D8D9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Tx/>
              <a:buBlip>
                <a:blip r:embed="rId2"/>
              </a:buBlip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FA6A9E-126F-41B5-B602-E959E033EA1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24230C-FD24-45C0-A89A-266166F5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81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2C7C1-0BCA-4BEE-9ACC-5801A4330D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E35F9E-791E-4C5B-B92A-C7A74FFF7F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err="1"/>
              <a:t>Photo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9EC39C-6694-46CD-B4AC-866D75750A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427FF7-095A-48D8-803F-94AAA53A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58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635BAA-D783-4F6A-8973-F4613941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24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45C32E-3ECB-49CD-B0C8-BE35578D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70B45-518D-4A54-AB94-B82232B3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D1E8C0-6720-49A5-B2D4-ADF0A80EF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8197" y="6322205"/>
            <a:ext cx="745965" cy="4206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64194"/>
                </a:solidFill>
              </a:defRPr>
            </a:lvl1pPr>
          </a:lstStyle>
          <a:p>
            <a:pPr algn="ctr"/>
            <a:fld id="{E8874B5F-564D-4EE0-9DC2-043DFC65AE79}" type="slidenum">
              <a:rPr lang="de-DE" smtClean="0"/>
              <a:pPr algn="ctr"/>
              <a:t>‹N°›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DABDCBA-70E0-4066-937F-87679F5F7CE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3" y="6311900"/>
            <a:ext cx="3204335" cy="347502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106907-4CAA-411F-A0B4-2F8A6FF36A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190" y="6148849"/>
            <a:ext cx="2174709" cy="49842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28D6093-F6C5-BEEA-A979-17A320D5D3EB}"/>
              </a:ext>
            </a:extLst>
          </p:cNvPr>
          <p:cNvGrpSpPr/>
          <p:nvPr userDrawn="1"/>
        </p:nvGrpSpPr>
        <p:grpSpPr>
          <a:xfrm>
            <a:off x="4003039" y="6248717"/>
            <a:ext cx="3373122" cy="609917"/>
            <a:chOff x="4003039" y="6248717"/>
            <a:chExt cx="3373122" cy="609917"/>
          </a:xfrm>
        </p:grpSpPr>
        <p:pic>
          <p:nvPicPr>
            <p:cNvPr id="5" name="Picture 1" descr="page1image183344">
              <a:extLst>
                <a:ext uri="{FF2B5EF4-FFF2-40B4-BE49-F238E27FC236}">
                  <a16:creationId xmlns:a16="http://schemas.microsoft.com/office/drawing/2014/main" id="{8337AA54-4ABC-2802-8B57-4BAE91ADE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724" y="6341174"/>
              <a:ext cx="886018" cy="4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A862F98-F037-EE2B-E108-71C1D155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039" y="6248717"/>
              <a:ext cx="609917" cy="60991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EBEDAC7-18E1-85B6-3E31-EEACD5DD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47261" y="6309999"/>
              <a:ext cx="1028900" cy="487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59" r:id="rId6"/>
    <p:sldLayoutId id="2147483664" r:id="rId7"/>
    <p:sldLayoutId id="2147483665" r:id="rId8"/>
    <p:sldLayoutId id="2147483663" r:id="rId9"/>
    <p:sldLayoutId id="214748366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6419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16419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rgbClr val="16419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64194"/>
        </a:buClr>
        <a:buFontTx/>
        <a:buBlip>
          <a:blip r:embed="rId17"/>
        </a:buBlip>
        <a:defRPr sz="2000" kern="1200">
          <a:solidFill>
            <a:srgbClr val="16419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A800"/>
        </a:buClr>
        <a:buFontTx/>
        <a:buBlip>
          <a:blip r:embed="rId17"/>
        </a:buBlip>
        <a:defRPr sz="1800" kern="1200">
          <a:solidFill>
            <a:srgbClr val="16419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Tx/>
        <a:buBlip>
          <a:blip r:embed="rId17"/>
        </a:buBlip>
        <a:defRPr sz="1800" kern="1200">
          <a:solidFill>
            <a:srgbClr val="1641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2F12D-B481-470C-AB77-0A49C6686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EURIZON Annual Meeting 2023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FFAEE0-7033-4111-9321-957304841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614738"/>
            <a:ext cx="10007600" cy="203676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WP6 - "</a:t>
            </a:r>
            <a:r>
              <a:rPr lang="en-US" sz="3200" i="1" dirty="0"/>
              <a:t>Technology development for future high-power laser facilities</a:t>
            </a:r>
            <a:r>
              <a:rPr lang="en-US" sz="3200" dirty="0"/>
              <a:t>“</a:t>
            </a:r>
          </a:p>
          <a:p>
            <a:r>
              <a:rPr lang="en-US" sz="2800" b="1" dirty="0"/>
              <a:t>Restructuring and current status</a:t>
            </a:r>
          </a:p>
          <a:p>
            <a:r>
              <a:rPr lang="en-US" dirty="0"/>
              <a:t>Lead beneficiary : CEA</a:t>
            </a:r>
          </a:p>
          <a:p>
            <a:r>
              <a:rPr lang="en-US" dirty="0"/>
              <a:t>Catalin MIRON, CEA-LIDYL</a:t>
            </a:r>
          </a:p>
          <a:p>
            <a:r>
              <a:rPr lang="en-US" dirty="0"/>
              <a:t>9 February 2023, Darmstadt, Germany</a:t>
            </a:r>
          </a:p>
        </p:txBody>
      </p:sp>
    </p:spTree>
    <p:extLst>
      <p:ext uri="{BB962C8B-B14F-4D97-AF65-F5344CB8AC3E}">
        <p14:creationId xmlns:p14="http://schemas.microsoft.com/office/powerpoint/2010/main" val="74032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2935-6856-3351-2C0F-063828A3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D170D31-174D-2926-6220-E8459C2F2925}"/>
              </a:ext>
            </a:extLst>
          </p:cNvPr>
          <p:cNvSpPr txBox="1">
            <a:spLocks/>
          </p:cNvSpPr>
          <p:nvPr/>
        </p:nvSpPr>
        <p:spPr>
          <a:xfrm>
            <a:off x="759742" y="-11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6419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INSIGHT </a:t>
            </a:r>
            <a:r>
              <a:rPr lang="en-US" dirty="0"/>
              <a:t>improvement</a:t>
            </a:r>
            <a:r>
              <a:rPr lang="de-DE" dirty="0"/>
              <a:t> : TWINS INSIGHT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7DFDD5-FC90-E6B5-C952-3F9786E99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16" y="1410132"/>
            <a:ext cx="4876800" cy="3234466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501A38-462B-933D-89C3-1E287416144D}"/>
              </a:ext>
            </a:extLst>
          </p:cNvPr>
          <p:cNvSpPr txBox="1"/>
          <p:nvPr/>
        </p:nvSpPr>
        <p:spPr>
          <a:xfrm>
            <a:off x="658216" y="4770761"/>
            <a:ext cx="4958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432FF"/>
                </a:solidFill>
                <a:latin typeface="Corbel" panose="020B0503020204020204" pitchFamily="34" charset="0"/>
              </a:rPr>
              <a:t>10 to a few 10’s of shots – for low repetition rate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rbel" panose="020B0503020204020204" pitchFamily="34" charset="0"/>
              </a:rPr>
              <a:t>Sampling step stability improvement</a:t>
            </a:r>
          </a:p>
          <a:p>
            <a:r>
              <a:rPr lang="en-US" dirty="0">
                <a:latin typeface="Corbel" panose="020B0503020204020204" pitchFamily="34" charset="0"/>
              </a:rPr>
              <a:t>      (better quality spectrum reconstruction)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rbel" panose="020B0503020204020204" pitchFamily="34" charset="0"/>
              </a:rPr>
              <a:t>Possibility to decrease the sampling step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9744FD-2972-8D30-6A30-A7E9B704A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60" y="1410132"/>
            <a:ext cx="2854135" cy="864096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38FA84-0D43-CEB5-6193-9A4AFC3BC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560" y="2431246"/>
            <a:ext cx="1402202" cy="4267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907240B-6200-E0DB-9D76-8A6628AE7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465" y="2495356"/>
            <a:ext cx="2911877" cy="274418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38A4CFC-0A58-32A9-F96E-3410A4C76869}"/>
              </a:ext>
            </a:extLst>
          </p:cNvPr>
          <p:cNvCxnSpPr/>
          <p:nvPr/>
        </p:nvCxnSpPr>
        <p:spPr>
          <a:xfrm>
            <a:off x="7629237" y="2641600"/>
            <a:ext cx="5449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F15A20-2383-6598-6B4E-6E26B8CB7EFE}"/>
              </a:ext>
            </a:extLst>
          </p:cNvPr>
          <p:cNvSpPr/>
          <p:nvPr/>
        </p:nvSpPr>
        <p:spPr>
          <a:xfrm>
            <a:off x="6098876" y="3165928"/>
            <a:ext cx="936104" cy="364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6212A4-F46F-A316-2F35-FFEE871AC707}"/>
              </a:ext>
            </a:extLst>
          </p:cNvPr>
          <p:cNvSpPr/>
          <p:nvPr/>
        </p:nvSpPr>
        <p:spPr>
          <a:xfrm>
            <a:off x="6002924" y="3165927"/>
            <a:ext cx="1159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nsolas" panose="020B0609020204030204" pitchFamily="49" charset="0"/>
              </a:rPr>
              <a:t> R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athematica"/>
              </a:rPr>
              <a:t>≃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nsolas" panose="020B0609020204030204" pitchFamily="49" charset="0"/>
              </a:rPr>
              <a:t> 125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B999E9-B367-A0D8-077E-DAF325B16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560" y="3720919"/>
            <a:ext cx="3289444" cy="227687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7710186-FAF2-456C-9559-1B18853B18D1}"/>
              </a:ext>
            </a:extLst>
          </p:cNvPr>
          <p:cNvSpPr txBox="1"/>
          <p:nvPr/>
        </p:nvSpPr>
        <p:spPr>
          <a:xfrm>
            <a:off x="260721" y="5934516"/>
            <a:ext cx="1180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S.W. Jolly, </a:t>
            </a:r>
            <a:r>
              <a:rPr lang="fr-FR" sz="1200" dirty="0" err="1">
                <a:solidFill>
                  <a:srgbClr val="0070C0"/>
                </a:solidFill>
              </a:rPr>
              <a:t>O.Gobert</a:t>
            </a:r>
            <a:r>
              <a:rPr lang="fr-FR" sz="1200" dirty="0">
                <a:solidFill>
                  <a:srgbClr val="0070C0"/>
                </a:solidFill>
              </a:rPr>
              <a:t>, and </a:t>
            </a:r>
            <a:r>
              <a:rPr lang="fr-FR" sz="1200" dirty="0" err="1">
                <a:solidFill>
                  <a:srgbClr val="0070C0"/>
                </a:solidFill>
              </a:rPr>
              <a:t>F.Quéré</a:t>
            </a:r>
            <a:r>
              <a:rPr lang="fr-FR" sz="1200" dirty="0">
                <a:solidFill>
                  <a:srgbClr val="0070C0"/>
                </a:solidFill>
              </a:rPr>
              <a:t>, "</a:t>
            </a:r>
            <a:r>
              <a:rPr lang="fr-FR" sz="1200" dirty="0" err="1">
                <a:solidFill>
                  <a:srgbClr val="0070C0"/>
                </a:solidFill>
              </a:rPr>
              <a:t>Spatio</a:t>
            </a:r>
            <a:r>
              <a:rPr lang="fr-FR" sz="1200" dirty="0">
                <a:solidFill>
                  <a:srgbClr val="0070C0"/>
                </a:solidFill>
              </a:rPr>
              <a:t>-spectral </a:t>
            </a:r>
            <a:r>
              <a:rPr lang="fr-FR" sz="1200" dirty="0" err="1">
                <a:solidFill>
                  <a:srgbClr val="0070C0"/>
                </a:solidFill>
              </a:rPr>
              <a:t>characterization</a:t>
            </a:r>
            <a:r>
              <a:rPr lang="fr-FR" sz="1200" dirty="0">
                <a:solidFill>
                  <a:srgbClr val="0070C0"/>
                </a:solidFill>
              </a:rPr>
              <a:t> of </a:t>
            </a:r>
            <a:r>
              <a:rPr lang="fr-FR" sz="1200" dirty="0" err="1">
                <a:solidFill>
                  <a:srgbClr val="0070C0"/>
                </a:solidFill>
              </a:rPr>
              <a:t>ultrashort</a:t>
            </a:r>
            <a:r>
              <a:rPr lang="fr-FR" sz="1200" dirty="0">
                <a:solidFill>
                  <a:srgbClr val="0070C0"/>
                </a:solidFill>
              </a:rPr>
              <a:t> laser pulses </a:t>
            </a:r>
            <a:r>
              <a:rPr lang="fr-FR" sz="1200" dirty="0" err="1">
                <a:solidFill>
                  <a:srgbClr val="0070C0"/>
                </a:solidFill>
              </a:rPr>
              <a:t>with</a:t>
            </a:r>
            <a:r>
              <a:rPr lang="fr-FR" sz="1200" dirty="0">
                <a:solidFill>
                  <a:srgbClr val="0070C0"/>
                </a:solidFill>
              </a:rPr>
              <a:t> a </a:t>
            </a:r>
            <a:r>
              <a:rPr lang="fr-FR" sz="1200" b="1" u="sng" dirty="0" err="1">
                <a:solidFill>
                  <a:srgbClr val="0070C0"/>
                </a:solidFill>
              </a:rPr>
              <a:t>birefringent</a:t>
            </a:r>
            <a:r>
              <a:rPr lang="fr-FR" sz="1200" b="1" u="sng" dirty="0">
                <a:solidFill>
                  <a:srgbClr val="0070C0"/>
                </a:solidFill>
              </a:rPr>
              <a:t> </a:t>
            </a:r>
            <a:r>
              <a:rPr lang="fr-FR" sz="1200" b="1" u="sng" dirty="0" err="1">
                <a:solidFill>
                  <a:srgbClr val="0070C0"/>
                </a:solidFill>
              </a:rPr>
              <a:t>delay</a:t>
            </a:r>
            <a:r>
              <a:rPr lang="fr-FR" sz="1200" b="1" u="sng" dirty="0">
                <a:solidFill>
                  <a:srgbClr val="0070C0"/>
                </a:solidFill>
              </a:rPr>
              <a:t> line</a:t>
            </a:r>
            <a:r>
              <a:rPr lang="fr-FR" sz="1200" dirty="0">
                <a:solidFill>
                  <a:srgbClr val="0070C0"/>
                </a:solidFill>
              </a:rPr>
              <a:t>," OSA Continuum </a:t>
            </a:r>
            <a:r>
              <a:rPr lang="fr-FR" sz="1200" b="1" dirty="0">
                <a:solidFill>
                  <a:srgbClr val="0070C0"/>
                </a:solidFill>
              </a:rPr>
              <a:t>4</a:t>
            </a:r>
            <a:r>
              <a:rPr lang="fr-FR" sz="1200" dirty="0">
                <a:solidFill>
                  <a:srgbClr val="0070C0"/>
                </a:solidFill>
              </a:rPr>
              <a:t>, 2044-2051 (2021) </a:t>
            </a:r>
            <a:endParaRPr lang="fr-FR" sz="12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5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29E3D-915C-CBD0-90CE-62437FE0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metrology prototype for low repetition rate HP lasers : TWINS INSIGHT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BA7B95-21D5-EB48-8035-592CB545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en-US" smtClean="0"/>
              <a:t>11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D52423-32E6-A9EB-E5D6-FC4A10ED0BB9}"/>
              </a:ext>
            </a:extLst>
          </p:cNvPr>
          <p:cNvSpPr txBox="1"/>
          <p:nvPr/>
        </p:nvSpPr>
        <p:spPr>
          <a:xfrm>
            <a:off x="811645" y="2624186"/>
            <a:ext cx="11024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b="1" dirty="0"/>
              <a:t>Already done 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Study of different</a:t>
            </a:r>
            <a:r>
              <a:rPr lang="en-US" baseline="0" dirty="0"/>
              <a:t> ways to decrease the number of laser shots necessary to make a measurement of the full-field</a:t>
            </a:r>
          </a:p>
          <a:p>
            <a:pPr marL="285750" indent="-285750">
              <a:buFontTx/>
              <a:buChar char="-"/>
            </a:pPr>
            <a:r>
              <a:rPr lang="en-US" baseline="0" dirty="0"/>
              <a:t>Numerical simulation studies</a:t>
            </a:r>
          </a:p>
          <a:p>
            <a:pPr marL="285750" indent="-285750">
              <a:buFontTx/>
              <a:buChar char="-"/>
            </a:pPr>
            <a:r>
              <a:rPr lang="en-US" baseline="0" dirty="0"/>
              <a:t>Demonstration of the validity of the approach: experimental studies with different types of laser (</a:t>
            </a:r>
            <a:r>
              <a:rPr lang="en-US" baseline="0" dirty="0" err="1"/>
              <a:t>TiS</a:t>
            </a:r>
            <a:r>
              <a:rPr lang="en-US" baseline="0" dirty="0"/>
              <a:t>, Ytterbium)   </a:t>
            </a:r>
          </a:p>
          <a:p>
            <a:pPr marL="285750" indent="-285750">
              <a:buFontTx/>
              <a:buChar char="-"/>
            </a:pPr>
            <a:r>
              <a:rPr lang="en-US" baseline="0" dirty="0"/>
              <a:t>Modification of the </a:t>
            </a:r>
            <a:r>
              <a:rPr lang="en-US" baseline="0" dirty="0" err="1"/>
              <a:t>SourceLab</a:t>
            </a:r>
            <a:r>
              <a:rPr lang="en-US" baseline="0" dirty="0"/>
              <a:t> software and test with an </a:t>
            </a:r>
            <a:r>
              <a:rPr lang="en-US" baseline="0" dirty="0" err="1"/>
              <a:t>Astrella</a:t>
            </a:r>
            <a:r>
              <a:rPr lang="en-US" baseline="0" dirty="0"/>
              <a:t> </a:t>
            </a:r>
            <a:r>
              <a:rPr lang="en-US" baseline="0" dirty="0" err="1"/>
              <a:t>TiS</a:t>
            </a:r>
            <a:r>
              <a:rPr lang="en-US" baseline="0" dirty="0"/>
              <a:t> laser</a:t>
            </a:r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913A9A-1C39-6B00-B968-1DA9D9CFCEBA}"/>
              </a:ext>
            </a:extLst>
          </p:cNvPr>
          <p:cNvSpPr txBox="1"/>
          <p:nvPr/>
        </p:nvSpPr>
        <p:spPr>
          <a:xfrm>
            <a:off x="838200" y="4434847"/>
            <a:ext cx="8853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b="1" dirty="0"/>
              <a:t>Remains to be done in 2023 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Prototype</a:t>
            </a:r>
            <a:r>
              <a:rPr lang="en-US" baseline="0" dirty="0"/>
              <a:t> of the TWINS INSIGHT integrated and tested with </a:t>
            </a:r>
            <a:r>
              <a:rPr lang="en-US" baseline="0" dirty="0" err="1"/>
              <a:t>SourceLab</a:t>
            </a:r>
            <a:r>
              <a:rPr lang="en-US" baseline="0" dirty="0"/>
              <a:t> software</a:t>
            </a:r>
          </a:p>
          <a:p>
            <a:pPr marL="285750" indent="-285750">
              <a:buFontTx/>
              <a:buChar char="-"/>
            </a:pPr>
            <a:r>
              <a:rPr lang="en-US" baseline="0" dirty="0"/>
              <a:t>Tests of the system for the characterization of the </a:t>
            </a:r>
            <a:r>
              <a:rPr lang="en-US" baseline="0" dirty="0" err="1"/>
              <a:t>spatio</a:t>
            </a:r>
            <a:r>
              <a:rPr lang="en-US" baseline="0" dirty="0"/>
              <a:t>-temporal couplings and full electric field reconstruction of a UHI laser with few shots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CB06BC-86B7-331A-54F9-465002654695}"/>
              </a:ext>
            </a:extLst>
          </p:cNvPr>
          <p:cNvSpPr txBox="1"/>
          <p:nvPr/>
        </p:nvSpPr>
        <p:spPr>
          <a:xfrm>
            <a:off x="828040" y="1972771"/>
            <a:ext cx="1017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SourceLab</a:t>
            </a:r>
            <a:r>
              <a:rPr lang="en-US" baseline="0" dirty="0"/>
              <a:t> as a subcontractor of CEA in the framework of EURIZON project (prototype integration and test)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9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7956F-B48D-5037-84D6-AADB9D09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353"/>
            <a:ext cx="10515600" cy="1458119"/>
          </a:xfrm>
        </p:spPr>
        <p:txBody>
          <a:bodyPr/>
          <a:lstStyle/>
          <a:p>
            <a:r>
              <a:rPr lang="en-US" dirty="0"/>
              <a:t>WP6 : Work progress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B729D4-BC73-FB2F-7517-1C2F3616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en-US" smtClean="0"/>
              <a:t>12</a:t>
            </a:fld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DD37A19-B15D-8CA7-41AC-837CF3A3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565"/>
            <a:ext cx="10820400" cy="5047839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Task 6.1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Towards the Schwinger limit : Intensity enhancement of high-power ultrashort laser beams using optically controlled curved plasma mirrors –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completed</a:t>
            </a:r>
          </a:p>
          <a:p>
            <a:endParaRPr lang="en-US" sz="1300" dirty="0"/>
          </a:p>
          <a:p>
            <a:r>
              <a:rPr lang="en-US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Task 6.2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Advanced metrology of ultrashort laser beams –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ongoing (40%)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-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SourceLab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SME subcontracted in June 2022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- numerical studies, control software &amp; hardware provisioned 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- prototype assembly and tests to be finalized in 2023</a:t>
            </a:r>
          </a:p>
          <a:p>
            <a:endParaRPr lang="en-US" sz="1200" dirty="0"/>
          </a:p>
          <a:p>
            <a:r>
              <a:rPr lang="en-US" u="sng" dirty="0"/>
              <a:t>Task 6.3</a:t>
            </a:r>
            <a:r>
              <a:rPr lang="en-US" dirty="0"/>
              <a:t> – Training and scientific exchange – </a:t>
            </a:r>
            <a:r>
              <a:rPr lang="en-US" b="1" dirty="0"/>
              <a:t>ongoing (66%)</a:t>
            </a:r>
          </a:p>
          <a:p>
            <a:r>
              <a:rPr lang="en-US" dirty="0"/>
              <a:t>	- 2 training sessions organized (D6.1 &amp; D6.3 submitted)</a:t>
            </a:r>
          </a:p>
          <a:p>
            <a:r>
              <a:rPr lang="en-US" dirty="0"/>
              <a:t>	- additional training session to be organized in 2023</a:t>
            </a:r>
          </a:p>
        </p:txBody>
      </p:sp>
    </p:spTree>
    <p:extLst>
      <p:ext uri="{BB962C8B-B14F-4D97-AF65-F5344CB8AC3E}">
        <p14:creationId xmlns:p14="http://schemas.microsoft.com/office/powerpoint/2010/main" val="200924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7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/>
              <a:t>Training and scientific exchange – D6.1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088572"/>
            <a:ext cx="6536377" cy="521722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0066"/>
                </a:solidFill>
              </a:rPr>
              <a:t>Training event on "</a:t>
            </a:r>
            <a:r>
              <a:rPr lang="en-US" b="1" dirty="0" err="1">
                <a:solidFill>
                  <a:srgbClr val="000066"/>
                </a:solidFill>
              </a:rPr>
              <a:t>Modelling</a:t>
            </a:r>
            <a:r>
              <a:rPr lang="en-US" b="1" dirty="0">
                <a:solidFill>
                  <a:srgbClr val="000066"/>
                </a:solidFill>
              </a:rPr>
              <a:t> of ultra-intense laser propagation in </a:t>
            </a: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plasmas and laser-plasma accelerators: fundamentals</a:t>
            </a:r>
            <a:r>
              <a:rPr lang="en-US" dirty="0">
                <a:solidFill>
                  <a:srgbClr val="000066"/>
                </a:solidFill>
              </a:rPr>
              <a:t>“</a:t>
            </a:r>
          </a:p>
          <a:p>
            <a:r>
              <a:rPr lang="en-US" dirty="0"/>
              <a:t>26-29 April 2022, online event</a:t>
            </a:r>
            <a:br>
              <a:rPr lang="en-US" dirty="0"/>
            </a:br>
            <a:r>
              <a:rPr lang="en-GB" dirty="0"/>
              <a:t>Organised by </a:t>
            </a:r>
            <a:r>
              <a:rPr lang="en-GB" dirty="0" err="1"/>
              <a:t>GoLP</a:t>
            </a:r>
            <a:r>
              <a:rPr lang="en-GB" dirty="0"/>
              <a:t>/IPFN/</a:t>
            </a:r>
            <a:r>
              <a:rPr lang="en-GB" u="sng" dirty="0" err="1"/>
              <a:t>Instituto</a:t>
            </a:r>
            <a:r>
              <a:rPr lang="en-GB" u="sng" dirty="0"/>
              <a:t> Superior </a:t>
            </a:r>
            <a:r>
              <a:rPr lang="en-GB" u="sng" dirty="0" err="1"/>
              <a:t>Técnico</a:t>
            </a:r>
            <a:r>
              <a:rPr lang="en-GB" dirty="0"/>
              <a:t>, Lisbon, Portugal</a:t>
            </a:r>
          </a:p>
          <a:p>
            <a:r>
              <a:rPr lang="en-GB" b="1" dirty="0"/>
              <a:t>Format</a:t>
            </a:r>
            <a:endParaRPr lang="en-GB" dirty="0"/>
          </a:p>
          <a:p>
            <a:pPr lvl="1"/>
            <a:r>
              <a:rPr lang="en-US" dirty="0"/>
              <a:t>4 days, 2 hour lecture per day, followed by remote hands-on sessions</a:t>
            </a:r>
          </a:p>
          <a:p>
            <a:pPr lvl="1"/>
            <a:r>
              <a:rPr lang="en-US" dirty="0"/>
              <a:t>Challenges and flash presentations of participants</a:t>
            </a:r>
          </a:p>
          <a:p>
            <a:r>
              <a:rPr lang="en-US" b="1" dirty="0"/>
              <a:t>Topics</a:t>
            </a:r>
          </a:p>
          <a:p>
            <a:pPr lvl="1"/>
            <a:r>
              <a:rPr lang="en-US" dirty="0"/>
              <a:t>PIC codes and ZPIC installation</a:t>
            </a:r>
          </a:p>
          <a:p>
            <a:pPr lvl="1"/>
            <a:r>
              <a:rPr lang="en-US" dirty="0"/>
              <a:t>Laser dynamics and plasma accelerators</a:t>
            </a:r>
          </a:p>
          <a:p>
            <a:pPr lvl="1"/>
            <a:r>
              <a:rPr lang="en-US" dirty="0"/>
              <a:t>Numerical </a:t>
            </a:r>
            <a:r>
              <a:rPr lang="en-US" dirty="0" err="1"/>
              <a:t>modelling</a:t>
            </a:r>
            <a:r>
              <a:rPr lang="en-US" dirty="0"/>
              <a:t> of laser-plasma interactions</a:t>
            </a:r>
          </a:p>
          <a:p>
            <a:pPr lvl="1"/>
            <a:r>
              <a:rPr lang="en-US" dirty="0"/>
              <a:t>Laser propagation in plasmas </a:t>
            </a:r>
          </a:p>
          <a:p>
            <a:pPr lvl="1"/>
            <a:r>
              <a:rPr lang="en-US" dirty="0"/>
              <a:t>Advanced Visualization and Data analysis </a:t>
            </a:r>
          </a:p>
          <a:p>
            <a:r>
              <a:rPr lang="en-US" b="1" dirty="0"/>
              <a:t>Target group </a:t>
            </a:r>
          </a:p>
          <a:p>
            <a:pPr lvl="1"/>
            <a:r>
              <a:rPr lang="en-US" dirty="0"/>
              <a:t>PhD students, post-docs, researchers in laser-plasma interactions</a:t>
            </a:r>
          </a:p>
          <a:p>
            <a:pPr lvl="1"/>
            <a:r>
              <a:rPr lang="en-US" dirty="0"/>
              <a:t>with both experimental and theoretical backgrounds</a:t>
            </a:r>
          </a:p>
          <a:p>
            <a:r>
              <a:rPr lang="en-US" b="1" dirty="0"/>
              <a:t>Participants</a:t>
            </a:r>
          </a:p>
          <a:p>
            <a:pPr lvl="1"/>
            <a:r>
              <a:rPr lang="en-US" dirty="0"/>
              <a:t>23 active attendees, 25% female</a:t>
            </a:r>
          </a:p>
          <a:p>
            <a:pPr lvl="1"/>
            <a:r>
              <a:rPr lang="en-US" dirty="0"/>
              <a:t>majority affiliated with </a:t>
            </a:r>
            <a:r>
              <a:rPr lang="en-US" dirty="0" err="1"/>
              <a:t>Laserlab</a:t>
            </a:r>
            <a:r>
              <a:rPr lang="en-US" dirty="0"/>
              <a:t>-Europe and ELI facilities</a:t>
            </a:r>
          </a:p>
          <a:p>
            <a:pPr lvl="1"/>
            <a:r>
              <a:rPr lang="en-US" dirty="0"/>
              <a:t>some from other European laboratories and Israel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13</a:t>
            </a:fld>
            <a:endParaRPr lang="de-DE"/>
          </a:p>
        </p:txBody>
      </p:sp>
      <p:pic>
        <p:nvPicPr>
          <p:cNvPr id="5" name="Picture 1" descr="Diagram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03" y="2478864"/>
            <a:ext cx="2448272" cy="21602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34" y="1173567"/>
            <a:ext cx="2852765" cy="10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481103" y="4825511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/>
              <a:t>3D Simulation of a laser </a:t>
            </a:r>
            <a:r>
              <a:rPr lang="en-US" sz="1100" i="1" dirty="0" err="1"/>
              <a:t>wakefield</a:t>
            </a:r>
            <a:r>
              <a:rPr lang="en-US" sz="1100" i="1" dirty="0"/>
              <a:t> accelerator</a:t>
            </a:r>
            <a:endParaRPr lang="de-DE" sz="1100" i="1" dirty="0"/>
          </a:p>
        </p:txBody>
      </p:sp>
    </p:spTree>
    <p:extLst>
      <p:ext uri="{BB962C8B-B14F-4D97-AF65-F5344CB8AC3E}">
        <p14:creationId xmlns:p14="http://schemas.microsoft.com/office/powerpoint/2010/main" val="269008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7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/>
              <a:t>Training and scientific exchange – D6.3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8200" y="1029198"/>
            <a:ext cx="8198922" cy="79365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cs typeface="Arial" pitchFamily="34" charset="0"/>
              </a:rPr>
              <a:t>Training Weeks on </a:t>
            </a:r>
            <a:r>
              <a:rPr lang="en-US" sz="3400" b="1" dirty="0">
                <a:solidFill>
                  <a:srgbClr val="000066"/>
                </a:solidFill>
                <a:cs typeface="Arial" pitchFamily="34" charset="0"/>
              </a:rPr>
              <a:t>Experimental Laser-Plasma Physics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000066"/>
                </a:solidFill>
                <a:cs typeface="Arial" pitchFamily="34" charset="0"/>
              </a:rPr>
              <a:t>25 July - 5 August 2022 and 1-12 August 2022</a:t>
            </a:r>
            <a:br>
              <a:rPr lang="en-US" dirty="0">
                <a:solidFill>
                  <a:srgbClr val="000066"/>
                </a:solidFill>
                <a:cs typeface="Arial" pitchFamily="34" charset="0"/>
              </a:rPr>
            </a:br>
            <a:r>
              <a:rPr lang="en-GB" dirty="0">
                <a:solidFill>
                  <a:srgbClr val="000066"/>
                </a:solidFill>
                <a:cs typeface="Arial" pitchFamily="34" charset="0"/>
              </a:rPr>
              <a:t>Organised by the </a:t>
            </a:r>
            <a:r>
              <a:rPr lang="en-GB" u="sng" dirty="0">
                <a:solidFill>
                  <a:srgbClr val="000066"/>
                </a:solidFill>
                <a:cs typeface="Arial" pitchFamily="34" charset="0"/>
              </a:rPr>
              <a:t>Central Laser Facility</a:t>
            </a:r>
            <a:r>
              <a:rPr lang="en-GB" dirty="0">
                <a:solidFill>
                  <a:srgbClr val="000066"/>
                </a:solidFill>
                <a:cs typeface="Arial" pitchFamily="34" charset="0"/>
              </a:rPr>
              <a:t>, </a:t>
            </a:r>
            <a:r>
              <a:rPr lang="en-US" dirty="0">
                <a:solidFill>
                  <a:srgbClr val="000066"/>
                </a:solidFill>
                <a:cs typeface="Arial" pitchFamily="34" charset="0"/>
              </a:rPr>
              <a:t>Rutherford Appleton Laboratories, UK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de-DE" smtClean="0"/>
              <a:t>14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848100" y="1799098"/>
            <a:ext cx="5247900" cy="3081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4194"/>
              </a:buClr>
              <a:buFontTx/>
              <a:buBlip>
                <a:blip r:embed="rId3"/>
              </a:buBlip>
              <a:defRPr sz="20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800"/>
              </a:buClr>
              <a:buFontTx/>
              <a:buBlip>
                <a:blip r:embed="rId3"/>
              </a:buBlip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Blip>
                <a:blip r:embed="rId3"/>
              </a:buBlip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/>
              <a:t>Format</a:t>
            </a:r>
            <a:endParaRPr lang="en-GB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2-weeks courses, 4 students per course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Topics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basic skills for experimental laser-plasma physics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optical alignment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target manufacturing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setting up an experimental geometry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taking shots and </a:t>
            </a:r>
            <a:r>
              <a:rPr lang="en-US" dirty="0" err="1"/>
              <a:t>analysing</a:t>
            </a:r>
            <a:r>
              <a:rPr lang="en-US" dirty="0"/>
              <a:t> data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Participants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8 participants for the EURIZON weeks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affiliated with </a:t>
            </a:r>
            <a:r>
              <a:rPr lang="en-US" dirty="0" err="1"/>
              <a:t>Laserlab</a:t>
            </a:r>
            <a:r>
              <a:rPr lang="en-US" dirty="0"/>
              <a:t>-Europe and ELI-NP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majority 1st year and 2nd year PhD students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6308759" y="1799098"/>
            <a:ext cx="5247900" cy="3081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64194"/>
              </a:buClr>
              <a:buFontTx/>
              <a:buBlip>
                <a:blip r:embed="rId3"/>
              </a:buBlip>
              <a:defRPr sz="20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A800"/>
              </a:buClr>
              <a:buFontTx/>
              <a:buBlip>
                <a:blip r:embed="rId3"/>
              </a:buBlip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0613"/>
              </a:buClr>
              <a:buFontTx/>
              <a:buBlip>
                <a:blip r:embed="rId3"/>
              </a:buBlip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Week 1: basic elements of experiments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Basic optics and </a:t>
            </a:r>
            <a:r>
              <a:rPr lang="en-GB" dirty="0" err="1"/>
              <a:t>optomechanics</a:t>
            </a:r>
            <a:endParaRPr lang="en-GB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Imaging systems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Parabola alignment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Spectrometers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Particle diagnostics, e.g. Thomson Spectrometer, electron spectrometer, </a:t>
            </a:r>
            <a:r>
              <a:rPr lang="en-GB" dirty="0" err="1"/>
              <a:t>radiochromic</a:t>
            </a:r>
            <a:r>
              <a:rPr lang="en-GB" dirty="0"/>
              <a:t> film (RCF) pack design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Optics handling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/>
              <a:t>Target fabrication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Week 2: bring the skills to the lab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GB" dirty="0"/>
              <a:t>build an experiment from scratch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71" y="4886138"/>
            <a:ext cx="1883155" cy="141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94" y="4894354"/>
            <a:ext cx="1872208" cy="140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12" y="4886138"/>
            <a:ext cx="2118362" cy="141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82" y="4886139"/>
            <a:ext cx="2118180" cy="1413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46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7956F-B48D-5037-84D6-AADB9D09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353"/>
            <a:ext cx="10515600" cy="1458119"/>
          </a:xfrm>
        </p:spPr>
        <p:txBody>
          <a:bodyPr/>
          <a:lstStyle/>
          <a:p>
            <a:r>
              <a:rPr lang="en-US" dirty="0"/>
              <a:t>WP6 : EURIZON Deliverables and Milestones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B729D4-BC73-FB2F-7517-1C2F3616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au 10">
            <a:extLst>
              <a:ext uri="{FF2B5EF4-FFF2-40B4-BE49-F238E27FC236}">
                <a16:creationId xmlns:a16="http://schemas.microsoft.com/office/drawing/2014/main" id="{2DC36554-E3A0-C228-B6B3-3EAC80F45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38193"/>
              </p:ext>
            </p:extLst>
          </p:nvPr>
        </p:nvGraphicFramePr>
        <p:xfrm>
          <a:off x="361950" y="1096963"/>
          <a:ext cx="114681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9450">
                  <a:extLst>
                    <a:ext uri="{9D8B030D-6E8A-4147-A177-3AD203B41FA5}">
                      <a16:colId xmlns:a16="http://schemas.microsoft.com/office/drawing/2014/main" val="36457042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49930551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6077307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614729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Deliverable / 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Lead beneficiary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Delivery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D6.1 Training event on beam delivery and propagation at extreme intensities (M15)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LLE AISBL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Postponed to M30 by amendment due to COVID-19 travel restrictions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10.08.2022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80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D6.3 Training event on pulse metrology, techniques and challenges (M28)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LLE AISBL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Postponed to M34 by amendment due to COVID-19 travel restrictions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25.11.2022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35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MS32 Workshop : improving </a:t>
                      </a:r>
                      <a:r>
                        <a:rPr lang="en-US" noProof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spatio</a:t>
                      </a:r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-temporal metrology of high- power fs lasers (M36)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Workshop held on 12/05/2022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04.02.2023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607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D6.4 Conceptual design towards extreme intensities using plasma mirrors (M36)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Delivered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04.02.2023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7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D6.6 Training event on pulse metrology, techniques and challenges (M42)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LLE AISBL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5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D6.8 Prototype for </a:t>
                      </a:r>
                      <a:r>
                        <a:rPr lang="en-US" noProof="0" dirty="0" err="1"/>
                        <a:t>spatio</a:t>
                      </a:r>
                      <a:r>
                        <a:rPr lang="en-US" noProof="0" dirty="0"/>
                        <a:t>-temporal metrology of high-power fs lasers (M48)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8908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18D55F9E-BD93-85CB-F89E-0F7B8B9A270F}"/>
              </a:ext>
            </a:extLst>
          </p:cNvPr>
          <p:cNvSpPr txBox="1"/>
          <p:nvPr/>
        </p:nvSpPr>
        <p:spPr>
          <a:xfrm>
            <a:off x="4373935" y="5729489"/>
            <a:ext cx="3383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6892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7956F-B48D-5037-84D6-AADB9D09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353"/>
            <a:ext cx="10515600" cy="1458119"/>
          </a:xfrm>
        </p:spPr>
        <p:txBody>
          <a:bodyPr/>
          <a:lstStyle/>
          <a:p>
            <a:r>
              <a:rPr lang="en-US" dirty="0"/>
              <a:t>WP6 : Transition from </a:t>
            </a:r>
            <a:r>
              <a:rPr lang="en-US" dirty="0" err="1"/>
              <a:t>CREMLINPlus</a:t>
            </a:r>
            <a:r>
              <a:rPr lang="en-US" dirty="0"/>
              <a:t> to EURIZON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B729D4-BC73-FB2F-7517-1C2F3616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en-US" smtClean="0"/>
              <a:t>2</a:t>
            </a:fld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7FAE92-CD42-84FC-2B9A-6E371119F65F}"/>
              </a:ext>
            </a:extLst>
          </p:cNvPr>
          <p:cNvSpPr txBox="1"/>
          <p:nvPr/>
        </p:nvSpPr>
        <p:spPr>
          <a:xfrm>
            <a:off x="1594779" y="1239725"/>
            <a:ext cx="8919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Joint technology developments for XCELS</a:t>
            </a:r>
          </a:p>
          <a:p>
            <a:pPr algn="ctr"/>
            <a:r>
              <a:rPr lang="en-US" sz="3200" dirty="0"/>
              <a:t>(</a:t>
            </a:r>
            <a:r>
              <a:rPr lang="en-US" sz="3200" b="1" dirty="0"/>
              <a:t>IAP</a:t>
            </a:r>
            <a:r>
              <a:rPr lang="en-US" sz="3200" dirty="0"/>
              <a:t>, CEA, </a:t>
            </a:r>
            <a:r>
              <a:rPr lang="en-US" sz="3200" dirty="0" err="1"/>
              <a:t>LaserLab</a:t>
            </a:r>
            <a:r>
              <a:rPr lang="en-US" sz="3200" dirty="0"/>
              <a:t>-Europe AISBL, ELI-DC AISBL)</a:t>
            </a:r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D83B7B75-6E98-FEEE-3E05-8E95628C3C22}"/>
              </a:ext>
            </a:extLst>
          </p:cNvPr>
          <p:cNvSpPr/>
          <p:nvPr/>
        </p:nvSpPr>
        <p:spPr>
          <a:xfrm>
            <a:off x="5054600" y="2547924"/>
            <a:ext cx="1270000" cy="1757376"/>
          </a:xfrm>
          <a:prstGeom prst="downArrow">
            <a:avLst/>
          </a:prstGeom>
          <a:solidFill>
            <a:srgbClr val="1641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EA8BD1-F61C-7856-B7EC-4A44698007E2}"/>
              </a:ext>
            </a:extLst>
          </p:cNvPr>
          <p:cNvSpPr txBox="1"/>
          <p:nvPr/>
        </p:nvSpPr>
        <p:spPr>
          <a:xfrm>
            <a:off x="1914786" y="4240106"/>
            <a:ext cx="73988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Technology development</a:t>
            </a:r>
          </a:p>
          <a:p>
            <a:pPr algn="ctr"/>
            <a:r>
              <a:rPr lang="en-US" sz="4000" b="1" dirty="0"/>
              <a:t>for future multi-PW laser facilities</a:t>
            </a:r>
          </a:p>
          <a:p>
            <a:pPr algn="ctr"/>
            <a:r>
              <a:rPr lang="en-US" sz="3200" dirty="0"/>
              <a:t>(</a:t>
            </a:r>
            <a:r>
              <a:rPr lang="en-US" sz="3200" b="1" dirty="0"/>
              <a:t>CEA</a:t>
            </a:r>
            <a:r>
              <a:rPr lang="en-US" sz="3200" dirty="0"/>
              <a:t>, </a:t>
            </a:r>
            <a:r>
              <a:rPr lang="en-US" sz="3200" dirty="0" err="1"/>
              <a:t>LaserLab</a:t>
            </a:r>
            <a:r>
              <a:rPr lang="en-US" sz="3200" dirty="0"/>
              <a:t>-Europe AISBL, ELI ERIC) </a:t>
            </a:r>
          </a:p>
        </p:txBody>
      </p:sp>
      <p:graphicFrame>
        <p:nvGraphicFramePr>
          <p:cNvPr id="27" name="Tableau 10">
            <a:extLst>
              <a:ext uri="{FF2B5EF4-FFF2-40B4-BE49-F238E27FC236}">
                <a16:creationId xmlns:a16="http://schemas.microsoft.com/office/drawing/2014/main" id="{F164E87C-364E-771C-4290-8D7AAA8B7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77152"/>
              </p:ext>
            </p:extLst>
          </p:nvPr>
        </p:nvGraphicFramePr>
        <p:xfrm>
          <a:off x="361950" y="1216805"/>
          <a:ext cx="114681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013">
                  <a:extLst>
                    <a:ext uri="{9D8B030D-6E8A-4147-A177-3AD203B41FA5}">
                      <a16:colId xmlns:a16="http://schemas.microsoft.com/office/drawing/2014/main" val="364570427"/>
                    </a:ext>
                  </a:extLst>
                </a:gridCol>
                <a:gridCol w="1385037">
                  <a:extLst>
                    <a:ext uri="{9D8B030D-6E8A-4147-A177-3AD203B41FA5}">
                      <a16:colId xmlns:a16="http://schemas.microsoft.com/office/drawing/2014/main" val="49930551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6077307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614729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/>
                        <a:t>CREMLINPlus</a:t>
                      </a:r>
                      <a:endParaRPr lang="en-US" noProof="0" dirty="0"/>
                    </a:p>
                    <a:p>
                      <a:pPr algn="ctr"/>
                      <a:r>
                        <a:rPr lang="en-US" noProof="0" dirty="0"/>
                        <a:t>(01/02/2020 – 23/02/2022)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Lead beneficiary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EURIZON</a:t>
                      </a:r>
                    </a:p>
                    <a:p>
                      <a:pPr algn="ctr"/>
                      <a:r>
                        <a:rPr lang="en-US" noProof="0" dirty="0"/>
                        <a:t>(24/02/2022 – 31/01/2024)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Lead beneficiary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Task 6.1A – Using relativistic plasma mirrors as ‘light condensers’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CEA (FR)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Task 6.1 – Intensity enhancement of high-power ultrashort laser beams using optically controlled curved plasma mirrors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CEA (FR)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80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Task 6.1B - Temporal contrast improvement </a:t>
                      </a:r>
                      <a:r>
                        <a:rPr lang="en-US" noProof="0" dirty="0" err="1">
                          <a:solidFill>
                            <a:srgbClr val="FF0000"/>
                          </a:solidFill>
                        </a:rPr>
                        <a:t>CafCA</a:t>
                      </a: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  -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IAP (RU)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354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Task 6.1C - Two-stage nonlinear compression of fs laser pulses – only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IAP (RU)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607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Task 6.2A – Advanced metrology of ultrashort laser beams (</a:t>
                      </a:r>
                      <a:r>
                        <a:rPr lang="en-US" noProof="0" dirty="0" err="1">
                          <a:solidFill>
                            <a:srgbClr val="FF0000"/>
                          </a:solidFill>
                        </a:rPr>
                        <a:t>Experiment@IAP</a:t>
                      </a:r>
                      <a:r>
                        <a:rPr lang="en-US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CEA (FR)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Task 6.2 – Advanced metrology of ultrashort laser beams (</a:t>
                      </a:r>
                      <a:r>
                        <a:rPr lang="en-US" noProof="0" dirty="0" err="1"/>
                        <a:t>SC@SourceLab</a:t>
                      </a:r>
                      <a:r>
                        <a:rPr lang="en-US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CEA (FR)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7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Task 6.2A – Non-linear devices for E-field reconstruction – intended for the last 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IAP (RU)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5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Task 6.3 – Training and scientific exchange involving ELI-DC AISBL (BE)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LLE AISBL (BE)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Task 6.3 – Training and scientific exchange involving ELI ERIC (CZ)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LLE AISBL (BE)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8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5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7956F-B48D-5037-84D6-AADB9D09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353"/>
            <a:ext cx="10515600" cy="1458119"/>
          </a:xfrm>
        </p:spPr>
        <p:txBody>
          <a:bodyPr/>
          <a:lstStyle/>
          <a:p>
            <a:r>
              <a:rPr lang="en-US" dirty="0"/>
              <a:t>WP6 : Work progress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B729D4-BC73-FB2F-7517-1C2F3616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en-US" smtClean="0"/>
              <a:t>3</a:t>
            </a:fld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DD37A19-B15D-8CA7-41AC-837CF3A3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565"/>
            <a:ext cx="10820400" cy="5047839"/>
          </a:xfrm>
        </p:spPr>
        <p:txBody>
          <a:bodyPr>
            <a:normAutofit/>
          </a:bodyPr>
          <a:lstStyle/>
          <a:p>
            <a:r>
              <a:rPr lang="en-US" u="sng" dirty="0"/>
              <a:t>Task 6.1</a:t>
            </a:r>
            <a:r>
              <a:rPr lang="en-US" dirty="0"/>
              <a:t> – Towards the Schwinger limit : Intensity enhancement of high-power ultrashort laser beams using optically controlled curved plasma mirrors – </a:t>
            </a:r>
            <a:r>
              <a:rPr lang="en-US" b="1" dirty="0"/>
              <a:t>completed</a:t>
            </a:r>
          </a:p>
          <a:p>
            <a:r>
              <a:rPr lang="en-US" dirty="0"/>
              <a:t>	- D6.4 - Conceptual design towards extreme intensities using 		plasma mirrors (M36) - </a:t>
            </a:r>
            <a:r>
              <a:rPr lang="en-US" b="1" dirty="0"/>
              <a:t>submitted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2001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Image 1033"/>
          <p:cNvPicPr/>
          <p:nvPr/>
        </p:nvPicPr>
        <p:blipFill>
          <a:blip r:embed="rId2"/>
          <a:srcRect b="5685"/>
          <a:stretch/>
        </p:blipFill>
        <p:spPr>
          <a:xfrm>
            <a:off x="6313468" y="217440"/>
            <a:ext cx="5266080" cy="5954400"/>
          </a:xfrm>
          <a:prstGeom prst="rect">
            <a:avLst/>
          </a:prstGeom>
          <a:ln w="0">
            <a:noFill/>
          </a:ln>
        </p:spPr>
      </p:pic>
      <p:sp>
        <p:nvSpPr>
          <p:cNvPr id="1035" name="ZoneTexte 1034"/>
          <p:cNvSpPr txBox="1"/>
          <p:nvPr/>
        </p:nvSpPr>
        <p:spPr>
          <a:xfrm>
            <a:off x="436828" y="262800"/>
            <a:ext cx="6094440" cy="88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800" spc="-1">
                <a:solidFill>
                  <a:srgbClr val="333333"/>
                </a:solidFill>
                <a:latin typeface="Arial"/>
              </a:rPr>
              <a:t>Laser intensity can be boosted by 3 orders of magnitude!</a:t>
            </a:r>
            <a:endParaRPr lang="en-US" sz="28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Image 1033"/>
          <p:cNvPicPr/>
          <p:nvPr/>
        </p:nvPicPr>
        <p:blipFill>
          <a:blip r:embed="rId2"/>
          <a:srcRect b="5685"/>
          <a:stretch/>
        </p:blipFill>
        <p:spPr>
          <a:xfrm>
            <a:off x="6313468" y="217440"/>
            <a:ext cx="5266080" cy="5954400"/>
          </a:xfrm>
          <a:prstGeom prst="rect">
            <a:avLst/>
          </a:prstGeom>
          <a:ln w="0">
            <a:noFill/>
          </a:ln>
        </p:spPr>
      </p:pic>
      <p:sp>
        <p:nvSpPr>
          <p:cNvPr id="1035" name="ZoneTexte 1034"/>
          <p:cNvSpPr txBox="1"/>
          <p:nvPr/>
        </p:nvSpPr>
        <p:spPr>
          <a:xfrm>
            <a:off x="436828" y="262800"/>
            <a:ext cx="6094440" cy="88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800" spc="-1">
                <a:solidFill>
                  <a:srgbClr val="333333"/>
                </a:solidFill>
                <a:latin typeface="Arial"/>
              </a:rPr>
              <a:t>Laser intensity can be boosted by 3 orders of magnitude!</a:t>
            </a:r>
            <a:endParaRPr lang="en-US" sz="28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8" name="Google Shape;838;p22"/>
          <p:cNvPicPr/>
          <p:nvPr/>
        </p:nvPicPr>
        <p:blipFill>
          <a:blip r:embed="rId3"/>
          <a:stretch/>
        </p:blipFill>
        <p:spPr>
          <a:xfrm>
            <a:off x="458788" y="1888200"/>
            <a:ext cx="5486400" cy="4199400"/>
          </a:xfrm>
          <a:prstGeom prst="rect">
            <a:avLst/>
          </a:prstGeom>
          <a:ln w="0">
            <a:noFill/>
          </a:ln>
        </p:spPr>
      </p:pic>
      <p:sp>
        <p:nvSpPr>
          <p:cNvPr id="1039" name="Google Shape;841;p22"/>
          <p:cNvSpPr/>
          <p:nvPr/>
        </p:nvSpPr>
        <p:spPr>
          <a:xfrm>
            <a:off x="4398988" y="4577400"/>
            <a:ext cx="1091160" cy="64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fr-FR" spc="-1">
                <a:solidFill>
                  <a:srgbClr val="FF0000"/>
                </a:solidFill>
                <a:latin typeface="Cantarell"/>
                <a:ea typeface="Arial"/>
              </a:rPr>
              <a:t>Present record</a:t>
            </a:r>
            <a:endParaRPr lang="en-US" spc="-1">
              <a:solidFill>
                <a:srgbClr val="FF0000"/>
              </a:solidFill>
              <a:latin typeface="Cantarell"/>
            </a:endParaRPr>
          </a:p>
        </p:txBody>
      </p:sp>
      <p:sp>
        <p:nvSpPr>
          <p:cNvPr id="1040" name="ZoneTexte 1039"/>
          <p:cNvSpPr txBox="1"/>
          <p:nvPr/>
        </p:nvSpPr>
        <p:spPr>
          <a:xfrm>
            <a:off x="1537288" y="1373880"/>
            <a:ext cx="3893520" cy="206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6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6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Quéré</a:t>
            </a:r>
            <a:r>
              <a:rPr lang="en-US" sz="16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H. </a:t>
            </a:r>
            <a:r>
              <a:rPr lang="en-US" sz="16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Vincenti</a:t>
            </a:r>
            <a:r>
              <a:rPr lang="en-US" sz="16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HPLSE,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ZoneTexte 1041"/>
          <p:cNvSpPr txBox="1"/>
          <p:nvPr/>
        </p:nvSpPr>
        <p:spPr>
          <a:xfrm>
            <a:off x="181948" y="182520"/>
            <a:ext cx="11249640" cy="127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333333"/>
                </a:solidFill>
                <a:latin typeface="Arial"/>
              </a:rPr>
              <a:t>Curvature of harmonics beam phase-front was</a:t>
            </a:r>
            <a:endParaRPr lang="en-US" sz="28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dirty="0">
                <a:solidFill>
                  <a:srgbClr val="333333"/>
                </a:solidFill>
                <a:latin typeface="Arial"/>
              </a:rPr>
              <a:t>observed in a proof-of-principle experiment</a:t>
            </a:r>
            <a:endParaRPr lang="en-US" sz="28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3" name="ZoneTexte 1042"/>
          <p:cNvSpPr txBox="1"/>
          <p:nvPr/>
        </p:nvSpPr>
        <p:spPr>
          <a:xfrm>
            <a:off x="914188" y="5335920"/>
            <a:ext cx="5799600" cy="36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600" b="1" spc="-1" dirty="0" err="1">
                <a:solidFill>
                  <a:srgbClr val="2A6099"/>
                </a:solidFill>
                <a:latin typeface="Ubuntu Mono"/>
              </a:rPr>
              <a:t>L.Chopineau</a:t>
            </a:r>
            <a:r>
              <a:rPr lang="en-US" sz="1600" b="1" spc="-1" dirty="0">
                <a:solidFill>
                  <a:srgbClr val="2A6099"/>
                </a:solidFill>
                <a:latin typeface="Ubuntu Mono"/>
              </a:rPr>
              <a:t> et al. </a:t>
            </a:r>
            <a:r>
              <a:rPr lang="en-US" sz="1600" b="1" spc="-1" dirty="0" err="1">
                <a:solidFill>
                  <a:srgbClr val="2A6099"/>
                </a:solidFill>
                <a:latin typeface="Ubuntu Mono"/>
              </a:rPr>
              <a:t>Nat.Phys</a:t>
            </a:r>
            <a:r>
              <a:rPr lang="en-US" sz="1600" b="1" spc="-1" dirty="0">
                <a:solidFill>
                  <a:srgbClr val="2A6099"/>
                </a:solidFill>
                <a:latin typeface="Ubuntu Mono"/>
              </a:rPr>
              <a:t>. 17, 968–973 (2021)</a:t>
            </a:r>
            <a:endParaRPr lang="en-US" sz="16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4" name="Image 1043"/>
          <p:cNvPicPr/>
          <p:nvPr/>
        </p:nvPicPr>
        <p:blipFill>
          <a:blip r:embed="rId2"/>
          <a:stretch/>
        </p:blipFill>
        <p:spPr>
          <a:xfrm>
            <a:off x="7545388" y="1267200"/>
            <a:ext cx="3524040" cy="4447800"/>
          </a:xfrm>
          <a:prstGeom prst="rect">
            <a:avLst/>
          </a:prstGeom>
          <a:ln w="0">
            <a:noFill/>
          </a:ln>
        </p:spPr>
      </p:pic>
      <p:pic>
        <p:nvPicPr>
          <p:cNvPr id="1045" name="Image 1044"/>
          <p:cNvPicPr/>
          <p:nvPr/>
        </p:nvPicPr>
        <p:blipFill>
          <a:blip r:embed="rId3"/>
          <a:stretch/>
        </p:blipFill>
        <p:spPr>
          <a:xfrm>
            <a:off x="7725388" y="685800"/>
            <a:ext cx="3209400" cy="561600"/>
          </a:xfrm>
          <a:prstGeom prst="rect">
            <a:avLst/>
          </a:prstGeom>
          <a:ln w="0">
            <a:noFill/>
          </a:ln>
        </p:spPr>
      </p:pic>
      <p:pic>
        <p:nvPicPr>
          <p:cNvPr id="1046" name="Image 1045"/>
          <p:cNvPicPr/>
          <p:nvPr/>
        </p:nvPicPr>
        <p:blipFill>
          <a:blip r:embed="rId4"/>
          <a:stretch/>
        </p:blipFill>
        <p:spPr>
          <a:xfrm>
            <a:off x="555988" y="3008520"/>
            <a:ext cx="6858000" cy="2369880"/>
          </a:xfrm>
          <a:prstGeom prst="rect">
            <a:avLst/>
          </a:prstGeom>
          <a:ln w="0">
            <a:noFill/>
          </a:ln>
        </p:spPr>
      </p:pic>
      <p:sp>
        <p:nvSpPr>
          <p:cNvPr id="1047" name="ZoneTexte 1046"/>
          <p:cNvSpPr txBox="1"/>
          <p:nvPr/>
        </p:nvSpPr>
        <p:spPr>
          <a:xfrm>
            <a:off x="784588" y="2008800"/>
            <a:ext cx="633960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200" spc="-1" dirty="0">
                <a:solidFill>
                  <a:srgbClr val="333333"/>
                </a:solidFill>
                <a:latin typeface="Arial"/>
                <a:ea typeface="Noto Sans CJK SC"/>
              </a:rPr>
              <a:t>Experiment carried out at the</a:t>
            </a:r>
            <a:endParaRPr lang="en-US" sz="2200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2200" spc="-1" dirty="0">
                <a:solidFill>
                  <a:srgbClr val="333333"/>
                </a:solidFill>
                <a:latin typeface="Arial"/>
                <a:ea typeface="Noto Sans CJK SC"/>
              </a:rPr>
              <a:t>100-TW </a:t>
            </a:r>
            <a:r>
              <a:rPr lang="en-US" sz="2200" b="1" spc="-1" dirty="0">
                <a:solidFill>
                  <a:srgbClr val="333333"/>
                </a:solidFill>
                <a:latin typeface="Arial"/>
                <a:ea typeface="Noto Sans CJK SC"/>
              </a:rPr>
              <a:t>UHI100</a:t>
            </a:r>
            <a:r>
              <a:rPr lang="en-US" sz="2200" spc="-1" dirty="0">
                <a:solidFill>
                  <a:srgbClr val="333333"/>
                </a:solidFill>
                <a:latin typeface="Arial"/>
                <a:ea typeface="Noto Sans CJK SC"/>
              </a:rPr>
              <a:t> laser facility (CEA-LIDYL)</a:t>
            </a:r>
            <a:endParaRPr lang="en-US" sz="220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554832-5B7F-F368-C9C3-D23FFE081773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568D01D-341E-4733-9E0C-DE02A3FDF150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3B01867-04A1-14F9-1D45-89E86B9D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107" y="216498"/>
            <a:ext cx="9323493" cy="379192"/>
          </a:xfrm>
        </p:spPr>
        <p:txBody>
          <a:bodyPr/>
          <a:lstStyle/>
          <a:p>
            <a:r>
              <a:rPr lang="fr-FR" dirty="0"/>
              <a:t>Gordon Bell </a:t>
            </a:r>
            <a:r>
              <a:rPr lang="fr-FR" dirty="0" err="1"/>
              <a:t>Prize</a:t>
            </a:r>
            <a:r>
              <a:rPr lang="fr-FR" dirty="0"/>
              <a:t> 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100CE5-CBD1-DE48-9E7D-EB261DC93B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0" y="1505764"/>
            <a:ext cx="4326233" cy="3412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F4784A-9A99-961C-BD27-94136533C422}"/>
              </a:ext>
            </a:extLst>
          </p:cNvPr>
          <p:cNvSpPr/>
          <p:nvPr/>
        </p:nvSpPr>
        <p:spPr>
          <a:xfrm>
            <a:off x="5307619" y="5352235"/>
            <a:ext cx="6701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222222"/>
                </a:solidFill>
                <a:latin typeface="Verdana" panose="020B0604030504040204" pitchFamily="34" charset="0"/>
              </a:rPr>
              <a:t>Luca </a:t>
            </a:r>
            <a:r>
              <a:rPr lang="fr-FR" sz="1100" b="1" dirty="0" err="1">
                <a:solidFill>
                  <a:srgbClr val="222222"/>
                </a:solidFill>
                <a:latin typeface="Verdana" panose="020B0604030504040204" pitchFamily="34" charset="0"/>
              </a:rPr>
              <a:t>Fedeli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Axel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Huebl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France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Boillod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-Cerneaux</a:t>
            </a:r>
            <a:r>
              <a:rPr lang="fr-FR" sz="1100" dirty="0">
                <a:latin typeface="Verdana" panose="020B0604030504040204" pitchFamily="34" charset="0"/>
              </a:rPr>
              <a:t>,</a:t>
            </a:r>
            <a:r>
              <a:rPr lang="fr-FR" sz="11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Thomas Clark, Kevin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Gott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Conrad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Hillairet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Stephan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Jaure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Adrien Leblanc, Remi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Lehe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Andrew Myers, Christelle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Piechurski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Mitsuhisa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 Sato, </a:t>
            </a:r>
            <a:r>
              <a:rPr lang="fr-FR" sz="1100" b="1" dirty="0">
                <a:solidFill>
                  <a:srgbClr val="222222"/>
                </a:solidFill>
                <a:latin typeface="Verdana" panose="020B0604030504040204" pitchFamily="34" charset="0"/>
              </a:rPr>
              <a:t>Neil Za</a:t>
            </a:r>
            <a:r>
              <a:rPr lang="az-Cyrl-AZ" sz="1100" b="1" dirty="0">
                <a:solidFill>
                  <a:srgbClr val="222222"/>
                </a:solidFill>
                <a:latin typeface="Verdana" panose="020B0604030504040204" pitchFamily="34" charset="0"/>
              </a:rPr>
              <a:t>ї</a:t>
            </a:r>
            <a:r>
              <a:rPr lang="fr-FR" sz="1100" b="1" dirty="0">
                <a:solidFill>
                  <a:srgbClr val="222222"/>
                </a:solidFill>
                <a:latin typeface="Verdana" panose="020B0604030504040204" pitchFamily="34" charset="0"/>
              </a:rPr>
              <a:t>m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Weiqun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 Zhang, Jean-Luc </a:t>
            </a:r>
            <a:r>
              <a:rPr lang="fr-FR" sz="1100" dirty="0" err="1">
                <a:solidFill>
                  <a:srgbClr val="222222"/>
                </a:solidFill>
                <a:latin typeface="Verdana" panose="020B0604030504040204" pitchFamily="34" charset="0"/>
              </a:rPr>
              <a:t>Vay</a:t>
            </a:r>
            <a:r>
              <a:rPr lang="fr-FR" sz="1100" dirty="0">
                <a:solidFill>
                  <a:srgbClr val="222222"/>
                </a:solidFill>
                <a:latin typeface="Verdana" panose="020B0604030504040204" pitchFamily="34" charset="0"/>
              </a:rPr>
              <a:t>, and </a:t>
            </a:r>
            <a:r>
              <a:rPr lang="fr-FR" sz="1100" b="1" dirty="0">
                <a:solidFill>
                  <a:srgbClr val="222222"/>
                </a:solidFill>
                <a:latin typeface="Verdana" panose="020B0604030504040204" pitchFamily="34" charset="0"/>
              </a:rPr>
              <a:t>Henri </a:t>
            </a:r>
            <a:r>
              <a:rPr lang="fr-FR" sz="1100" b="1" dirty="0" err="1">
                <a:solidFill>
                  <a:srgbClr val="222222"/>
                </a:solidFill>
                <a:latin typeface="Verdana" panose="020B0604030504040204" pitchFamily="34" charset="0"/>
              </a:rPr>
              <a:t>Vincenti</a:t>
            </a:r>
            <a:endParaRPr lang="fr-FR" sz="1100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B968F5-5E35-87CC-BA48-9449D8E287A8}"/>
              </a:ext>
            </a:extLst>
          </p:cNvPr>
          <p:cNvSpPr/>
          <p:nvPr/>
        </p:nvSpPr>
        <p:spPr>
          <a:xfrm>
            <a:off x="189391" y="696784"/>
            <a:ext cx="11438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2F2F36"/>
                </a:solidFill>
                <a:latin typeface="Roboto Condensed"/>
              </a:rPr>
              <a:t>2022 ACM Gordon Bell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Prize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Awarded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 to International Team for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Particle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-In-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Cell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 Simulations on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Exascale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-class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Supercomputers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. International Team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Demonstrates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Groundbreaking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Mesh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Refinement</a:t>
            </a:r>
            <a:r>
              <a:rPr lang="fr-FR" sz="2000" dirty="0">
                <a:solidFill>
                  <a:srgbClr val="2F2F36"/>
                </a:solidFill>
                <a:latin typeface="Roboto Condensed"/>
              </a:rPr>
              <a:t> </a:t>
            </a:r>
            <a:r>
              <a:rPr lang="fr-FR" sz="2000" dirty="0" err="1">
                <a:solidFill>
                  <a:srgbClr val="2F2F36"/>
                </a:solidFill>
                <a:latin typeface="Roboto Condensed"/>
              </a:rPr>
              <a:t>Capability</a:t>
            </a:r>
            <a:endParaRPr lang="fr-FR" sz="2000" dirty="0">
              <a:solidFill>
                <a:srgbClr val="2F2F36"/>
              </a:solidFill>
              <a:latin typeface="Roboto Condensed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508CC8A-256D-EB7E-06EB-E57A3F274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9442" r="7118" b="6216"/>
          <a:stretch/>
        </p:blipFill>
        <p:spPr>
          <a:xfrm>
            <a:off x="5417300" y="1505765"/>
            <a:ext cx="6045595" cy="36341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3C16551-B0B5-E323-1B83-6675864F411C}"/>
              </a:ext>
            </a:extLst>
          </p:cNvPr>
          <p:cNvSpPr txBox="1"/>
          <p:nvPr/>
        </p:nvSpPr>
        <p:spPr>
          <a:xfrm>
            <a:off x="572580" y="5380630"/>
            <a:ext cx="4010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Luca </a:t>
            </a:r>
            <a:r>
              <a:rPr lang="fr-FR" dirty="0" err="1"/>
              <a:t>Fedeli</a:t>
            </a:r>
            <a:r>
              <a:rPr lang="fr-FR" dirty="0"/>
              <a:t>, </a:t>
            </a:r>
            <a:r>
              <a:rPr lang="fr-FR" dirty="0" err="1"/>
              <a:t>Neïl</a:t>
            </a:r>
            <a:r>
              <a:rPr lang="fr-FR" dirty="0"/>
              <a:t> </a:t>
            </a:r>
            <a:r>
              <a:rPr lang="fr-FR" dirty="0" err="1"/>
              <a:t>Zaim</a:t>
            </a:r>
            <a:r>
              <a:rPr lang="fr-FR" dirty="0"/>
              <a:t> and Henri </a:t>
            </a:r>
            <a:r>
              <a:rPr lang="fr-FR" dirty="0" err="1"/>
              <a:t>Vincenti</a:t>
            </a:r>
            <a:endParaRPr lang="fr-FR" dirty="0"/>
          </a:p>
          <a:p>
            <a:r>
              <a:rPr lang="fr-FR" dirty="0" err="1"/>
              <a:t>involved</a:t>
            </a:r>
            <a:r>
              <a:rPr lang="fr-FR" dirty="0"/>
              <a:t> in WP6 - </a:t>
            </a:r>
            <a:r>
              <a:rPr lang="fr-FR" dirty="0" err="1"/>
              <a:t>Task</a:t>
            </a:r>
            <a:r>
              <a:rPr lang="fr-FR" dirty="0"/>
              <a:t> 6.1 </a:t>
            </a:r>
            <a:r>
              <a:rPr lang="fr-FR" dirty="0" err="1"/>
              <a:t>work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61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7956F-B48D-5037-84D6-AADB9D09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353"/>
            <a:ext cx="10515600" cy="1458119"/>
          </a:xfrm>
        </p:spPr>
        <p:txBody>
          <a:bodyPr/>
          <a:lstStyle/>
          <a:p>
            <a:r>
              <a:rPr lang="en-US" dirty="0"/>
              <a:t>WP6 : Work progress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B729D4-BC73-FB2F-7517-1C2F3616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4B5F-564D-4EE0-9DC2-043DFC65AE79}" type="slidenum">
              <a:rPr lang="en-US" smtClean="0"/>
              <a:t>8</a:t>
            </a:fld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DD37A19-B15D-8CA7-41AC-837CF3A3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565"/>
            <a:ext cx="10820400" cy="5047839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Task 6.1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– Towards the Schwinger limit : Intensity enhancement of high-power ultrashort laser beams using optically controlled curved plasma mirrors –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completed</a:t>
            </a:r>
          </a:p>
          <a:p>
            <a:endParaRPr lang="en-US" sz="1300" dirty="0"/>
          </a:p>
          <a:p>
            <a:r>
              <a:rPr lang="en-US" u="sng" dirty="0"/>
              <a:t>Task 6.2</a:t>
            </a:r>
            <a:r>
              <a:rPr lang="en-US" dirty="0"/>
              <a:t> – Advanced metrology of ultrashort laser beams – </a:t>
            </a:r>
            <a:r>
              <a:rPr lang="en-US" b="1" dirty="0"/>
              <a:t>ongoing (40%)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4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Measurements and Signal Processing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74B5F-564D-4EE0-9DC2-043DFC65AE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E2D68F7F-C2C7-4D67-9924-9B716F6FCEEB}"/>
              </a:ext>
            </a:extLst>
          </p:cNvPr>
          <p:cNvSpPr txBox="1">
            <a:spLocks/>
          </p:cNvSpPr>
          <p:nvPr/>
        </p:nvSpPr>
        <p:spPr>
          <a:xfrm>
            <a:off x="5738197" y="6322205"/>
            <a:ext cx="745965" cy="4206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874B5F-564D-4EE0-9DC2-043DFC65AE79}" type="slidenum">
              <a:rPr lang="de-DE" smtClean="0">
                <a:latin typeface="Calibri" panose="020F0502020204030204"/>
              </a:rPr>
              <a:pPr>
                <a:defRPr/>
              </a:pPr>
              <a:t>9</a:t>
            </a:fld>
            <a:endParaRPr lang="de-DE">
              <a:latin typeface="Calibri" panose="020F05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65D654-826E-06FF-3674-9FAC215A8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948" y="2719530"/>
            <a:ext cx="4502071" cy="272724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845E6CC-FE8A-66C1-F414-D8C0CF736573}"/>
              </a:ext>
            </a:extLst>
          </p:cNvPr>
          <p:cNvGrpSpPr>
            <a:grpSpLocks noChangeAspect="1"/>
          </p:cNvGrpSpPr>
          <p:nvPr/>
        </p:nvGrpSpPr>
        <p:grpSpPr>
          <a:xfrm>
            <a:off x="3004951" y="3776220"/>
            <a:ext cx="2102059" cy="1761862"/>
            <a:chOff x="5991223" y="869547"/>
            <a:chExt cx="3322369" cy="278467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C521985-2007-6DB6-6DF7-E9E0B5B9FA53}"/>
                </a:ext>
              </a:extLst>
            </p:cNvPr>
            <p:cNvGrpSpPr/>
            <p:nvPr/>
          </p:nvGrpSpPr>
          <p:grpSpPr>
            <a:xfrm>
              <a:off x="5991223" y="869547"/>
              <a:ext cx="3322369" cy="2355287"/>
              <a:chOff x="4765542" y="1633297"/>
              <a:chExt cx="3322369" cy="2355287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3FB211FA-63E1-B80E-1A67-886D5B3B3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5542" y="1633297"/>
                <a:ext cx="1519167" cy="1470660"/>
              </a:xfrm>
              <a:prstGeom prst="rect">
                <a:avLst/>
              </a:prstGeom>
              <a:ln>
                <a:solidFill>
                  <a:sysClr val="window" lastClr="FFFFFF"/>
                </a:solidFill>
              </a:ln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44006989-3D65-760F-CBEC-DF52D70C3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8800" y="2113073"/>
                <a:ext cx="1524000" cy="1484823"/>
              </a:xfrm>
              <a:prstGeom prst="rect">
                <a:avLst/>
              </a:prstGeom>
              <a:ln>
                <a:solidFill>
                  <a:sysClr val="window" lastClr="FFFFFF"/>
                </a:solidFill>
              </a:ln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593672DB-C766-01C8-188E-387E789FB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7406" y="2504381"/>
                <a:ext cx="1510505" cy="1484203"/>
              </a:xfrm>
              <a:prstGeom prst="rect">
                <a:avLst/>
              </a:prstGeom>
              <a:ln>
                <a:solidFill>
                  <a:sysClr val="window" lastClr="FFFFFF"/>
                </a:solidFill>
              </a:ln>
            </p:spPr>
          </p:pic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429C63D-7F6E-6C64-DA68-58D52F9A6000}"/>
                </a:ext>
              </a:extLst>
            </p:cNvPr>
            <p:cNvGrpSpPr/>
            <p:nvPr/>
          </p:nvGrpSpPr>
          <p:grpSpPr>
            <a:xfrm>
              <a:off x="6044312" y="2531030"/>
              <a:ext cx="1667328" cy="1123194"/>
              <a:chOff x="969192" y="6004394"/>
              <a:chExt cx="1667328" cy="1123194"/>
            </a:xfrm>
          </p:grpSpPr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56E77915-8133-3CC5-47BA-D6232B71397E}"/>
                  </a:ext>
                </a:extLst>
              </p:cNvPr>
              <p:cNvCxnSpPr/>
              <p:nvPr/>
            </p:nvCxnSpPr>
            <p:spPr>
              <a:xfrm>
                <a:off x="969192" y="6004394"/>
                <a:ext cx="1667328" cy="85360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5B69DE4-096E-4352-0034-F72F23252FC5}"/>
                  </a:ext>
                </a:extLst>
              </p:cNvPr>
              <p:cNvSpPr txBox="1"/>
              <p:nvPr/>
            </p:nvSpPr>
            <p:spPr>
              <a:xfrm>
                <a:off x="2256358" y="6758256"/>
                <a:ext cx="360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ω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CDE1AD1D-9F15-1D48-5A2E-9314E647A687}"/>
              </a:ext>
            </a:extLst>
          </p:cNvPr>
          <p:cNvSpPr txBox="1"/>
          <p:nvPr/>
        </p:nvSpPr>
        <p:spPr>
          <a:xfrm>
            <a:off x="4177722" y="530427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(at z</a:t>
            </a:r>
            <a:r>
              <a:rPr lang="en-US" baseline="-25000" dirty="0">
                <a:solidFill>
                  <a:prstClr val="black"/>
                </a:solidFill>
                <a:latin typeface="Corbel" panose="020B0503020204020204" pitchFamily="34" charset="0"/>
              </a:rPr>
              <a:t>0</a:t>
            </a: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+</a:t>
            </a: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  <a:sym typeface="Symbol" panose="05050102010706020507" pitchFamily="18" charset="2"/>
              </a:rPr>
              <a:t>z)</a:t>
            </a:r>
            <a:endParaRPr lang="fr-FR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5B3A825-83C8-70E3-75A6-455A18E181A1}"/>
              </a:ext>
            </a:extLst>
          </p:cNvPr>
          <p:cNvGrpSpPr/>
          <p:nvPr/>
        </p:nvGrpSpPr>
        <p:grpSpPr>
          <a:xfrm>
            <a:off x="3946391" y="1433617"/>
            <a:ext cx="2713026" cy="2265546"/>
            <a:chOff x="458798" y="4495098"/>
            <a:chExt cx="2713026" cy="2265546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6CCD1A7-CCCA-6338-4C14-ECA8AC38A3B7}"/>
                </a:ext>
              </a:extLst>
            </p:cNvPr>
            <p:cNvSpPr txBox="1"/>
            <p:nvPr/>
          </p:nvSpPr>
          <p:spPr>
            <a:xfrm>
              <a:off x="494607" y="4495098"/>
              <a:ext cx="2677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>
                  <a:solidFill>
                    <a:prstClr val="black"/>
                  </a:solidFill>
                  <a:latin typeface="Corbel" panose="020B0503020204020204" pitchFamily="34" charset="0"/>
                </a:rPr>
                <a:t>Amplitude profiles for </a:t>
              </a:r>
              <a:r>
                <a:rPr lang="en-US" dirty="0">
                  <a:solidFill>
                    <a:prstClr val="black"/>
                  </a:solidFill>
                  <a:latin typeface="Corbel" panose="020B0503020204020204" pitchFamily="34" charset="0"/>
                </a:rPr>
                <a:t>each</a:t>
              </a:r>
              <a:r>
                <a:rPr lang="fr-FR" dirty="0">
                  <a:solidFill>
                    <a:prstClr val="black"/>
                  </a:solidFill>
                  <a:latin typeface="Corbel" panose="020B0503020204020204" pitchFamily="34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Corbel" panose="020B0503020204020204" pitchFamily="34" charset="0"/>
                </a:rPr>
                <a:t>frequency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0EF6E61D-6A97-94D1-3BFA-3234C02E05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8798" y="4879456"/>
              <a:ext cx="2125388" cy="1881188"/>
              <a:chOff x="969192" y="4343400"/>
              <a:chExt cx="3145608" cy="2784188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EF00BA32-DF92-9686-9B1B-4A70FC041C2D}"/>
                  </a:ext>
                </a:extLst>
              </p:cNvPr>
              <p:cNvGrpSpPr/>
              <p:nvPr/>
            </p:nvGrpSpPr>
            <p:grpSpPr>
              <a:xfrm>
                <a:off x="969192" y="4343400"/>
                <a:ext cx="3145608" cy="2363939"/>
                <a:chOff x="914400" y="4267200"/>
                <a:chExt cx="3145608" cy="2363939"/>
              </a:xfrm>
            </p:grpSpPr>
            <p:pic>
              <p:nvPicPr>
                <p:cNvPr id="22" name="Image 21">
                  <a:extLst>
                    <a:ext uri="{FF2B5EF4-FFF2-40B4-BE49-F238E27FC236}">
                      <a16:creationId xmlns:a16="http://schemas.microsoft.com/office/drawing/2014/main" id="{D1C216D8-E2F3-A0EE-3253-82C853309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4400" y="4267200"/>
                  <a:ext cx="1520190" cy="150495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0E4EACBD-4565-2E05-D8AE-58095FCB9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96993" y="4800600"/>
                  <a:ext cx="1417320" cy="139827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24" name="Image 23">
                  <a:extLst>
                    <a:ext uri="{FF2B5EF4-FFF2-40B4-BE49-F238E27FC236}">
                      <a16:creationId xmlns:a16="http://schemas.microsoft.com/office/drawing/2014/main" id="{6EC31387-900A-4FE5-488F-FEA125FDD6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81728" y="5225249"/>
                  <a:ext cx="1478280" cy="140589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6F0E769E-F9BC-E015-053C-3B617184B9B1}"/>
                  </a:ext>
                </a:extLst>
              </p:cNvPr>
              <p:cNvGrpSpPr/>
              <p:nvPr/>
            </p:nvGrpSpPr>
            <p:grpSpPr>
              <a:xfrm>
                <a:off x="969192" y="6004394"/>
                <a:ext cx="1667328" cy="1123194"/>
                <a:chOff x="969192" y="6004394"/>
                <a:chExt cx="1667328" cy="1123194"/>
              </a:xfrm>
            </p:grpSpPr>
            <p:cxnSp>
              <p:nvCxnSpPr>
                <p:cNvPr id="20" name="Connecteur droit avec flèche 19">
                  <a:extLst>
                    <a:ext uri="{FF2B5EF4-FFF2-40B4-BE49-F238E27FC236}">
                      <a16:creationId xmlns:a16="http://schemas.microsoft.com/office/drawing/2014/main" id="{0A3D5387-55A7-BD06-AC51-5B9B9D8A6635}"/>
                    </a:ext>
                  </a:extLst>
                </p:cNvPr>
                <p:cNvCxnSpPr/>
                <p:nvPr/>
              </p:nvCxnSpPr>
              <p:spPr>
                <a:xfrm>
                  <a:off x="969192" y="6004394"/>
                  <a:ext cx="1667328" cy="85360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99842A95-6C6A-6565-B226-DA2C476D3CE1}"/>
                    </a:ext>
                  </a:extLst>
                </p:cNvPr>
                <p:cNvSpPr txBox="1"/>
                <p:nvPr/>
              </p:nvSpPr>
              <p:spPr>
                <a:xfrm>
                  <a:off x="2256358" y="6758256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dirty="0">
                      <a:solidFill>
                        <a:srgbClr val="4F81BD"/>
                      </a:solidFill>
                      <a:latin typeface="Corbel" panose="020B0503020204020204" pitchFamily="34" charset="0"/>
                    </a:rPr>
                    <a:t>ω</a:t>
                  </a:r>
                  <a:endParaRPr lang="fr-FR" b="1" dirty="0">
                    <a:solidFill>
                      <a:srgbClr val="4F81BD"/>
                    </a:solidFill>
                    <a:latin typeface="Corbel" panose="020B0503020204020204" pitchFamily="34" charset="0"/>
                  </a:endParaRPr>
                </a:p>
              </p:txBody>
            </p:sp>
          </p:grpSp>
        </p:grp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880D0078-DDE6-26BC-026F-70A525EB6B0B}"/>
              </a:ext>
            </a:extLst>
          </p:cNvPr>
          <p:cNvSpPr txBox="1"/>
          <p:nvPr/>
        </p:nvSpPr>
        <p:spPr>
          <a:xfrm>
            <a:off x="1043710" y="2244437"/>
            <a:ext cx="56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Piezo</a:t>
            </a:r>
            <a:endParaRPr lang="fr-FR" sz="1400" dirty="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D01BBE7-8405-589A-5E6C-1D9ECB8EC93F}"/>
              </a:ext>
            </a:extLst>
          </p:cNvPr>
          <p:cNvCxnSpPr/>
          <p:nvPr/>
        </p:nvCxnSpPr>
        <p:spPr>
          <a:xfrm>
            <a:off x="3011055" y="3371273"/>
            <a:ext cx="2493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E78BEB49-B8BF-94AB-0A53-65A5FBC65552}"/>
              </a:ext>
            </a:extLst>
          </p:cNvPr>
          <p:cNvSpPr txBox="1"/>
          <p:nvPr/>
        </p:nvSpPr>
        <p:spPr>
          <a:xfrm>
            <a:off x="2918690" y="3343564"/>
            <a:ext cx="24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z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B34D04E-5615-ED1E-1516-812B05C9188D}"/>
              </a:ext>
            </a:extLst>
          </p:cNvPr>
          <p:cNvSpPr txBox="1"/>
          <p:nvPr/>
        </p:nvSpPr>
        <p:spPr>
          <a:xfrm>
            <a:off x="3103418" y="333432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Z</a:t>
            </a:r>
            <a:r>
              <a:rPr lang="fr-FR" sz="1200" dirty="0"/>
              <a:t> +</a:t>
            </a:r>
            <a:r>
              <a:rPr lang="fr-FR" sz="1200" dirty="0">
                <a:latin typeface="Symbol" panose="05050102010706020507" pitchFamily="18" charset="2"/>
              </a:rPr>
              <a:t>d</a:t>
            </a:r>
            <a:r>
              <a:rPr lang="fr-FR" sz="1200" dirty="0">
                <a:latin typeface="+mn-lt"/>
              </a:rPr>
              <a:t>z</a:t>
            </a:r>
            <a:endParaRPr lang="fr-FR" sz="1200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C36E0F0-CBBC-BCA5-9D8C-6A5E41FD40EA}"/>
              </a:ext>
            </a:extLst>
          </p:cNvPr>
          <p:cNvCxnSpPr/>
          <p:nvPr/>
        </p:nvCxnSpPr>
        <p:spPr>
          <a:xfrm flipV="1">
            <a:off x="3703782" y="2918691"/>
            <a:ext cx="471054" cy="6834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CEFF02F-18BC-F9FC-876D-43C96432C773}"/>
              </a:ext>
            </a:extLst>
          </p:cNvPr>
          <p:cNvCxnSpPr/>
          <p:nvPr/>
        </p:nvCxnSpPr>
        <p:spPr>
          <a:xfrm flipV="1">
            <a:off x="4234873" y="3191164"/>
            <a:ext cx="471054" cy="6834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8FF7725-C70A-BB0D-7AAA-68FB934FD790}"/>
              </a:ext>
            </a:extLst>
          </p:cNvPr>
          <p:cNvCxnSpPr/>
          <p:nvPr/>
        </p:nvCxnSpPr>
        <p:spPr>
          <a:xfrm flipV="1">
            <a:off x="4802909" y="3537528"/>
            <a:ext cx="471054" cy="68349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12883E2-398B-50DF-80AE-CCB29D33C201}"/>
              </a:ext>
            </a:extLst>
          </p:cNvPr>
          <p:cNvSpPr txBox="1"/>
          <p:nvPr/>
        </p:nvSpPr>
        <p:spPr>
          <a:xfrm rot="18244209">
            <a:off x="3909252" y="3229643"/>
            <a:ext cx="526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GSA</a:t>
            </a:r>
          </a:p>
        </p:txBody>
      </p:sp>
      <p:sp>
        <p:nvSpPr>
          <p:cNvPr id="33" name="Flèche vers le bas 32">
            <a:extLst>
              <a:ext uri="{FF2B5EF4-FFF2-40B4-BE49-F238E27FC236}">
                <a16:creationId xmlns:a16="http://schemas.microsoft.com/office/drawing/2014/main" id="{61EB1DFA-7C3C-7EF4-175F-E0C8F77246F5}"/>
              </a:ext>
            </a:extLst>
          </p:cNvPr>
          <p:cNvSpPr/>
          <p:nvPr/>
        </p:nvSpPr>
        <p:spPr>
          <a:xfrm rot="18050973">
            <a:off x="5412510" y="3814618"/>
            <a:ext cx="230909" cy="7758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60B1F6C-E272-B6CA-57CB-DEAB8B041F69}"/>
              </a:ext>
            </a:extLst>
          </p:cNvPr>
          <p:cNvSpPr txBox="1"/>
          <p:nvPr/>
        </p:nvSpPr>
        <p:spPr>
          <a:xfrm>
            <a:off x="5865091" y="4313382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anose="05050102010706020507" pitchFamily="18" charset="2"/>
              </a:rPr>
              <a:t>j(w, </a:t>
            </a:r>
            <a:r>
              <a:rPr lang="fr-FR" dirty="0">
                <a:latin typeface="+mn-lt"/>
              </a:rPr>
              <a:t>r)+ </a:t>
            </a:r>
            <a:r>
              <a:rPr lang="fr-FR" dirty="0">
                <a:latin typeface="Symbol" panose="05050102010706020507" pitchFamily="18" charset="2"/>
              </a:rPr>
              <a:t>a(w)</a:t>
            </a:r>
          </a:p>
        </p:txBody>
      </p:sp>
      <p:sp>
        <p:nvSpPr>
          <p:cNvPr id="35" name="Flèche vers le bas 34">
            <a:extLst>
              <a:ext uri="{FF2B5EF4-FFF2-40B4-BE49-F238E27FC236}">
                <a16:creationId xmlns:a16="http://schemas.microsoft.com/office/drawing/2014/main" id="{3CDBA88F-8186-D7CA-37AB-CA7E541E314C}"/>
              </a:ext>
            </a:extLst>
          </p:cNvPr>
          <p:cNvSpPr/>
          <p:nvPr/>
        </p:nvSpPr>
        <p:spPr>
          <a:xfrm>
            <a:off x="6373554" y="4858328"/>
            <a:ext cx="165791" cy="397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DC2DB68-CB40-3348-529D-61FA9DA2BD2F}"/>
              </a:ext>
            </a:extLst>
          </p:cNvPr>
          <p:cNvSpPr txBox="1"/>
          <p:nvPr/>
        </p:nvSpPr>
        <p:spPr>
          <a:xfrm>
            <a:off x="5420012" y="339696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(at z</a:t>
            </a:r>
            <a:r>
              <a:rPr lang="en-US" baseline="-25000" dirty="0">
                <a:solidFill>
                  <a:prstClr val="black"/>
                </a:solidFill>
                <a:latin typeface="Corbel" panose="020B0503020204020204" pitchFamily="34" charset="0"/>
              </a:rPr>
              <a:t>0</a:t>
            </a: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  <a:sym typeface="Symbol" panose="05050102010706020507" pitchFamily="18" charset="2"/>
              </a:rPr>
              <a:t>)</a:t>
            </a:r>
            <a:endParaRPr lang="fr-FR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3AD6D42-71DA-7A7C-FE61-79F6F4BFF763}"/>
              </a:ext>
            </a:extLst>
          </p:cNvPr>
          <p:cNvSpPr txBox="1"/>
          <p:nvPr/>
        </p:nvSpPr>
        <p:spPr>
          <a:xfrm>
            <a:off x="6035963" y="5334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Symbol" panose="05050102010706020507" pitchFamily="18" charset="2"/>
              </a:rPr>
              <a:t>j(w, </a:t>
            </a:r>
            <a:r>
              <a:rPr lang="fr-FR" dirty="0">
                <a:solidFill>
                  <a:srgbClr val="FF0000"/>
                </a:solidFill>
                <a:latin typeface="+mn-lt"/>
              </a:rPr>
              <a:t>r)</a:t>
            </a:r>
            <a:endParaRPr lang="fr-FR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AC5D03CB-C56E-228D-9545-94A18964A0D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080" t="1890" r="11802" b="-170"/>
          <a:stretch/>
        </p:blipFill>
        <p:spPr>
          <a:xfrm>
            <a:off x="7993821" y="1408968"/>
            <a:ext cx="3359979" cy="281804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45650A58-3584-4064-B5AA-E526C2936E02}"/>
              </a:ext>
            </a:extLst>
          </p:cNvPr>
          <p:cNvSpPr txBox="1"/>
          <p:nvPr/>
        </p:nvSpPr>
        <p:spPr>
          <a:xfrm>
            <a:off x="8680093" y="442754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(100’s to 1000’s shots)</a:t>
            </a:r>
          </a:p>
        </p:txBody>
      </p:sp>
    </p:spTree>
    <p:extLst>
      <p:ext uri="{BB962C8B-B14F-4D97-AF65-F5344CB8AC3E}">
        <p14:creationId xmlns:p14="http://schemas.microsoft.com/office/powerpoint/2010/main" val="111504095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1281</Words>
  <Application>Microsoft Macintosh PowerPoint</Application>
  <PresentationFormat>Grand écran</PresentationFormat>
  <Paragraphs>185</Paragraphs>
  <Slides>15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Cantarell</vt:lpstr>
      <vt:lpstr>Consolas</vt:lpstr>
      <vt:lpstr>Corbel</vt:lpstr>
      <vt:lpstr>Mathematica</vt:lpstr>
      <vt:lpstr>Roboto Condensed</vt:lpstr>
      <vt:lpstr>Symbol</vt:lpstr>
      <vt:lpstr>Ubuntu Mono</vt:lpstr>
      <vt:lpstr>Verdana</vt:lpstr>
      <vt:lpstr>Wingdings</vt:lpstr>
      <vt:lpstr>Benutzerdefiniertes Design</vt:lpstr>
      <vt:lpstr>EURIZON Annual Meeting 2023</vt:lpstr>
      <vt:lpstr>WP6 : Transition from CREMLINPlus to EURIZON</vt:lpstr>
      <vt:lpstr>WP6 : Work progress</vt:lpstr>
      <vt:lpstr>Présentation PowerPoint</vt:lpstr>
      <vt:lpstr>Présentation PowerPoint</vt:lpstr>
      <vt:lpstr>Présentation PowerPoint</vt:lpstr>
      <vt:lpstr>Gordon Bell Prize 2022</vt:lpstr>
      <vt:lpstr>WP6 : Work progress</vt:lpstr>
      <vt:lpstr>Principles of Measurements and Signal Processing</vt:lpstr>
      <vt:lpstr>Présentation PowerPoint</vt:lpstr>
      <vt:lpstr>Advanced metrology prototype for low repetition rate HP lasers : TWINS INSIGHT</vt:lpstr>
      <vt:lpstr>WP6 : Work progress</vt:lpstr>
      <vt:lpstr>Training and scientific exchange – D6.1</vt:lpstr>
      <vt:lpstr>Training and scientific exchange – D6.3</vt:lpstr>
      <vt:lpstr>WP6 : EURIZON Deliverables and Milestones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EURIZON</dc:creator>
  <cp:lastModifiedBy>Catalin MIRON</cp:lastModifiedBy>
  <cp:revision>136</cp:revision>
  <dcterms:created xsi:type="dcterms:W3CDTF">2020-04-24T11:49:19Z</dcterms:created>
  <dcterms:modified xsi:type="dcterms:W3CDTF">2023-02-09T23:28:56Z</dcterms:modified>
</cp:coreProperties>
</file>