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87" r:id="rId4"/>
    <p:sldId id="294" r:id="rId5"/>
    <p:sldId id="298" r:id="rId6"/>
    <p:sldId id="259" r:id="rId7"/>
    <p:sldId id="269" r:id="rId8"/>
    <p:sldId id="275" r:id="rId9"/>
    <p:sldId id="274" r:id="rId10"/>
    <p:sldId id="273" r:id="rId11"/>
    <p:sldId id="266" r:id="rId12"/>
    <p:sldId id="267" r:id="rId13"/>
    <p:sldId id="276" r:id="rId14"/>
    <p:sldId id="268" r:id="rId15"/>
    <p:sldId id="290" r:id="rId16"/>
    <p:sldId id="278" r:id="rId17"/>
    <p:sldId id="296" r:id="rId18"/>
    <p:sldId id="299" r:id="rId19"/>
    <p:sldId id="288" r:id="rId20"/>
    <p:sldId id="297" r:id="rId21"/>
    <p:sldId id="285" r:id="rId22"/>
    <p:sldId id="282"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cile, Greta" initials="FG" lastIdx="3" clrIdx="0">
    <p:extLst>
      <p:ext uri="{19B8F6BF-5375-455C-9EA6-DF929625EA0E}">
        <p15:presenceInfo xmlns:p15="http://schemas.microsoft.com/office/powerpoint/2012/main" userId="S-1-5-21-3018955115-4118484798-3177128962-95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8" autoAdjust="0"/>
    <p:restoredTop sz="94660"/>
  </p:normalViewPr>
  <p:slideViewPr>
    <p:cSldViewPr snapToGrid="0">
      <p:cViewPr varScale="1">
        <p:scale>
          <a:sx n="68" d="100"/>
          <a:sy n="68"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E35C0-A635-45E8-973F-1B985FC6967F}" type="datetimeFigureOut">
              <a:rPr lang="en-US" smtClean="0"/>
              <a:t>10-Feb-23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74457-FB2E-4365-B502-39DD9BB8269B}" type="slidenum">
              <a:rPr lang="en-US" smtClean="0"/>
              <a:t>‹#›</a:t>
            </a:fld>
            <a:endParaRPr lang="en-US"/>
          </a:p>
        </p:txBody>
      </p:sp>
    </p:spTree>
    <p:extLst>
      <p:ext uri="{BB962C8B-B14F-4D97-AF65-F5344CB8AC3E}">
        <p14:creationId xmlns:p14="http://schemas.microsoft.com/office/powerpoint/2010/main" val="51329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FD9F-4704-46F7-BA7A-4CDCEDB9C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B03D8-6F12-43C4-81C8-9C7AC3C77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CC18B3-D379-4E68-9374-7627713CA0AA}"/>
              </a:ext>
            </a:extLst>
          </p:cNvPr>
          <p:cNvSpPr>
            <a:spLocks noGrp="1"/>
          </p:cNvSpPr>
          <p:nvPr>
            <p:ph type="dt" sz="half" idx="10"/>
          </p:nvPr>
        </p:nvSpPr>
        <p:spPr/>
        <p:txBody>
          <a:bodyPr/>
          <a:lstStyle/>
          <a:p>
            <a:fld id="{C8B16A98-B260-4423-92B9-23705CFD672E}" type="datetime1">
              <a:rPr lang="en-US" smtClean="0"/>
              <a:t>10-Feb-23</a:t>
            </a:fld>
            <a:endParaRPr lang="en-US"/>
          </a:p>
        </p:txBody>
      </p:sp>
      <p:sp>
        <p:nvSpPr>
          <p:cNvPr id="5" name="Footer Placeholder 4">
            <a:extLst>
              <a:ext uri="{FF2B5EF4-FFF2-40B4-BE49-F238E27FC236}">
                <a16:creationId xmlns:a16="http://schemas.microsoft.com/office/drawing/2014/main" id="{7DBC7B48-36B7-464F-AA95-F43FC96C1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BBB6A-2EA3-46C7-8536-34DF92323AAC}"/>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257355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57F3-7329-4A0E-9AA5-21AB2BBB8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A814-7009-4BFF-96AA-FE65120459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45603-0E74-41EA-9D9E-FA9CDE432A7B}"/>
              </a:ext>
            </a:extLst>
          </p:cNvPr>
          <p:cNvSpPr>
            <a:spLocks noGrp="1"/>
          </p:cNvSpPr>
          <p:nvPr>
            <p:ph type="dt" sz="half" idx="10"/>
          </p:nvPr>
        </p:nvSpPr>
        <p:spPr/>
        <p:txBody>
          <a:bodyPr/>
          <a:lstStyle/>
          <a:p>
            <a:fld id="{6E5A00CC-7CCA-453E-A57C-4DB8A42B8861}" type="datetime1">
              <a:rPr lang="en-US" smtClean="0"/>
              <a:t>10-Feb-23</a:t>
            </a:fld>
            <a:endParaRPr lang="en-US"/>
          </a:p>
        </p:txBody>
      </p:sp>
      <p:sp>
        <p:nvSpPr>
          <p:cNvPr id="5" name="Footer Placeholder 4">
            <a:extLst>
              <a:ext uri="{FF2B5EF4-FFF2-40B4-BE49-F238E27FC236}">
                <a16:creationId xmlns:a16="http://schemas.microsoft.com/office/drawing/2014/main" id="{674B1492-35EA-4C3B-BE9C-B2DE4C4F2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233BC-99B5-4FCF-A375-5DEB11213A75}"/>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15628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1DBAD-8AAE-4334-BCF5-6E783AB6C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37B0CB-305E-41A8-9AA5-9F2400A985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F2E0B-881C-4DE9-BE8C-BEEB6ACB4C07}"/>
              </a:ext>
            </a:extLst>
          </p:cNvPr>
          <p:cNvSpPr>
            <a:spLocks noGrp="1"/>
          </p:cNvSpPr>
          <p:nvPr>
            <p:ph type="dt" sz="half" idx="10"/>
          </p:nvPr>
        </p:nvSpPr>
        <p:spPr/>
        <p:txBody>
          <a:bodyPr/>
          <a:lstStyle/>
          <a:p>
            <a:fld id="{334C31A9-CA7A-4E18-A3A0-443F784E72B7}" type="datetime1">
              <a:rPr lang="en-US" smtClean="0"/>
              <a:t>10-Feb-23</a:t>
            </a:fld>
            <a:endParaRPr lang="en-US"/>
          </a:p>
        </p:txBody>
      </p:sp>
      <p:sp>
        <p:nvSpPr>
          <p:cNvPr id="5" name="Footer Placeholder 4">
            <a:extLst>
              <a:ext uri="{FF2B5EF4-FFF2-40B4-BE49-F238E27FC236}">
                <a16:creationId xmlns:a16="http://schemas.microsoft.com/office/drawing/2014/main" id="{C7FB2189-A8F9-4989-B6BC-3809B8B31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8D0F-0A38-487D-BDA5-51311B5B59A7}"/>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960847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FD9F-4704-46F7-BA7A-4CDCEDB9C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B03D8-6F12-43C4-81C8-9C7AC3C77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CC18B3-D379-4E68-9374-7627713CA0AA}"/>
              </a:ext>
            </a:extLst>
          </p:cNvPr>
          <p:cNvSpPr>
            <a:spLocks noGrp="1"/>
          </p:cNvSpPr>
          <p:nvPr>
            <p:ph type="dt" sz="half" idx="10"/>
          </p:nvPr>
        </p:nvSpPr>
        <p:spPr/>
        <p:txBody>
          <a:bodyPr/>
          <a:lstStyle/>
          <a:p>
            <a:fld id="{5B595BC2-1C4B-4ABC-A5D9-4DA7433D0C09}" type="datetime1">
              <a:rPr lang="en-US" smtClean="0"/>
              <a:t>10-Feb-23</a:t>
            </a:fld>
            <a:endParaRPr lang="en-US"/>
          </a:p>
        </p:txBody>
      </p:sp>
      <p:sp>
        <p:nvSpPr>
          <p:cNvPr id="5" name="Footer Placeholder 4">
            <a:extLst>
              <a:ext uri="{FF2B5EF4-FFF2-40B4-BE49-F238E27FC236}">
                <a16:creationId xmlns:a16="http://schemas.microsoft.com/office/drawing/2014/main" id="{7DBC7B48-36B7-464F-AA95-F43FC96C1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BBB6A-2EA3-46C7-8536-34DF92323AAC}"/>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88481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ED61-CD5B-43FD-995B-38CD7E473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EE7A7-B721-4D41-99C4-EAC945DBA2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AE436-136B-4D91-AF66-D066EC74C7AC}"/>
              </a:ext>
            </a:extLst>
          </p:cNvPr>
          <p:cNvSpPr>
            <a:spLocks noGrp="1"/>
          </p:cNvSpPr>
          <p:nvPr>
            <p:ph type="dt" sz="half" idx="10"/>
          </p:nvPr>
        </p:nvSpPr>
        <p:spPr/>
        <p:txBody>
          <a:bodyPr/>
          <a:lstStyle/>
          <a:p>
            <a:fld id="{4C6C9C58-CD38-4C70-9461-58171067C103}" type="datetime1">
              <a:rPr lang="en-US" smtClean="0"/>
              <a:t>10-Feb-23</a:t>
            </a:fld>
            <a:endParaRPr lang="en-US"/>
          </a:p>
        </p:txBody>
      </p:sp>
      <p:sp>
        <p:nvSpPr>
          <p:cNvPr id="5" name="Footer Placeholder 4">
            <a:extLst>
              <a:ext uri="{FF2B5EF4-FFF2-40B4-BE49-F238E27FC236}">
                <a16:creationId xmlns:a16="http://schemas.microsoft.com/office/drawing/2014/main" id="{0E58E8B5-4091-4BDF-A528-FC159F2BD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51BF3-3F65-4FC6-A063-D3EC76E1CB4A}"/>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117352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646-1E2C-4B18-A605-C092F2F85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D1A10-88B2-401B-88F6-0FE0E1D76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B07054-9003-4761-8F45-C293A08F9D9E}"/>
              </a:ext>
            </a:extLst>
          </p:cNvPr>
          <p:cNvSpPr>
            <a:spLocks noGrp="1"/>
          </p:cNvSpPr>
          <p:nvPr>
            <p:ph type="dt" sz="half" idx="10"/>
          </p:nvPr>
        </p:nvSpPr>
        <p:spPr/>
        <p:txBody>
          <a:bodyPr/>
          <a:lstStyle/>
          <a:p>
            <a:fld id="{200754A1-5807-43AB-8EE9-6F1D0EC942CF}" type="datetime1">
              <a:rPr lang="en-US" smtClean="0"/>
              <a:t>10-Feb-23</a:t>
            </a:fld>
            <a:endParaRPr lang="en-US"/>
          </a:p>
        </p:txBody>
      </p:sp>
      <p:sp>
        <p:nvSpPr>
          <p:cNvPr id="5" name="Footer Placeholder 4">
            <a:extLst>
              <a:ext uri="{FF2B5EF4-FFF2-40B4-BE49-F238E27FC236}">
                <a16:creationId xmlns:a16="http://schemas.microsoft.com/office/drawing/2014/main" id="{530BF0F1-B571-4C32-B3A4-9862C29E2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1634F-34A2-4319-B2C6-C707FE6B0BE1}"/>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270753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98E-F92A-4A97-9F79-8FB3E5CD4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1E384-2E09-421B-8BC9-294DD1EEFD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2C7DB-112E-43A2-870A-52619D3395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7D661-50F5-47FD-8BA1-2FA79D590A37}"/>
              </a:ext>
            </a:extLst>
          </p:cNvPr>
          <p:cNvSpPr>
            <a:spLocks noGrp="1"/>
          </p:cNvSpPr>
          <p:nvPr>
            <p:ph type="dt" sz="half" idx="10"/>
          </p:nvPr>
        </p:nvSpPr>
        <p:spPr/>
        <p:txBody>
          <a:bodyPr/>
          <a:lstStyle/>
          <a:p>
            <a:fld id="{A097A21C-A068-4633-A8E2-E292FF74E969}" type="datetime1">
              <a:rPr lang="en-US" smtClean="0"/>
              <a:t>10-Feb-23</a:t>
            </a:fld>
            <a:endParaRPr lang="en-US"/>
          </a:p>
        </p:txBody>
      </p:sp>
      <p:sp>
        <p:nvSpPr>
          <p:cNvPr id="6" name="Footer Placeholder 5">
            <a:extLst>
              <a:ext uri="{FF2B5EF4-FFF2-40B4-BE49-F238E27FC236}">
                <a16:creationId xmlns:a16="http://schemas.microsoft.com/office/drawing/2014/main" id="{D4647A2B-9E7B-47F8-A604-CA522E9FB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3B410-8171-493A-914D-5278F498EAE1}"/>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218289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3FA6-D112-4133-B031-D9E9F8CB25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2968C-14E7-49D1-BD09-04498B9EA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E8E2B2-7F79-41BC-8A67-A5DC4B01EC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2E77B-D7DC-4EB1-8E04-7411998A1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42470C-16DE-46B0-BA28-7EB9A68CCF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D8CDD3-5B04-47E4-BF86-C945C2179CAF}"/>
              </a:ext>
            </a:extLst>
          </p:cNvPr>
          <p:cNvSpPr>
            <a:spLocks noGrp="1"/>
          </p:cNvSpPr>
          <p:nvPr>
            <p:ph type="dt" sz="half" idx="10"/>
          </p:nvPr>
        </p:nvSpPr>
        <p:spPr/>
        <p:txBody>
          <a:bodyPr/>
          <a:lstStyle/>
          <a:p>
            <a:fld id="{62063A27-68D4-4F49-8916-71EE4684E625}" type="datetime1">
              <a:rPr lang="en-US" smtClean="0"/>
              <a:t>10-Feb-23</a:t>
            </a:fld>
            <a:endParaRPr lang="en-US"/>
          </a:p>
        </p:txBody>
      </p:sp>
      <p:sp>
        <p:nvSpPr>
          <p:cNvPr id="8" name="Footer Placeholder 7">
            <a:extLst>
              <a:ext uri="{FF2B5EF4-FFF2-40B4-BE49-F238E27FC236}">
                <a16:creationId xmlns:a16="http://schemas.microsoft.com/office/drawing/2014/main" id="{81D29C7B-F2F0-408B-9717-95D4520D2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49C45F-D9F9-490B-A9C3-2E6089095A44}"/>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145832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3BD6-B90D-48B8-8C94-858D3D305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610A28-3A00-4694-9B14-EEA15D8DEBA8}"/>
              </a:ext>
            </a:extLst>
          </p:cNvPr>
          <p:cNvSpPr>
            <a:spLocks noGrp="1"/>
          </p:cNvSpPr>
          <p:nvPr>
            <p:ph type="dt" sz="half" idx="10"/>
          </p:nvPr>
        </p:nvSpPr>
        <p:spPr/>
        <p:txBody>
          <a:bodyPr/>
          <a:lstStyle/>
          <a:p>
            <a:fld id="{152303AF-DFB8-4D47-8318-72A91DE55439}" type="datetime1">
              <a:rPr lang="en-US" smtClean="0"/>
              <a:t>10-Feb-23</a:t>
            </a:fld>
            <a:endParaRPr lang="en-US"/>
          </a:p>
        </p:txBody>
      </p:sp>
      <p:sp>
        <p:nvSpPr>
          <p:cNvPr id="4" name="Footer Placeholder 3">
            <a:extLst>
              <a:ext uri="{FF2B5EF4-FFF2-40B4-BE49-F238E27FC236}">
                <a16:creationId xmlns:a16="http://schemas.microsoft.com/office/drawing/2014/main" id="{53525DD6-F766-42B4-8F7F-DA056873A3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4A80A-4BAB-43E2-8F49-8564CCD1B983}"/>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956722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77A31-91F9-4D1A-8ED6-A4473F63D75D}"/>
              </a:ext>
            </a:extLst>
          </p:cNvPr>
          <p:cNvSpPr>
            <a:spLocks noGrp="1"/>
          </p:cNvSpPr>
          <p:nvPr>
            <p:ph type="dt" sz="half" idx="10"/>
          </p:nvPr>
        </p:nvSpPr>
        <p:spPr/>
        <p:txBody>
          <a:bodyPr/>
          <a:lstStyle/>
          <a:p>
            <a:fld id="{EB383161-560F-422F-8F23-922F36214433}" type="datetime1">
              <a:rPr lang="en-US" smtClean="0"/>
              <a:t>10-Feb-23</a:t>
            </a:fld>
            <a:endParaRPr lang="en-US"/>
          </a:p>
        </p:txBody>
      </p:sp>
      <p:sp>
        <p:nvSpPr>
          <p:cNvPr id="3" name="Footer Placeholder 2">
            <a:extLst>
              <a:ext uri="{FF2B5EF4-FFF2-40B4-BE49-F238E27FC236}">
                <a16:creationId xmlns:a16="http://schemas.microsoft.com/office/drawing/2014/main" id="{EFF0F986-D91D-4002-A64A-173DD82C91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2B66AC-4302-4743-BFBF-CC340D978865}"/>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442148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FDCC-5534-4250-9551-E2D6128DF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9AFAE2-78AA-408F-AA3E-1A1A544B9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9F3A8-1273-45F9-9D63-0A2058537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048EC-D7EF-41CE-9DC4-CFAAA8E74E40}"/>
              </a:ext>
            </a:extLst>
          </p:cNvPr>
          <p:cNvSpPr>
            <a:spLocks noGrp="1"/>
          </p:cNvSpPr>
          <p:nvPr>
            <p:ph type="dt" sz="half" idx="10"/>
          </p:nvPr>
        </p:nvSpPr>
        <p:spPr/>
        <p:txBody>
          <a:bodyPr/>
          <a:lstStyle/>
          <a:p>
            <a:fld id="{7F55DB93-EFF4-4DD0-8E2E-B14FB64CD23F}" type="datetime1">
              <a:rPr lang="en-US" smtClean="0"/>
              <a:t>10-Feb-23</a:t>
            </a:fld>
            <a:endParaRPr lang="en-US"/>
          </a:p>
        </p:txBody>
      </p:sp>
      <p:sp>
        <p:nvSpPr>
          <p:cNvPr id="6" name="Footer Placeholder 5">
            <a:extLst>
              <a:ext uri="{FF2B5EF4-FFF2-40B4-BE49-F238E27FC236}">
                <a16:creationId xmlns:a16="http://schemas.microsoft.com/office/drawing/2014/main" id="{89A9B840-E89B-4FED-9C02-81754E68C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BB2CF-5CCA-428A-81CD-518A123A01B1}"/>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2853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ED61-CD5B-43FD-995B-38CD7E473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EE7A7-B721-4D41-99C4-EAC945DBA2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AE436-136B-4D91-AF66-D066EC74C7AC}"/>
              </a:ext>
            </a:extLst>
          </p:cNvPr>
          <p:cNvSpPr>
            <a:spLocks noGrp="1"/>
          </p:cNvSpPr>
          <p:nvPr>
            <p:ph type="dt" sz="half" idx="10"/>
          </p:nvPr>
        </p:nvSpPr>
        <p:spPr/>
        <p:txBody>
          <a:bodyPr/>
          <a:lstStyle/>
          <a:p>
            <a:fld id="{44458B4B-06DB-4FE8-9ED7-32017CD2CA16}" type="datetime1">
              <a:rPr lang="en-US" smtClean="0"/>
              <a:t>10-Feb-23</a:t>
            </a:fld>
            <a:endParaRPr lang="en-US"/>
          </a:p>
        </p:txBody>
      </p:sp>
      <p:sp>
        <p:nvSpPr>
          <p:cNvPr id="5" name="Footer Placeholder 4">
            <a:extLst>
              <a:ext uri="{FF2B5EF4-FFF2-40B4-BE49-F238E27FC236}">
                <a16:creationId xmlns:a16="http://schemas.microsoft.com/office/drawing/2014/main" id="{0E58E8B5-4091-4BDF-A528-FC159F2BD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51BF3-3F65-4FC6-A063-D3EC76E1CB4A}"/>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866006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4DF8-2247-4290-973C-560F9BC44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DF7A1-AB66-40D6-9CA7-A02B4A78C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9E43DA-342E-476A-9177-DE4F5E3E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54E913-3209-42C6-9DB9-F11E9E1A3494}"/>
              </a:ext>
            </a:extLst>
          </p:cNvPr>
          <p:cNvSpPr>
            <a:spLocks noGrp="1"/>
          </p:cNvSpPr>
          <p:nvPr>
            <p:ph type="dt" sz="half" idx="10"/>
          </p:nvPr>
        </p:nvSpPr>
        <p:spPr/>
        <p:txBody>
          <a:bodyPr/>
          <a:lstStyle/>
          <a:p>
            <a:fld id="{CE276D88-AD97-4C62-AAB0-525C2B2B1BFA}" type="datetime1">
              <a:rPr lang="en-US" smtClean="0"/>
              <a:t>10-Feb-23</a:t>
            </a:fld>
            <a:endParaRPr lang="en-US"/>
          </a:p>
        </p:txBody>
      </p:sp>
      <p:sp>
        <p:nvSpPr>
          <p:cNvPr id="6" name="Footer Placeholder 5">
            <a:extLst>
              <a:ext uri="{FF2B5EF4-FFF2-40B4-BE49-F238E27FC236}">
                <a16:creationId xmlns:a16="http://schemas.microsoft.com/office/drawing/2014/main" id="{C7124363-8F5B-44BF-9EB7-F09203B38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48040-A91F-4551-B9A7-6BAD1E89176A}"/>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401255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57F3-7329-4A0E-9AA5-21AB2BBB8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A814-7009-4BFF-96AA-FE65120459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45603-0E74-41EA-9D9E-FA9CDE432A7B}"/>
              </a:ext>
            </a:extLst>
          </p:cNvPr>
          <p:cNvSpPr>
            <a:spLocks noGrp="1"/>
          </p:cNvSpPr>
          <p:nvPr>
            <p:ph type="dt" sz="half" idx="10"/>
          </p:nvPr>
        </p:nvSpPr>
        <p:spPr/>
        <p:txBody>
          <a:bodyPr/>
          <a:lstStyle/>
          <a:p>
            <a:fld id="{A8D95414-ECDB-4F7D-A5A4-07FAEC2D6E7D}" type="datetime1">
              <a:rPr lang="en-US" smtClean="0"/>
              <a:t>10-Feb-23</a:t>
            </a:fld>
            <a:endParaRPr lang="en-US"/>
          </a:p>
        </p:txBody>
      </p:sp>
      <p:sp>
        <p:nvSpPr>
          <p:cNvPr id="5" name="Footer Placeholder 4">
            <a:extLst>
              <a:ext uri="{FF2B5EF4-FFF2-40B4-BE49-F238E27FC236}">
                <a16:creationId xmlns:a16="http://schemas.microsoft.com/office/drawing/2014/main" id="{674B1492-35EA-4C3B-BE9C-B2DE4C4F2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233BC-99B5-4FCF-A375-5DEB11213A75}"/>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176332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1DBAD-8AAE-4334-BCF5-6E783AB6C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37B0CB-305E-41A8-9AA5-9F2400A985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F2E0B-881C-4DE9-BE8C-BEEB6ACB4C07}"/>
              </a:ext>
            </a:extLst>
          </p:cNvPr>
          <p:cNvSpPr>
            <a:spLocks noGrp="1"/>
          </p:cNvSpPr>
          <p:nvPr>
            <p:ph type="dt" sz="half" idx="10"/>
          </p:nvPr>
        </p:nvSpPr>
        <p:spPr/>
        <p:txBody>
          <a:bodyPr/>
          <a:lstStyle/>
          <a:p>
            <a:fld id="{6AACBA8A-2ECE-4883-B547-397162903057}" type="datetime1">
              <a:rPr lang="en-US" smtClean="0"/>
              <a:t>10-Feb-23</a:t>
            </a:fld>
            <a:endParaRPr lang="en-US"/>
          </a:p>
        </p:txBody>
      </p:sp>
      <p:sp>
        <p:nvSpPr>
          <p:cNvPr id="5" name="Footer Placeholder 4">
            <a:extLst>
              <a:ext uri="{FF2B5EF4-FFF2-40B4-BE49-F238E27FC236}">
                <a16:creationId xmlns:a16="http://schemas.microsoft.com/office/drawing/2014/main" id="{C7FB2189-A8F9-4989-B6BC-3809B8B31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8D0F-0A38-487D-BDA5-51311B5B59A7}"/>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64376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646-1E2C-4B18-A605-C092F2F85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D1A10-88B2-401B-88F6-0FE0E1D76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B07054-9003-4761-8F45-C293A08F9D9E}"/>
              </a:ext>
            </a:extLst>
          </p:cNvPr>
          <p:cNvSpPr>
            <a:spLocks noGrp="1"/>
          </p:cNvSpPr>
          <p:nvPr>
            <p:ph type="dt" sz="half" idx="10"/>
          </p:nvPr>
        </p:nvSpPr>
        <p:spPr/>
        <p:txBody>
          <a:bodyPr/>
          <a:lstStyle/>
          <a:p>
            <a:fld id="{922BB94A-DB1D-4FB0-B10E-EF6E7DDDA605}" type="datetime1">
              <a:rPr lang="en-US" smtClean="0"/>
              <a:t>10-Feb-23</a:t>
            </a:fld>
            <a:endParaRPr lang="en-US"/>
          </a:p>
        </p:txBody>
      </p:sp>
      <p:sp>
        <p:nvSpPr>
          <p:cNvPr id="5" name="Footer Placeholder 4">
            <a:extLst>
              <a:ext uri="{FF2B5EF4-FFF2-40B4-BE49-F238E27FC236}">
                <a16:creationId xmlns:a16="http://schemas.microsoft.com/office/drawing/2014/main" id="{530BF0F1-B571-4C32-B3A4-9862C29E2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1634F-34A2-4319-B2C6-C707FE6B0BE1}"/>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168078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98E-F92A-4A97-9F79-8FB3E5CD4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1E384-2E09-421B-8BC9-294DD1EEFD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2C7DB-112E-43A2-870A-52619D3395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7D661-50F5-47FD-8BA1-2FA79D590A37}"/>
              </a:ext>
            </a:extLst>
          </p:cNvPr>
          <p:cNvSpPr>
            <a:spLocks noGrp="1"/>
          </p:cNvSpPr>
          <p:nvPr>
            <p:ph type="dt" sz="half" idx="10"/>
          </p:nvPr>
        </p:nvSpPr>
        <p:spPr/>
        <p:txBody>
          <a:bodyPr/>
          <a:lstStyle/>
          <a:p>
            <a:fld id="{EC0D865A-B306-41D9-A5A6-6F2592CC1AEF}" type="datetime1">
              <a:rPr lang="en-US" smtClean="0"/>
              <a:t>10-Feb-23</a:t>
            </a:fld>
            <a:endParaRPr lang="en-US"/>
          </a:p>
        </p:txBody>
      </p:sp>
      <p:sp>
        <p:nvSpPr>
          <p:cNvPr id="6" name="Footer Placeholder 5">
            <a:extLst>
              <a:ext uri="{FF2B5EF4-FFF2-40B4-BE49-F238E27FC236}">
                <a16:creationId xmlns:a16="http://schemas.microsoft.com/office/drawing/2014/main" id="{D4647A2B-9E7B-47F8-A604-CA522E9FB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3B410-8171-493A-914D-5278F498EAE1}"/>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6813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3FA6-D112-4133-B031-D9E9F8CB25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2968C-14E7-49D1-BD09-04498B9EA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E8E2B2-7F79-41BC-8A67-A5DC4B01EC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2E77B-D7DC-4EB1-8E04-7411998A1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42470C-16DE-46B0-BA28-7EB9A68CCF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D8CDD3-5B04-47E4-BF86-C945C2179CAF}"/>
              </a:ext>
            </a:extLst>
          </p:cNvPr>
          <p:cNvSpPr>
            <a:spLocks noGrp="1"/>
          </p:cNvSpPr>
          <p:nvPr>
            <p:ph type="dt" sz="half" idx="10"/>
          </p:nvPr>
        </p:nvSpPr>
        <p:spPr/>
        <p:txBody>
          <a:bodyPr/>
          <a:lstStyle/>
          <a:p>
            <a:fld id="{C7740EA1-3742-4552-B1FB-844B8ADF8B09}" type="datetime1">
              <a:rPr lang="en-US" smtClean="0"/>
              <a:t>10-Feb-23</a:t>
            </a:fld>
            <a:endParaRPr lang="en-US"/>
          </a:p>
        </p:txBody>
      </p:sp>
      <p:sp>
        <p:nvSpPr>
          <p:cNvPr id="8" name="Footer Placeholder 7">
            <a:extLst>
              <a:ext uri="{FF2B5EF4-FFF2-40B4-BE49-F238E27FC236}">
                <a16:creationId xmlns:a16="http://schemas.microsoft.com/office/drawing/2014/main" id="{81D29C7B-F2F0-408B-9717-95D4520D2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49C45F-D9F9-490B-A9C3-2E6089095A44}"/>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45837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3BD6-B90D-48B8-8C94-858D3D305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610A28-3A00-4694-9B14-EEA15D8DEBA8}"/>
              </a:ext>
            </a:extLst>
          </p:cNvPr>
          <p:cNvSpPr>
            <a:spLocks noGrp="1"/>
          </p:cNvSpPr>
          <p:nvPr>
            <p:ph type="dt" sz="half" idx="10"/>
          </p:nvPr>
        </p:nvSpPr>
        <p:spPr/>
        <p:txBody>
          <a:bodyPr/>
          <a:lstStyle/>
          <a:p>
            <a:fld id="{4C43DE4D-80AE-47CA-99E1-08A7B08643DC}" type="datetime1">
              <a:rPr lang="en-US" smtClean="0"/>
              <a:t>10-Feb-23</a:t>
            </a:fld>
            <a:endParaRPr lang="en-US"/>
          </a:p>
        </p:txBody>
      </p:sp>
      <p:sp>
        <p:nvSpPr>
          <p:cNvPr id="4" name="Footer Placeholder 3">
            <a:extLst>
              <a:ext uri="{FF2B5EF4-FFF2-40B4-BE49-F238E27FC236}">
                <a16:creationId xmlns:a16="http://schemas.microsoft.com/office/drawing/2014/main" id="{53525DD6-F766-42B4-8F7F-DA056873A3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4A80A-4BAB-43E2-8F49-8564CCD1B983}"/>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188260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77A31-91F9-4D1A-8ED6-A4473F63D75D}"/>
              </a:ext>
            </a:extLst>
          </p:cNvPr>
          <p:cNvSpPr>
            <a:spLocks noGrp="1"/>
          </p:cNvSpPr>
          <p:nvPr>
            <p:ph type="dt" sz="half" idx="10"/>
          </p:nvPr>
        </p:nvSpPr>
        <p:spPr/>
        <p:txBody>
          <a:bodyPr/>
          <a:lstStyle/>
          <a:p>
            <a:fld id="{D40CB70D-B266-4E09-828D-AC74AA2654CF}" type="datetime1">
              <a:rPr lang="en-US" smtClean="0"/>
              <a:t>10-Feb-23</a:t>
            </a:fld>
            <a:endParaRPr lang="en-US"/>
          </a:p>
        </p:txBody>
      </p:sp>
      <p:sp>
        <p:nvSpPr>
          <p:cNvPr id="3" name="Footer Placeholder 2">
            <a:extLst>
              <a:ext uri="{FF2B5EF4-FFF2-40B4-BE49-F238E27FC236}">
                <a16:creationId xmlns:a16="http://schemas.microsoft.com/office/drawing/2014/main" id="{EFF0F986-D91D-4002-A64A-173DD82C91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2B66AC-4302-4743-BFBF-CC340D978865}"/>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7685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FDCC-5534-4250-9551-E2D6128DF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9AFAE2-78AA-408F-AA3E-1A1A544B9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9F3A8-1273-45F9-9D63-0A2058537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048EC-D7EF-41CE-9DC4-CFAAA8E74E40}"/>
              </a:ext>
            </a:extLst>
          </p:cNvPr>
          <p:cNvSpPr>
            <a:spLocks noGrp="1"/>
          </p:cNvSpPr>
          <p:nvPr>
            <p:ph type="dt" sz="half" idx="10"/>
          </p:nvPr>
        </p:nvSpPr>
        <p:spPr/>
        <p:txBody>
          <a:bodyPr/>
          <a:lstStyle/>
          <a:p>
            <a:fld id="{440766BC-396A-422F-A52B-35BE9B65A8C3}" type="datetime1">
              <a:rPr lang="en-US" smtClean="0"/>
              <a:t>10-Feb-23</a:t>
            </a:fld>
            <a:endParaRPr lang="en-US"/>
          </a:p>
        </p:txBody>
      </p:sp>
      <p:sp>
        <p:nvSpPr>
          <p:cNvPr id="6" name="Footer Placeholder 5">
            <a:extLst>
              <a:ext uri="{FF2B5EF4-FFF2-40B4-BE49-F238E27FC236}">
                <a16:creationId xmlns:a16="http://schemas.microsoft.com/office/drawing/2014/main" id="{89A9B840-E89B-4FED-9C02-81754E68C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BB2CF-5CCA-428A-81CD-518A123A01B1}"/>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37725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4DF8-2247-4290-973C-560F9BC44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DF7A1-AB66-40D6-9CA7-A02B4A78C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9E43DA-342E-476A-9177-DE4F5E3E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54E913-3209-42C6-9DB9-F11E9E1A3494}"/>
              </a:ext>
            </a:extLst>
          </p:cNvPr>
          <p:cNvSpPr>
            <a:spLocks noGrp="1"/>
          </p:cNvSpPr>
          <p:nvPr>
            <p:ph type="dt" sz="half" idx="10"/>
          </p:nvPr>
        </p:nvSpPr>
        <p:spPr/>
        <p:txBody>
          <a:bodyPr/>
          <a:lstStyle/>
          <a:p>
            <a:fld id="{62E8493C-D36F-4925-BCB0-AF36BDA0E5EA}" type="datetime1">
              <a:rPr lang="en-US" smtClean="0"/>
              <a:t>10-Feb-23</a:t>
            </a:fld>
            <a:endParaRPr lang="en-US"/>
          </a:p>
        </p:txBody>
      </p:sp>
      <p:sp>
        <p:nvSpPr>
          <p:cNvPr id="6" name="Footer Placeholder 5">
            <a:extLst>
              <a:ext uri="{FF2B5EF4-FFF2-40B4-BE49-F238E27FC236}">
                <a16:creationId xmlns:a16="http://schemas.microsoft.com/office/drawing/2014/main" id="{C7124363-8F5B-44BF-9EB7-F09203B38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48040-A91F-4551-B9A7-6BAD1E89176A}"/>
              </a:ext>
            </a:extLst>
          </p:cNvPr>
          <p:cNvSpPr>
            <a:spLocks noGrp="1"/>
          </p:cNvSpPr>
          <p:nvPr>
            <p:ph type="sldNum" sz="quarter" idx="12"/>
          </p:nvPr>
        </p:nvSpPr>
        <p:spPr/>
        <p:txBody>
          <a:bodyPr/>
          <a:lstStyle/>
          <a:p>
            <a:fld id="{816A304F-65C8-4975-9904-5A915DF049C6}" type="slidenum">
              <a:rPr lang="en-US" smtClean="0"/>
              <a:t>‹#›</a:t>
            </a:fld>
            <a:endParaRPr lang="en-US"/>
          </a:p>
        </p:txBody>
      </p:sp>
    </p:spTree>
    <p:extLst>
      <p:ext uri="{BB962C8B-B14F-4D97-AF65-F5344CB8AC3E}">
        <p14:creationId xmlns:p14="http://schemas.microsoft.com/office/powerpoint/2010/main" val="243878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40D73-6DC2-42C0-BFBC-6B31DC1A1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F0A35-E07E-4258-AB68-0679998DF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1C83B-FFAC-45E0-A35A-2D79BB16A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1CE27-DB1B-4F9E-B2EA-973D8DF1AA1F}" type="datetime1">
              <a:rPr lang="en-US" smtClean="0"/>
              <a:t>10-Feb-23</a:t>
            </a:fld>
            <a:endParaRPr lang="en-US"/>
          </a:p>
        </p:txBody>
      </p:sp>
      <p:sp>
        <p:nvSpPr>
          <p:cNvPr id="5" name="Footer Placeholder 4">
            <a:extLst>
              <a:ext uri="{FF2B5EF4-FFF2-40B4-BE49-F238E27FC236}">
                <a16:creationId xmlns:a16="http://schemas.microsoft.com/office/drawing/2014/main" id="{AB32566E-85C1-4FDC-9E6D-D4EAFEC2A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3B8376-B2AD-4F22-A0B5-DCF6D347B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A304F-65C8-4975-9904-5A915DF049C6}" type="slidenum">
              <a:rPr lang="en-US" smtClean="0"/>
              <a:t>‹#›</a:t>
            </a:fld>
            <a:endParaRPr lang="en-US"/>
          </a:p>
        </p:txBody>
      </p:sp>
    </p:spTree>
    <p:extLst>
      <p:ext uri="{BB962C8B-B14F-4D97-AF65-F5344CB8AC3E}">
        <p14:creationId xmlns:p14="http://schemas.microsoft.com/office/powerpoint/2010/main" val="93466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40D73-6DC2-42C0-BFBC-6B31DC1A1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F0A35-E07E-4258-AB68-0679998DF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1C83B-FFAC-45E0-A35A-2D79BB16A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D1E03-6441-4F16-A1AE-671D9BF48FA5}" type="datetime1">
              <a:rPr lang="en-US" smtClean="0"/>
              <a:t>10-Feb-23</a:t>
            </a:fld>
            <a:endParaRPr lang="en-US"/>
          </a:p>
        </p:txBody>
      </p:sp>
      <p:sp>
        <p:nvSpPr>
          <p:cNvPr id="5" name="Footer Placeholder 4">
            <a:extLst>
              <a:ext uri="{FF2B5EF4-FFF2-40B4-BE49-F238E27FC236}">
                <a16:creationId xmlns:a16="http://schemas.microsoft.com/office/drawing/2014/main" id="{AB32566E-85C1-4FDC-9E6D-D4EAFEC2A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3B8376-B2AD-4F22-A0B5-DCF6D347B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A304F-65C8-4975-9904-5A915DF049C6}" type="slidenum">
              <a:rPr lang="en-US" smtClean="0"/>
              <a:t>‹#›</a:t>
            </a:fld>
            <a:endParaRPr lang="en-US"/>
          </a:p>
        </p:txBody>
      </p:sp>
    </p:spTree>
    <p:extLst>
      <p:ext uri="{BB962C8B-B14F-4D97-AF65-F5344CB8AC3E}">
        <p14:creationId xmlns:p14="http://schemas.microsoft.com/office/powerpoint/2010/main" val="3779973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4" name="Titelplatzhalter 1">
            <a:extLst>
              <a:ext uri="{FF2B5EF4-FFF2-40B4-BE49-F238E27FC236}">
                <a16:creationId xmlns:a16="http://schemas.microsoft.com/office/drawing/2014/main" id="{B6AB8AF1-A0B9-4368-A6EE-918E6A8C0B7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4400" b="0" i="0" u="none" strike="noStrike" kern="1200" cap="none" spc="0" normalizeH="0" baseline="0" noProof="0" dirty="0">
              <a:ln>
                <a:noFill/>
              </a:ln>
              <a:solidFill>
                <a:sysClr val="windowText" lastClr="000000"/>
              </a:solidFill>
              <a:effectLst/>
              <a:uLnTx/>
              <a:uFillTx/>
              <a:latin typeface="Cambria" panose="02040503050406030204"/>
              <a:ea typeface="+mj-ea"/>
              <a:cs typeface="+mj-cs"/>
            </a:endParaRPr>
          </a:p>
        </p:txBody>
      </p:sp>
      <p:sp>
        <p:nvSpPr>
          <p:cNvPr id="5" name="Rectangle 4">
            <a:extLst>
              <a:ext uri="{FF2B5EF4-FFF2-40B4-BE49-F238E27FC236}">
                <a16:creationId xmlns:a16="http://schemas.microsoft.com/office/drawing/2014/main" id="{4A41C9E3-2889-47A4-B902-D6E341E2644B}"/>
              </a:ext>
            </a:extLst>
          </p:cNvPr>
          <p:cNvSpPr/>
          <p:nvPr/>
        </p:nvSpPr>
        <p:spPr>
          <a:xfrm>
            <a:off x="340053" y="883920"/>
            <a:ext cx="11507845" cy="529375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5400" b="1" kern="0" dirty="0">
                <a:solidFill>
                  <a:srgbClr val="164194"/>
                </a:solidFill>
                <a:ea typeface="+mj-ea"/>
                <a:cs typeface="+mj-cs"/>
              </a:rPr>
              <a:t>EURIZON NON-TECHNICAL WPs</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44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44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4400" b="1" kern="0" dirty="0">
                <a:solidFill>
                  <a:srgbClr val="164194"/>
                </a:solidFill>
                <a:ea typeface="+mj-ea"/>
                <a:cs typeface="+mj-cs"/>
              </a:rPr>
              <a:t>WP 9: Fellowship and Training programme</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28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28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2800" b="1" kern="0" dirty="0">
                <a:solidFill>
                  <a:srgbClr val="164194"/>
                </a:solidFill>
                <a:ea typeface="+mj-ea"/>
                <a:cs typeface="+mj-cs"/>
              </a:rPr>
              <a:t>Enrico </a:t>
            </a:r>
            <a:r>
              <a:rPr lang="de-DE" sz="2800" b="1" kern="0" dirty="0" err="1">
                <a:solidFill>
                  <a:srgbClr val="164194"/>
                </a:solidFill>
                <a:ea typeface="+mj-ea"/>
                <a:cs typeface="+mj-cs"/>
              </a:rPr>
              <a:t>Guarini</a:t>
            </a:r>
            <a:r>
              <a:rPr lang="de-DE" sz="2800" b="1" kern="0" dirty="0">
                <a:solidFill>
                  <a:srgbClr val="164194"/>
                </a:solidFill>
                <a:ea typeface="+mj-ea"/>
                <a:cs typeface="+mj-cs"/>
              </a:rPr>
              <a:t>  - UNIMIB (WP </a:t>
            </a:r>
            <a:r>
              <a:rPr lang="de-DE" sz="2800" b="1" kern="0" dirty="0" err="1">
                <a:solidFill>
                  <a:srgbClr val="164194"/>
                </a:solidFill>
                <a:ea typeface="+mj-ea"/>
                <a:cs typeface="+mj-cs"/>
              </a:rPr>
              <a:t>leader</a:t>
            </a:r>
            <a:r>
              <a:rPr lang="de-DE" sz="2800" b="1" kern="0" dirty="0">
                <a:solidFill>
                  <a:srgbClr val="164194"/>
                </a:solidFill>
                <a:ea typeface="+mj-ea"/>
                <a:cs typeface="+mj-cs"/>
              </a:rPr>
              <a:t>)</a:t>
            </a:r>
          </a:p>
          <a:p>
            <a:pPr marL="0" marR="0" lvl="0" indent="0" algn="ctr" defTabSz="914400" eaLnBrk="1" fontAlgn="auto" latinLnBrk="0" hangingPunct="1">
              <a:lnSpc>
                <a:spcPct val="100000"/>
              </a:lnSpc>
              <a:spcBef>
                <a:spcPts val="0"/>
              </a:spcBef>
              <a:spcAft>
                <a:spcPts val="0"/>
              </a:spcAft>
              <a:buClrTx/>
              <a:buSzTx/>
              <a:buFontTx/>
              <a:buNone/>
              <a:tabLst/>
              <a:defRPr/>
            </a:pPr>
            <a:r>
              <a:rPr lang="de-DE" sz="2800" b="1" kern="0" dirty="0">
                <a:solidFill>
                  <a:srgbClr val="164194"/>
                </a:solidFill>
                <a:ea typeface="+mj-ea"/>
                <a:cs typeface="+mj-cs"/>
              </a:rPr>
              <a:t>Greta </a:t>
            </a:r>
            <a:r>
              <a:rPr lang="de-DE" sz="2800" b="1" kern="0" dirty="0" err="1">
                <a:solidFill>
                  <a:srgbClr val="164194"/>
                </a:solidFill>
                <a:ea typeface="+mj-ea"/>
                <a:cs typeface="+mj-cs"/>
              </a:rPr>
              <a:t>Facile</a:t>
            </a:r>
            <a:r>
              <a:rPr lang="de-DE" sz="2800" b="1" kern="0" dirty="0">
                <a:solidFill>
                  <a:srgbClr val="164194"/>
                </a:solidFill>
                <a:ea typeface="+mj-ea"/>
                <a:cs typeface="+mj-cs"/>
              </a:rPr>
              <a:t> - DESY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0" b="0" i="0" u="none" strike="noStrike" kern="0" cap="none" spc="0" normalizeH="0" baseline="0" noProof="0" dirty="0">
              <a:ln>
                <a:noFill/>
              </a:ln>
              <a:solidFill>
                <a:srgbClr val="164194"/>
              </a:solidFill>
              <a:effectLst/>
              <a:uLnTx/>
              <a:uFillTx/>
              <a:ea typeface="+mj-ea"/>
              <a:cs typeface="+mj-cs"/>
            </a:endParaRPr>
          </a:p>
        </p:txBody>
      </p:sp>
      <p:sp>
        <p:nvSpPr>
          <p:cNvPr id="6" name="Slide Number Placeholder 5">
            <a:extLst>
              <a:ext uri="{FF2B5EF4-FFF2-40B4-BE49-F238E27FC236}">
                <a16:creationId xmlns:a16="http://schemas.microsoft.com/office/drawing/2014/main" id="{4E28E5B6-ADB4-4E93-891D-D08B96562918}"/>
              </a:ext>
            </a:extLst>
          </p:cNvPr>
          <p:cNvSpPr>
            <a:spLocks noGrp="1"/>
          </p:cNvSpPr>
          <p:nvPr>
            <p:ph type="sldNum" sz="quarter" idx="12"/>
          </p:nvPr>
        </p:nvSpPr>
        <p:spPr/>
        <p:txBody>
          <a:bodyPr/>
          <a:lstStyle/>
          <a:p>
            <a:fld id="{816A304F-65C8-4975-9904-5A915DF049C6}" type="slidenum">
              <a:rPr lang="en-US" smtClean="0"/>
              <a:t>1</a:t>
            </a:fld>
            <a:endParaRPr lang="en-US"/>
          </a:p>
        </p:txBody>
      </p:sp>
    </p:spTree>
    <p:extLst>
      <p:ext uri="{BB962C8B-B14F-4D97-AF65-F5344CB8AC3E}">
        <p14:creationId xmlns:p14="http://schemas.microsoft.com/office/powerpoint/2010/main" val="64902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2260F892-B85E-4A31-A8DD-37EF827ECB1B}"/>
              </a:ext>
            </a:extLst>
          </p:cNvPr>
          <p:cNvSpPr/>
          <p:nvPr/>
        </p:nvSpPr>
        <p:spPr>
          <a:xfrm>
            <a:off x="2846979" y="3109192"/>
            <a:ext cx="345191" cy="599440"/>
          </a:xfrm>
          <a:prstGeom prst="rightArrow">
            <a:avLst>
              <a:gd name="adj1" fmla="val 33051"/>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10" name="Oval 9">
            <a:extLst>
              <a:ext uri="{FF2B5EF4-FFF2-40B4-BE49-F238E27FC236}">
                <a16:creationId xmlns:a16="http://schemas.microsoft.com/office/drawing/2014/main" id="{05CCC660-2E46-43F5-90F0-95565E03983B}"/>
              </a:ext>
            </a:extLst>
          </p:cNvPr>
          <p:cNvSpPr/>
          <p:nvPr/>
        </p:nvSpPr>
        <p:spPr>
          <a:xfrm>
            <a:off x="1605836" y="2879170"/>
            <a:ext cx="1376172" cy="1071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Opening of the Call</a:t>
            </a:r>
          </a:p>
        </p:txBody>
      </p:sp>
      <p:sp>
        <p:nvSpPr>
          <p:cNvPr id="14" name="Rectangle 13">
            <a:extLst>
              <a:ext uri="{FF2B5EF4-FFF2-40B4-BE49-F238E27FC236}">
                <a16:creationId xmlns:a16="http://schemas.microsoft.com/office/drawing/2014/main" id="{68243323-F09F-497A-84E1-3F21FCD6F0DE}"/>
              </a:ext>
            </a:extLst>
          </p:cNvPr>
          <p:cNvSpPr/>
          <p:nvPr/>
        </p:nvSpPr>
        <p:spPr>
          <a:xfrm>
            <a:off x="3237980" y="2994761"/>
            <a:ext cx="1223918" cy="95850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DEADLINE for applications</a:t>
            </a:r>
          </a:p>
        </p:txBody>
      </p:sp>
      <p:sp>
        <p:nvSpPr>
          <p:cNvPr id="16" name="Rectangle: Rounded Corners 15">
            <a:extLst>
              <a:ext uri="{FF2B5EF4-FFF2-40B4-BE49-F238E27FC236}">
                <a16:creationId xmlns:a16="http://schemas.microsoft.com/office/drawing/2014/main" id="{103EBA23-1CD4-4D5D-9DFA-D9421E23AC2C}"/>
              </a:ext>
            </a:extLst>
          </p:cNvPr>
          <p:cNvSpPr/>
          <p:nvPr/>
        </p:nvSpPr>
        <p:spPr>
          <a:xfrm>
            <a:off x="4602875" y="2959994"/>
            <a:ext cx="1493520" cy="107130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Eligibility  check</a:t>
            </a:r>
          </a:p>
        </p:txBody>
      </p:sp>
      <p:sp>
        <p:nvSpPr>
          <p:cNvPr id="18" name="Rectangle: Rounded Corners 17">
            <a:extLst>
              <a:ext uri="{FF2B5EF4-FFF2-40B4-BE49-F238E27FC236}">
                <a16:creationId xmlns:a16="http://schemas.microsoft.com/office/drawing/2014/main" id="{95CA3D5D-4A64-462A-807D-3152AC4EFE10}"/>
              </a:ext>
            </a:extLst>
          </p:cNvPr>
          <p:cNvSpPr/>
          <p:nvPr/>
        </p:nvSpPr>
        <p:spPr>
          <a:xfrm>
            <a:off x="6180521" y="2967912"/>
            <a:ext cx="1493520" cy="107130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Scientific evaluation</a:t>
            </a:r>
          </a:p>
        </p:txBody>
      </p:sp>
      <p:sp>
        <p:nvSpPr>
          <p:cNvPr id="19" name="Rectangle: Rounded Corners 18">
            <a:extLst>
              <a:ext uri="{FF2B5EF4-FFF2-40B4-BE49-F238E27FC236}">
                <a16:creationId xmlns:a16="http://schemas.microsoft.com/office/drawing/2014/main" id="{C1E0B949-61BA-4460-8358-193E14EBB9F1}"/>
              </a:ext>
            </a:extLst>
          </p:cNvPr>
          <p:cNvSpPr/>
          <p:nvPr/>
        </p:nvSpPr>
        <p:spPr>
          <a:xfrm>
            <a:off x="9361827" y="2954298"/>
            <a:ext cx="1493520" cy="107130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SRP  validation</a:t>
            </a:r>
          </a:p>
        </p:txBody>
      </p:sp>
      <p:sp>
        <p:nvSpPr>
          <p:cNvPr id="20" name="Oval 19">
            <a:extLst>
              <a:ext uri="{FF2B5EF4-FFF2-40B4-BE49-F238E27FC236}">
                <a16:creationId xmlns:a16="http://schemas.microsoft.com/office/drawing/2014/main" id="{AD6BCA90-5DCC-4569-8FCF-555D9A69A044}"/>
              </a:ext>
            </a:extLst>
          </p:cNvPr>
          <p:cNvSpPr/>
          <p:nvPr/>
        </p:nvSpPr>
        <p:spPr>
          <a:xfrm>
            <a:off x="10902380" y="2849414"/>
            <a:ext cx="1239520" cy="128107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NOTIFICATION</a:t>
            </a:r>
          </a:p>
        </p:txBody>
      </p:sp>
      <p:sp>
        <p:nvSpPr>
          <p:cNvPr id="4" name="Right Brace 3">
            <a:extLst>
              <a:ext uri="{FF2B5EF4-FFF2-40B4-BE49-F238E27FC236}">
                <a16:creationId xmlns:a16="http://schemas.microsoft.com/office/drawing/2014/main" id="{D10F0702-8548-46DF-88EC-B138A6D48D7C}"/>
              </a:ext>
            </a:extLst>
          </p:cNvPr>
          <p:cNvSpPr/>
          <p:nvPr/>
        </p:nvSpPr>
        <p:spPr>
          <a:xfrm rot="5400000">
            <a:off x="7795271" y="1113423"/>
            <a:ext cx="449182" cy="68423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a:extLst>
              <a:ext uri="{FF2B5EF4-FFF2-40B4-BE49-F238E27FC236}">
                <a16:creationId xmlns:a16="http://schemas.microsoft.com/office/drawing/2014/main" id="{4A6871F7-3ACF-498F-9F5F-61CA056466BE}"/>
              </a:ext>
            </a:extLst>
          </p:cNvPr>
          <p:cNvSpPr/>
          <p:nvPr/>
        </p:nvSpPr>
        <p:spPr>
          <a:xfrm>
            <a:off x="7346289" y="5141302"/>
            <a:ext cx="1381151" cy="7416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8 weeks</a:t>
            </a:r>
          </a:p>
        </p:txBody>
      </p:sp>
      <p:sp>
        <p:nvSpPr>
          <p:cNvPr id="17" name="Rectangle: Rounded Corners 16">
            <a:extLst>
              <a:ext uri="{FF2B5EF4-FFF2-40B4-BE49-F238E27FC236}">
                <a16:creationId xmlns:a16="http://schemas.microsoft.com/office/drawing/2014/main" id="{DB008518-5DAD-495D-841E-E8E9BAE1AAC0}"/>
              </a:ext>
            </a:extLst>
          </p:cNvPr>
          <p:cNvSpPr/>
          <p:nvPr/>
        </p:nvSpPr>
        <p:spPr>
          <a:xfrm>
            <a:off x="7771174" y="2975224"/>
            <a:ext cx="1493520" cy="107130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European partners acceptance</a:t>
            </a:r>
          </a:p>
        </p:txBody>
      </p:sp>
      <p:sp>
        <p:nvSpPr>
          <p:cNvPr id="21" name="Right Brace 20">
            <a:extLst>
              <a:ext uri="{FF2B5EF4-FFF2-40B4-BE49-F238E27FC236}">
                <a16:creationId xmlns:a16="http://schemas.microsoft.com/office/drawing/2014/main" id="{E5AEB983-6F0E-463F-8620-B53AD615A875}"/>
              </a:ext>
            </a:extLst>
          </p:cNvPr>
          <p:cNvSpPr/>
          <p:nvPr/>
        </p:nvSpPr>
        <p:spPr>
          <a:xfrm rot="5400000">
            <a:off x="2889580" y="3299697"/>
            <a:ext cx="504075" cy="25196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a:extLst>
              <a:ext uri="{FF2B5EF4-FFF2-40B4-BE49-F238E27FC236}">
                <a16:creationId xmlns:a16="http://schemas.microsoft.com/office/drawing/2014/main" id="{B40119C4-6125-4507-BE72-F2C68C390468}"/>
              </a:ext>
            </a:extLst>
          </p:cNvPr>
          <p:cNvSpPr/>
          <p:nvPr/>
        </p:nvSpPr>
        <p:spPr>
          <a:xfrm>
            <a:off x="2504084" y="5063821"/>
            <a:ext cx="1376172" cy="81916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4 weeks</a:t>
            </a:r>
          </a:p>
        </p:txBody>
      </p:sp>
      <p:sp>
        <p:nvSpPr>
          <p:cNvPr id="7" name="Rectangle 6">
            <a:extLst>
              <a:ext uri="{FF2B5EF4-FFF2-40B4-BE49-F238E27FC236}">
                <a16:creationId xmlns:a16="http://schemas.microsoft.com/office/drawing/2014/main" id="{FDBCBBFF-D249-4C23-A6AB-313DE99A4E88}"/>
              </a:ext>
            </a:extLst>
          </p:cNvPr>
          <p:cNvSpPr/>
          <p:nvPr/>
        </p:nvSpPr>
        <p:spPr>
          <a:xfrm>
            <a:off x="79810" y="2921770"/>
            <a:ext cx="1431186" cy="1077981"/>
          </a:xfrm>
          <a:prstGeom prst="rect">
            <a:avLst/>
          </a:prstGeom>
          <a:solidFill>
            <a:schemeClr val="accent2">
              <a:lumMod val="60000"/>
              <a:lumOff val="4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Online symposium of EU and UA RIs</a:t>
            </a:r>
          </a:p>
        </p:txBody>
      </p:sp>
      <p:sp>
        <p:nvSpPr>
          <p:cNvPr id="23" name="TextBox 22">
            <a:extLst>
              <a:ext uri="{FF2B5EF4-FFF2-40B4-BE49-F238E27FC236}">
                <a16:creationId xmlns:a16="http://schemas.microsoft.com/office/drawing/2014/main" id="{2634028C-5B64-4492-8850-BF58C2321FAF}"/>
              </a:ext>
            </a:extLst>
          </p:cNvPr>
          <p:cNvSpPr txBox="1"/>
          <p:nvPr/>
        </p:nvSpPr>
        <p:spPr>
          <a:xfrm>
            <a:off x="249948" y="89465"/>
            <a:ext cx="11507849" cy="369332"/>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Timeline</a:t>
            </a:r>
          </a:p>
        </p:txBody>
      </p:sp>
      <p:sp>
        <p:nvSpPr>
          <p:cNvPr id="24" name="Right Brace 23">
            <a:extLst>
              <a:ext uri="{FF2B5EF4-FFF2-40B4-BE49-F238E27FC236}">
                <a16:creationId xmlns:a16="http://schemas.microsoft.com/office/drawing/2014/main" id="{B0A93D53-5C53-4D12-93DB-537F3D176607}"/>
              </a:ext>
            </a:extLst>
          </p:cNvPr>
          <p:cNvSpPr/>
          <p:nvPr/>
        </p:nvSpPr>
        <p:spPr>
          <a:xfrm rot="16200000">
            <a:off x="7358275" y="2356887"/>
            <a:ext cx="508048" cy="6950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a:extLst>
              <a:ext uri="{FF2B5EF4-FFF2-40B4-BE49-F238E27FC236}">
                <a16:creationId xmlns:a16="http://schemas.microsoft.com/office/drawing/2014/main" id="{C71D7D43-718B-46FE-8F08-3FA78E9FE8F1}"/>
              </a:ext>
            </a:extLst>
          </p:cNvPr>
          <p:cNvSpPr/>
          <p:nvPr/>
        </p:nvSpPr>
        <p:spPr>
          <a:xfrm>
            <a:off x="6865539" y="1804098"/>
            <a:ext cx="1493520" cy="4953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PARALLEL</a:t>
            </a:r>
          </a:p>
        </p:txBody>
      </p:sp>
      <p:sp>
        <p:nvSpPr>
          <p:cNvPr id="6" name="Slide Number Placeholder 5">
            <a:extLst>
              <a:ext uri="{FF2B5EF4-FFF2-40B4-BE49-F238E27FC236}">
                <a16:creationId xmlns:a16="http://schemas.microsoft.com/office/drawing/2014/main" id="{949163E0-9F95-46CF-9387-F464CC2942D7}"/>
              </a:ext>
            </a:extLst>
          </p:cNvPr>
          <p:cNvSpPr>
            <a:spLocks noGrp="1"/>
          </p:cNvSpPr>
          <p:nvPr>
            <p:ph type="sldNum" sz="quarter" idx="12"/>
          </p:nvPr>
        </p:nvSpPr>
        <p:spPr/>
        <p:txBody>
          <a:bodyPr/>
          <a:lstStyle/>
          <a:p>
            <a:fld id="{816A304F-65C8-4975-9904-5A915DF049C6}" type="slidenum">
              <a:rPr lang="en-US" smtClean="0"/>
              <a:t>10</a:t>
            </a:fld>
            <a:endParaRPr lang="en-US"/>
          </a:p>
        </p:txBody>
      </p:sp>
    </p:spTree>
    <p:extLst>
      <p:ext uri="{BB962C8B-B14F-4D97-AF65-F5344CB8AC3E}">
        <p14:creationId xmlns:p14="http://schemas.microsoft.com/office/powerpoint/2010/main" val="57123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25" name="TextBox 24">
            <a:extLst>
              <a:ext uri="{FF2B5EF4-FFF2-40B4-BE49-F238E27FC236}">
                <a16:creationId xmlns:a16="http://schemas.microsoft.com/office/drawing/2014/main" id="{1F03BAC8-8D74-43EB-B8AC-E39769B60779}"/>
              </a:ext>
            </a:extLst>
          </p:cNvPr>
          <p:cNvSpPr txBox="1"/>
          <p:nvPr/>
        </p:nvSpPr>
        <p:spPr>
          <a:xfrm>
            <a:off x="164136" y="69786"/>
            <a:ext cx="11507849" cy="367566"/>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ELIGIBILITY CRITERIA </a:t>
            </a:r>
            <a:r>
              <a:rPr lang="en-US" dirty="0"/>
              <a:t>– eligibility check performed by EURIZON team (WP9 team and STCU)</a:t>
            </a:r>
          </a:p>
        </p:txBody>
      </p:sp>
      <p:sp>
        <p:nvSpPr>
          <p:cNvPr id="10" name="Rectangle 9">
            <a:extLst>
              <a:ext uri="{FF2B5EF4-FFF2-40B4-BE49-F238E27FC236}">
                <a16:creationId xmlns:a16="http://schemas.microsoft.com/office/drawing/2014/main" id="{BC728CD4-70E7-48E9-8F9B-D371969802DA}"/>
              </a:ext>
            </a:extLst>
          </p:cNvPr>
          <p:cNvSpPr/>
          <p:nvPr/>
        </p:nvSpPr>
        <p:spPr>
          <a:xfrm>
            <a:off x="131804" y="386389"/>
            <a:ext cx="11716095" cy="646331"/>
          </a:xfrm>
          <a:prstGeom prst="rect">
            <a:avLst/>
          </a:prstGeom>
        </p:spPr>
        <p:txBody>
          <a:bodyPr wrap="square">
            <a:spAutoFit/>
          </a:bodyPr>
          <a:lstStyle/>
          <a:p>
            <a:pPr algn="just"/>
            <a:r>
              <a:rPr lang="en-US" dirty="0"/>
              <a:t>EURIZON FP accepts applications from teams (2-6 members) of vulnerable researchers, engineers, staff from Ukrainian research institutes in vulnerable conditions because of the consequences of the war.  The eligibility criteria are:</a:t>
            </a:r>
          </a:p>
        </p:txBody>
      </p:sp>
      <p:sp>
        <p:nvSpPr>
          <p:cNvPr id="11" name="Rectangle: Rounded Corners 10">
            <a:extLst>
              <a:ext uri="{FF2B5EF4-FFF2-40B4-BE49-F238E27FC236}">
                <a16:creationId xmlns:a16="http://schemas.microsoft.com/office/drawing/2014/main" id="{DF432487-4013-4E82-A18D-94835A559ADB}"/>
              </a:ext>
            </a:extLst>
          </p:cNvPr>
          <p:cNvSpPr/>
          <p:nvPr/>
        </p:nvSpPr>
        <p:spPr>
          <a:xfrm>
            <a:off x="131804" y="1032720"/>
            <a:ext cx="11762369" cy="3414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Applicants can be </a:t>
            </a:r>
            <a:r>
              <a:rPr lang="en-US" b="1" dirty="0">
                <a:solidFill>
                  <a:schemeClr val="tx1"/>
                </a:solidFill>
              </a:rPr>
              <a:t>Ukrainian scientists, engineers, other relevant staff from Ukrainian Research Infrastructures as well as scientific Institutions </a:t>
            </a:r>
            <a:r>
              <a:rPr lang="en-US" dirty="0">
                <a:solidFill>
                  <a:schemeClr val="tx1"/>
                </a:solidFill>
              </a:rPr>
              <a:t>that are currently in Ukraine (or that are displaced outside Ukraine and are willing to return to their country) and suffering from a </a:t>
            </a:r>
            <a:r>
              <a:rPr lang="en-US" b="1" dirty="0">
                <a:solidFill>
                  <a:schemeClr val="tx1"/>
                </a:solidFill>
              </a:rPr>
              <a:t>vulnerable condition </a:t>
            </a:r>
            <a:r>
              <a:rPr lang="en-US" dirty="0">
                <a:solidFill>
                  <a:schemeClr val="tx1"/>
                </a:solidFill>
              </a:rPr>
              <a:t>due to the consequences of Russia´s war (e.g. internally displaced, not receiving - or only partly receiving their salary, whose research and work is hampered due to the war in Ukraine, etc.)</a:t>
            </a:r>
          </a:p>
          <a:p>
            <a:pPr algn="ctr"/>
            <a:r>
              <a:rPr lang="en-US" sz="1600" b="1" dirty="0">
                <a:solidFill>
                  <a:srgbClr val="00B050"/>
                </a:solidFill>
              </a:rPr>
              <a:t>OR</a:t>
            </a:r>
          </a:p>
          <a:p>
            <a:pPr algn="just"/>
            <a:r>
              <a:rPr lang="en-US" dirty="0">
                <a:solidFill>
                  <a:schemeClr val="tx1"/>
                </a:solidFill>
              </a:rPr>
              <a:t>Applicants can be </a:t>
            </a:r>
            <a:r>
              <a:rPr lang="en-US" b="1" dirty="0">
                <a:solidFill>
                  <a:schemeClr val="tx1"/>
                </a:solidFill>
              </a:rPr>
              <a:t>non-Ukrainian</a:t>
            </a:r>
            <a:r>
              <a:rPr lang="en-US" dirty="0">
                <a:solidFill>
                  <a:schemeClr val="tx1"/>
                </a:solidFill>
              </a:rPr>
              <a:t> researchers, engineers, research institute staff that </a:t>
            </a:r>
            <a:r>
              <a:rPr lang="en-US" b="1" dirty="0">
                <a:solidFill>
                  <a:schemeClr val="tx1"/>
                </a:solidFill>
              </a:rPr>
              <a:t>are permanently resident in Ukraine and working at Ukrainian research infrastructures as well as scientific institutions </a:t>
            </a:r>
            <a:r>
              <a:rPr lang="en-US" dirty="0">
                <a:solidFill>
                  <a:schemeClr val="tx1"/>
                </a:solidFill>
              </a:rPr>
              <a:t>(at least at the time of the outbreak of the war),  that are in vulnerable condition because of the war consequences;</a:t>
            </a:r>
          </a:p>
          <a:p>
            <a:pPr algn="ctr"/>
            <a:r>
              <a:rPr lang="en-US" sz="1600" b="1" dirty="0">
                <a:solidFill>
                  <a:srgbClr val="00B050"/>
                </a:solidFill>
              </a:rPr>
              <a:t>AND</a:t>
            </a:r>
          </a:p>
          <a:p>
            <a:pPr algn="just"/>
            <a:r>
              <a:rPr lang="en-US" dirty="0">
                <a:solidFill>
                  <a:schemeClr val="tx1"/>
                </a:solidFill>
              </a:rPr>
              <a:t>Candidates must know</a:t>
            </a:r>
            <a:r>
              <a:rPr lang="en-US" b="1" dirty="0">
                <a:solidFill>
                  <a:schemeClr val="tx1"/>
                </a:solidFill>
              </a:rPr>
              <a:t> English </a:t>
            </a:r>
            <a:r>
              <a:rPr lang="en-US" dirty="0">
                <a:solidFill>
                  <a:schemeClr val="tx1"/>
                </a:solidFill>
              </a:rPr>
              <a:t>and must be able to </a:t>
            </a:r>
            <a:r>
              <a:rPr lang="en-US" b="1" dirty="0">
                <a:solidFill>
                  <a:schemeClr val="tx1"/>
                </a:solidFill>
              </a:rPr>
              <a:t>work remotely from any place in Ukraine; </a:t>
            </a:r>
            <a:r>
              <a:rPr lang="en-US" dirty="0">
                <a:solidFill>
                  <a:schemeClr val="tx1"/>
                </a:solidFill>
              </a:rPr>
              <a:t>they must be affiliated to Ukrainian RIs or linked to Ukrainian Research Institutes (at least at the time of the outbreak of the war in February 2022);</a:t>
            </a:r>
            <a:endParaRPr lang="en-US" dirty="0">
              <a:solidFill>
                <a:srgbClr val="00B050"/>
              </a:solidFill>
            </a:endParaRPr>
          </a:p>
        </p:txBody>
      </p:sp>
      <p:sp>
        <p:nvSpPr>
          <p:cNvPr id="12" name="Rectangle: Rounded Corners 11">
            <a:extLst>
              <a:ext uri="{FF2B5EF4-FFF2-40B4-BE49-F238E27FC236}">
                <a16:creationId xmlns:a16="http://schemas.microsoft.com/office/drawing/2014/main" id="{903AED04-C136-4BCD-A225-551474AE3C22}"/>
              </a:ext>
            </a:extLst>
          </p:cNvPr>
          <p:cNvSpPr/>
          <p:nvPr/>
        </p:nvSpPr>
        <p:spPr>
          <a:xfrm>
            <a:off x="237951" y="4545960"/>
            <a:ext cx="11721550" cy="14059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a:solidFill>
                  <a:srgbClr val="FF0000"/>
                </a:solidFill>
                <a:effectLst>
                  <a:outerShdw blurRad="38100" dist="38100" dir="2700000" algn="tl">
                    <a:srgbClr val="000000">
                      <a:alpha val="43137"/>
                    </a:srgbClr>
                  </a:outerShdw>
                </a:effectLst>
              </a:rPr>
              <a:t>EXCLUSION CRITERION</a:t>
            </a:r>
            <a:r>
              <a:rPr lang="en-US" b="1" dirty="0">
                <a:solidFill>
                  <a:srgbClr val="FF0000"/>
                </a:solidFill>
              </a:rPr>
              <a:t>: </a:t>
            </a:r>
            <a:r>
              <a:rPr lang="en-US" dirty="0">
                <a:solidFill>
                  <a:schemeClr val="tx1"/>
                </a:solidFill>
              </a:rPr>
              <a:t>to be eligible candidates must </a:t>
            </a:r>
            <a:r>
              <a:rPr lang="en-US" b="1" dirty="0">
                <a:solidFill>
                  <a:schemeClr val="tx1"/>
                </a:solidFill>
              </a:rPr>
              <a:t>currently live in Ukraine, be in a vulnerable condition*, and must NOT be beneficiaries </a:t>
            </a:r>
            <a:r>
              <a:rPr lang="en-US" dirty="0">
                <a:solidFill>
                  <a:schemeClr val="tx1"/>
                </a:solidFill>
              </a:rPr>
              <a:t>of other significant fellowship/support programmes during the intended period of EURIZON funding; candidates that are already receiving extra funding (or whose income is entirely preserved) can participate in the programme but will not be entitled to receiving the research grant. Applicants need to sign a self-statement (part of the application package)  where they will need to declare their condition of vulnerability/precariousness.</a:t>
            </a:r>
          </a:p>
        </p:txBody>
      </p:sp>
      <p:sp>
        <p:nvSpPr>
          <p:cNvPr id="4" name="TextBox 3">
            <a:extLst>
              <a:ext uri="{FF2B5EF4-FFF2-40B4-BE49-F238E27FC236}">
                <a16:creationId xmlns:a16="http://schemas.microsoft.com/office/drawing/2014/main" id="{D88CCE3C-E6BC-4F53-A47E-2E611A5992F4}"/>
              </a:ext>
            </a:extLst>
          </p:cNvPr>
          <p:cNvSpPr txBox="1"/>
          <p:nvPr/>
        </p:nvSpPr>
        <p:spPr>
          <a:xfrm>
            <a:off x="197133" y="5951889"/>
            <a:ext cx="11441857" cy="307777"/>
          </a:xfrm>
          <a:prstGeom prst="rect">
            <a:avLst/>
          </a:prstGeom>
          <a:noFill/>
        </p:spPr>
        <p:txBody>
          <a:bodyPr wrap="square" rtlCol="0">
            <a:spAutoFit/>
          </a:bodyPr>
          <a:lstStyle/>
          <a:p>
            <a:pPr algn="just"/>
            <a:r>
              <a:rPr lang="en-US" sz="1400" dirty="0"/>
              <a:t>* this programme is specifically dedicated to people suffering from the consequences of the war;</a:t>
            </a:r>
          </a:p>
        </p:txBody>
      </p:sp>
      <p:sp>
        <p:nvSpPr>
          <p:cNvPr id="5" name="Slide Number Placeholder 4">
            <a:extLst>
              <a:ext uri="{FF2B5EF4-FFF2-40B4-BE49-F238E27FC236}">
                <a16:creationId xmlns:a16="http://schemas.microsoft.com/office/drawing/2014/main" id="{DD73D23F-3D70-4C9F-934C-BA46F740C163}"/>
              </a:ext>
            </a:extLst>
          </p:cNvPr>
          <p:cNvSpPr>
            <a:spLocks noGrp="1"/>
          </p:cNvSpPr>
          <p:nvPr>
            <p:ph type="sldNum" sz="quarter" idx="12"/>
          </p:nvPr>
        </p:nvSpPr>
        <p:spPr/>
        <p:txBody>
          <a:bodyPr/>
          <a:lstStyle/>
          <a:p>
            <a:fld id="{816A304F-65C8-4975-9904-5A915DF049C6}" type="slidenum">
              <a:rPr lang="en-US" smtClean="0"/>
              <a:t>11</a:t>
            </a:fld>
            <a:endParaRPr lang="en-US"/>
          </a:p>
        </p:txBody>
      </p:sp>
    </p:spTree>
    <p:extLst>
      <p:ext uri="{BB962C8B-B14F-4D97-AF65-F5344CB8AC3E}">
        <p14:creationId xmlns:p14="http://schemas.microsoft.com/office/powerpoint/2010/main" val="325049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2">
            <a:extLst>
              <a:ext uri="{FF2B5EF4-FFF2-40B4-BE49-F238E27FC236}">
                <a16:creationId xmlns:a16="http://schemas.microsoft.com/office/drawing/2014/main" id="{6E58E848-AFFF-4D6A-A55B-25AC702AD9D1}"/>
              </a:ext>
            </a:extLst>
          </p:cNvPr>
          <p:cNvSpPr/>
          <p:nvPr/>
        </p:nvSpPr>
        <p:spPr>
          <a:xfrm>
            <a:off x="3716531" y="2290858"/>
            <a:ext cx="8133392" cy="549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2- The possible positive impact of the planned cooperation and synergy with the European RI partners (future perspective); </a:t>
            </a:r>
          </a:p>
        </p:txBody>
      </p:sp>
      <p:sp>
        <p:nvSpPr>
          <p:cNvPr id="3" name="Rectangle: Rounded Corners 12">
            <a:extLst>
              <a:ext uri="{FF2B5EF4-FFF2-40B4-BE49-F238E27FC236}">
                <a16:creationId xmlns:a16="http://schemas.microsoft.com/office/drawing/2014/main" id="{C0168EE4-EF58-46EC-B768-5F58B6C715A6}"/>
              </a:ext>
            </a:extLst>
          </p:cNvPr>
          <p:cNvSpPr/>
          <p:nvPr/>
        </p:nvSpPr>
        <p:spPr>
          <a:xfrm>
            <a:off x="3716531" y="1513023"/>
            <a:ext cx="8133392" cy="4572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1- Vulnerability and urgency of the conditions of the team members*;</a:t>
            </a:r>
          </a:p>
        </p:txBody>
      </p:sp>
      <p:sp>
        <p:nvSpPr>
          <p:cNvPr id="4" name="Rectangle: Rounded Corners 12">
            <a:extLst>
              <a:ext uri="{FF2B5EF4-FFF2-40B4-BE49-F238E27FC236}">
                <a16:creationId xmlns:a16="http://schemas.microsoft.com/office/drawing/2014/main" id="{498C7B97-4ED7-4E67-A07A-B44CC20E7D56}"/>
              </a:ext>
            </a:extLst>
          </p:cNvPr>
          <p:cNvSpPr/>
          <p:nvPr/>
        </p:nvSpPr>
        <p:spPr>
          <a:xfrm>
            <a:off x="3716531" y="3135518"/>
            <a:ext cx="8133392" cy="4572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3 - Scientific excellence of the research proposal;</a:t>
            </a:r>
          </a:p>
        </p:txBody>
      </p:sp>
      <p:sp>
        <p:nvSpPr>
          <p:cNvPr id="5" name="TextBox 4">
            <a:extLst>
              <a:ext uri="{FF2B5EF4-FFF2-40B4-BE49-F238E27FC236}">
                <a16:creationId xmlns:a16="http://schemas.microsoft.com/office/drawing/2014/main" id="{2181B02F-EC19-466E-92D8-23F5F48D7838}"/>
              </a:ext>
            </a:extLst>
          </p:cNvPr>
          <p:cNvSpPr txBox="1"/>
          <p:nvPr/>
        </p:nvSpPr>
        <p:spPr>
          <a:xfrm>
            <a:off x="342075" y="256393"/>
            <a:ext cx="11507849" cy="369332"/>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a:t>
            </a:r>
            <a:r>
              <a:rPr lang="en-US" dirty="0"/>
              <a:t>Selection criteria</a:t>
            </a:r>
          </a:p>
        </p:txBody>
      </p:sp>
      <p:sp>
        <p:nvSpPr>
          <p:cNvPr id="6" name="TextBox 5">
            <a:extLst>
              <a:ext uri="{FF2B5EF4-FFF2-40B4-BE49-F238E27FC236}">
                <a16:creationId xmlns:a16="http://schemas.microsoft.com/office/drawing/2014/main" id="{5B13B920-4FE3-4812-B1AA-A242BA1634D0}"/>
              </a:ext>
            </a:extLst>
          </p:cNvPr>
          <p:cNvSpPr txBox="1"/>
          <p:nvPr/>
        </p:nvSpPr>
        <p:spPr>
          <a:xfrm>
            <a:off x="294642" y="760077"/>
            <a:ext cx="11555281" cy="646331"/>
          </a:xfrm>
          <a:prstGeom prst="rect">
            <a:avLst/>
          </a:prstGeom>
          <a:noFill/>
          <a:ln>
            <a:solidFill>
              <a:schemeClr val="accent1"/>
            </a:solidFill>
          </a:ln>
        </p:spPr>
        <p:txBody>
          <a:bodyPr wrap="square" rtlCol="0">
            <a:spAutoFit/>
          </a:bodyPr>
          <a:lstStyle/>
          <a:p>
            <a:pPr algn="just"/>
            <a:r>
              <a:rPr lang="en-US" b="1" u="sng" dirty="0"/>
              <a:t>SELECTION PROCESS:</a:t>
            </a:r>
            <a:r>
              <a:rPr lang="en-US" b="1" dirty="0"/>
              <a:t> </a:t>
            </a:r>
            <a:r>
              <a:rPr lang="en-US" dirty="0"/>
              <a:t>the methodology, criteria and scoring system will be preliminarily  defined by the WP9 SRP and will consist in an evaluation system that will balance the following 3 criteria:</a:t>
            </a:r>
          </a:p>
        </p:txBody>
      </p:sp>
      <p:sp>
        <p:nvSpPr>
          <p:cNvPr id="7" name="Oval 6">
            <a:extLst>
              <a:ext uri="{FF2B5EF4-FFF2-40B4-BE49-F238E27FC236}">
                <a16:creationId xmlns:a16="http://schemas.microsoft.com/office/drawing/2014/main" id="{E4E265A9-3EDE-4641-9867-DAFA5FB8D391}"/>
              </a:ext>
            </a:extLst>
          </p:cNvPr>
          <p:cNvSpPr/>
          <p:nvPr/>
        </p:nvSpPr>
        <p:spPr>
          <a:xfrm>
            <a:off x="600172" y="1923371"/>
            <a:ext cx="2090040" cy="1296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SELECTION OF RESEARCH PROPOSALS:</a:t>
            </a:r>
          </a:p>
        </p:txBody>
      </p:sp>
      <p:cxnSp>
        <p:nvCxnSpPr>
          <p:cNvPr id="10" name="Straight Arrow Connector 9">
            <a:extLst>
              <a:ext uri="{FF2B5EF4-FFF2-40B4-BE49-F238E27FC236}">
                <a16:creationId xmlns:a16="http://schemas.microsoft.com/office/drawing/2014/main" id="{91BDEC2A-40AE-4FEE-BD93-89CADC40BB30}"/>
              </a:ext>
            </a:extLst>
          </p:cNvPr>
          <p:cNvCxnSpPr>
            <a:stCxn id="7" idx="7"/>
            <a:endCxn id="3" idx="1"/>
          </p:cNvCxnSpPr>
          <p:nvPr/>
        </p:nvCxnSpPr>
        <p:spPr>
          <a:xfrm flipV="1">
            <a:off x="2384133" y="1741635"/>
            <a:ext cx="1332398" cy="37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A219D9-519C-41BC-AE3A-A0F593C0E2FF}"/>
              </a:ext>
            </a:extLst>
          </p:cNvPr>
          <p:cNvCxnSpPr>
            <a:cxnSpLocks/>
            <a:stCxn id="7" idx="6"/>
            <a:endCxn id="2" idx="1"/>
          </p:cNvCxnSpPr>
          <p:nvPr/>
        </p:nvCxnSpPr>
        <p:spPr>
          <a:xfrm flipV="1">
            <a:off x="2690212" y="2565441"/>
            <a:ext cx="1026319" cy="6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D0A129-544D-4915-BD1D-B99C4649E2DE}"/>
              </a:ext>
            </a:extLst>
          </p:cNvPr>
          <p:cNvCxnSpPr>
            <a:stCxn id="7" idx="5"/>
            <a:endCxn id="4" idx="1"/>
          </p:cNvCxnSpPr>
          <p:nvPr/>
        </p:nvCxnSpPr>
        <p:spPr>
          <a:xfrm>
            <a:off x="2384133" y="3029995"/>
            <a:ext cx="1332398" cy="334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C4A3D1-01A8-4E53-9A09-8B8230DA8D28}"/>
              </a:ext>
            </a:extLst>
          </p:cNvPr>
          <p:cNvSpPr txBox="1"/>
          <p:nvPr/>
        </p:nvSpPr>
        <p:spPr>
          <a:xfrm>
            <a:off x="342075" y="3756780"/>
            <a:ext cx="11555281" cy="923330"/>
          </a:xfrm>
          <a:prstGeom prst="rect">
            <a:avLst/>
          </a:prstGeom>
          <a:noFill/>
          <a:ln>
            <a:solidFill>
              <a:schemeClr val="accent1"/>
            </a:solidFill>
          </a:ln>
        </p:spPr>
        <p:txBody>
          <a:bodyPr wrap="square" rtlCol="0">
            <a:spAutoFit/>
          </a:bodyPr>
          <a:lstStyle/>
          <a:p>
            <a:pPr algn="just"/>
            <a:r>
              <a:rPr lang="en-US" b="1" u="sng" dirty="0"/>
              <a:t>GENERAL GOAL:</a:t>
            </a:r>
            <a:r>
              <a:rPr lang="en-US" b="1" dirty="0"/>
              <a:t> </a:t>
            </a:r>
            <a:r>
              <a:rPr lang="en-US" dirty="0"/>
              <a:t>prioritize those research projects coming from vulnerable researchers in need of temporary support, that can boost the future collaboration with European RIs and that can have a positive impact on the reconstruction of Ukrainian Research Institutes and on their integration within the European Research Area.</a:t>
            </a:r>
          </a:p>
        </p:txBody>
      </p:sp>
      <p:sp>
        <p:nvSpPr>
          <p:cNvPr id="8" name="Rectangle 7">
            <a:extLst>
              <a:ext uri="{FF2B5EF4-FFF2-40B4-BE49-F238E27FC236}">
                <a16:creationId xmlns:a16="http://schemas.microsoft.com/office/drawing/2014/main" id="{BABC3FA7-2EC0-48A1-A2BF-1D541B0DB9E3}"/>
              </a:ext>
            </a:extLst>
          </p:cNvPr>
          <p:cNvSpPr/>
          <p:nvPr/>
        </p:nvSpPr>
        <p:spPr>
          <a:xfrm>
            <a:off x="210098" y="6438697"/>
            <a:ext cx="12109588" cy="338554"/>
          </a:xfrm>
          <a:prstGeom prst="rect">
            <a:avLst/>
          </a:prstGeom>
        </p:spPr>
        <p:txBody>
          <a:bodyPr wrap="square">
            <a:spAutoFit/>
          </a:bodyPr>
          <a:lstStyle/>
          <a:p>
            <a:r>
              <a:rPr lang="en-US" sz="1600" i="1" dirty="0"/>
              <a:t>*This is primarily a support programme for researchers that are suffering extremely difficult working and living conditions (</a:t>
            </a:r>
            <a:r>
              <a:rPr lang="en-US" sz="1600" b="1" i="1" dirty="0"/>
              <a:t>self-declaration</a:t>
            </a:r>
            <a:r>
              <a:rPr lang="en-US" sz="1600" i="1" dirty="0"/>
              <a:t>).</a:t>
            </a:r>
          </a:p>
        </p:txBody>
      </p:sp>
      <p:sp>
        <p:nvSpPr>
          <p:cNvPr id="16" name="TextBox 15">
            <a:extLst>
              <a:ext uri="{FF2B5EF4-FFF2-40B4-BE49-F238E27FC236}">
                <a16:creationId xmlns:a16="http://schemas.microsoft.com/office/drawing/2014/main" id="{06A0E9DB-DAD2-4EF0-9943-0877B1B73A21}"/>
              </a:ext>
            </a:extLst>
          </p:cNvPr>
          <p:cNvSpPr txBox="1"/>
          <p:nvPr/>
        </p:nvSpPr>
        <p:spPr>
          <a:xfrm>
            <a:off x="342074" y="4831570"/>
            <a:ext cx="11555281" cy="1477328"/>
          </a:xfrm>
          <a:prstGeom prst="rect">
            <a:avLst/>
          </a:prstGeom>
          <a:noFill/>
          <a:ln>
            <a:solidFill>
              <a:schemeClr val="accent1"/>
            </a:solidFill>
          </a:ln>
        </p:spPr>
        <p:txBody>
          <a:bodyPr wrap="square" rtlCol="0">
            <a:spAutoFit/>
          </a:bodyPr>
          <a:lstStyle/>
          <a:p>
            <a:pPr algn="just"/>
            <a:r>
              <a:rPr lang="en-US" b="1" u="sng" dirty="0"/>
              <a:t>The WP9 SRP</a:t>
            </a:r>
            <a:r>
              <a:rPr lang="en-US" dirty="0"/>
              <a:t>, composed mainly by prominent managers of European and ESFRI RIs, will pre-define the </a:t>
            </a:r>
            <a:r>
              <a:rPr lang="en-US" b="1" dirty="0"/>
              <a:t>specific evaluation criteria, the scoring system </a:t>
            </a:r>
            <a:r>
              <a:rPr lang="en-US" dirty="0"/>
              <a:t>and the</a:t>
            </a:r>
            <a:r>
              <a:rPr lang="en-US" b="1" dirty="0"/>
              <a:t> methodology </a:t>
            </a:r>
            <a:r>
              <a:rPr lang="en-US" dirty="0"/>
              <a:t>of the selection process</a:t>
            </a:r>
            <a:r>
              <a:rPr lang="en-US" b="1" dirty="0"/>
              <a:t>. </a:t>
            </a:r>
            <a:r>
              <a:rPr lang="en-US" dirty="0"/>
              <a:t>They will also help STCU </a:t>
            </a:r>
            <a:r>
              <a:rPr lang="en-US" b="1" dirty="0"/>
              <a:t>finding  the most relevant independent experts </a:t>
            </a:r>
            <a:r>
              <a:rPr lang="en-US" dirty="0"/>
              <a:t>(in their scientific domain) that will be recruited for the </a:t>
            </a:r>
            <a:r>
              <a:rPr lang="en-US" b="1" dirty="0"/>
              <a:t>evaluation of the single applications. The SRP will approve the final list of research projects </a:t>
            </a:r>
            <a:r>
              <a:rPr lang="en-US" dirty="0"/>
              <a:t>that are recommended for funding, based on the results of the evaluation  conducted  by the external experts.</a:t>
            </a:r>
          </a:p>
        </p:txBody>
      </p:sp>
      <p:sp>
        <p:nvSpPr>
          <p:cNvPr id="9" name="Slide Number Placeholder 8">
            <a:extLst>
              <a:ext uri="{FF2B5EF4-FFF2-40B4-BE49-F238E27FC236}">
                <a16:creationId xmlns:a16="http://schemas.microsoft.com/office/drawing/2014/main" id="{2916A891-063F-4592-AB0C-0A2883979673}"/>
              </a:ext>
            </a:extLst>
          </p:cNvPr>
          <p:cNvSpPr>
            <a:spLocks noGrp="1"/>
          </p:cNvSpPr>
          <p:nvPr>
            <p:ph type="sldNum" sz="quarter" idx="12"/>
          </p:nvPr>
        </p:nvSpPr>
        <p:spPr/>
        <p:txBody>
          <a:bodyPr/>
          <a:lstStyle/>
          <a:p>
            <a:fld id="{816A304F-65C8-4975-9904-5A915DF049C6}" type="slidenum">
              <a:rPr lang="en-US" smtClean="0"/>
              <a:t>12</a:t>
            </a:fld>
            <a:endParaRPr lang="en-US"/>
          </a:p>
        </p:txBody>
      </p:sp>
    </p:spTree>
    <p:extLst>
      <p:ext uri="{BB962C8B-B14F-4D97-AF65-F5344CB8AC3E}">
        <p14:creationId xmlns:p14="http://schemas.microsoft.com/office/powerpoint/2010/main" val="79302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25" name="TextBox 24">
            <a:extLst>
              <a:ext uri="{FF2B5EF4-FFF2-40B4-BE49-F238E27FC236}">
                <a16:creationId xmlns:a16="http://schemas.microsoft.com/office/drawing/2014/main" id="{1F03BAC8-8D74-43EB-B8AC-E39769B60779}"/>
              </a:ext>
            </a:extLst>
          </p:cNvPr>
          <p:cNvSpPr txBox="1"/>
          <p:nvPr/>
        </p:nvSpPr>
        <p:spPr>
          <a:xfrm>
            <a:off x="342075" y="198598"/>
            <a:ext cx="11507849" cy="367566"/>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a:t>
            </a:r>
            <a:r>
              <a:rPr lang="en-US" dirty="0"/>
              <a:t>Selection criteria</a:t>
            </a:r>
          </a:p>
        </p:txBody>
      </p:sp>
      <p:sp>
        <p:nvSpPr>
          <p:cNvPr id="10" name="Rectangle 9">
            <a:extLst>
              <a:ext uri="{FF2B5EF4-FFF2-40B4-BE49-F238E27FC236}">
                <a16:creationId xmlns:a16="http://schemas.microsoft.com/office/drawing/2014/main" id="{BC728CD4-70E7-48E9-8F9B-D371969802DA}"/>
              </a:ext>
            </a:extLst>
          </p:cNvPr>
          <p:cNvSpPr/>
          <p:nvPr/>
        </p:nvSpPr>
        <p:spPr>
          <a:xfrm>
            <a:off x="266232" y="616404"/>
            <a:ext cx="11507849" cy="2031325"/>
          </a:xfrm>
          <a:prstGeom prst="rect">
            <a:avLst/>
          </a:prstGeom>
        </p:spPr>
        <p:txBody>
          <a:bodyPr wrap="square">
            <a:spAutoFit/>
          </a:bodyPr>
          <a:lstStyle/>
          <a:p>
            <a:pPr algn="just"/>
            <a:r>
              <a:rPr lang="en-US" dirty="0"/>
              <a:t>After the eligibility check, the valid applications will  go through the next steps of the Selection Process and will be evaluated by the external experts recruited by the EURIZON team (through STCU) based on a </a:t>
            </a:r>
            <a:r>
              <a:rPr lang="en-US" b="1" u="sng" dirty="0">
                <a:effectLst>
                  <a:outerShdw blurRad="38100" dist="38100" dir="2700000" algn="tl">
                    <a:srgbClr val="000000">
                      <a:alpha val="43137"/>
                    </a:srgbClr>
                  </a:outerShdw>
                </a:effectLst>
              </a:rPr>
              <a:t>combination of several scientific and non-scientific criteria</a:t>
            </a:r>
            <a:r>
              <a:rPr lang="en-US" dirty="0"/>
              <a:t>. The definition of the selection criteria and the methodology of the evaluation process (scoring system and balance between the scientific and non-scientific criteria) </a:t>
            </a:r>
            <a:r>
              <a:rPr lang="en-US" u="sng" dirty="0">
                <a:effectLst>
                  <a:outerShdw blurRad="38100" dist="38100" dir="2700000" algn="tl">
                    <a:srgbClr val="000000">
                      <a:alpha val="43137"/>
                    </a:srgbClr>
                  </a:outerShdw>
                </a:effectLst>
              </a:rPr>
              <a:t>will be pre-defined by the WP9 SRP</a:t>
            </a:r>
            <a:r>
              <a:rPr lang="en-US" dirty="0"/>
              <a:t>.</a:t>
            </a:r>
            <a:r>
              <a:rPr lang="en-US" b="1" dirty="0"/>
              <a:t> </a:t>
            </a:r>
          </a:p>
          <a:p>
            <a:pPr algn="just"/>
            <a:r>
              <a:rPr lang="en-US" dirty="0"/>
              <a:t>This fellowship is a special programme conceived to help researchers that are </a:t>
            </a:r>
            <a:r>
              <a:rPr lang="en-US" b="1" dirty="0"/>
              <a:t>suffering from the consequences of the war to bridge the current situation of urgency, so the vulnerability of the conditions of the researchers will be balanced with the other criteria.</a:t>
            </a:r>
            <a:r>
              <a:rPr lang="en-US" dirty="0"/>
              <a:t> Here below some </a:t>
            </a:r>
            <a:r>
              <a:rPr lang="en-US" b="1" u="sng" dirty="0"/>
              <a:t>examples </a:t>
            </a:r>
            <a:r>
              <a:rPr lang="en-US" dirty="0"/>
              <a:t>: </a:t>
            </a:r>
          </a:p>
        </p:txBody>
      </p:sp>
      <p:sp>
        <p:nvSpPr>
          <p:cNvPr id="9" name="Rectangle: Rounded Corners 8">
            <a:extLst>
              <a:ext uri="{FF2B5EF4-FFF2-40B4-BE49-F238E27FC236}">
                <a16:creationId xmlns:a16="http://schemas.microsoft.com/office/drawing/2014/main" id="{63172624-FA39-49C9-9C47-7399C4BF518A}"/>
              </a:ext>
            </a:extLst>
          </p:cNvPr>
          <p:cNvSpPr/>
          <p:nvPr/>
        </p:nvSpPr>
        <p:spPr>
          <a:xfrm>
            <a:off x="340053" y="4122826"/>
            <a:ext cx="11360218" cy="4812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The PI´s and team members scientific/technical </a:t>
            </a:r>
            <a:r>
              <a:rPr lang="en-US" b="1" dirty="0">
                <a:solidFill>
                  <a:schemeClr val="tx1"/>
                </a:solidFill>
              </a:rPr>
              <a:t>merits and professional experience</a:t>
            </a:r>
            <a:r>
              <a:rPr lang="en-US" dirty="0">
                <a:solidFill>
                  <a:schemeClr val="tx1"/>
                </a:solidFill>
              </a:rPr>
              <a:t>;</a:t>
            </a:r>
          </a:p>
        </p:txBody>
      </p:sp>
      <p:sp>
        <p:nvSpPr>
          <p:cNvPr id="11" name="Rectangle: Rounded Corners 10">
            <a:extLst>
              <a:ext uri="{FF2B5EF4-FFF2-40B4-BE49-F238E27FC236}">
                <a16:creationId xmlns:a16="http://schemas.microsoft.com/office/drawing/2014/main" id="{40AD984E-4522-48F7-93B7-85DCFEF672AA}"/>
              </a:ext>
            </a:extLst>
          </p:cNvPr>
          <p:cNvSpPr/>
          <p:nvPr/>
        </p:nvSpPr>
        <p:spPr>
          <a:xfrm>
            <a:off x="340053" y="4721504"/>
            <a:ext cx="11360218" cy="722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The capacity of the team, the </a:t>
            </a:r>
            <a:r>
              <a:rPr lang="en-US" b="1" dirty="0">
                <a:solidFill>
                  <a:schemeClr val="tx1"/>
                </a:solidFill>
              </a:rPr>
              <a:t>compatibility of the candidates profiles</a:t>
            </a:r>
            <a:r>
              <a:rPr lang="en-US" dirty="0">
                <a:solidFill>
                  <a:schemeClr val="tx1"/>
                </a:solidFill>
              </a:rPr>
              <a:t> with the research programme needs and the relevance of their participation;</a:t>
            </a:r>
          </a:p>
        </p:txBody>
      </p:sp>
      <p:sp>
        <p:nvSpPr>
          <p:cNvPr id="13" name="Rectangle: Rounded Corners 12">
            <a:extLst>
              <a:ext uri="{FF2B5EF4-FFF2-40B4-BE49-F238E27FC236}">
                <a16:creationId xmlns:a16="http://schemas.microsoft.com/office/drawing/2014/main" id="{38E0E31C-585E-4B00-9895-13D3792DE7AA}"/>
              </a:ext>
            </a:extLst>
          </p:cNvPr>
          <p:cNvSpPr/>
          <p:nvPr/>
        </p:nvSpPr>
        <p:spPr>
          <a:xfrm>
            <a:off x="340053" y="2984682"/>
            <a:ext cx="11360218" cy="4572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The level of </a:t>
            </a:r>
            <a:r>
              <a:rPr lang="en-US" b="1" dirty="0">
                <a:solidFill>
                  <a:schemeClr val="tx1"/>
                </a:solidFill>
              </a:rPr>
              <a:t>cooperation and synergy foreseen with the European partner</a:t>
            </a:r>
            <a:r>
              <a:rPr lang="en-US" dirty="0">
                <a:solidFill>
                  <a:schemeClr val="tx1"/>
                </a:solidFill>
              </a:rPr>
              <a:t>;</a:t>
            </a:r>
          </a:p>
        </p:txBody>
      </p:sp>
      <p:sp>
        <p:nvSpPr>
          <p:cNvPr id="14" name="Rectangle: Rounded Corners 13">
            <a:extLst>
              <a:ext uri="{FF2B5EF4-FFF2-40B4-BE49-F238E27FC236}">
                <a16:creationId xmlns:a16="http://schemas.microsoft.com/office/drawing/2014/main" id="{A5604305-A54C-445B-BBEE-907DF5A16EC5}"/>
              </a:ext>
            </a:extLst>
          </p:cNvPr>
          <p:cNvSpPr/>
          <p:nvPr/>
        </p:nvSpPr>
        <p:spPr>
          <a:xfrm>
            <a:off x="340053" y="3540958"/>
            <a:ext cx="11360218" cy="482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The </a:t>
            </a:r>
            <a:r>
              <a:rPr lang="en-US" b="1" dirty="0">
                <a:solidFill>
                  <a:schemeClr val="tx1"/>
                </a:solidFill>
              </a:rPr>
              <a:t>technical feasibility </a:t>
            </a:r>
            <a:r>
              <a:rPr lang="en-US" dirty="0">
                <a:solidFill>
                  <a:schemeClr val="tx1"/>
                </a:solidFill>
              </a:rPr>
              <a:t>and the </a:t>
            </a:r>
            <a:r>
              <a:rPr lang="en-US" b="1" dirty="0">
                <a:solidFill>
                  <a:schemeClr val="tx1"/>
                </a:solidFill>
              </a:rPr>
              <a:t>scientific excellence </a:t>
            </a:r>
            <a:r>
              <a:rPr lang="en-US" dirty="0">
                <a:solidFill>
                  <a:schemeClr val="tx1"/>
                </a:solidFill>
              </a:rPr>
              <a:t>of the research project;</a:t>
            </a:r>
          </a:p>
        </p:txBody>
      </p:sp>
      <p:sp>
        <p:nvSpPr>
          <p:cNvPr id="15" name="Rectangle: Rounded Corners 14">
            <a:extLst>
              <a:ext uri="{FF2B5EF4-FFF2-40B4-BE49-F238E27FC236}">
                <a16:creationId xmlns:a16="http://schemas.microsoft.com/office/drawing/2014/main" id="{F87CB1B9-37EE-4015-9609-E79DA1D5F521}"/>
              </a:ext>
            </a:extLst>
          </p:cNvPr>
          <p:cNvSpPr/>
          <p:nvPr/>
        </p:nvSpPr>
        <p:spPr>
          <a:xfrm>
            <a:off x="340053" y="5531955"/>
            <a:ext cx="11360218"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The potential of boosting the future </a:t>
            </a:r>
            <a:r>
              <a:rPr lang="en-US" b="1" dirty="0">
                <a:solidFill>
                  <a:schemeClr val="tx1"/>
                </a:solidFill>
              </a:rPr>
              <a:t>integration of Ukrainian RIs with the European Research Area </a:t>
            </a:r>
            <a:r>
              <a:rPr lang="en-US" dirty="0">
                <a:solidFill>
                  <a:schemeClr val="tx1"/>
                </a:solidFill>
              </a:rPr>
              <a:t>(ERA) beyond EURIZON;</a:t>
            </a:r>
          </a:p>
        </p:txBody>
      </p:sp>
      <p:sp>
        <p:nvSpPr>
          <p:cNvPr id="4" name="Slide Number Placeholder 3">
            <a:extLst>
              <a:ext uri="{FF2B5EF4-FFF2-40B4-BE49-F238E27FC236}">
                <a16:creationId xmlns:a16="http://schemas.microsoft.com/office/drawing/2014/main" id="{4F3435D1-C353-4A5D-B864-7751D2885374}"/>
              </a:ext>
            </a:extLst>
          </p:cNvPr>
          <p:cNvSpPr>
            <a:spLocks noGrp="1"/>
          </p:cNvSpPr>
          <p:nvPr>
            <p:ph type="sldNum" sz="quarter" idx="12"/>
          </p:nvPr>
        </p:nvSpPr>
        <p:spPr/>
        <p:txBody>
          <a:bodyPr/>
          <a:lstStyle/>
          <a:p>
            <a:fld id="{816A304F-65C8-4975-9904-5A915DF049C6}" type="slidenum">
              <a:rPr lang="en-US" smtClean="0"/>
              <a:t>13</a:t>
            </a:fld>
            <a:endParaRPr lang="en-US"/>
          </a:p>
        </p:txBody>
      </p:sp>
    </p:spTree>
    <p:extLst>
      <p:ext uri="{BB962C8B-B14F-4D97-AF65-F5344CB8AC3E}">
        <p14:creationId xmlns:p14="http://schemas.microsoft.com/office/powerpoint/2010/main" val="360582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AEBCCE-EB60-4F5D-AE03-591B0918EE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A304F-65C8-4975-9904-5A915DF049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4359B515-7B77-4E13-B89C-121DB8636B41}"/>
              </a:ext>
            </a:extLst>
          </p:cNvPr>
          <p:cNvGraphicFramePr>
            <a:graphicFrameLocks noGrp="1"/>
          </p:cNvGraphicFramePr>
          <p:nvPr>
            <p:extLst>
              <p:ext uri="{D42A27DB-BD31-4B8C-83A1-F6EECF244321}">
                <p14:modId xmlns:p14="http://schemas.microsoft.com/office/powerpoint/2010/main" val="2275902037"/>
              </p:ext>
            </p:extLst>
          </p:nvPr>
        </p:nvGraphicFramePr>
        <p:xfrm>
          <a:off x="612742" y="1527143"/>
          <a:ext cx="10197248" cy="4780190"/>
        </p:xfrm>
        <a:graphic>
          <a:graphicData uri="http://schemas.openxmlformats.org/drawingml/2006/table">
            <a:tbl>
              <a:tblPr>
                <a:tableStyleId>{BC89EF96-8CEA-46FF-86C4-4CE0E7609802}</a:tableStyleId>
              </a:tblPr>
              <a:tblGrid>
                <a:gridCol w="1986295">
                  <a:extLst>
                    <a:ext uri="{9D8B030D-6E8A-4147-A177-3AD203B41FA5}">
                      <a16:colId xmlns:a16="http://schemas.microsoft.com/office/drawing/2014/main" val="3397845149"/>
                    </a:ext>
                  </a:extLst>
                </a:gridCol>
                <a:gridCol w="2028259">
                  <a:extLst>
                    <a:ext uri="{9D8B030D-6E8A-4147-A177-3AD203B41FA5}">
                      <a16:colId xmlns:a16="http://schemas.microsoft.com/office/drawing/2014/main" val="2142564436"/>
                    </a:ext>
                  </a:extLst>
                </a:gridCol>
                <a:gridCol w="3046123">
                  <a:extLst>
                    <a:ext uri="{9D8B030D-6E8A-4147-A177-3AD203B41FA5}">
                      <a16:colId xmlns:a16="http://schemas.microsoft.com/office/drawing/2014/main" val="2213768900"/>
                    </a:ext>
                  </a:extLst>
                </a:gridCol>
                <a:gridCol w="3136571">
                  <a:extLst>
                    <a:ext uri="{9D8B030D-6E8A-4147-A177-3AD203B41FA5}">
                      <a16:colId xmlns:a16="http://schemas.microsoft.com/office/drawing/2014/main" val="26946228"/>
                    </a:ext>
                  </a:extLst>
                </a:gridCol>
              </a:tblGrid>
              <a:tr h="633225">
                <a:tc>
                  <a:txBody>
                    <a:bodyPr/>
                    <a:lstStyle/>
                    <a:p>
                      <a:pPr algn="ctr" fontAlgn="ctr"/>
                      <a:r>
                        <a:rPr lang="en-US" sz="1600" u="none" strike="noStrike" dirty="0">
                          <a:effectLst/>
                        </a:rPr>
                        <a:t>Domain</a:t>
                      </a:r>
                      <a:endParaRPr lang="en-US" sz="1600" b="1" i="0" u="none" strike="noStrike" dirty="0">
                        <a:solidFill>
                          <a:srgbClr val="000000"/>
                        </a:solidFill>
                        <a:effectLst/>
                        <a:latin typeface="Calibri" panose="020F0502020204030204" pitchFamily="34" charset="0"/>
                      </a:endParaRPr>
                    </a:p>
                  </a:txBody>
                  <a:tcPr marL="6350" marR="6350" marT="6350" marB="0" anchor="ctr">
                    <a:solidFill>
                      <a:schemeClr val="accent1">
                        <a:lumMod val="20000"/>
                        <a:lumOff val="80000"/>
                      </a:schemeClr>
                    </a:solidFill>
                  </a:tcPr>
                </a:tc>
                <a:tc>
                  <a:txBody>
                    <a:bodyPr/>
                    <a:lstStyle/>
                    <a:p>
                      <a:pPr algn="ctr" fontAlgn="ctr"/>
                      <a:r>
                        <a:rPr lang="en-US" sz="1600" u="none" strike="noStrike" dirty="0">
                          <a:effectLst/>
                        </a:rPr>
                        <a:t>SRP Member</a:t>
                      </a:r>
                      <a:endParaRPr lang="en-US" sz="1600" b="1" i="0" u="none" strike="noStrike" dirty="0">
                        <a:solidFill>
                          <a:srgbClr val="000000"/>
                        </a:solidFill>
                        <a:effectLst/>
                        <a:latin typeface="Calibri" panose="020F0502020204030204" pitchFamily="34" charset="0"/>
                      </a:endParaRPr>
                    </a:p>
                  </a:txBody>
                  <a:tcPr marL="6350" marR="6350" marT="6350" marB="0" anchor="ctr">
                    <a:solidFill>
                      <a:schemeClr val="accent1">
                        <a:lumMod val="20000"/>
                        <a:lumOff val="80000"/>
                      </a:schemeClr>
                    </a:solidFill>
                  </a:tcPr>
                </a:tc>
                <a:tc>
                  <a:txBody>
                    <a:bodyPr/>
                    <a:lstStyle/>
                    <a:p>
                      <a:pPr algn="ctr" fontAlgn="ctr"/>
                      <a:r>
                        <a:rPr lang="en-US" sz="1600" u="none" strike="noStrike" dirty="0">
                          <a:effectLst/>
                        </a:rPr>
                        <a:t>Function</a:t>
                      </a:r>
                      <a:endParaRPr lang="en-US" sz="1600" b="1" i="0" u="none" strike="noStrike" dirty="0">
                        <a:solidFill>
                          <a:srgbClr val="000000"/>
                        </a:solidFill>
                        <a:effectLst/>
                        <a:latin typeface="Calibri" panose="020F0502020204030204" pitchFamily="34" charset="0"/>
                      </a:endParaRPr>
                    </a:p>
                  </a:txBody>
                  <a:tcPr marL="6350" marR="6350" marT="6350" marB="0" anchor="ctr">
                    <a:solidFill>
                      <a:schemeClr val="accent1">
                        <a:lumMod val="20000"/>
                        <a:lumOff val="80000"/>
                      </a:schemeClr>
                    </a:solidFill>
                  </a:tcPr>
                </a:tc>
                <a:tc>
                  <a:txBody>
                    <a:bodyPr/>
                    <a:lstStyle/>
                    <a:p>
                      <a:pPr algn="ctr" fontAlgn="ctr"/>
                      <a:r>
                        <a:rPr lang="en-US" sz="1600" u="none" strike="noStrike" dirty="0">
                          <a:effectLst/>
                        </a:rPr>
                        <a:t>Organization</a:t>
                      </a:r>
                      <a:endParaRPr lang="en-US" sz="1600" b="1" i="0" u="none" strike="noStrike" dirty="0">
                        <a:solidFill>
                          <a:srgbClr val="000000"/>
                        </a:solidFill>
                        <a:effectLst/>
                        <a:latin typeface="Calibri" panose="020F0502020204030204" pitchFamily="34" charset="0"/>
                      </a:endParaRPr>
                    </a:p>
                  </a:txBody>
                  <a:tcPr marL="6350" marR="6350" marT="6350" marB="0" anchor="ctr">
                    <a:solidFill>
                      <a:schemeClr val="accent1">
                        <a:lumMod val="20000"/>
                        <a:lumOff val="80000"/>
                      </a:schemeClr>
                    </a:solidFill>
                  </a:tcPr>
                </a:tc>
                <a:extLst>
                  <a:ext uri="{0D108BD9-81ED-4DB2-BD59-A6C34878D82A}">
                    <a16:rowId xmlns:a16="http://schemas.microsoft.com/office/drawing/2014/main" val="2199743420"/>
                  </a:ext>
                </a:extLst>
              </a:tr>
              <a:tr h="504520">
                <a:tc>
                  <a:txBody>
                    <a:bodyPr/>
                    <a:lstStyle/>
                    <a:p>
                      <a:pPr algn="ctr" fontAlgn="ctr"/>
                      <a:r>
                        <a:rPr lang="en-US" sz="1600" u="none" strike="noStrike">
                          <a:effectLst/>
                        </a:rPr>
                        <a:t>Energy</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Manuel J. Blanco</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EC H2020 European Research Area (ERA) Project Chair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Cyprus Institute - EU SOLARIS </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97574167"/>
                  </a:ext>
                </a:extLst>
              </a:tr>
              <a:tr h="298594">
                <a:tc>
                  <a:txBody>
                    <a:bodyPr/>
                    <a:lstStyle/>
                    <a:p>
                      <a:pPr algn="ctr" fontAlgn="ctr"/>
                      <a:r>
                        <a:rPr lang="en-US" sz="1600" u="none" strike="noStrike" dirty="0">
                          <a:effectLst/>
                        </a:rPr>
                        <a:t>Energy</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Sverre Quale</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Executive Director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ECCSEL ERIC</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42074915"/>
                  </a:ext>
                </a:extLst>
              </a:tr>
              <a:tr h="298594">
                <a:tc>
                  <a:txBody>
                    <a:bodyPr/>
                    <a:lstStyle/>
                    <a:p>
                      <a:pPr algn="ctr" fontAlgn="ctr"/>
                      <a:r>
                        <a:rPr lang="en-US" sz="1600" u="none" strike="noStrike">
                          <a:effectLst/>
                        </a:rPr>
                        <a:t>Environment</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Werner Kutsch</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Director General</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ICOS ERIC</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94921095"/>
                  </a:ext>
                </a:extLst>
              </a:tr>
              <a:tr h="298594">
                <a:tc>
                  <a:txBody>
                    <a:bodyPr/>
                    <a:lstStyle/>
                    <a:p>
                      <a:pPr algn="ctr" fontAlgn="ctr"/>
                      <a:r>
                        <a:rPr lang="en-US" sz="1600" u="none" strike="noStrike">
                          <a:effectLst/>
                        </a:rPr>
                        <a:t>Environment</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Juan-Miguel González-Aranda</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CTO</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LifeWatch ERIC</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3099554"/>
                  </a:ext>
                </a:extLst>
              </a:tr>
              <a:tr h="298594">
                <a:tc>
                  <a:txBody>
                    <a:bodyPr/>
                    <a:lstStyle/>
                    <a:p>
                      <a:pPr algn="ctr" fontAlgn="ctr"/>
                      <a:r>
                        <a:rPr lang="en-US" sz="1600" u="none" strike="noStrike" dirty="0">
                          <a:effectLst/>
                        </a:rPr>
                        <a:t>Life Sciences</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Niklas Blomberg</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Executive Director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ELIXIR</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82029116"/>
                  </a:ext>
                </a:extLst>
              </a:tr>
              <a:tr h="368791">
                <a:tc>
                  <a:txBody>
                    <a:bodyPr/>
                    <a:lstStyle/>
                    <a:p>
                      <a:pPr algn="ctr" fontAlgn="ctr"/>
                      <a:r>
                        <a:rPr lang="en-US" sz="1600" u="none" strike="noStrike" dirty="0">
                          <a:effectLst/>
                        </a:rPr>
                        <a:t>Life Sciences</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Michael Raess</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COO</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Infrafrontier GmbH</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0006438"/>
                  </a:ext>
                </a:extLst>
              </a:tr>
              <a:tr h="298594">
                <a:tc>
                  <a:txBody>
                    <a:bodyPr/>
                    <a:lstStyle/>
                    <a:p>
                      <a:pPr algn="ctr" fontAlgn="ctr"/>
                      <a:r>
                        <a:rPr lang="en-US" sz="1600" u="none" strike="noStrike">
                          <a:effectLst/>
                        </a:rPr>
                        <a:t>Physical Sciences</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Jana Kolar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Executive Director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CERIC-ERIC</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82311868"/>
                  </a:ext>
                </a:extLst>
              </a:tr>
              <a:tr h="298594">
                <a:tc>
                  <a:txBody>
                    <a:bodyPr/>
                    <a:lstStyle/>
                    <a:p>
                      <a:pPr algn="ctr" fontAlgn="ctr"/>
                      <a:r>
                        <a:rPr lang="en-US" sz="1600" u="none" strike="noStrike" dirty="0">
                          <a:effectLst/>
                        </a:rPr>
                        <a:t>Social Sciences &amp; Humanities</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Angelika Scheurer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Deputy Director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ESS ERIC</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7798868"/>
                  </a:ext>
                </a:extLst>
              </a:tr>
              <a:tr h="298594">
                <a:tc>
                  <a:txBody>
                    <a:bodyPr/>
                    <a:lstStyle/>
                    <a:p>
                      <a:pPr algn="ctr" fontAlgn="ctr"/>
                      <a:r>
                        <a:rPr lang="en-US" sz="1600" u="none" strike="noStrike" dirty="0">
                          <a:effectLst/>
                        </a:rPr>
                        <a:t>Social Sciences &amp; Humanities</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Jennifer Edmond</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Director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DARIAH ERIC</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69045557"/>
                  </a:ext>
                </a:extLst>
              </a:tr>
              <a:tr h="298594">
                <a:tc>
                  <a:txBody>
                    <a:bodyPr/>
                    <a:lstStyle/>
                    <a:p>
                      <a:pPr algn="ctr" fontAlgn="ctr"/>
                      <a:r>
                        <a:rPr lang="en-US" sz="1600" u="none" strike="noStrike">
                          <a:effectLst/>
                        </a:rPr>
                        <a:t>eInfrastructures</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Tiziana Ferrari</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n-US" sz="1600" u="none" strike="noStrike">
                          <a:effectLst/>
                        </a:rPr>
                        <a:t>Managing Director</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EGI Foundation</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25384097"/>
                  </a:ext>
                </a:extLst>
              </a:tr>
              <a:tr h="298594">
                <a:tc>
                  <a:txBody>
                    <a:bodyPr/>
                    <a:lstStyle/>
                    <a:p>
                      <a:pPr algn="ctr" fontAlgn="ctr"/>
                      <a:r>
                        <a:rPr lang="en-US" sz="1600" u="none" strike="noStrike">
                          <a:effectLst/>
                        </a:rPr>
                        <a:t>eInfrastructures</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Hilary Hanahoe</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n-US" sz="1600" u="none" strike="noStrike">
                          <a:effectLst/>
                        </a:rPr>
                        <a:t>Secretary General</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Research Data Alliance</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45069520"/>
                  </a:ext>
                </a:extLst>
              </a:tr>
            </a:tbl>
          </a:graphicData>
        </a:graphic>
      </p:graphicFrame>
      <p:sp>
        <p:nvSpPr>
          <p:cNvPr id="4" name="Rectangle 3">
            <a:extLst>
              <a:ext uri="{FF2B5EF4-FFF2-40B4-BE49-F238E27FC236}">
                <a16:creationId xmlns:a16="http://schemas.microsoft.com/office/drawing/2014/main" id="{83DCB0F2-B32C-4D5B-ACC8-47CC4CCC6013}"/>
              </a:ext>
            </a:extLst>
          </p:cNvPr>
          <p:cNvSpPr/>
          <p:nvPr/>
        </p:nvSpPr>
        <p:spPr>
          <a:xfrm>
            <a:off x="2599440" y="252590"/>
            <a:ext cx="593624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rPr>
              <a:t>WP 9: Scientific Review Panel SRP</a:t>
            </a:r>
            <a:endParaRPr kumimoji="0" lang="de-DE" sz="3200" b="0" i="0" u="none" strike="noStrike" kern="0" cap="none" spc="0" normalizeH="0" baseline="0" noProof="0" dirty="0">
              <a:ln>
                <a:noFill/>
              </a:ln>
              <a:solidFill>
                <a:srgbClr val="164194"/>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A4092C8-A70B-4FA1-B3A5-E038DE077B43}"/>
              </a:ext>
            </a:extLst>
          </p:cNvPr>
          <p:cNvSpPr/>
          <p:nvPr/>
        </p:nvSpPr>
        <p:spPr>
          <a:xfrm>
            <a:off x="612742" y="951906"/>
            <a:ext cx="10197248" cy="471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will appoint two new experts from Ukrainian Research institutes and Authorities</a:t>
            </a:r>
          </a:p>
        </p:txBody>
      </p:sp>
    </p:spTree>
    <p:extLst>
      <p:ext uri="{BB962C8B-B14F-4D97-AF65-F5344CB8AC3E}">
        <p14:creationId xmlns:p14="http://schemas.microsoft.com/office/powerpoint/2010/main" val="184695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BE8ECC9-D859-4B8E-8ABD-14196815905E}"/>
              </a:ext>
            </a:extLst>
          </p:cNvPr>
          <p:cNvSpPr txBox="1"/>
          <p:nvPr/>
        </p:nvSpPr>
        <p:spPr>
          <a:xfrm>
            <a:off x="476042" y="4689471"/>
            <a:ext cx="10826695" cy="2031325"/>
          </a:xfrm>
          <a:prstGeom prst="rect">
            <a:avLst/>
          </a:prstGeom>
          <a:noFill/>
          <a:ln w="6350">
            <a:solidFill>
              <a:schemeClr val="tx1"/>
            </a:solidFill>
          </a:ln>
        </p:spPr>
        <p:txBody>
          <a:bodyPr wrap="square" rtlCol="0">
            <a:spAutoFit/>
          </a:bodyPr>
          <a:lstStyle/>
          <a:p>
            <a:r>
              <a:rPr lang="en-US" dirty="0"/>
              <a:t>RÅC-2023 International Summer School  will open the doors to Ukraine scientists ( as per the 2022 edition). It will be held on 20-27 August 2023.</a:t>
            </a:r>
          </a:p>
          <a:p>
            <a:endParaRPr lang="en-US" dirty="0"/>
          </a:p>
          <a:p>
            <a:r>
              <a:rPr lang="en-US" dirty="0"/>
              <a:t>BUDGET: funding (Travel) EU MS&amp;AC including Ukrainian early stage researchers attending the RÅC-2023 International Summer School.</a:t>
            </a:r>
          </a:p>
          <a:p>
            <a:endParaRPr lang="en-US" dirty="0"/>
          </a:p>
          <a:p>
            <a:r>
              <a:rPr lang="en-US" i="1" dirty="0"/>
              <a:t>NB:  Ukrainian students already participated in the 2022 edition of the RÅC International Summer school.</a:t>
            </a:r>
          </a:p>
        </p:txBody>
      </p:sp>
      <p:sp>
        <p:nvSpPr>
          <p:cNvPr id="6" name="TextBox 5">
            <a:extLst>
              <a:ext uri="{FF2B5EF4-FFF2-40B4-BE49-F238E27FC236}">
                <a16:creationId xmlns:a16="http://schemas.microsoft.com/office/drawing/2014/main" id="{31623FFD-E692-40D6-9F12-33AAD3702D5D}"/>
              </a:ext>
            </a:extLst>
          </p:cNvPr>
          <p:cNvSpPr txBox="1"/>
          <p:nvPr/>
        </p:nvSpPr>
        <p:spPr>
          <a:xfrm>
            <a:off x="476041" y="137204"/>
            <a:ext cx="10826696" cy="400110"/>
          </a:xfrm>
          <a:prstGeom prst="rect">
            <a:avLst/>
          </a:prstGeom>
          <a:solidFill>
            <a:schemeClr val="accent1">
              <a:lumMod val="40000"/>
              <a:lumOff val="60000"/>
            </a:schemeClr>
          </a:solidFill>
          <a:ln>
            <a:solidFill>
              <a:schemeClr val="accent1"/>
            </a:solidFill>
          </a:ln>
        </p:spPr>
        <p:txBody>
          <a:bodyPr wrap="square" rtlCol="0">
            <a:spAutoFit/>
          </a:bodyPr>
          <a:lstStyle/>
          <a:p>
            <a:r>
              <a:rPr lang="en-US" sz="2000" b="1" dirty="0"/>
              <a:t>9.1.2</a:t>
            </a:r>
            <a:r>
              <a:rPr lang="de-DE" sz="2000" b="1" dirty="0"/>
              <a:t>   </a:t>
            </a:r>
            <a:r>
              <a:rPr lang="en-US" sz="2000" b="1" dirty="0"/>
              <a:t>Collaboration with NSC KIPT and KINR within </a:t>
            </a:r>
            <a:r>
              <a:rPr lang="de-DE" sz="2000" b="1" dirty="0"/>
              <a:t>EURIZON Technical WPs                            M36-M48</a:t>
            </a:r>
            <a:endParaRPr lang="en-US" sz="2000" b="1" dirty="0"/>
          </a:p>
        </p:txBody>
      </p:sp>
      <p:sp>
        <p:nvSpPr>
          <p:cNvPr id="7" name="TextBox 6">
            <a:extLst>
              <a:ext uri="{FF2B5EF4-FFF2-40B4-BE49-F238E27FC236}">
                <a16:creationId xmlns:a16="http://schemas.microsoft.com/office/drawing/2014/main" id="{4857B90D-3607-4D67-A415-520301BF7612}"/>
              </a:ext>
            </a:extLst>
          </p:cNvPr>
          <p:cNvSpPr txBox="1"/>
          <p:nvPr/>
        </p:nvSpPr>
        <p:spPr>
          <a:xfrm>
            <a:off x="476041" y="642033"/>
            <a:ext cx="10826696" cy="3416320"/>
          </a:xfrm>
          <a:prstGeom prst="rect">
            <a:avLst/>
          </a:prstGeom>
          <a:noFill/>
          <a:ln>
            <a:solidFill>
              <a:schemeClr val="accent1"/>
            </a:solidFill>
          </a:ln>
        </p:spPr>
        <p:txBody>
          <a:bodyPr wrap="square" rtlCol="0">
            <a:spAutoFit/>
          </a:bodyPr>
          <a:lstStyle/>
          <a:p>
            <a:pPr algn="just"/>
            <a:r>
              <a:rPr lang="en-US" dirty="0"/>
              <a:t>The Institute for Nuclear Research of the National Academy of Sciences of Ukraine (KINR) and  the</a:t>
            </a:r>
          </a:p>
          <a:p>
            <a:pPr algn="just"/>
            <a:r>
              <a:rPr lang="en-US" dirty="0"/>
              <a:t>National Science Center Kharkov Institute of Physics and Technology (NSC KIPT) are the 2 Ukrainian beneficiaries of EURIZON.</a:t>
            </a:r>
          </a:p>
          <a:p>
            <a:pPr algn="just"/>
            <a:endParaRPr lang="en-US" dirty="0"/>
          </a:p>
          <a:p>
            <a:pPr algn="just"/>
            <a:r>
              <a:rPr lang="en-US" dirty="0"/>
              <a:t>The programme foresees a direct collaboration for researchers from these two institutes to the work of the EURIZON Technical WPs. They will work from remote in collaboration with the colleagues from European beneficiaries of EURIZON and their activities will be coordinated and monitored directly by the Executive Board and the technical Wp leaders.</a:t>
            </a:r>
          </a:p>
          <a:p>
            <a:pPr algn="just"/>
            <a:endParaRPr lang="en-US" dirty="0"/>
          </a:p>
          <a:p>
            <a:r>
              <a:rPr lang="en-US" dirty="0"/>
              <a:t>BUDGET: 2 x 22 PM </a:t>
            </a:r>
            <a:r>
              <a:rPr lang="en-US" dirty="0">
                <a:solidFill>
                  <a:srgbClr val="FF0000"/>
                </a:solidFill>
              </a:rPr>
              <a:t>                  </a:t>
            </a:r>
            <a:r>
              <a:rPr lang="en-US" i="1" dirty="0"/>
              <a:t>            ( + additional 2 x 2 PM in WP10 = 5.332 </a:t>
            </a:r>
            <a:r>
              <a:rPr lang="en-US" dirty="0"/>
              <a:t>€</a:t>
            </a:r>
            <a:r>
              <a:rPr lang="en-US" i="1" dirty="0"/>
              <a:t>)</a:t>
            </a:r>
          </a:p>
          <a:p>
            <a:endParaRPr lang="en-US" i="1" dirty="0"/>
          </a:p>
          <a:p>
            <a:endParaRPr lang="en-US" dirty="0"/>
          </a:p>
        </p:txBody>
      </p:sp>
      <p:sp>
        <p:nvSpPr>
          <p:cNvPr id="8" name="TextBox 5">
            <a:extLst>
              <a:ext uri="{FF2B5EF4-FFF2-40B4-BE49-F238E27FC236}">
                <a16:creationId xmlns:a16="http://schemas.microsoft.com/office/drawing/2014/main" id="{2E7AFBE9-CBB2-45C3-8AF7-151D8E6486DA}"/>
              </a:ext>
            </a:extLst>
          </p:cNvPr>
          <p:cNvSpPr txBox="1"/>
          <p:nvPr/>
        </p:nvSpPr>
        <p:spPr>
          <a:xfrm>
            <a:off x="476041" y="4173857"/>
            <a:ext cx="10826696" cy="400110"/>
          </a:xfrm>
          <a:prstGeom prst="rect">
            <a:avLst/>
          </a:prstGeom>
          <a:solidFill>
            <a:srgbClr val="B4C7E7"/>
          </a:solidFill>
          <a:ln>
            <a:solidFill>
              <a:schemeClr val="accent1"/>
            </a:solidFill>
          </a:ln>
        </p:spPr>
        <p:txBody>
          <a:bodyPr wrap="square" rtlCol="0">
            <a:spAutoFit/>
          </a:bodyPr>
          <a:lstStyle/>
          <a:p>
            <a:r>
              <a:rPr lang="en-US" sz="2000" b="1" dirty="0"/>
              <a:t>9.1.3 RÅC International Summer Schools (open also to young scientists from Ukraine)           </a:t>
            </a:r>
            <a:r>
              <a:rPr lang="de-DE" sz="2000" b="1" dirty="0"/>
              <a:t>M36-M54</a:t>
            </a:r>
            <a:endParaRPr lang="en-US" sz="2000" b="1" dirty="0"/>
          </a:p>
        </p:txBody>
      </p:sp>
      <p:sp>
        <p:nvSpPr>
          <p:cNvPr id="2" name="Slide Number Placeholder 1">
            <a:extLst>
              <a:ext uri="{FF2B5EF4-FFF2-40B4-BE49-F238E27FC236}">
                <a16:creationId xmlns:a16="http://schemas.microsoft.com/office/drawing/2014/main" id="{D783398D-D052-464E-8C1B-E570AE215397}"/>
              </a:ext>
            </a:extLst>
          </p:cNvPr>
          <p:cNvSpPr>
            <a:spLocks noGrp="1"/>
          </p:cNvSpPr>
          <p:nvPr>
            <p:ph type="sldNum" sz="quarter" idx="12"/>
          </p:nvPr>
        </p:nvSpPr>
        <p:spPr/>
        <p:txBody>
          <a:bodyPr/>
          <a:lstStyle/>
          <a:p>
            <a:fld id="{816A304F-65C8-4975-9904-5A915DF049C6}" type="slidenum">
              <a:rPr lang="en-US" smtClean="0"/>
              <a:t>15</a:t>
            </a:fld>
            <a:endParaRPr lang="en-US"/>
          </a:p>
        </p:txBody>
      </p:sp>
      <p:sp>
        <p:nvSpPr>
          <p:cNvPr id="3" name="Rectangle 2">
            <a:extLst>
              <a:ext uri="{FF2B5EF4-FFF2-40B4-BE49-F238E27FC236}">
                <a16:creationId xmlns:a16="http://schemas.microsoft.com/office/drawing/2014/main" id="{6D5D279F-192C-4E56-BBE0-B83DD6E43497}"/>
              </a:ext>
            </a:extLst>
          </p:cNvPr>
          <p:cNvSpPr/>
          <p:nvPr/>
        </p:nvSpPr>
        <p:spPr>
          <a:xfrm>
            <a:off x="577385" y="3562258"/>
            <a:ext cx="10624008" cy="472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kindly ask the Technical WP leaders to explore with Dr </a:t>
            </a:r>
            <a:r>
              <a:rPr lang="en-US" dirty="0" err="1"/>
              <a:t>Fomin</a:t>
            </a:r>
            <a:r>
              <a:rPr lang="en-US" dirty="0"/>
              <a:t> (KIPT) and Dr </a:t>
            </a:r>
            <a:r>
              <a:rPr lang="en-US" dirty="0" err="1"/>
              <a:t>Pugatch</a:t>
            </a:r>
            <a:r>
              <a:rPr lang="en-US" dirty="0"/>
              <a:t> (KINR) the possibilities of scientific collaboration.</a:t>
            </a:r>
          </a:p>
        </p:txBody>
      </p:sp>
    </p:spTree>
    <p:extLst>
      <p:ext uri="{BB962C8B-B14F-4D97-AF65-F5344CB8AC3E}">
        <p14:creationId xmlns:p14="http://schemas.microsoft.com/office/powerpoint/2010/main" val="406299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BE8ECC9-D859-4B8E-8ABD-14196815905E}"/>
              </a:ext>
            </a:extLst>
          </p:cNvPr>
          <p:cNvSpPr txBox="1"/>
          <p:nvPr/>
        </p:nvSpPr>
        <p:spPr>
          <a:xfrm>
            <a:off x="381774" y="4500935"/>
            <a:ext cx="10826695" cy="2031325"/>
          </a:xfrm>
          <a:prstGeom prst="rect">
            <a:avLst/>
          </a:prstGeom>
          <a:noFill/>
          <a:ln w="6350">
            <a:solidFill>
              <a:schemeClr val="tx1"/>
            </a:solidFill>
          </a:ln>
        </p:spPr>
        <p:txBody>
          <a:bodyPr wrap="square" rtlCol="0">
            <a:spAutoFit/>
          </a:bodyPr>
          <a:lstStyle/>
          <a:p>
            <a:r>
              <a:rPr lang="en-GB" dirty="0"/>
              <a:t>The Fellowship programme to the part-time Executive Master in Management of Research Infrastructures (EMMRI) delivered by UNIMIB  focuses on empowering management skills of researchers and staff at RIs and major research institutes of all scientific domains in Ukraine and contribute to strengthen the RI ecosystem of the Country (as much as conditions will allow). </a:t>
            </a:r>
            <a:r>
              <a:rPr lang="en-GB" b="1" dirty="0"/>
              <a:t>RI staff from Ukraine benefit of the opportunity to participate in training classes with participants from outstanding European and international RIs. </a:t>
            </a:r>
            <a:r>
              <a:rPr lang="en-GB" dirty="0"/>
              <a:t>This Fellowship programme waives the tuition fee for the participants, will cover the 8 foreseen on-campus visits to Milano for those fellows who can travel and guarantee online participation for those who cannot travel. Each MBA intake lasts 18 months.</a:t>
            </a:r>
            <a:endParaRPr lang="en-US" b="1" dirty="0"/>
          </a:p>
        </p:txBody>
      </p:sp>
      <p:sp>
        <p:nvSpPr>
          <p:cNvPr id="6" name="TextBox 5">
            <a:extLst>
              <a:ext uri="{FF2B5EF4-FFF2-40B4-BE49-F238E27FC236}">
                <a16:creationId xmlns:a16="http://schemas.microsoft.com/office/drawing/2014/main" id="{31623FFD-E692-40D6-9F12-33AAD3702D5D}"/>
              </a:ext>
            </a:extLst>
          </p:cNvPr>
          <p:cNvSpPr txBox="1"/>
          <p:nvPr/>
        </p:nvSpPr>
        <p:spPr>
          <a:xfrm>
            <a:off x="381774" y="239084"/>
            <a:ext cx="10826696" cy="400110"/>
          </a:xfrm>
          <a:prstGeom prst="rect">
            <a:avLst/>
          </a:prstGeom>
          <a:solidFill>
            <a:schemeClr val="accent1">
              <a:lumMod val="40000"/>
              <a:lumOff val="60000"/>
            </a:schemeClr>
          </a:solidFill>
          <a:ln>
            <a:solidFill>
              <a:schemeClr val="accent1"/>
            </a:solidFill>
          </a:ln>
        </p:spPr>
        <p:txBody>
          <a:bodyPr wrap="square" rtlCol="0">
            <a:spAutoFit/>
          </a:bodyPr>
          <a:lstStyle/>
          <a:p>
            <a:r>
              <a:rPr lang="en-US" sz="2000" b="1" dirty="0"/>
              <a:t>9.2</a:t>
            </a:r>
            <a:r>
              <a:rPr lang="de-DE" sz="2000" b="1" dirty="0"/>
              <a:t> </a:t>
            </a:r>
            <a:r>
              <a:rPr lang="de-DE" sz="2000" b="1" dirty="0" err="1"/>
              <a:t>Staff</a:t>
            </a:r>
            <a:r>
              <a:rPr lang="de-DE" sz="2000" b="1" dirty="0"/>
              <a:t> Exchange programme							      M36-M54 </a:t>
            </a:r>
            <a:endParaRPr lang="en-US" sz="2000" b="1" dirty="0"/>
          </a:p>
        </p:txBody>
      </p:sp>
      <p:sp>
        <p:nvSpPr>
          <p:cNvPr id="7" name="TextBox 6">
            <a:extLst>
              <a:ext uri="{FF2B5EF4-FFF2-40B4-BE49-F238E27FC236}">
                <a16:creationId xmlns:a16="http://schemas.microsoft.com/office/drawing/2014/main" id="{4857B90D-3607-4D67-A415-520301BF7612}"/>
              </a:ext>
            </a:extLst>
          </p:cNvPr>
          <p:cNvSpPr txBox="1"/>
          <p:nvPr/>
        </p:nvSpPr>
        <p:spPr>
          <a:xfrm>
            <a:off x="381774" y="778072"/>
            <a:ext cx="10826696" cy="2939266"/>
          </a:xfrm>
          <a:prstGeom prst="rect">
            <a:avLst/>
          </a:prstGeom>
          <a:noFill/>
          <a:ln>
            <a:solidFill>
              <a:schemeClr val="accent1"/>
            </a:solidFill>
          </a:ln>
        </p:spPr>
        <p:txBody>
          <a:bodyPr wrap="square" rtlCol="0">
            <a:spAutoFit/>
          </a:bodyPr>
          <a:lstStyle/>
          <a:p>
            <a:r>
              <a:rPr lang="en-GB" dirty="0"/>
              <a:t>Staff/knowledge exchanges will enable key personnel in RIs from all scientific domains to learn from each other and to allow scientists, engineers and technicians from Ukraine to get in perspective better integrated into European RI landscape. Priority will be given to women scientists. Such program will be coordinated by DESY, with the support of UNIMIB, and will be hosted by experienced RIs in Europe, both EURIZON beneficiaries and other EU RIs from all scientific domains. </a:t>
            </a:r>
          </a:p>
          <a:p>
            <a:endParaRPr lang="en-US" sz="500" dirty="0"/>
          </a:p>
          <a:p>
            <a:r>
              <a:rPr lang="en-GB" dirty="0"/>
              <a:t>Staff exchanges will not only </a:t>
            </a:r>
            <a:r>
              <a:rPr lang="en-GB" b="1" dirty="0"/>
              <a:t>foster greater cooperation and networking </a:t>
            </a:r>
            <a:r>
              <a:rPr lang="en-GB" dirty="0"/>
              <a:t>among research infrastructures in Europe and Ukraine, but they will also help in restoring continuity and operational capacity of RIs in Ukraine affected by the war. The aim is to fund staff/knowledge exchange visits, covering the organisational costs of the host, if applicable, and the full cost for participants. The call will also consider the possibility for RIs to organise remote staff exchanges in order to increase the potential beneficiaries in Ukraine that cannot travel. </a:t>
            </a:r>
            <a:endParaRPr lang="en-US" dirty="0"/>
          </a:p>
        </p:txBody>
      </p:sp>
      <p:sp>
        <p:nvSpPr>
          <p:cNvPr id="8" name="TextBox 5">
            <a:extLst>
              <a:ext uri="{FF2B5EF4-FFF2-40B4-BE49-F238E27FC236}">
                <a16:creationId xmlns:a16="http://schemas.microsoft.com/office/drawing/2014/main" id="{2E7AFBE9-CBB2-45C3-8AF7-151D8E6486DA}"/>
              </a:ext>
            </a:extLst>
          </p:cNvPr>
          <p:cNvSpPr txBox="1"/>
          <p:nvPr/>
        </p:nvSpPr>
        <p:spPr>
          <a:xfrm>
            <a:off x="381774" y="3875039"/>
            <a:ext cx="10826696" cy="400110"/>
          </a:xfrm>
          <a:prstGeom prst="rect">
            <a:avLst/>
          </a:prstGeom>
          <a:solidFill>
            <a:srgbClr val="B4C7E7"/>
          </a:solidFill>
          <a:ln>
            <a:solidFill>
              <a:schemeClr val="accent1"/>
            </a:solidFill>
          </a:ln>
        </p:spPr>
        <p:txBody>
          <a:bodyPr wrap="square" rtlCol="0">
            <a:spAutoFit/>
          </a:bodyPr>
          <a:lstStyle/>
          <a:p>
            <a:r>
              <a:rPr lang="en-US" sz="2000" b="1" dirty="0"/>
              <a:t>9.3 Fellowship programme to EMMRI 						        </a:t>
            </a:r>
            <a:r>
              <a:rPr lang="de-DE" sz="2000" b="1" dirty="0"/>
              <a:t>M28-M54</a:t>
            </a:r>
            <a:endParaRPr lang="en-US" sz="2000" b="1" dirty="0"/>
          </a:p>
        </p:txBody>
      </p:sp>
      <p:sp>
        <p:nvSpPr>
          <p:cNvPr id="2" name="Slide Number Placeholder 1">
            <a:extLst>
              <a:ext uri="{FF2B5EF4-FFF2-40B4-BE49-F238E27FC236}">
                <a16:creationId xmlns:a16="http://schemas.microsoft.com/office/drawing/2014/main" id="{253A24A5-7C60-4F95-B2CF-178E5B87DAAF}"/>
              </a:ext>
            </a:extLst>
          </p:cNvPr>
          <p:cNvSpPr>
            <a:spLocks noGrp="1"/>
          </p:cNvSpPr>
          <p:nvPr>
            <p:ph type="sldNum" sz="quarter" idx="12"/>
          </p:nvPr>
        </p:nvSpPr>
        <p:spPr/>
        <p:txBody>
          <a:bodyPr/>
          <a:lstStyle/>
          <a:p>
            <a:fld id="{816A304F-65C8-4975-9904-5A915DF049C6}" type="slidenum">
              <a:rPr lang="en-US" smtClean="0"/>
              <a:t>16</a:t>
            </a:fld>
            <a:endParaRPr lang="en-US"/>
          </a:p>
        </p:txBody>
      </p:sp>
    </p:spTree>
    <p:extLst>
      <p:ext uri="{BB962C8B-B14F-4D97-AF65-F5344CB8AC3E}">
        <p14:creationId xmlns:p14="http://schemas.microsoft.com/office/powerpoint/2010/main" val="72840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40DF358-9737-4AC7-96E1-AD368AD3DE24}"/>
              </a:ext>
            </a:extLst>
          </p:cNvPr>
          <p:cNvSpPr txBox="1"/>
          <p:nvPr/>
        </p:nvSpPr>
        <p:spPr>
          <a:xfrm>
            <a:off x="84980" y="75880"/>
            <a:ext cx="12022037" cy="523220"/>
          </a:xfrm>
          <a:prstGeom prst="rect">
            <a:avLst/>
          </a:prstGeom>
          <a:solidFill>
            <a:schemeClr val="accent1">
              <a:lumMod val="20000"/>
              <a:lumOff val="80000"/>
            </a:schemeClr>
          </a:solidFill>
          <a:ln w="28575">
            <a:solidFill>
              <a:schemeClr val="accent1"/>
            </a:solidFill>
          </a:ln>
        </p:spPr>
        <p:txBody>
          <a:bodyPr wrap="square" rtlCol="0">
            <a:spAutoFit/>
          </a:bodyPr>
          <a:lstStyle/>
          <a:p>
            <a:pPr algn="ctr"/>
            <a:r>
              <a:rPr lang="en-US" sz="2800" b="1" dirty="0">
                <a:solidFill>
                  <a:srgbClr val="FF0000"/>
                </a:solidFill>
              </a:rPr>
              <a:t>EURIZON  WP9 and WP10 : state of advancement (1)</a:t>
            </a:r>
          </a:p>
        </p:txBody>
      </p:sp>
      <p:sp>
        <p:nvSpPr>
          <p:cNvPr id="12" name="TextBox 5">
            <a:extLst>
              <a:ext uri="{FF2B5EF4-FFF2-40B4-BE49-F238E27FC236}">
                <a16:creationId xmlns:a16="http://schemas.microsoft.com/office/drawing/2014/main" id="{27F45911-9D43-443F-A6D9-25F27A5C2BCF}"/>
              </a:ext>
            </a:extLst>
          </p:cNvPr>
          <p:cNvSpPr txBox="1"/>
          <p:nvPr/>
        </p:nvSpPr>
        <p:spPr>
          <a:xfrm>
            <a:off x="84980" y="1322645"/>
            <a:ext cx="4323390"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solidFill>
                  <a:schemeClr val="tx1"/>
                </a:solidFill>
              </a:rPr>
              <a:t>WP 9.3  </a:t>
            </a:r>
            <a:r>
              <a:rPr lang="en-GB" sz="2000" b="1" dirty="0"/>
              <a:t>Fellowship Programme to EMMRI </a:t>
            </a:r>
            <a:endParaRPr lang="en-US" sz="2000" b="1" dirty="0">
              <a:solidFill>
                <a:schemeClr val="tx1"/>
              </a:solidFill>
            </a:endParaRPr>
          </a:p>
        </p:txBody>
      </p:sp>
      <p:sp>
        <p:nvSpPr>
          <p:cNvPr id="2" name="Arrow: Right 1">
            <a:extLst>
              <a:ext uri="{FF2B5EF4-FFF2-40B4-BE49-F238E27FC236}">
                <a16:creationId xmlns:a16="http://schemas.microsoft.com/office/drawing/2014/main" id="{2AAC0433-F817-4880-9F52-70AF657B1D0D}"/>
              </a:ext>
            </a:extLst>
          </p:cNvPr>
          <p:cNvSpPr/>
          <p:nvPr/>
        </p:nvSpPr>
        <p:spPr>
          <a:xfrm>
            <a:off x="4408370" y="1541869"/>
            <a:ext cx="345620" cy="26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7D39DA5-C105-4BEA-9F32-4E21506D0F0B}"/>
              </a:ext>
            </a:extLst>
          </p:cNvPr>
          <p:cNvSpPr txBox="1"/>
          <p:nvPr/>
        </p:nvSpPr>
        <p:spPr>
          <a:xfrm>
            <a:off x="4753990" y="667662"/>
            <a:ext cx="7309589" cy="2062103"/>
          </a:xfrm>
          <a:prstGeom prst="rect">
            <a:avLst/>
          </a:prstGeom>
          <a:noFill/>
          <a:ln>
            <a:solidFill>
              <a:schemeClr val="accent1"/>
            </a:solidFill>
          </a:ln>
        </p:spPr>
        <p:txBody>
          <a:bodyPr wrap="square" rtlCol="0">
            <a:spAutoFit/>
          </a:bodyPr>
          <a:lstStyle/>
          <a:p>
            <a:pPr algn="just"/>
            <a:r>
              <a:rPr lang="en-US" sz="1600" dirty="0"/>
              <a:t>EURIZON’s EMMRI fellowship for Ukrainian researchers </a:t>
            </a:r>
            <a:r>
              <a:rPr lang="en-US" sz="1600" b="1" i="1" dirty="0"/>
              <a:t>officially started</a:t>
            </a:r>
            <a:r>
              <a:rPr lang="en-US" sz="1600" dirty="0"/>
              <a:t>: 37 applications received, 9 Ukrainian fellows (2 men, 7 women) were selected after interviews for the 5th Edition 2022-2024 of the part-time “Executive Master in Management of Research Infrastructures” started on 28-30 November 2022, and are currently regularly and actively participating to the classes (mainly online but 4 of them were also able to travel to Milano for the on-campus sessions of Module II delivered on 18-20 January 2023).</a:t>
            </a:r>
          </a:p>
          <a:p>
            <a:pPr algn="just"/>
            <a:endParaRPr lang="en-US" sz="1600" dirty="0"/>
          </a:p>
        </p:txBody>
      </p:sp>
      <p:sp>
        <p:nvSpPr>
          <p:cNvPr id="7" name="TextBox 6">
            <a:extLst>
              <a:ext uri="{FF2B5EF4-FFF2-40B4-BE49-F238E27FC236}">
                <a16:creationId xmlns:a16="http://schemas.microsoft.com/office/drawing/2014/main" id="{573EE6A9-8880-054C-4C5E-4FD1F7B16BF2}"/>
              </a:ext>
            </a:extLst>
          </p:cNvPr>
          <p:cNvSpPr txBox="1"/>
          <p:nvPr/>
        </p:nvSpPr>
        <p:spPr>
          <a:xfrm>
            <a:off x="1161798" y="6239979"/>
            <a:ext cx="1977081" cy="369332"/>
          </a:xfrm>
          <a:prstGeom prst="rect">
            <a:avLst/>
          </a:prstGeom>
          <a:noFill/>
        </p:spPr>
        <p:txBody>
          <a:bodyPr wrap="square" rtlCol="0">
            <a:spAutoFit/>
          </a:bodyPr>
          <a:lstStyle/>
          <a:p>
            <a:r>
              <a:rPr lang="en-GB" dirty="0"/>
              <a:t>Average age: </a:t>
            </a:r>
            <a:r>
              <a:rPr lang="en-GB" b="1" dirty="0"/>
              <a:t>39 </a:t>
            </a:r>
          </a:p>
        </p:txBody>
      </p:sp>
      <p:pic>
        <p:nvPicPr>
          <p:cNvPr id="8" name="Picture 7">
            <a:extLst>
              <a:ext uri="{FF2B5EF4-FFF2-40B4-BE49-F238E27FC236}">
                <a16:creationId xmlns:a16="http://schemas.microsoft.com/office/drawing/2014/main" id="{3C9B3CF3-0425-1509-A888-107DF1352FF1}"/>
              </a:ext>
            </a:extLst>
          </p:cNvPr>
          <p:cNvPicPr>
            <a:picLocks noChangeAspect="1"/>
          </p:cNvPicPr>
          <p:nvPr/>
        </p:nvPicPr>
        <p:blipFill>
          <a:blip r:embed="rId2"/>
          <a:stretch>
            <a:fillRect/>
          </a:stretch>
        </p:blipFill>
        <p:spPr>
          <a:xfrm>
            <a:off x="5441943" y="3066839"/>
            <a:ext cx="6190523" cy="3635559"/>
          </a:xfrm>
          <a:prstGeom prst="rect">
            <a:avLst/>
          </a:prstGeom>
        </p:spPr>
      </p:pic>
      <p:pic>
        <p:nvPicPr>
          <p:cNvPr id="3" name="Picture 2">
            <a:extLst>
              <a:ext uri="{FF2B5EF4-FFF2-40B4-BE49-F238E27FC236}">
                <a16:creationId xmlns:a16="http://schemas.microsoft.com/office/drawing/2014/main" id="{3ACA611F-29FC-0565-7614-1B5D2C891E9F}"/>
              </a:ext>
            </a:extLst>
          </p:cNvPr>
          <p:cNvPicPr>
            <a:picLocks noChangeAspect="1"/>
          </p:cNvPicPr>
          <p:nvPr/>
        </p:nvPicPr>
        <p:blipFill>
          <a:blip r:embed="rId3"/>
          <a:stretch>
            <a:fillRect/>
          </a:stretch>
        </p:blipFill>
        <p:spPr>
          <a:xfrm>
            <a:off x="-999242" y="3668745"/>
            <a:ext cx="5920034" cy="2755900"/>
          </a:xfrm>
          <a:prstGeom prst="rect">
            <a:avLst/>
          </a:prstGeom>
        </p:spPr>
      </p:pic>
    </p:spTree>
    <p:extLst>
      <p:ext uri="{BB962C8B-B14F-4D97-AF65-F5344CB8AC3E}">
        <p14:creationId xmlns:p14="http://schemas.microsoft.com/office/powerpoint/2010/main" val="301912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8EFE37-CBA7-47B3-A46C-343AB3D47244}"/>
              </a:ext>
            </a:extLst>
          </p:cNvPr>
          <p:cNvSpPr/>
          <p:nvPr/>
        </p:nvSpPr>
        <p:spPr>
          <a:xfrm>
            <a:off x="368062" y="112038"/>
            <a:ext cx="10643581" cy="769441"/>
          </a:xfrm>
          <a:prstGeom prst="rect">
            <a:avLst/>
          </a:prstGeom>
        </p:spPr>
        <p:txBody>
          <a:bodyPr wrap="square">
            <a:spAutoFit/>
          </a:bodyPr>
          <a:lstStyle/>
          <a:p>
            <a:pPr>
              <a:defRPr/>
            </a:pPr>
            <a:r>
              <a:rPr lang="de-DE" sz="4400" b="1" kern="0" dirty="0">
                <a:solidFill>
                  <a:srgbClr val="164194"/>
                </a:solidFill>
              </a:rPr>
              <a:t>EMMRI Fellowships </a:t>
            </a:r>
            <a:r>
              <a:rPr lang="de-DE" sz="4400" b="1" kern="0" dirty="0" err="1">
                <a:solidFill>
                  <a:srgbClr val="164194"/>
                </a:solidFill>
              </a:rPr>
              <a:t>for</a:t>
            </a:r>
            <a:r>
              <a:rPr lang="de-DE" sz="4400" b="1" kern="0" dirty="0">
                <a:solidFill>
                  <a:srgbClr val="164194"/>
                </a:solidFill>
              </a:rPr>
              <a:t> Ukraine</a:t>
            </a:r>
          </a:p>
        </p:txBody>
      </p:sp>
      <p:pic>
        <p:nvPicPr>
          <p:cNvPr id="9" name="Picture 8">
            <a:extLst>
              <a:ext uri="{FF2B5EF4-FFF2-40B4-BE49-F238E27FC236}">
                <a16:creationId xmlns:a16="http://schemas.microsoft.com/office/drawing/2014/main" id="{560A8874-337B-8C85-A26E-E804265EBD59}"/>
              </a:ext>
            </a:extLst>
          </p:cNvPr>
          <p:cNvPicPr>
            <a:picLocks noChangeAspect="1"/>
          </p:cNvPicPr>
          <p:nvPr/>
        </p:nvPicPr>
        <p:blipFill>
          <a:blip r:embed="rId2"/>
          <a:stretch>
            <a:fillRect/>
          </a:stretch>
        </p:blipFill>
        <p:spPr>
          <a:xfrm>
            <a:off x="368062" y="1262742"/>
            <a:ext cx="11652802" cy="5196115"/>
          </a:xfrm>
          <a:prstGeom prst="rect">
            <a:avLst/>
          </a:prstGeom>
        </p:spPr>
      </p:pic>
    </p:spTree>
    <p:extLst>
      <p:ext uri="{BB962C8B-B14F-4D97-AF65-F5344CB8AC3E}">
        <p14:creationId xmlns:p14="http://schemas.microsoft.com/office/powerpoint/2010/main" val="266824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81029-9E4D-4F50-97EC-20E885D096A6}"/>
              </a:ext>
            </a:extLst>
          </p:cNvPr>
          <p:cNvSpPr>
            <a:spLocks noGrp="1"/>
          </p:cNvSpPr>
          <p:nvPr>
            <p:ph type="sldNum" sz="quarter" idx="12"/>
          </p:nvPr>
        </p:nvSpPr>
        <p:spPr/>
        <p:txBody>
          <a:bodyPr/>
          <a:lstStyle/>
          <a:p>
            <a:fld id="{816A304F-65C8-4975-9904-5A915DF049C6}" type="slidenum">
              <a:rPr lang="en-US" smtClean="0"/>
              <a:t>19</a:t>
            </a:fld>
            <a:endParaRPr lang="en-US"/>
          </a:p>
        </p:txBody>
      </p:sp>
      <p:sp>
        <p:nvSpPr>
          <p:cNvPr id="3" name="Textfeld 3">
            <a:extLst>
              <a:ext uri="{FF2B5EF4-FFF2-40B4-BE49-F238E27FC236}">
                <a16:creationId xmlns:a16="http://schemas.microsoft.com/office/drawing/2014/main" id="{E30EE562-A96A-4FAD-B73B-0CD1B8173B00}"/>
              </a:ext>
            </a:extLst>
          </p:cNvPr>
          <p:cNvSpPr txBox="1"/>
          <p:nvPr/>
        </p:nvSpPr>
        <p:spPr>
          <a:xfrm>
            <a:off x="230945" y="721244"/>
            <a:ext cx="7112535" cy="4801314"/>
          </a:xfrm>
          <a:prstGeom prst="rect">
            <a:avLst/>
          </a:prstGeom>
          <a:noFill/>
          <a:ln w="6350">
            <a:solidFill>
              <a:schemeClr val="tx1"/>
            </a:solidFill>
          </a:ln>
        </p:spPr>
        <p:txBody>
          <a:bodyPr wrap="square" rtlCol="0">
            <a:spAutoFit/>
          </a:bodyPr>
          <a:lstStyle/>
          <a:p>
            <a:pPr algn="just"/>
            <a:r>
              <a:rPr lang="en-GB" dirty="0"/>
              <a:t>We will start this task with an </a:t>
            </a:r>
            <a:r>
              <a:rPr lang="en-GB" b="1" dirty="0"/>
              <a:t>exploratory phase </a:t>
            </a:r>
            <a:r>
              <a:rPr lang="en-GB" dirty="0"/>
              <a:t>by </a:t>
            </a:r>
            <a:r>
              <a:rPr lang="en-GB" b="1" dirty="0"/>
              <a:t>mapping the existing RIs in Ukraine from all scientific domains </a:t>
            </a:r>
            <a:r>
              <a:rPr lang="en-GB" dirty="0"/>
              <a:t>(Headquarters and National Nodes), by identifying their current status and their training needs for restoring operations and capacity, through a collaboration with the NRFU* (through subcontracting), the ERIC Forum, the network of National Contact Points for RIs and the contacts with European RIs established during phase 1 of the project. </a:t>
            </a:r>
          </a:p>
          <a:p>
            <a:pPr algn="just"/>
            <a:endParaRPr lang="en-US" dirty="0"/>
          </a:p>
          <a:p>
            <a:pPr algn="just"/>
            <a:r>
              <a:rPr lang="en-GB" dirty="0"/>
              <a:t>This mapping survey will be coordinated by UNIMIB and DESY, will be disseminated by NRFU and it will be implemented in parallel with Task 10.1.   </a:t>
            </a:r>
            <a:endParaRPr lang="en-US" dirty="0"/>
          </a:p>
          <a:p>
            <a:pPr algn="just"/>
            <a:r>
              <a:rPr lang="en-GB" dirty="0"/>
              <a:t>Based on the results of the explorative phase, and by involving RIs leaders from Ukraine other European RIs, this task will help identify the competences and the potential networking and collaboration schemes needed to support the capacity of the Country’s research system.</a:t>
            </a:r>
          </a:p>
          <a:p>
            <a:pPr algn="just"/>
            <a:endParaRPr lang="en-GB" dirty="0"/>
          </a:p>
          <a:p>
            <a:pPr algn="just"/>
            <a:endParaRPr lang="en-US" dirty="0"/>
          </a:p>
        </p:txBody>
      </p:sp>
      <p:sp>
        <p:nvSpPr>
          <p:cNvPr id="4" name="TextBox 5">
            <a:extLst>
              <a:ext uri="{FF2B5EF4-FFF2-40B4-BE49-F238E27FC236}">
                <a16:creationId xmlns:a16="http://schemas.microsoft.com/office/drawing/2014/main" id="{0B9DBE60-6E6A-4741-8636-A7315192ECF2}"/>
              </a:ext>
            </a:extLst>
          </p:cNvPr>
          <p:cNvSpPr txBox="1"/>
          <p:nvPr/>
        </p:nvSpPr>
        <p:spPr>
          <a:xfrm>
            <a:off x="287506" y="155755"/>
            <a:ext cx="10826696" cy="400110"/>
          </a:xfrm>
          <a:prstGeom prst="rect">
            <a:avLst/>
          </a:prstGeom>
          <a:solidFill>
            <a:srgbClr val="B4C7E7"/>
          </a:solidFill>
          <a:ln>
            <a:solidFill>
              <a:schemeClr val="accent1"/>
            </a:solidFill>
          </a:ln>
        </p:spPr>
        <p:txBody>
          <a:bodyPr wrap="square" rtlCol="0">
            <a:spAutoFit/>
          </a:bodyPr>
          <a:lstStyle/>
          <a:p>
            <a:r>
              <a:rPr lang="en-US" sz="2000" b="1" dirty="0"/>
              <a:t>9.4 </a:t>
            </a:r>
            <a:r>
              <a:rPr lang="en-US" sz="2000" b="1" dirty="0">
                <a:solidFill>
                  <a:prstClr val="black"/>
                </a:solidFill>
              </a:rPr>
              <a:t>Mapping of the training needs for restoring capacity of RIs in Ukraine                                  </a:t>
            </a:r>
            <a:r>
              <a:rPr lang="de-DE" sz="2000" b="1" dirty="0"/>
              <a:t>M36-M54</a:t>
            </a:r>
            <a:endParaRPr lang="en-US" sz="2000" b="1" dirty="0"/>
          </a:p>
        </p:txBody>
      </p:sp>
      <p:sp>
        <p:nvSpPr>
          <p:cNvPr id="5" name="Rectangle 4">
            <a:extLst>
              <a:ext uri="{FF2B5EF4-FFF2-40B4-BE49-F238E27FC236}">
                <a16:creationId xmlns:a16="http://schemas.microsoft.com/office/drawing/2014/main" id="{B8AE7491-3847-4D4C-A09A-C69ABEC600DA}"/>
              </a:ext>
            </a:extLst>
          </p:cNvPr>
          <p:cNvSpPr/>
          <p:nvPr/>
        </p:nvSpPr>
        <p:spPr>
          <a:xfrm>
            <a:off x="174384" y="5675220"/>
            <a:ext cx="11854660" cy="1077218"/>
          </a:xfrm>
          <a:prstGeom prst="rect">
            <a:avLst/>
          </a:prstGeom>
        </p:spPr>
        <p:txBody>
          <a:bodyPr wrap="square">
            <a:spAutoFit/>
          </a:bodyPr>
          <a:lstStyle/>
          <a:p>
            <a:r>
              <a:rPr lang="en-US" sz="1600" dirty="0"/>
              <a:t>*NRFU: The National Research Foundation of Ukraine (hereinafter – the Foundation) is a state budgetary institution established by the Government of Ukraine in 2018. More information will be given within WP10.</a:t>
            </a:r>
          </a:p>
          <a:p>
            <a:r>
              <a:rPr lang="en-US" sz="1600" i="1" dirty="0"/>
              <a:t>The picture and figure shown on this page are part of the presentation Olga </a:t>
            </a:r>
            <a:r>
              <a:rPr lang="en-US" sz="1600" i="1" dirty="0" err="1"/>
              <a:t>Polotoska</a:t>
            </a:r>
            <a:r>
              <a:rPr lang="en-US" sz="1600" i="1" dirty="0"/>
              <a:t>, Deputy Director of NRFU,  gave during the “Chance for Science”  conference in September, 8-9 2022. The situation might have worsen since then.</a:t>
            </a:r>
          </a:p>
        </p:txBody>
      </p:sp>
      <p:pic>
        <p:nvPicPr>
          <p:cNvPr id="8" name="Picture 7">
            <a:extLst>
              <a:ext uri="{FF2B5EF4-FFF2-40B4-BE49-F238E27FC236}">
                <a16:creationId xmlns:a16="http://schemas.microsoft.com/office/drawing/2014/main" id="{049044D6-C58C-4ED5-B326-902E1B203BDF}"/>
              </a:ext>
            </a:extLst>
          </p:cNvPr>
          <p:cNvPicPr>
            <a:picLocks noChangeAspect="1"/>
          </p:cNvPicPr>
          <p:nvPr/>
        </p:nvPicPr>
        <p:blipFill>
          <a:blip r:embed="rId2"/>
          <a:stretch>
            <a:fillRect/>
          </a:stretch>
        </p:blipFill>
        <p:spPr>
          <a:xfrm>
            <a:off x="8503939" y="2986396"/>
            <a:ext cx="3525106" cy="2536162"/>
          </a:xfrm>
          <a:prstGeom prst="rect">
            <a:avLst/>
          </a:prstGeom>
        </p:spPr>
      </p:pic>
      <p:pic>
        <p:nvPicPr>
          <p:cNvPr id="9" name="Picture 8">
            <a:extLst>
              <a:ext uri="{FF2B5EF4-FFF2-40B4-BE49-F238E27FC236}">
                <a16:creationId xmlns:a16="http://schemas.microsoft.com/office/drawing/2014/main" id="{AFE6268F-C404-4909-8028-BF9C6F87BDDE}"/>
              </a:ext>
            </a:extLst>
          </p:cNvPr>
          <p:cNvPicPr>
            <a:picLocks noChangeAspect="1"/>
          </p:cNvPicPr>
          <p:nvPr/>
        </p:nvPicPr>
        <p:blipFill>
          <a:blip r:embed="rId3"/>
          <a:stretch>
            <a:fillRect/>
          </a:stretch>
        </p:blipFill>
        <p:spPr>
          <a:xfrm>
            <a:off x="7559032" y="612987"/>
            <a:ext cx="4470012" cy="2418319"/>
          </a:xfrm>
          <a:prstGeom prst="rect">
            <a:avLst/>
          </a:prstGeom>
        </p:spPr>
      </p:pic>
    </p:spTree>
    <p:extLst>
      <p:ext uri="{BB962C8B-B14F-4D97-AF65-F5344CB8AC3E}">
        <p14:creationId xmlns:p14="http://schemas.microsoft.com/office/powerpoint/2010/main" val="62324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132" y="6243664"/>
            <a:ext cx="2174709" cy="498422"/>
          </a:xfrm>
          <a:prstGeom prst="rect">
            <a:avLst/>
          </a:prstGeom>
        </p:spPr>
      </p:pic>
      <p:sp>
        <p:nvSpPr>
          <p:cNvPr id="4" name="Titelplatzhalter 1">
            <a:extLst>
              <a:ext uri="{FF2B5EF4-FFF2-40B4-BE49-F238E27FC236}">
                <a16:creationId xmlns:a16="http://schemas.microsoft.com/office/drawing/2014/main" id="{B6AB8AF1-A0B9-4368-A6EE-918E6A8C0B7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4400" b="0" i="0" u="none" strike="noStrike" kern="1200" cap="none" spc="0" normalizeH="0" baseline="0" noProof="0" dirty="0">
              <a:ln>
                <a:noFill/>
              </a:ln>
              <a:solidFill>
                <a:sysClr val="windowText" lastClr="000000"/>
              </a:solidFill>
              <a:effectLst/>
              <a:uLnTx/>
              <a:uFillTx/>
              <a:latin typeface="Cambria" panose="02040503050406030204"/>
              <a:ea typeface="+mj-ea"/>
              <a:cs typeface="+mj-cs"/>
            </a:endParaRPr>
          </a:p>
        </p:txBody>
      </p:sp>
      <p:sp>
        <p:nvSpPr>
          <p:cNvPr id="5" name="Rectangle 4">
            <a:extLst>
              <a:ext uri="{FF2B5EF4-FFF2-40B4-BE49-F238E27FC236}">
                <a16:creationId xmlns:a16="http://schemas.microsoft.com/office/drawing/2014/main" id="{4A41C9E3-2889-47A4-B902-D6E341E2644B}"/>
              </a:ext>
            </a:extLst>
          </p:cNvPr>
          <p:cNvSpPr/>
          <p:nvPr/>
        </p:nvSpPr>
        <p:spPr>
          <a:xfrm>
            <a:off x="123236" y="365125"/>
            <a:ext cx="11507845" cy="58785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srgbClr val="164194"/>
                </a:solidFill>
                <a:effectLst/>
                <a:uLnTx/>
                <a:uFillTx/>
                <a:latin typeface="Calibri" panose="020F0502020204030204"/>
                <a:ea typeface="+mn-ea"/>
                <a:cs typeface="+mn-cs"/>
              </a:rPr>
              <a:t>EURIZON NON-TECHNICAL WPs: </a:t>
            </a:r>
            <a:r>
              <a:rPr kumimoji="0" lang="en-US" sz="4000" b="1" i="0" u="none" strike="noStrike" kern="0" cap="none" spc="0" normalizeH="0" baseline="0" noProof="0" dirty="0">
                <a:ln>
                  <a:noFill/>
                </a:ln>
                <a:solidFill>
                  <a:srgbClr val="164194"/>
                </a:solidFill>
                <a:effectLst/>
                <a:uLnTx/>
                <a:uFillTx/>
                <a:latin typeface="Calibri" panose="020F0502020204030204"/>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0" cap="none" spc="0" normalizeH="0" baseline="0" noProof="0" dirty="0">
              <a:ln>
                <a:noFill/>
              </a:ln>
              <a:solidFill>
                <a:srgbClr val="16419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rPr>
              <a:t>WP 8: Transnational Access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0" cap="none" spc="0" normalizeH="0" baseline="0" noProof="0" dirty="0">
                <a:ln>
                  <a:noFill/>
                </a:ln>
                <a:solidFill>
                  <a:srgbClr val="164194"/>
                </a:solidFill>
                <a:effectLst/>
                <a:highlight>
                  <a:srgbClr val="FFFF00"/>
                </a:highlight>
                <a:uLnTx/>
                <a:uFillTx/>
                <a:latin typeface="Calibri" panose="020F0502020204030204"/>
                <a:ea typeface="+mn-ea"/>
                <a:cs typeface="+mn-cs"/>
              </a:rPr>
              <a:t>WP 9: Fellowship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0" cap="none" spc="0" normalizeH="0" baseline="0" noProof="0" dirty="0">
                <a:ln>
                  <a:noFill/>
                </a:ln>
                <a:solidFill>
                  <a:srgbClr val="164194"/>
                </a:solidFill>
                <a:effectLst/>
                <a:highlight>
                  <a:srgbClr val="FFFF00"/>
                </a:highlight>
                <a:uLnTx/>
                <a:uFillTx/>
                <a:latin typeface="Calibri" panose="020F0502020204030204"/>
                <a:ea typeface="+mn-ea"/>
                <a:cs typeface="+mn-cs"/>
              </a:rPr>
              <a:t>Training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rPr>
              <a:t>WP10: </a:t>
            </a:r>
            <a:r>
              <a:rPr kumimoji="0" lang="en-US" sz="3200" b="1" i="0" u="none" strike="noStrike" kern="0" cap="none" spc="0" normalizeH="0" baseline="0" noProof="0" dirty="0">
                <a:ln>
                  <a:noFill/>
                </a:ln>
                <a:solidFill>
                  <a:srgbClr val="164194"/>
                </a:solidFill>
                <a:effectLst/>
                <a:uLnTx/>
                <a:uFillTx/>
                <a:latin typeface="Calibri" panose="020F0502020204030204"/>
                <a:ea typeface="+mn-ea"/>
                <a:cs typeface="+mn-cs"/>
              </a:rPr>
              <a:t>Sustainability</a:t>
            </a:r>
            <a:r>
              <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rPr>
              <a:t> </a:t>
            </a:r>
            <a:r>
              <a:rPr kumimoji="0" lang="en-US" sz="3200" b="1" i="0" u="none" strike="noStrike" kern="0" cap="none" spc="0" normalizeH="0" baseline="0" noProof="0" dirty="0">
                <a:ln>
                  <a:noFill/>
                </a:ln>
                <a:solidFill>
                  <a:srgbClr val="164194"/>
                </a:solidFill>
                <a:effectLst/>
                <a:uLnTx/>
                <a:uFillTx/>
                <a:latin typeface="Calibri" panose="020F0502020204030204"/>
                <a:ea typeface="+mn-ea"/>
                <a:cs typeface="+mn-cs"/>
              </a:rPr>
              <a:t>of</a:t>
            </a:r>
            <a:r>
              <a:rPr kumimoji="0" lang="de-DE" sz="3200" b="1" i="0" u="none" strike="noStrike" kern="0" cap="none" spc="0" normalizeH="0" baseline="0" noProof="0" dirty="0">
                <a:ln>
                  <a:noFill/>
                </a:ln>
                <a:solidFill>
                  <a:srgbClr val="164194"/>
                </a:solidFill>
                <a:effectLst/>
                <a:uLnTx/>
                <a:uFillTx/>
                <a:latin typeface="Calibri" panose="020F0502020204030204"/>
                <a:ea typeface="+mn-ea"/>
                <a:cs typeface="+mn-cs"/>
              </a:rPr>
              <a:t> RIs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0" i="0" u="none" strike="noStrike" kern="0" cap="none" spc="0" normalizeH="0" baseline="0" noProof="0" dirty="0">
              <a:ln>
                <a:noFill/>
              </a:ln>
              <a:solidFill>
                <a:srgbClr val="164194"/>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D3F76525-9F24-49DD-96FC-39D8BCE59399}"/>
              </a:ext>
            </a:extLst>
          </p:cNvPr>
          <p:cNvSpPr/>
          <p:nvPr/>
        </p:nvSpPr>
        <p:spPr>
          <a:xfrm>
            <a:off x="7088953" y="1690688"/>
            <a:ext cx="810705" cy="37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6983F94-87A1-47CF-BA39-EC9D07B09166}"/>
              </a:ext>
            </a:extLst>
          </p:cNvPr>
          <p:cNvSpPr/>
          <p:nvPr/>
        </p:nvSpPr>
        <p:spPr>
          <a:xfrm>
            <a:off x="7761857" y="1249496"/>
            <a:ext cx="413677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72C4">
                    <a:lumMod val="75000"/>
                  </a:srgbClr>
                </a:solidFill>
                <a:effectLst/>
                <a:uLnTx/>
                <a:uFillTx/>
                <a:latin typeface="Calibri" panose="020F0502020204030204"/>
                <a:ea typeface="+mn-ea"/>
                <a:cs typeface="+mn-cs"/>
              </a:rPr>
              <a:t>CLOSED </a:t>
            </a: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“Handbook to transfer access-related knowledge and to 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structured and transparent access schemes to RIs outside Europe”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ight Brace 10">
            <a:extLst>
              <a:ext uri="{FF2B5EF4-FFF2-40B4-BE49-F238E27FC236}">
                <a16:creationId xmlns:a16="http://schemas.microsoft.com/office/drawing/2014/main" id="{0D677862-5AB9-4490-890A-D2CEEB8B76A8}"/>
              </a:ext>
            </a:extLst>
          </p:cNvPr>
          <p:cNvSpPr/>
          <p:nvPr/>
        </p:nvSpPr>
        <p:spPr>
          <a:xfrm>
            <a:off x="5328585" y="3511411"/>
            <a:ext cx="570776" cy="272682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7F993E7-FB3E-4682-83DD-5720C13E31F7}"/>
              </a:ext>
            </a:extLst>
          </p:cNvPr>
          <p:cNvSpPr/>
          <p:nvPr/>
        </p:nvSpPr>
        <p:spPr>
          <a:xfrm>
            <a:off x="6789740" y="4072859"/>
            <a:ext cx="4991717" cy="184665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72C4">
                    <a:lumMod val="75000"/>
                  </a:srgbClr>
                </a:solidFill>
                <a:effectLst/>
                <a:uLnTx/>
                <a:uFillTx/>
                <a:latin typeface="Calibri" panose="020F0502020204030204"/>
                <a:ea typeface="+mn-ea"/>
                <a:cs typeface="+mn-cs"/>
              </a:rPr>
              <a:t>UNDER AMENDMENT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introduction of new measures to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support and train Ukrainian researchers;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to map the status of Ukrainian RIs and to raise awareness in Europe concerning their needs for training and sustainability.</a:t>
            </a:r>
          </a:p>
        </p:txBody>
      </p:sp>
      <p:sp>
        <p:nvSpPr>
          <p:cNvPr id="10" name="Arrow: Right 9">
            <a:extLst>
              <a:ext uri="{FF2B5EF4-FFF2-40B4-BE49-F238E27FC236}">
                <a16:creationId xmlns:a16="http://schemas.microsoft.com/office/drawing/2014/main" id="{DBEC7A30-8BE9-4F83-A02B-D347DFD5F56B}"/>
              </a:ext>
            </a:extLst>
          </p:cNvPr>
          <p:cNvSpPr/>
          <p:nvPr/>
        </p:nvSpPr>
        <p:spPr>
          <a:xfrm>
            <a:off x="5648884" y="4686288"/>
            <a:ext cx="810705" cy="37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a:extLst>
              <a:ext uri="{FF2B5EF4-FFF2-40B4-BE49-F238E27FC236}">
                <a16:creationId xmlns:a16="http://schemas.microsoft.com/office/drawing/2014/main" id="{AA8E68C4-E39A-4276-8815-363449A986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A304F-65C8-4975-9904-5A915DF049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22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40DF358-9737-4AC7-96E1-AD368AD3DE24}"/>
              </a:ext>
            </a:extLst>
          </p:cNvPr>
          <p:cNvSpPr txBox="1"/>
          <p:nvPr/>
        </p:nvSpPr>
        <p:spPr>
          <a:xfrm>
            <a:off x="84980" y="75880"/>
            <a:ext cx="12022037" cy="400110"/>
          </a:xfrm>
          <a:prstGeom prst="rect">
            <a:avLst/>
          </a:prstGeom>
          <a:solidFill>
            <a:schemeClr val="accent1">
              <a:lumMod val="20000"/>
              <a:lumOff val="80000"/>
            </a:schemeClr>
          </a:solidFill>
          <a:ln w="28575">
            <a:solidFill>
              <a:schemeClr val="accent1"/>
            </a:solidFill>
          </a:ln>
        </p:spPr>
        <p:txBody>
          <a:bodyPr wrap="square" rtlCol="0">
            <a:spAutoFit/>
          </a:bodyPr>
          <a:lstStyle/>
          <a:p>
            <a:pPr algn="ctr"/>
            <a:r>
              <a:rPr lang="en-US" sz="2000" b="1" dirty="0">
                <a:solidFill>
                  <a:srgbClr val="FF0000"/>
                </a:solidFill>
              </a:rPr>
              <a:t>EURIZON  WP9 and WP10 : state of advancement (2)</a:t>
            </a:r>
          </a:p>
        </p:txBody>
      </p:sp>
      <p:sp>
        <p:nvSpPr>
          <p:cNvPr id="11" name="TextBox 5">
            <a:extLst>
              <a:ext uri="{FF2B5EF4-FFF2-40B4-BE49-F238E27FC236}">
                <a16:creationId xmlns:a16="http://schemas.microsoft.com/office/drawing/2014/main" id="{3375FD3A-5154-4298-B093-71E994556D0F}"/>
              </a:ext>
            </a:extLst>
          </p:cNvPr>
          <p:cNvSpPr txBox="1"/>
          <p:nvPr/>
        </p:nvSpPr>
        <p:spPr>
          <a:xfrm>
            <a:off x="76904" y="4065415"/>
            <a:ext cx="4323389"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000" b="1" dirty="0">
                <a:solidFill>
                  <a:schemeClr val="tx1"/>
                </a:solidFill>
              </a:rPr>
              <a:t>WP 9.4  Mapping of the training needs for restoring capacity of RIs in Ukraine</a:t>
            </a:r>
          </a:p>
        </p:txBody>
      </p:sp>
      <p:sp>
        <p:nvSpPr>
          <p:cNvPr id="15" name="TextBox 5">
            <a:extLst>
              <a:ext uri="{FF2B5EF4-FFF2-40B4-BE49-F238E27FC236}">
                <a16:creationId xmlns:a16="http://schemas.microsoft.com/office/drawing/2014/main" id="{C5DCCD4B-80B7-4591-858E-352334BB4D51}"/>
              </a:ext>
            </a:extLst>
          </p:cNvPr>
          <p:cNvSpPr txBox="1"/>
          <p:nvPr/>
        </p:nvSpPr>
        <p:spPr>
          <a:xfrm>
            <a:off x="76904" y="3496293"/>
            <a:ext cx="4323389" cy="400110"/>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solidFill>
                  <a:schemeClr val="tx1"/>
                </a:solidFill>
              </a:rPr>
              <a:t>WP 9.2  EURIZON Staff Exchange  </a:t>
            </a:r>
          </a:p>
        </p:txBody>
      </p:sp>
      <p:sp>
        <p:nvSpPr>
          <p:cNvPr id="17" name="TextBox 5">
            <a:extLst>
              <a:ext uri="{FF2B5EF4-FFF2-40B4-BE49-F238E27FC236}">
                <a16:creationId xmlns:a16="http://schemas.microsoft.com/office/drawing/2014/main" id="{223512F8-8090-427B-885C-42FD45FC86F2}"/>
              </a:ext>
            </a:extLst>
          </p:cNvPr>
          <p:cNvSpPr txBox="1"/>
          <p:nvPr/>
        </p:nvSpPr>
        <p:spPr>
          <a:xfrm>
            <a:off x="95672" y="2703901"/>
            <a:ext cx="4304622"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t>WP 9.1  EURIZON Fellowship Programme</a:t>
            </a:r>
            <a:endParaRPr lang="en-US" sz="2000" b="1" dirty="0">
              <a:solidFill>
                <a:schemeClr val="dk1"/>
              </a:solidFill>
            </a:endParaRPr>
          </a:p>
        </p:txBody>
      </p:sp>
      <p:sp>
        <p:nvSpPr>
          <p:cNvPr id="26" name="Arrow: Right 25">
            <a:extLst>
              <a:ext uri="{FF2B5EF4-FFF2-40B4-BE49-F238E27FC236}">
                <a16:creationId xmlns:a16="http://schemas.microsoft.com/office/drawing/2014/main" id="{614CCBB4-B1F1-4EA5-B994-6E3411DE3F6A}"/>
              </a:ext>
            </a:extLst>
          </p:cNvPr>
          <p:cNvSpPr/>
          <p:nvPr/>
        </p:nvSpPr>
        <p:spPr>
          <a:xfrm>
            <a:off x="4554280" y="3761683"/>
            <a:ext cx="326796" cy="269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4EC4A1B9-D0BC-4BCB-A291-7780FFD94C63}"/>
              </a:ext>
            </a:extLst>
          </p:cNvPr>
          <p:cNvSpPr/>
          <p:nvPr/>
        </p:nvSpPr>
        <p:spPr>
          <a:xfrm>
            <a:off x="4381470" y="2380089"/>
            <a:ext cx="345620" cy="30326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79EA8A42-83EA-4255-9341-B0A710CB262F}"/>
              </a:ext>
            </a:extLst>
          </p:cNvPr>
          <p:cNvSpPr txBox="1"/>
          <p:nvPr/>
        </p:nvSpPr>
        <p:spPr>
          <a:xfrm>
            <a:off x="4871721" y="772470"/>
            <a:ext cx="7224607" cy="5847755"/>
          </a:xfrm>
          <a:prstGeom prst="rect">
            <a:avLst/>
          </a:prstGeom>
          <a:noFill/>
          <a:ln>
            <a:solidFill>
              <a:schemeClr val="accent1"/>
            </a:solidFill>
          </a:ln>
        </p:spPr>
        <p:txBody>
          <a:bodyPr wrap="square" rtlCol="0">
            <a:spAutoFit/>
          </a:bodyPr>
          <a:lstStyle/>
          <a:p>
            <a:pPr algn="just"/>
            <a:r>
              <a:rPr lang="en-US" sz="1700" dirty="0"/>
              <a:t>For all these tasks an </a:t>
            </a:r>
            <a:r>
              <a:rPr lang="en-US" sz="1700" b="1" dirty="0"/>
              <a:t>intense preparatory work </a:t>
            </a:r>
            <a:r>
              <a:rPr lang="en-US" sz="1700" dirty="0"/>
              <a:t>is going on since May 2022.  DESY and UNIMIB teams have had formal and informal, online and physical meetings with representatives from European RIs and other research organizations in order to introduce the preliminary ideas concerning EURIZON Wp9 and 10, to raise the interest of the RIs managers and to check their availability in collaborating in the programme. Meetings and links for further collaboration have been established with organizations such as LEAPS, EGI, SOLARIS, the Polish Academy of Science, CTA, APPEC, OPENSCREEN, </a:t>
            </a:r>
            <a:r>
              <a:rPr lang="en-US" sz="1700" dirty="0" err="1"/>
              <a:t>LifeWatch</a:t>
            </a:r>
            <a:r>
              <a:rPr lang="en-US" sz="1700" dirty="0"/>
              <a:t>, ICOS, CESSDA, DARIAH, JIV-ERIC, etc.</a:t>
            </a:r>
          </a:p>
          <a:p>
            <a:pPr algn="just"/>
            <a:endParaRPr lang="en-US" sz="1700" dirty="0"/>
          </a:p>
          <a:p>
            <a:pPr algn="just"/>
            <a:r>
              <a:rPr lang="en-US" sz="1700" dirty="0"/>
              <a:t>Several meetings have been held virtually with representatives of Ukrainian RIs and Research Institutions to introduce EURIZON goals and to ask for suggestions on how to best organize the activities in an efficient and effective way for the benefit of Ukrainian scientists and for the sustainability of Ukrainian RIs. Representatives from the National Research Foundation of Ukraine, the Young Scientists Council at the Ministry of Education and Science, the Academy of Science, the old National Contact Point, and other scientists from UA RIs and researchers´ support networks (e.g. </a:t>
            </a:r>
            <a:r>
              <a:rPr lang="en-US" sz="1700" dirty="0" err="1"/>
              <a:t>UAScience.Reload</a:t>
            </a:r>
            <a:r>
              <a:rPr lang="en-US" sz="1700" dirty="0"/>
              <a:t>) have been interviewed and are in contact with EURIZON team for further collaborations and for the dissemination of the opportunities. The team is currently working to finalize the second amendment of EURIZON and the related documents and procedures in view of the official launch of the activities. </a:t>
            </a:r>
          </a:p>
        </p:txBody>
      </p:sp>
      <p:sp>
        <p:nvSpPr>
          <p:cNvPr id="4" name="Slide Number Placeholder 3">
            <a:extLst>
              <a:ext uri="{FF2B5EF4-FFF2-40B4-BE49-F238E27FC236}">
                <a16:creationId xmlns:a16="http://schemas.microsoft.com/office/drawing/2014/main" id="{3385B9FA-1D38-489D-B3BD-328DEA427E1E}"/>
              </a:ext>
            </a:extLst>
          </p:cNvPr>
          <p:cNvSpPr>
            <a:spLocks noGrp="1"/>
          </p:cNvSpPr>
          <p:nvPr>
            <p:ph type="sldNum" sz="quarter" idx="12"/>
          </p:nvPr>
        </p:nvSpPr>
        <p:spPr/>
        <p:txBody>
          <a:bodyPr/>
          <a:lstStyle/>
          <a:p>
            <a:fld id="{816A304F-65C8-4975-9904-5A915DF049C6}" type="slidenum">
              <a:rPr lang="en-US" smtClean="0"/>
              <a:t>20</a:t>
            </a:fld>
            <a:endParaRPr lang="en-US"/>
          </a:p>
        </p:txBody>
      </p:sp>
    </p:spTree>
    <p:extLst>
      <p:ext uri="{BB962C8B-B14F-4D97-AF65-F5344CB8AC3E}">
        <p14:creationId xmlns:p14="http://schemas.microsoft.com/office/powerpoint/2010/main" val="182926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10ACE-7409-4976-B4C3-8D512D985B79}"/>
              </a:ext>
            </a:extLst>
          </p:cNvPr>
          <p:cNvSpPr txBox="1"/>
          <p:nvPr/>
        </p:nvSpPr>
        <p:spPr>
          <a:xfrm>
            <a:off x="1103146" y="552411"/>
            <a:ext cx="4003866" cy="523220"/>
          </a:xfrm>
          <a:prstGeom prst="rect">
            <a:avLst/>
          </a:prstGeom>
          <a:solidFill>
            <a:schemeClr val="accent1">
              <a:lumMod val="20000"/>
              <a:lumOff val="80000"/>
            </a:schemeClr>
          </a:solidFill>
          <a:ln w="28575">
            <a:solidFill>
              <a:schemeClr val="accent1"/>
            </a:solidFill>
          </a:ln>
        </p:spPr>
        <p:txBody>
          <a:bodyPr wrap="square" rtlCol="0">
            <a:spAutoFit/>
          </a:bodyPr>
          <a:lstStyle>
            <a:defPPr>
              <a:defRPr lang="en-US"/>
            </a:defPPr>
            <a:lvl1pPr algn="ctr">
              <a:defRPr sz="2000">
                <a:solidFill>
                  <a:srgbClr val="FF0000"/>
                </a:solidFill>
              </a:defRPr>
            </a:lvl1pPr>
          </a:lstStyle>
          <a:p>
            <a:r>
              <a:rPr lang="en-US" sz="2800" b="1" dirty="0"/>
              <a:t>Next steps  &amp; timing</a:t>
            </a:r>
          </a:p>
        </p:txBody>
      </p:sp>
      <p:sp>
        <p:nvSpPr>
          <p:cNvPr id="3" name="Textfeld 2">
            <a:extLst>
              <a:ext uri="{FF2B5EF4-FFF2-40B4-BE49-F238E27FC236}">
                <a16:creationId xmlns:a16="http://schemas.microsoft.com/office/drawing/2014/main" id="{AA6A409E-DB33-479B-8EEC-A6720C7E5204}"/>
              </a:ext>
            </a:extLst>
          </p:cNvPr>
          <p:cNvSpPr txBox="1"/>
          <p:nvPr/>
        </p:nvSpPr>
        <p:spPr>
          <a:xfrm>
            <a:off x="1178560" y="1747520"/>
            <a:ext cx="6888489" cy="4739759"/>
          </a:xfrm>
          <a:prstGeom prst="rect">
            <a:avLst/>
          </a:prstGeom>
          <a:noFill/>
        </p:spPr>
        <p:txBody>
          <a:bodyPr wrap="none" rtlCol="0">
            <a:spAutoFit/>
          </a:bodyPr>
          <a:lstStyle/>
          <a:p>
            <a:r>
              <a:rPr lang="en-US" dirty="0"/>
              <a:t>Jan 23 end		WP9 + WP10 work package description</a:t>
            </a:r>
          </a:p>
          <a:p>
            <a:endParaRPr lang="en-US" dirty="0"/>
          </a:p>
          <a:p>
            <a:r>
              <a:rPr lang="en-US" dirty="0"/>
              <a:t>Feb 23			Submission of Amendment II </a:t>
            </a:r>
          </a:p>
          <a:p>
            <a:endParaRPr lang="en-US" dirty="0"/>
          </a:p>
          <a:p>
            <a:r>
              <a:rPr lang="en-US" b="1" dirty="0"/>
              <a:t>March 23 </a:t>
            </a:r>
            <a:r>
              <a:rPr lang="en-US" dirty="0"/>
              <a:t>		</a:t>
            </a:r>
            <a:r>
              <a:rPr lang="en-US" u="sng" dirty="0"/>
              <a:t>REA approval of Amendment II</a:t>
            </a:r>
          </a:p>
          <a:p>
            <a:endParaRPr lang="en-US" dirty="0"/>
          </a:p>
          <a:p>
            <a:endParaRPr lang="en-US" dirty="0"/>
          </a:p>
          <a:p>
            <a:r>
              <a:rPr lang="en-US" sz="3200" dirty="0"/>
              <a:t>=&gt;</a:t>
            </a:r>
          </a:p>
          <a:p>
            <a:r>
              <a:rPr lang="en-US" dirty="0"/>
              <a:t>	</a:t>
            </a:r>
          </a:p>
          <a:p>
            <a:r>
              <a:rPr lang="en-US" dirty="0"/>
              <a:t>March/April 2023	 	Start of 9.1, 9.2, 9.4 , 10.1 and 10.2. </a:t>
            </a:r>
          </a:p>
          <a:p>
            <a:endParaRPr lang="en-US" dirty="0"/>
          </a:p>
          <a:p>
            <a:r>
              <a:rPr lang="en-US" dirty="0"/>
              <a:t>June/July 2023		Remote research grants start</a:t>
            </a:r>
          </a:p>
          <a:p>
            <a:endParaRPr lang="en-US" dirty="0"/>
          </a:p>
          <a:p>
            <a:r>
              <a:rPr lang="en-US" b="1" dirty="0"/>
              <a:t>July 2024</a:t>
            </a:r>
            <a:r>
              <a:rPr lang="en-US" dirty="0"/>
              <a:t>			Remote research grants end	(max 12 M</a:t>
            </a:r>
            <a:r>
              <a:rPr lang="de-DE" dirty="0"/>
              <a:t>)</a:t>
            </a:r>
          </a:p>
          <a:p>
            <a:r>
              <a:rPr lang="de-DE" dirty="0"/>
              <a:t>			</a:t>
            </a:r>
            <a:r>
              <a:rPr lang="de-DE" dirty="0">
                <a:solidFill>
                  <a:srgbClr val="FF0000"/>
                </a:solidFill>
              </a:rPr>
              <a:t>	</a:t>
            </a:r>
          </a:p>
          <a:p>
            <a:endParaRPr lang="de-DE" dirty="0"/>
          </a:p>
        </p:txBody>
      </p:sp>
      <p:sp>
        <p:nvSpPr>
          <p:cNvPr id="4" name="Textfeld 3">
            <a:extLst>
              <a:ext uri="{FF2B5EF4-FFF2-40B4-BE49-F238E27FC236}">
                <a16:creationId xmlns:a16="http://schemas.microsoft.com/office/drawing/2014/main" id="{82E30C13-4DCD-488F-9036-50E922781F6C}"/>
              </a:ext>
            </a:extLst>
          </p:cNvPr>
          <p:cNvSpPr txBox="1"/>
          <p:nvPr/>
        </p:nvSpPr>
        <p:spPr>
          <a:xfrm>
            <a:off x="3916627" y="3118178"/>
            <a:ext cx="2958117" cy="923330"/>
          </a:xfrm>
          <a:prstGeom prst="rect">
            <a:avLst/>
          </a:prstGeom>
          <a:noFill/>
        </p:spPr>
        <p:txBody>
          <a:bodyPr wrap="none" rtlCol="0">
            <a:spAutoFit/>
          </a:bodyPr>
          <a:lstStyle/>
          <a:p>
            <a:r>
              <a:rPr lang="en-US" dirty="0">
                <a:solidFill>
                  <a:srgbClr val="FF0000"/>
                </a:solidFill>
              </a:rPr>
              <a:t>If postponed :</a:t>
            </a:r>
          </a:p>
          <a:p>
            <a:r>
              <a:rPr lang="en-US" dirty="0">
                <a:solidFill>
                  <a:srgbClr val="FF0000"/>
                </a:solidFill>
              </a:rPr>
              <a:t>shortening of the duration of </a:t>
            </a:r>
          </a:p>
          <a:p>
            <a:r>
              <a:rPr lang="en-US" dirty="0">
                <a:solidFill>
                  <a:srgbClr val="FF0000"/>
                </a:solidFill>
              </a:rPr>
              <a:t>the remote research grants</a:t>
            </a:r>
          </a:p>
        </p:txBody>
      </p:sp>
      <p:sp>
        <p:nvSpPr>
          <p:cNvPr id="6" name="Rechteck 5">
            <a:extLst>
              <a:ext uri="{FF2B5EF4-FFF2-40B4-BE49-F238E27FC236}">
                <a16:creationId xmlns:a16="http://schemas.microsoft.com/office/drawing/2014/main" id="{208D2FD3-D82E-48A1-BBC0-D85B78F1A31C}"/>
              </a:ext>
            </a:extLst>
          </p:cNvPr>
          <p:cNvSpPr/>
          <p:nvPr/>
        </p:nvSpPr>
        <p:spPr>
          <a:xfrm>
            <a:off x="8387336" y="5510014"/>
            <a:ext cx="2626104" cy="369332"/>
          </a:xfrm>
          <a:prstGeom prst="rect">
            <a:avLst/>
          </a:prstGeom>
        </p:spPr>
        <p:txBody>
          <a:bodyPr wrap="none">
            <a:spAutoFit/>
          </a:bodyPr>
          <a:lstStyle/>
          <a:p>
            <a:r>
              <a:rPr lang="en-US" dirty="0">
                <a:solidFill>
                  <a:srgbClr val="FF0000"/>
                </a:solidFill>
              </a:rPr>
              <a:t>extended end of EURIZON</a:t>
            </a:r>
            <a:endParaRPr lang="en-US" dirty="0"/>
          </a:p>
        </p:txBody>
      </p:sp>
      <p:sp>
        <p:nvSpPr>
          <p:cNvPr id="7" name="Explosion: 8 Points 6">
            <a:extLst>
              <a:ext uri="{FF2B5EF4-FFF2-40B4-BE49-F238E27FC236}">
                <a16:creationId xmlns:a16="http://schemas.microsoft.com/office/drawing/2014/main" id="{AC199B36-5D53-4001-815D-53FE2ECD566A}"/>
              </a:ext>
            </a:extLst>
          </p:cNvPr>
          <p:cNvSpPr/>
          <p:nvPr/>
        </p:nvSpPr>
        <p:spPr>
          <a:xfrm>
            <a:off x="7349127" y="2242542"/>
            <a:ext cx="2076417" cy="1337301"/>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TIME is  critical </a:t>
            </a:r>
          </a:p>
        </p:txBody>
      </p:sp>
      <p:sp>
        <p:nvSpPr>
          <p:cNvPr id="8" name="Slide Number Placeholder 7">
            <a:extLst>
              <a:ext uri="{FF2B5EF4-FFF2-40B4-BE49-F238E27FC236}">
                <a16:creationId xmlns:a16="http://schemas.microsoft.com/office/drawing/2014/main" id="{D5E0DB0B-333B-4487-B020-62DCDF002235}"/>
              </a:ext>
            </a:extLst>
          </p:cNvPr>
          <p:cNvSpPr>
            <a:spLocks noGrp="1"/>
          </p:cNvSpPr>
          <p:nvPr>
            <p:ph type="sldNum" sz="quarter" idx="12"/>
          </p:nvPr>
        </p:nvSpPr>
        <p:spPr/>
        <p:txBody>
          <a:bodyPr/>
          <a:lstStyle/>
          <a:p>
            <a:fld id="{816A304F-65C8-4975-9904-5A915DF049C6}" type="slidenum">
              <a:rPr lang="en-US" smtClean="0"/>
              <a:t>21</a:t>
            </a:fld>
            <a:endParaRPr lang="en-US"/>
          </a:p>
        </p:txBody>
      </p:sp>
    </p:spTree>
    <p:extLst>
      <p:ext uri="{BB962C8B-B14F-4D97-AF65-F5344CB8AC3E}">
        <p14:creationId xmlns:p14="http://schemas.microsoft.com/office/powerpoint/2010/main" val="711262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4" name="Titelplatzhalter 1">
            <a:extLst>
              <a:ext uri="{FF2B5EF4-FFF2-40B4-BE49-F238E27FC236}">
                <a16:creationId xmlns:a16="http://schemas.microsoft.com/office/drawing/2014/main" id="{B6AB8AF1-A0B9-4368-A6EE-918E6A8C0B7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4400" b="0" i="0" u="none" strike="noStrike" kern="1200" cap="none" spc="0" normalizeH="0" baseline="0" noProof="0" dirty="0">
              <a:ln>
                <a:noFill/>
              </a:ln>
              <a:solidFill>
                <a:sysClr val="windowText" lastClr="000000"/>
              </a:solidFill>
              <a:effectLst/>
              <a:uLnTx/>
              <a:uFillTx/>
              <a:latin typeface="Cambria" panose="02040503050406030204"/>
              <a:ea typeface="+mj-ea"/>
              <a:cs typeface="+mj-cs"/>
            </a:endParaRPr>
          </a:p>
        </p:txBody>
      </p:sp>
      <p:sp>
        <p:nvSpPr>
          <p:cNvPr id="5" name="Rectangle 4">
            <a:extLst>
              <a:ext uri="{FF2B5EF4-FFF2-40B4-BE49-F238E27FC236}">
                <a16:creationId xmlns:a16="http://schemas.microsoft.com/office/drawing/2014/main" id="{4A41C9E3-2889-47A4-B902-D6E341E2644B}"/>
              </a:ext>
            </a:extLst>
          </p:cNvPr>
          <p:cNvSpPr/>
          <p:nvPr/>
        </p:nvSpPr>
        <p:spPr>
          <a:xfrm>
            <a:off x="1442720" y="883920"/>
            <a:ext cx="9499600" cy="57861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5400" b="1" kern="0" dirty="0">
                <a:solidFill>
                  <a:srgbClr val="164194"/>
                </a:solidFill>
                <a:ea typeface="+mj-ea"/>
                <a:cs typeface="+mj-cs"/>
              </a:rPr>
              <a:t>EURIZON</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44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4400" b="1" kern="0" dirty="0">
                <a:solidFill>
                  <a:srgbClr val="164194"/>
                </a:solidFill>
                <a:ea typeface="+mj-ea"/>
                <a:cs typeface="+mj-cs"/>
              </a:rPr>
              <a:t>THANK YOU FOR YOUR ATTENTION!</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44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4400" b="1" kern="0" dirty="0">
              <a:solidFill>
                <a:srgbClr val="164194"/>
              </a:solidFill>
              <a:ea typeface="+mj-ea"/>
              <a:cs typeface="+mj-cs"/>
            </a:endParaRPr>
          </a:p>
          <a:p>
            <a:pPr lvl="0" algn="ctr">
              <a:defRPr/>
            </a:pPr>
            <a:r>
              <a:rPr lang="de-DE" sz="2800" b="1" kern="0" dirty="0">
                <a:solidFill>
                  <a:srgbClr val="164194"/>
                </a:solidFill>
                <a:ea typeface="+mj-ea"/>
                <a:cs typeface="+mj-cs"/>
              </a:rPr>
              <a:t>Enrico </a:t>
            </a:r>
            <a:r>
              <a:rPr lang="de-DE" sz="2800" b="1" kern="0" dirty="0" err="1">
                <a:solidFill>
                  <a:srgbClr val="164194"/>
                </a:solidFill>
                <a:ea typeface="+mj-ea"/>
                <a:cs typeface="+mj-cs"/>
              </a:rPr>
              <a:t>Guarini</a:t>
            </a:r>
            <a:r>
              <a:rPr lang="de-DE" sz="2800" b="1" kern="0" dirty="0">
                <a:solidFill>
                  <a:srgbClr val="164194"/>
                </a:solidFill>
                <a:ea typeface="+mj-ea"/>
                <a:cs typeface="+mj-cs"/>
              </a:rPr>
              <a:t>: </a:t>
            </a:r>
            <a:r>
              <a:rPr lang="it-IT" sz="2800" i="1" kern="0" dirty="0">
                <a:solidFill>
                  <a:srgbClr val="164194"/>
                </a:solidFill>
                <a:ea typeface="+mj-ea"/>
                <a:cs typeface="+mj-cs"/>
              </a:rPr>
              <a:t>enrico.guarini@unimib.it; </a:t>
            </a:r>
            <a:endParaRPr lang="de-DE" sz="2800" i="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sz="2800" b="1" kern="0" dirty="0">
                <a:solidFill>
                  <a:srgbClr val="164194"/>
                </a:solidFill>
                <a:ea typeface="+mj-ea"/>
                <a:cs typeface="+mj-cs"/>
              </a:rPr>
              <a:t>Greta </a:t>
            </a:r>
            <a:r>
              <a:rPr lang="de-DE" sz="2800" b="1" kern="0" dirty="0" err="1">
                <a:solidFill>
                  <a:srgbClr val="164194"/>
                </a:solidFill>
                <a:ea typeface="+mj-ea"/>
                <a:cs typeface="+mj-cs"/>
              </a:rPr>
              <a:t>Facile</a:t>
            </a:r>
            <a:r>
              <a:rPr lang="de-DE" sz="2800" b="1" kern="0" dirty="0">
                <a:solidFill>
                  <a:srgbClr val="164194"/>
                </a:solidFill>
                <a:ea typeface="+mj-ea"/>
                <a:cs typeface="+mj-cs"/>
              </a:rPr>
              <a:t>: </a:t>
            </a:r>
            <a:r>
              <a:rPr lang="de-DE" sz="2800" i="1" kern="0" dirty="0">
                <a:solidFill>
                  <a:srgbClr val="164194"/>
                </a:solidFill>
                <a:ea typeface="+mj-ea"/>
                <a:cs typeface="+mj-cs"/>
              </a:rPr>
              <a:t>greta.facile@desy.de;</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4400" b="1" kern="0" dirty="0">
              <a:solidFill>
                <a:srgbClr val="164194"/>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0" b="0" i="0" u="none" strike="noStrike" kern="0" cap="none" spc="0" normalizeH="0" baseline="0" noProof="0" dirty="0">
              <a:ln>
                <a:noFill/>
              </a:ln>
              <a:solidFill>
                <a:srgbClr val="164194"/>
              </a:solidFill>
              <a:effectLst/>
              <a:uLnTx/>
              <a:uFillTx/>
              <a:ea typeface="+mj-ea"/>
              <a:cs typeface="+mj-cs"/>
            </a:endParaRPr>
          </a:p>
        </p:txBody>
      </p:sp>
      <p:sp>
        <p:nvSpPr>
          <p:cNvPr id="6" name="Slide Number Placeholder 5">
            <a:extLst>
              <a:ext uri="{FF2B5EF4-FFF2-40B4-BE49-F238E27FC236}">
                <a16:creationId xmlns:a16="http://schemas.microsoft.com/office/drawing/2014/main" id="{04501636-04C9-40B5-B45F-4E6BDF638754}"/>
              </a:ext>
            </a:extLst>
          </p:cNvPr>
          <p:cNvSpPr>
            <a:spLocks noGrp="1"/>
          </p:cNvSpPr>
          <p:nvPr>
            <p:ph type="sldNum" sz="quarter" idx="12"/>
          </p:nvPr>
        </p:nvSpPr>
        <p:spPr/>
        <p:txBody>
          <a:bodyPr/>
          <a:lstStyle/>
          <a:p>
            <a:fld id="{816A304F-65C8-4975-9904-5A915DF049C6}" type="slidenum">
              <a:rPr lang="en-US" smtClean="0"/>
              <a:t>22</a:t>
            </a:fld>
            <a:endParaRPr lang="en-US"/>
          </a:p>
        </p:txBody>
      </p:sp>
    </p:spTree>
    <p:extLst>
      <p:ext uri="{BB962C8B-B14F-4D97-AF65-F5344CB8AC3E}">
        <p14:creationId xmlns:p14="http://schemas.microsoft.com/office/powerpoint/2010/main" val="3498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A08D3D34-FC4B-49BA-874C-963FE7F65B1E}"/>
              </a:ext>
            </a:extLst>
          </p:cNvPr>
          <p:cNvSpPr txBox="1"/>
          <p:nvPr/>
        </p:nvSpPr>
        <p:spPr>
          <a:xfrm>
            <a:off x="1044652" y="2162715"/>
            <a:ext cx="8417400" cy="400110"/>
          </a:xfrm>
          <a:prstGeom prst="rect">
            <a:avLst/>
          </a:prstGeom>
          <a:solidFill>
            <a:schemeClr val="accent1">
              <a:lumMod val="40000"/>
              <a:lumOff val="6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9.1.1   Remote research grants for researchers from Ukraine                        </a:t>
            </a:r>
            <a:r>
              <a:rPr kumimoji="0" lang="en-US" sz="2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(NEW)</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xtBox 5">
            <a:extLst>
              <a:ext uri="{FF2B5EF4-FFF2-40B4-BE49-F238E27FC236}">
                <a16:creationId xmlns:a16="http://schemas.microsoft.com/office/drawing/2014/main" id="{3C2D9240-FFA2-4E4D-87EE-A5DA1F82B3BE}"/>
              </a:ext>
            </a:extLst>
          </p:cNvPr>
          <p:cNvSpPr txBox="1"/>
          <p:nvPr/>
        </p:nvSpPr>
        <p:spPr>
          <a:xfrm>
            <a:off x="1044651" y="2635335"/>
            <a:ext cx="8417399" cy="400110"/>
          </a:xfrm>
          <a:prstGeom prst="rect">
            <a:avLst/>
          </a:prstGeom>
          <a:solidFill>
            <a:schemeClr val="accent1">
              <a:lumMod val="40000"/>
              <a:lumOff val="6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9.1.2</a:t>
            </a:r>
            <a:r>
              <a:rPr kumimoji="0" lang="de-DE"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Collaboration with KIPT and KINR within </a:t>
            </a:r>
            <a:r>
              <a:rPr kumimoji="0" lang="de-DE" sz="2000" b="0" i="1" u="none" strike="noStrike" kern="1200" cap="none" spc="0" normalizeH="0" baseline="0" noProof="0" dirty="0">
                <a:ln>
                  <a:noFill/>
                </a:ln>
                <a:solidFill>
                  <a:prstClr val="black"/>
                </a:solidFill>
                <a:effectLst/>
                <a:uLnTx/>
                <a:uFillTx/>
                <a:latin typeface="Calibri" panose="020F0502020204030204"/>
                <a:ea typeface="+mn-ea"/>
                <a:cs typeface="+mn-cs"/>
              </a:rPr>
              <a:t>EURIZON Technical WPs</a:t>
            </a: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(NEW)</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5">
            <a:extLst>
              <a:ext uri="{FF2B5EF4-FFF2-40B4-BE49-F238E27FC236}">
                <a16:creationId xmlns:a16="http://schemas.microsoft.com/office/drawing/2014/main" id="{F95473C0-9196-4124-906F-9D49D0ECD6A0}"/>
              </a:ext>
            </a:extLst>
          </p:cNvPr>
          <p:cNvSpPr txBox="1"/>
          <p:nvPr/>
        </p:nvSpPr>
        <p:spPr>
          <a:xfrm>
            <a:off x="1034700" y="3120106"/>
            <a:ext cx="8417399" cy="707886"/>
          </a:xfrm>
          <a:prstGeom prst="rect">
            <a:avLst/>
          </a:prstGeom>
          <a:solidFill>
            <a:schemeClr val="accent1">
              <a:lumMod val="40000"/>
              <a:lumOff val="6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9.1.3   RÅC International Summer Schools open also to young scientists from Ukraine </a:t>
            </a:r>
            <a:r>
              <a:rPr kumimoji="0" lang="en-US" sz="20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(ADAPTED)</a:t>
            </a: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5">
            <a:extLst>
              <a:ext uri="{FF2B5EF4-FFF2-40B4-BE49-F238E27FC236}">
                <a16:creationId xmlns:a16="http://schemas.microsoft.com/office/drawing/2014/main" id="{059F6F17-B44F-42DE-9C4C-BD475E2FCEC8}"/>
              </a:ext>
            </a:extLst>
          </p:cNvPr>
          <p:cNvSpPr txBox="1"/>
          <p:nvPr/>
        </p:nvSpPr>
        <p:spPr>
          <a:xfrm>
            <a:off x="111318" y="1377679"/>
            <a:ext cx="9495095"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WP 9.1  EURIZON Fellowship Programme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M36 –M54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53BFFF56-30E1-45E8-A4AA-35C9DC72C9A9}"/>
              </a:ext>
            </a:extLst>
          </p:cNvPr>
          <p:cNvSpPr txBox="1"/>
          <p:nvPr/>
        </p:nvSpPr>
        <p:spPr>
          <a:xfrm>
            <a:off x="10337351" y="3307861"/>
            <a:ext cx="22556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Require 6 month </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extension of EURIZON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M28= May 2022             M54=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July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
        <p:nvSpPr>
          <p:cNvPr id="13" name="TextBox 5">
            <a:extLst>
              <a:ext uri="{FF2B5EF4-FFF2-40B4-BE49-F238E27FC236}">
                <a16:creationId xmlns:a16="http://schemas.microsoft.com/office/drawing/2014/main" id="{E295C4B0-6113-40DD-981F-F6242AEBB629}"/>
              </a:ext>
            </a:extLst>
          </p:cNvPr>
          <p:cNvSpPr txBox="1"/>
          <p:nvPr/>
        </p:nvSpPr>
        <p:spPr>
          <a:xfrm>
            <a:off x="111318" y="4077303"/>
            <a:ext cx="9495095"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WP 9.2  EURIZON Staff Exchange </a:t>
            </a:r>
            <a:r>
              <a:rPr kumimoji="0" lang="en-US" sz="20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(ADAPTED)</a:t>
            </a: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M36 –M54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5">
            <a:extLst>
              <a:ext uri="{FF2B5EF4-FFF2-40B4-BE49-F238E27FC236}">
                <a16:creationId xmlns:a16="http://schemas.microsoft.com/office/drawing/2014/main" id="{43BBC6F5-D4A9-4E03-99C6-1F75C784CADF}"/>
              </a:ext>
            </a:extLst>
          </p:cNvPr>
          <p:cNvSpPr txBox="1"/>
          <p:nvPr/>
        </p:nvSpPr>
        <p:spPr>
          <a:xfrm>
            <a:off x="111318" y="5015282"/>
            <a:ext cx="9495095"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WP 9.3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Fellowship programme to EMMRI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mn-cs"/>
              </a:rPr>
              <a:t> (ADAPTED)</a:t>
            </a: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M28 –M54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5">
            <a:extLst>
              <a:ext uri="{FF2B5EF4-FFF2-40B4-BE49-F238E27FC236}">
                <a16:creationId xmlns:a16="http://schemas.microsoft.com/office/drawing/2014/main" id="{D099BE31-0943-4C68-A26C-E66D89A0D947}"/>
              </a:ext>
            </a:extLst>
          </p:cNvPr>
          <p:cNvSpPr txBox="1"/>
          <p:nvPr/>
        </p:nvSpPr>
        <p:spPr>
          <a:xfrm>
            <a:off x="111318" y="5953261"/>
            <a:ext cx="9495095" cy="707886"/>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WP 9.4  Mapping of the training needs for restoring capacity of RIs in Ukraine	</a:t>
            </a: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(NEW)</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M36 –M54</a:t>
            </a:r>
          </a:p>
        </p:txBody>
      </p:sp>
      <p:sp>
        <p:nvSpPr>
          <p:cNvPr id="16" name="Rectangle 15">
            <a:extLst>
              <a:ext uri="{FF2B5EF4-FFF2-40B4-BE49-F238E27FC236}">
                <a16:creationId xmlns:a16="http://schemas.microsoft.com/office/drawing/2014/main" id="{85BB0571-46C3-476E-A5BC-8B77AAEF0FBC}"/>
              </a:ext>
            </a:extLst>
          </p:cNvPr>
          <p:cNvSpPr/>
          <p:nvPr/>
        </p:nvSpPr>
        <p:spPr>
          <a:xfrm>
            <a:off x="182880" y="108471"/>
            <a:ext cx="1186334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0" cap="none" spc="0" normalizeH="0" baseline="0" noProof="0" dirty="0">
                <a:ln>
                  <a:noFill/>
                </a:ln>
                <a:solidFill>
                  <a:srgbClr val="164194"/>
                </a:solidFill>
                <a:effectLst/>
                <a:uLnTx/>
                <a:uFillTx/>
                <a:latin typeface="Calibri" panose="020F0502020204030204"/>
                <a:ea typeface="+mn-ea"/>
                <a:cs typeface="+mn-cs"/>
              </a:rPr>
              <a:t>WP 9:“Fellowship and Training Programme“ </a:t>
            </a:r>
            <a:r>
              <a:rPr kumimoji="0" lang="de-DE" sz="3600" b="1" i="0" u="sng" strike="noStrike" kern="0" cap="none" spc="0" normalizeH="0" baseline="0" noProof="0" dirty="0">
                <a:ln>
                  <a:noFill/>
                </a:ln>
                <a:solidFill>
                  <a:srgbClr val="164194"/>
                </a:solidFill>
                <a:effectLst/>
                <a:uLnTx/>
                <a:uFillTx/>
                <a:latin typeface="Calibri" panose="020F0502020204030204"/>
                <a:ea typeface="+mn-ea"/>
                <a:cs typeface="+mn-cs"/>
              </a:rPr>
              <a:t>in EURIZON</a:t>
            </a:r>
            <a:endParaRPr kumimoji="0" lang="de-DE" sz="3600" b="0" i="0" u="sng" strike="noStrike" kern="0" cap="none" spc="0" normalizeH="0" baseline="0" noProof="0" dirty="0">
              <a:ln>
                <a:noFill/>
              </a:ln>
              <a:solidFill>
                <a:srgbClr val="164194"/>
              </a:solidFill>
              <a:effectLst/>
              <a:uLnTx/>
              <a:uFillTx/>
              <a:latin typeface="Calibri" panose="020F0502020204030204"/>
              <a:ea typeface="+mn-ea"/>
              <a:cs typeface="+mn-cs"/>
            </a:endParaRPr>
          </a:p>
        </p:txBody>
      </p:sp>
      <p:sp>
        <p:nvSpPr>
          <p:cNvPr id="19" name="Right Brace 18">
            <a:extLst>
              <a:ext uri="{FF2B5EF4-FFF2-40B4-BE49-F238E27FC236}">
                <a16:creationId xmlns:a16="http://schemas.microsoft.com/office/drawing/2014/main" id="{F21BCD55-BC1D-4176-AE63-E646C5DE0E5B}"/>
              </a:ext>
            </a:extLst>
          </p:cNvPr>
          <p:cNvSpPr/>
          <p:nvPr/>
        </p:nvSpPr>
        <p:spPr>
          <a:xfrm>
            <a:off x="9606413" y="1460669"/>
            <a:ext cx="424206" cy="51717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4DDC338-0176-4B0D-AC8A-1AB924883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A304F-65C8-4975-9904-5A915DF049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F474553-BB52-4D1F-9B63-9508114F4814}"/>
              </a:ext>
            </a:extLst>
          </p:cNvPr>
          <p:cNvSpPr/>
          <p:nvPr/>
        </p:nvSpPr>
        <p:spPr>
          <a:xfrm>
            <a:off x="1768235" y="797514"/>
            <a:ext cx="8655530" cy="369332"/>
          </a:xfrm>
          <a:prstGeom prst="rect">
            <a:avLst/>
          </a:prstGeom>
        </p:spPr>
        <p:txBody>
          <a:bodyPr wrap="square">
            <a:spAutoFit/>
          </a:bodyPr>
          <a:lstStyle/>
          <a:p>
            <a:r>
              <a:rPr lang="en-US" b="1" dirty="0">
                <a:solidFill>
                  <a:schemeClr val="accent1">
                    <a:lumMod val="75000"/>
                  </a:schemeClr>
                </a:solidFill>
              </a:rPr>
              <a:t>WP leader: UNIMIB                            Other partners: DESY, STCU, NSC KIPT, INR NASU</a:t>
            </a:r>
          </a:p>
        </p:txBody>
      </p:sp>
    </p:spTree>
    <p:extLst>
      <p:ext uri="{BB962C8B-B14F-4D97-AF65-F5344CB8AC3E}">
        <p14:creationId xmlns:p14="http://schemas.microsoft.com/office/powerpoint/2010/main" val="357272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059F6F17-B44F-42DE-9C4C-BD475E2FCEC8}"/>
              </a:ext>
            </a:extLst>
          </p:cNvPr>
          <p:cNvSpPr txBox="1"/>
          <p:nvPr/>
        </p:nvSpPr>
        <p:spPr>
          <a:xfrm>
            <a:off x="356414" y="795856"/>
            <a:ext cx="11134859" cy="400110"/>
          </a:xfrm>
          <a:prstGeom prst="rect">
            <a:avLst/>
          </a:prstGeom>
          <a:solidFill>
            <a:srgbClr val="B4C7E7"/>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New Beneficiaries in WP9 (INR NASU was already a beneficiary in the first phase of the project)</a:t>
            </a:r>
          </a:p>
        </p:txBody>
      </p:sp>
      <p:sp>
        <p:nvSpPr>
          <p:cNvPr id="16" name="Rectangle 15">
            <a:extLst>
              <a:ext uri="{FF2B5EF4-FFF2-40B4-BE49-F238E27FC236}">
                <a16:creationId xmlns:a16="http://schemas.microsoft.com/office/drawing/2014/main" id="{85BB0571-46C3-476E-A5BC-8B77AAEF0FBC}"/>
              </a:ext>
            </a:extLst>
          </p:cNvPr>
          <p:cNvSpPr/>
          <p:nvPr/>
        </p:nvSpPr>
        <p:spPr>
          <a:xfrm>
            <a:off x="182880" y="108471"/>
            <a:ext cx="1186334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0" cap="none" spc="0" normalizeH="0" baseline="0" noProof="0" dirty="0">
                <a:ln>
                  <a:noFill/>
                </a:ln>
                <a:solidFill>
                  <a:srgbClr val="164194"/>
                </a:solidFill>
                <a:effectLst/>
                <a:uLnTx/>
                <a:uFillTx/>
                <a:latin typeface="Calibri" panose="020F0502020204030204"/>
                <a:ea typeface="+mn-ea"/>
                <a:cs typeface="+mn-cs"/>
              </a:rPr>
              <a:t>WP 9:“Fellowship and Training Programme“ </a:t>
            </a:r>
            <a:r>
              <a:rPr kumimoji="0" lang="de-DE" sz="3600" b="1" i="0" u="sng" strike="noStrike" kern="0" cap="none" spc="0" normalizeH="0" baseline="0" noProof="0" dirty="0">
                <a:ln>
                  <a:noFill/>
                </a:ln>
                <a:solidFill>
                  <a:srgbClr val="164194"/>
                </a:solidFill>
                <a:effectLst/>
                <a:uLnTx/>
                <a:uFillTx/>
                <a:latin typeface="Calibri" panose="020F0502020204030204"/>
                <a:ea typeface="+mn-ea"/>
                <a:cs typeface="+mn-cs"/>
              </a:rPr>
              <a:t>in EURIZON</a:t>
            </a:r>
            <a:endParaRPr kumimoji="0" lang="de-DE" sz="3600" b="0" i="0" u="sng" strike="noStrike" kern="0" cap="none" spc="0" normalizeH="0" baseline="0" noProof="0" dirty="0">
              <a:ln>
                <a:noFill/>
              </a:ln>
              <a:solidFill>
                <a:srgbClr val="164194"/>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4DDC338-0176-4B0D-AC8A-1AB924883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A304F-65C8-4975-9904-5A915DF049C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0035215-6F3A-4C31-BFC4-EA4128A00D11}"/>
              </a:ext>
            </a:extLst>
          </p:cNvPr>
          <p:cNvPicPr>
            <a:picLocks noChangeAspect="1"/>
          </p:cNvPicPr>
          <p:nvPr/>
        </p:nvPicPr>
        <p:blipFill>
          <a:blip r:embed="rId2"/>
          <a:stretch>
            <a:fillRect/>
          </a:stretch>
        </p:blipFill>
        <p:spPr>
          <a:xfrm>
            <a:off x="478967" y="1703084"/>
            <a:ext cx="1189577" cy="1767728"/>
          </a:xfrm>
          <a:prstGeom prst="rect">
            <a:avLst/>
          </a:prstGeom>
        </p:spPr>
      </p:pic>
      <p:sp>
        <p:nvSpPr>
          <p:cNvPr id="6" name="Rectangle 5">
            <a:extLst>
              <a:ext uri="{FF2B5EF4-FFF2-40B4-BE49-F238E27FC236}">
                <a16:creationId xmlns:a16="http://schemas.microsoft.com/office/drawing/2014/main" id="{FC8C8D22-9E6D-45EF-A52A-6F492FAF3BD1}"/>
              </a:ext>
            </a:extLst>
          </p:cNvPr>
          <p:cNvSpPr/>
          <p:nvPr/>
        </p:nvSpPr>
        <p:spPr>
          <a:xfrm>
            <a:off x="1938780" y="3995678"/>
            <a:ext cx="9996125" cy="2862322"/>
          </a:xfrm>
          <a:prstGeom prst="rect">
            <a:avLst/>
          </a:prstGeom>
        </p:spPr>
        <p:txBody>
          <a:bodyPr wrap="square">
            <a:spAutoFit/>
          </a:bodyPr>
          <a:lstStyle/>
          <a:p>
            <a:pPr algn="just"/>
            <a:r>
              <a:rPr lang="en-US" dirty="0"/>
              <a:t>The </a:t>
            </a:r>
            <a:r>
              <a:rPr lang="en-US" b="1" dirty="0"/>
              <a:t>National Science Center Kharkov Institute of Physics and Technology (NSC KIPT) </a:t>
            </a:r>
            <a:r>
              <a:rPr lang="en-US" dirty="0"/>
              <a:t>is the largest institutes of the National Academy of Sciences of Ukraine (about 2000 employees). Main activities of the NSC KIPT are concentrated on fundamental and applied problems of theoretical physics, solid-state physics, physics of radiation effects and radiation materials science, plasma physics and controlled fusion, nuclear physics, physics of elementary particles, high-energy physics, reactor physics, perspectives of atomic power, creation of a neutron source based on a subcritical assembly controlled by a high-current electron accelerator, physics of electromagnetic interactions, physics and engineering of electron accelerators, plasma electronics and physics of high-current beams, physics of heavy charged particle accelerators, new methods of acceleration. NSC KIPT is contributing to the World Wide LHC Computing Grid data management efforts.</a:t>
            </a:r>
            <a:endParaRPr lang="en-US" b="1" dirty="0"/>
          </a:p>
        </p:txBody>
      </p:sp>
      <p:sp>
        <p:nvSpPr>
          <p:cNvPr id="7" name="Rectangle 6">
            <a:extLst>
              <a:ext uri="{FF2B5EF4-FFF2-40B4-BE49-F238E27FC236}">
                <a16:creationId xmlns:a16="http://schemas.microsoft.com/office/drawing/2014/main" id="{FD447885-39BB-4332-8307-641C4970D1E3}"/>
              </a:ext>
            </a:extLst>
          </p:cNvPr>
          <p:cNvSpPr/>
          <p:nvPr/>
        </p:nvSpPr>
        <p:spPr>
          <a:xfrm>
            <a:off x="1938780" y="2659917"/>
            <a:ext cx="9907571" cy="1200329"/>
          </a:xfrm>
          <a:prstGeom prst="rect">
            <a:avLst/>
          </a:prstGeom>
        </p:spPr>
        <p:txBody>
          <a:bodyPr wrap="square">
            <a:spAutoFit/>
          </a:bodyPr>
          <a:lstStyle/>
          <a:p>
            <a:r>
              <a:rPr lang="en-US" i="1" dirty="0"/>
              <a:t>STCU has great experience in providing research grants has engaged:</a:t>
            </a:r>
          </a:p>
          <a:p>
            <a:r>
              <a:rPr lang="en-US" i="1" dirty="0"/>
              <a:t>Nearly 1,000 Scientific Technical Institutes;</a:t>
            </a:r>
          </a:p>
          <a:p>
            <a:r>
              <a:rPr lang="en-US" i="1" dirty="0"/>
              <a:t>Over 20,000 scientists, of which over 12,000 were former weapons scientists during the Soviet times;</a:t>
            </a:r>
          </a:p>
          <a:p>
            <a:r>
              <a:rPr lang="en-US" i="1" dirty="0"/>
              <a:t>Over 2000 Projects over $387 Million USD;</a:t>
            </a:r>
          </a:p>
        </p:txBody>
      </p:sp>
      <p:sp>
        <p:nvSpPr>
          <p:cNvPr id="10" name="Rectangle 9">
            <a:extLst>
              <a:ext uri="{FF2B5EF4-FFF2-40B4-BE49-F238E27FC236}">
                <a16:creationId xmlns:a16="http://schemas.microsoft.com/office/drawing/2014/main" id="{B2088C0D-F22F-48E3-8150-87ACDD378866}"/>
              </a:ext>
            </a:extLst>
          </p:cNvPr>
          <p:cNvSpPr/>
          <p:nvPr/>
        </p:nvSpPr>
        <p:spPr>
          <a:xfrm>
            <a:off x="1989056" y="1243885"/>
            <a:ext cx="9982985" cy="1477328"/>
          </a:xfrm>
          <a:prstGeom prst="rect">
            <a:avLst/>
          </a:prstGeom>
        </p:spPr>
        <p:txBody>
          <a:bodyPr wrap="square">
            <a:spAutoFit/>
          </a:bodyPr>
          <a:lstStyle/>
          <a:p>
            <a:pPr algn="just"/>
            <a:r>
              <a:rPr lang="en-US" dirty="0"/>
              <a:t>The </a:t>
            </a:r>
            <a:r>
              <a:rPr lang="en-US" b="1" dirty="0"/>
              <a:t>Science and Technology Center in Ukraine (STCU)</a:t>
            </a:r>
            <a:r>
              <a:rPr lang="en-US" dirty="0"/>
              <a:t> is an intergovernmental organization funded to prevent the proliferation of nuclear, biological and chemical weaponry and related technologies.  The STCU was established and continues to receive its funding from Canada, Sweden (later the European Union) and the United States to provide grants and funding for research projects which support scientists and engineers.</a:t>
            </a:r>
          </a:p>
        </p:txBody>
      </p:sp>
      <p:pic>
        <p:nvPicPr>
          <p:cNvPr id="11" name="Picture 10">
            <a:extLst>
              <a:ext uri="{FF2B5EF4-FFF2-40B4-BE49-F238E27FC236}">
                <a16:creationId xmlns:a16="http://schemas.microsoft.com/office/drawing/2014/main" id="{BF5E5726-FCFD-4525-9CA7-2D320BA1397A}"/>
              </a:ext>
            </a:extLst>
          </p:cNvPr>
          <p:cNvPicPr>
            <a:picLocks noChangeAspect="1"/>
          </p:cNvPicPr>
          <p:nvPr/>
        </p:nvPicPr>
        <p:blipFill>
          <a:blip r:embed="rId3"/>
          <a:stretch>
            <a:fillRect/>
          </a:stretch>
        </p:blipFill>
        <p:spPr>
          <a:xfrm>
            <a:off x="257095" y="4416252"/>
            <a:ext cx="1633319" cy="1477328"/>
          </a:xfrm>
          <a:prstGeom prst="rect">
            <a:avLst/>
          </a:prstGeom>
        </p:spPr>
      </p:pic>
    </p:spTree>
    <p:extLst>
      <p:ext uri="{BB962C8B-B14F-4D97-AF65-F5344CB8AC3E}">
        <p14:creationId xmlns:p14="http://schemas.microsoft.com/office/powerpoint/2010/main" val="211965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6" name="TextBox 5">
            <a:extLst>
              <a:ext uri="{FF2B5EF4-FFF2-40B4-BE49-F238E27FC236}">
                <a16:creationId xmlns:a16="http://schemas.microsoft.com/office/drawing/2014/main" id="{3B9AC05F-8FE0-456A-B819-305B1D8E8848}"/>
              </a:ext>
            </a:extLst>
          </p:cNvPr>
          <p:cNvSpPr txBox="1"/>
          <p:nvPr/>
        </p:nvSpPr>
        <p:spPr>
          <a:xfrm>
            <a:off x="152406" y="132494"/>
            <a:ext cx="3401500" cy="707886"/>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sz="2000" b="1" dirty="0"/>
              <a:t>9.1.1   Remote research grants for researchers from Ukraine</a:t>
            </a:r>
          </a:p>
        </p:txBody>
      </p:sp>
      <p:sp>
        <p:nvSpPr>
          <p:cNvPr id="4" name="TextBox 3">
            <a:extLst>
              <a:ext uri="{FF2B5EF4-FFF2-40B4-BE49-F238E27FC236}">
                <a16:creationId xmlns:a16="http://schemas.microsoft.com/office/drawing/2014/main" id="{8B6B115F-6D78-4B24-8889-C88A13F0E1D9}"/>
              </a:ext>
            </a:extLst>
          </p:cNvPr>
          <p:cNvSpPr txBox="1"/>
          <p:nvPr/>
        </p:nvSpPr>
        <p:spPr>
          <a:xfrm>
            <a:off x="147320" y="4760912"/>
            <a:ext cx="11897357" cy="1477328"/>
          </a:xfrm>
          <a:prstGeom prst="rect">
            <a:avLst/>
          </a:prstGeom>
          <a:noFill/>
          <a:ln>
            <a:solidFill>
              <a:schemeClr val="accent1"/>
            </a:solidFill>
          </a:ln>
        </p:spPr>
        <p:txBody>
          <a:bodyPr wrap="square" rtlCol="0">
            <a:spAutoFit/>
          </a:bodyPr>
          <a:lstStyle/>
          <a:p>
            <a:pPr algn="just"/>
            <a:r>
              <a:rPr lang="en-US" b="1" u="sng" dirty="0"/>
              <a:t>TARGET: </a:t>
            </a:r>
            <a:r>
              <a:rPr lang="en-US" dirty="0"/>
              <a:t>research teams of vulnerable scientists, engineers, relevant staff from Ukrainian Research Institutions, from all disciplines, who are (or were at the outbreak of the war) working at Research Institutes in Ukraine and whose work was hampered by Russia´s war. Priority will be given to research teams involving also </a:t>
            </a:r>
            <a:r>
              <a:rPr lang="en-US" b="1" dirty="0"/>
              <a:t>female and young researchers</a:t>
            </a:r>
            <a:r>
              <a:rPr lang="en-US" dirty="0"/>
              <a:t> and to projects </a:t>
            </a:r>
            <a:r>
              <a:rPr lang="en-US" b="1" dirty="0"/>
              <a:t>directly targeting </a:t>
            </a:r>
            <a:r>
              <a:rPr lang="en-US" dirty="0"/>
              <a:t>strong </a:t>
            </a:r>
            <a:r>
              <a:rPr lang="en-US" b="1" dirty="0"/>
              <a:t>collaborations with European RIs</a:t>
            </a:r>
            <a:r>
              <a:rPr lang="en-US" dirty="0"/>
              <a:t>,  </a:t>
            </a:r>
            <a:r>
              <a:rPr lang="en-US" b="1" dirty="0"/>
              <a:t>the reconstruction and/or the support to the operations of Ukrainian RIs,</a:t>
            </a:r>
            <a:r>
              <a:rPr lang="en-US" dirty="0"/>
              <a:t> and their </a:t>
            </a:r>
            <a:r>
              <a:rPr lang="en-US" b="1" dirty="0"/>
              <a:t>future integration into the European Research Area (ERA).</a:t>
            </a:r>
          </a:p>
        </p:txBody>
      </p:sp>
      <p:sp>
        <p:nvSpPr>
          <p:cNvPr id="25" name="TextBox 24">
            <a:extLst>
              <a:ext uri="{FF2B5EF4-FFF2-40B4-BE49-F238E27FC236}">
                <a16:creationId xmlns:a16="http://schemas.microsoft.com/office/drawing/2014/main" id="{1F03BAC8-8D74-43EB-B8AC-E39769B60779}"/>
              </a:ext>
            </a:extLst>
          </p:cNvPr>
          <p:cNvSpPr txBox="1"/>
          <p:nvPr/>
        </p:nvSpPr>
        <p:spPr>
          <a:xfrm>
            <a:off x="147320" y="2179428"/>
            <a:ext cx="11897357" cy="2554545"/>
          </a:xfrm>
          <a:prstGeom prst="rect">
            <a:avLst/>
          </a:prstGeom>
          <a:noFill/>
          <a:ln>
            <a:solidFill>
              <a:schemeClr val="accent1"/>
            </a:solidFill>
          </a:ln>
        </p:spPr>
        <p:txBody>
          <a:bodyPr wrap="square" rtlCol="0">
            <a:spAutoFit/>
          </a:bodyPr>
          <a:lstStyle/>
          <a:p>
            <a:pPr algn="just"/>
            <a:r>
              <a:rPr lang="en-US" b="1" u="sng" dirty="0"/>
              <a:t>OBJECTIVES</a:t>
            </a:r>
            <a:r>
              <a:rPr lang="en-US" dirty="0"/>
              <a:t>: offer </a:t>
            </a:r>
            <a:r>
              <a:rPr lang="en-US" b="1" dirty="0"/>
              <a:t>temporary support, through individual research grants</a:t>
            </a:r>
            <a:r>
              <a:rPr lang="en-US" dirty="0"/>
              <a:t>, to vulnerable Ukrainian researchers and relevant staff from Ukrainian Research Institutes who are currently in Ukraine (or who are outside the country and want to return to Ukraine) to allow them to </a:t>
            </a:r>
            <a:r>
              <a:rPr lang="en-US" u="sng" dirty="0"/>
              <a:t>pursue their research activities and career</a:t>
            </a:r>
            <a:r>
              <a:rPr lang="en-US" dirty="0"/>
              <a:t>; to build </a:t>
            </a:r>
            <a:r>
              <a:rPr lang="en-US" u="sng" dirty="0"/>
              <a:t>synergies and collaborations with European RIs,</a:t>
            </a:r>
            <a:r>
              <a:rPr lang="en-US" dirty="0"/>
              <a:t> to help them </a:t>
            </a:r>
            <a:r>
              <a:rPr lang="en-US" u="sng" dirty="0"/>
              <a:t>to keep and boost connections</a:t>
            </a:r>
            <a:r>
              <a:rPr lang="en-US" dirty="0"/>
              <a:t> with the European and the international scientific communities. The projects can be carried out from any place where the possibility exists </a:t>
            </a:r>
            <a:r>
              <a:rPr lang="en-US" b="1" dirty="0"/>
              <a:t>in Ukraine. The selected Ukrainian research teams will work indeed remotely on projects of common interest (in all scientific domains) with partners from European RIs.</a:t>
            </a:r>
            <a:r>
              <a:rPr lang="en-US" dirty="0"/>
              <a:t> This will enable fellows to bridge the emergency situation by continuing to work, to further qualify, and to enhance collaborations with the RIs ecosystem in Europe and beyond.</a:t>
            </a:r>
          </a:p>
          <a:p>
            <a:pPr algn="just"/>
            <a:r>
              <a:rPr lang="en-US" sz="1600" i="1" dirty="0"/>
              <a:t>EURIZON fellowship programme will provide research grants only to Ukrainian applicants (not to their European partners).</a:t>
            </a:r>
          </a:p>
        </p:txBody>
      </p:sp>
      <p:sp>
        <p:nvSpPr>
          <p:cNvPr id="29" name="TextBox 28">
            <a:extLst>
              <a:ext uri="{FF2B5EF4-FFF2-40B4-BE49-F238E27FC236}">
                <a16:creationId xmlns:a16="http://schemas.microsoft.com/office/drawing/2014/main" id="{16B410D1-8D99-4DCC-9878-94B513F9BD33}"/>
              </a:ext>
            </a:extLst>
          </p:cNvPr>
          <p:cNvSpPr txBox="1"/>
          <p:nvPr/>
        </p:nvSpPr>
        <p:spPr>
          <a:xfrm>
            <a:off x="147321" y="1229159"/>
            <a:ext cx="11897357" cy="923330"/>
          </a:xfrm>
          <a:prstGeom prst="rect">
            <a:avLst/>
          </a:prstGeom>
          <a:noFill/>
          <a:ln>
            <a:solidFill>
              <a:schemeClr val="accent1"/>
            </a:solidFill>
          </a:ln>
        </p:spPr>
        <p:txBody>
          <a:bodyPr wrap="square" rtlCol="0">
            <a:spAutoFit/>
          </a:bodyPr>
          <a:lstStyle/>
          <a:p>
            <a:pPr algn="just"/>
            <a:r>
              <a:rPr lang="en-US" b="1" u="sng" dirty="0"/>
              <a:t>ACTION</a:t>
            </a:r>
            <a:r>
              <a:rPr lang="en-US" dirty="0"/>
              <a:t>: provide temporary fellowships, with the duration from 6 to 12 months, consisting in research grants to teams of </a:t>
            </a:r>
            <a:r>
              <a:rPr lang="en-US" b="1" dirty="0"/>
              <a:t>vulnerable researchers and relevant staff from Research Institutes, working remotely from Ukraine, </a:t>
            </a:r>
            <a:r>
              <a:rPr lang="en-US" dirty="0"/>
              <a:t>on research projects conducted in </a:t>
            </a:r>
            <a:r>
              <a:rPr lang="en-US" b="1" dirty="0"/>
              <a:t>collaboration with European RIs </a:t>
            </a:r>
            <a:r>
              <a:rPr lang="en-US" dirty="0"/>
              <a:t>(all scientific domains).  </a:t>
            </a:r>
            <a:endParaRPr lang="en-US" dirty="0">
              <a:solidFill>
                <a:srgbClr val="FF0000"/>
              </a:solidFill>
            </a:endParaRPr>
          </a:p>
        </p:txBody>
      </p:sp>
      <p:sp>
        <p:nvSpPr>
          <p:cNvPr id="7" name="Rectangle 6">
            <a:extLst>
              <a:ext uri="{FF2B5EF4-FFF2-40B4-BE49-F238E27FC236}">
                <a16:creationId xmlns:a16="http://schemas.microsoft.com/office/drawing/2014/main" id="{5A1C209E-4276-458C-A8A8-BE0755F25E1D}"/>
              </a:ext>
            </a:extLst>
          </p:cNvPr>
          <p:cNvSpPr/>
          <p:nvPr/>
        </p:nvSpPr>
        <p:spPr>
          <a:xfrm>
            <a:off x="3639489" y="132494"/>
            <a:ext cx="8410273" cy="861774"/>
          </a:xfrm>
          <a:prstGeom prst="rect">
            <a:avLst/>
          </a:prstGeom>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dirty="0"/>
              <a:t>The Fellowship will award </a:t>
            </a:r>
            <a:r>
              <a:rPr lang="en-US" sz="1600" b="1" dirty="0"/>
              <a:t>non-residential fellowships to researchers from Ukrainian research Institutes </a:t>
            </a:r>
            <a:r>
              <a:rPr lang="en-US" sz="1600" dirty="0"/>
              <a:t>whose work is hampered or prevented by Russia´s war in Ukraine. </a:t>
            </a:r>
          </a:p>
          <a:p>
            <a:pPr algn="just"/>
            <a:r>
              <a:rPr lang="en-US" sz="1600" b="1" dirty="0"/>
              <a:t>BUDGET for the remote research grants programme raised to: 1.5 Mio €        	                   </a:t>
            </a:r>
            <a:r>
              <a:rPr lang="de-DE" b="1" dirty="0"/>
              <a:t>M36-M54</a:t>
            </a:r>
            <a:endParaRPr lang="en-US" dirty="0"/>
          </a:p>
        </p:txBody>
      </p:sp>
      <p:sp>
        <p:nvSpPr>
          <p:cNvPr id="5" name="Slide Number Placeholder 4">
            <a:extLst>
              <a:ext uri="{FF2B5EF4-FFF2-40B4-BE49-F238E27FC236}">
                <a16:creationId xmlns:a16="http://schemas.microsoft.com/office/drawing/2014/main" id="{811F10B0-3438-4B97-B46C-9E4470F4786B}"/>
              </a:ext>
            </a:extLst>
          </p:cNvPr>
          <p:cNvSpPr>
            <a:spLocks noGrp="1"/>
          </p:cNvSpPr>
          <p:nvPr>
            <p:ph type="sldNum" sz="quarter" idx="12"/>
          </p:nvPr>
        </p:nvSpPr>
        <p:spPr/>
        <p:txBody>
          <a:bodyPr/>
          <a:lstStyle/>
          <a:p>
            <a:fld id="{816A304F-65C8-4975-9904-5A915DF049C6}" type="slidenum">
              <a:rPr lang="en-US" smtClean="0"/>
              <a:t>5</a:t>
            </a:fld>
            <a:endParaRPr lang="en-US"/>
          </a:p>
        </p:txBody>
      </p:sp>
    </p:spTree>
    <p:extLst>
      <p:ext uri="{BB962C8B-B14F-4D97-AF65-F5344CB8AC3E}">
        <p14:creationId xmlns:p14="http://schemas.microsoft.com/office/powerpoint/2010/main" val="163056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25" name="TextBox 24">
            <a:extLst>
              <a:ext uri="{FF2B5EF4-FFF2-40B4-BE49-F238E27FC236}">
                <a16:creationId xmlns:a16="http://schemas.microsoft.com/office/drawing/2014/main" id="{1F03BAC8-8D74-43EB-B8AC-E39769B60779}"/>
              </a:ext>
            </a:extLst>
          </p:cNvPr>
          <p:cNvSpPr txBox="1"/>
          <p:nvPr/>
        </p:nvSpPr>
        <p:spPr>
          <a:xfrm>
            <a:off x="249946" y="184542"/>
            <a:ext cx="11507849" cy="367566"/>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procedure </a:t>
            </a:r>
          </a:p>
        </p:txBody>
      </p:sp>
      <p:sp>
        <p:nvSpPr>
          <p:cNvPr id="4" name="Rectangle 3">
            <a:extLst>
              <a:ext uri="{FF2B5EF4-FFF2-40B4-BE49-F238E27FC236}">
                <a16:creationId xmlns:a16="http://schemas.microsoft.com/office/drawing/2014/main" id="{5B785197-8FB1-45B6-8CA0-949D6B478904}"/>
              </a:ext>
            </a:extLst>
          </p:cNvPr>
          <p:cNvSpPr/>
          <p:nvPr/>
        </p:nvSpPr>
        <p:spPr>
          <a:xfrm>
            <a:off x="249946" y="552108"/>
            <a:ext cx="11507849" cy="4708981"/>
          </a:xfrm>
          <a:prstGeom prst="rect">
            <a:avLst/>
          </a:prstGeom>
        </p:spPr>
        <p:txBody>
          <a:bodyPr wrap="square">
            <a:spAutoFit/>
          </a:bodyPr>
          <a:lstStyle/>
          <a:p>
            <a:pPr marL="36195" marR="36195" algn="just"/>
            <a:r>
              <a:rPr lang="en-US" dirty="0">
                <a:latin typeface="Calibri" panose="020F0502020204030204" pitchFamily="34" charset="0"/>
                <a:ea typeface="Times New Roman" panose="02020603050405020304" pitchFamily="18" charset="0"/>
                <a:cs typeface="Calibri" panose="020F0502020204030204" pitchFamily="34" charset="0"/>
              </a:rPr>
              <a:t>Application documents must be sent </a:t>
            </a:r>
            <a:r>
              <a:rPr lang="en-US" b="1" dirty="0">
                <a:latin typeface="Calibri" panose="020F0502020204030204" pitchFamily="34" charset="0"/>
                <a:ea typeface="Times New Roman" panose="02020603050405020304" pitchFamily="18" charset="0"/>
                <a:cs typeface="Calibri" panose="020F0502020204030204" pitchFamily="34" charset="0"/>
              </a:rPr>
              <a:t>by e-mail </a:t>
            </a:r>
            <a:r>
              <a:rPr lang="en-US" dirty="0">
                <a:latin typeface="Calibri" panose="020F0502020204030204" pitchFamily="34" charset="0"/>
                <a:ea typeface="Times New Roman" panose="02020603050405020304" pitchFamily="18" charset="0"/>
                <a:cs typeface="Calibri" panose="020F0502020204030204" pitchFamily="34" charset="0"/>
              </a:rPr>
              <a:t>(as PDF files) to the EURIZON team (dedicated e-mail address) by the Ukrainian teams. Documents must be submitted in </a:t>
            </a:r>
            <a:r>
              <a:rPr lang="en-US" b="1" dirty="0">
                <a:latin typeface="Calibri" panose="020F0502020204030204" pitchFamily="34" charset="0"/>
                <a:ea typeface="Times New Roman" panose="02020603050405020304" pitchFamily="18" charset="0"/>
                <a:cs typeface="Calibri" panose="020F0502020204030204" pitchFamily="34" charset="0"/>
              </a:rPr>
              <a:t>English by the Principal Investigator (PI) </a:t>
            </a:r>
            <a:r>
              <a:rPr lang="en-US" dirty="0">
                <a:latin typeface="Calibri" panose="020F0502020204030204" pitchFamily="34" charset="0"/>
                <a:ea typeface="Times New Roman" panose="02020603050405020304" pitchFamily="18" charset="0"/>
                <a:cs typeface="Calibri" panose="020F0502020204030204" pitchFamily="34" charset="0"/>
              </a:rPr>
              <a:t>of the team, being the responsible person for the research project and the contact person for EURIZON fellowship programme. </a:t>
            </a:r>
          </a:p>
          <a:p>
            <a:pPr marL="36195" marR="36195" algn="just"/>
            <a:r>
              <a:rPr lang="en-US" dirty="0">
                <a:latin typeface="Calibri" panose="020F0502020204030204" pitchFamily="34" charset="0"/>
                <a:ea typeface="Times New Roman" panose="02020603050405020304" pitchFamily="18" charset="0"/>
                <a:cs typeface="Calibri" panose="020F0502020204030204" pitchFamily="34" charset="0"/>
              </a:rPr>
              <a:t>After the Call deadline the documents will go through an </a:t>
            </a:r>
            <a:r>
              <a:rPr lang="en-US" b="1" dirty="0">
                <a:latin typeface="Calibri" panose="020F0502020204030204" pitchFamily="34" charset="0"/>
                <a:ea typeface="Times New Roman" panose="02020603050405020304" pitchFamily="18" charset="0"/>
                <a:cs typeface="Calibri" panose="020F0502020204030204" pitchFamily="34" charset="0"/>
              </a:rPr>
              <a:t>eligibility check </a:t>
            </a:r>
            <a:r>
              <a:rPr lang="en-US" dirty="0">
                <a:latin typeface="Calibri" panose="020F0502020204030204" pitchFamily="34" charset="0"/>
                <a:ea typeface="Times New Roman" panose="02020603050405020304" pitchFamily="18" charset="0"/>
                <a:cs typeface="Calibri" panose="020F0502020204030204" pitchFamily="34" charset="0"/>
              </a:rPr>
              <a:t>and then through a </a:t>
            </a:r>
            <a:r>
              <a:rPr lang="en-US" b="1" dirty="0">
                <a:latin typeface="Calibri" panose="020F0502020204030204" pitchFamily="34" charset="0"/>
                <a:ea typeface="Times New Roman" panose="02020603050405020304" pitchFamily="18" charset="0"/>
                <a:cs typeface="Calibri" panose="020F0502020204030204" pitchFamily="34" charset="0"/>
              </a:rPr>
              <a:t>scientific evaluation.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36195" marR="36195" algn="just"/>
            <a:r>
              <a:rPr lang="en-US" dirty="0">
                <a:latin typeface="Calibri" panose="020F0502020204030204" pitchFamily="34" charset="0"/>
                <a:ea typeface="Times New Roman" panose="02020603050405020304" pitchFamily="18" charset="0"/>
                <a:cs typeface="Calibri" panose="020F0502020204030204" pitchFamily="34" charset="0"/>
              </a:rPr>
              <a:t>Applications will be initially processed by the EURIZON team, for an administrative and eligibility check, then will be evaluated by a committee of independent evaluators*, based on the methodology and criteria preliminarily established by the EURIZON WP9 SRP. The final approval on the research projects to be funded will be done by WP9 SRP. More information about the selection procedure is in the next slides. </a:t>
            </a:r>
          </a:p>
          <a:p>
            <a:pPr marL="36195" marR="36195" algn="just"/>
            <a:r>
              <a:rPr lang="en-US" dirty="0">
                <a:latin typeface="Calibri" panose="020F0502020204030204" pitchFamily="34" charset="0"/>
                <a:ea typeface="Times New Roman" panose="02020603050405020304" pitchFamily="18" charset="0"/>
                <a:cs typeface="Calibri" panose="020F0502020204030204" pitchFamily="34" charset="0"/>
              </a:rPr>
              <a:t>The EURIZON team aims to notify all applicants of the outcome no later than </a:t>
            </a:r>
            <a:r>
              <a:rPr lang="en-US" b="1" dirty="0">
                <a:latin typeface="Calibri" panose="020F0502020204030204" pitchFamily="34" charset="0"/>
                <a:ea typeface="Times New Roman" panose="02020603050405020304" pitchFamily="18" charset="0"/>
                <a:cs typeface="Calibri" panose="020F0502020204030204" pitchFamily="34" charset="0"/>
              </a:rPr>
              <a:t>8 weeks </a:t>
            </a:r>
            <a:r>
              <a:rPr lang="en-US" dirty="0">
                <a:latin typeface="Calibri" panose="020F0502020204030204" pitchFamily="34" charset="0"/>
                <a:ea typeface="Times New Roman" panose="02020603050405020304" pitchFamily="18" charset="0"/>
                <a:cs typeface="Calibri" panose="020F0502020204030204" pitchFamily="34" charset="0"/>
              </a:rPr>
              <a:t>after receipt of the Call for fellowship´s deadline.</a:t>
            </a:r>
          </a:p>
          <a:p>
            <a:pPr marL="36195" marR="36195" algn="just">
              <a:lnSpc>
                <a:spcPct val="120000"/>
              </a:lnSpc>
            </a:pPr>
            <a:r>
              <a:rPr lang="en-US" sz="1000" dirty="0">
                <a:latin typeface="Calibri" panose="020F0502020204030204" pitchFamily="34" charset="0"/>
                <a:ea typeface="Times New Roman" panose="02020603050405020304" pitchFamily="18" charset="0"/>
                <a:cs typeface="Calibri" panose="020F0502020204030204" pitchFamily="34" charset="0"/>
              </a:rPr>
              <a:t> </a:t>
            </a:r>
          </a:p>
          <a:p>
            <a:pPr marL="36195" marR="36195" algn="just"/>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APPLICANTS: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will be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teams of researchers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that may consist of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minimum</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2 members up to 6</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members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(working remotely from Ukraine) and must be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led by one Principal Investigator (PI).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The PI must be an </a:t>
            </a:r>
            <a:r>
              <a:rPr lang="en-US" u="sng" dirty="0">
                <a:solidFill>
                  <a:srgbClr val="2F2A20"/>
                </a:solidFill>
                <a:latin typeface="Calibri" panose="020F0502020204030204" pitchFamily="34" charset="0"/>
                <a:ea typeface="Calibri" panose="020F0502020204030204" pitchFamily="34" charset="0"/>
                <a:cs typeface="Calibri" panose="020F0502020204030204" pitchFamily="34" charset="0"/>
              </a:rPr>
              <a:t>experienced researcher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holding a PHD and having at least 8 years of relevant experience. The other </a:t>
            </a:r>
            <a:r>
              <a:rPr lang="en-US" u="sng" dirty="0">
                <a:solidFill>
                  <a:srgbClr val="2F2A20"/>
                </a:solidFill>
                <a:latin typeface="Calibri" panose="020F0502020204030204" pitchFamily="34" charset="0"/>
                <a:ea typeface="Calibri" panose="020F0502020204030204" pitchFamily="34" charset="0"/>
                <a:cs typeface="Calibri" panose="020F0502020204030204" pitchFamily="34" charset="0"/>
              </a:rPr>
              <a:t>team members may include PhD students, post-graduates, research scientists, assistant researchers, en</a:t>
            </a:r>
            <a:r>
              <a:rPr lang="en-US" u="sng" dirty="0">
                <a:latin typeface="Calibri" panose="020F0502020204030204" pitchFamily="34" charset="0"/>
                <a:ea typeface="Calibri" panose="020F0502020204030204" pitchFamily="34" charset="0"/>
                <a:cs typeface="Calibri" panose="020F0502020204030204" pitchFamily="34" charset="0"/>
              </a:rPr>
              <a:t>gineers, technicians and other relevant staff from Research Institution</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 The role of each member will be clearly described in the application form. The funding period can be from six to twelve months, with a fixed funding amount per research team member, per month.</a:t>
            </a:r>
            <a:endParaRPr lang="en-US" sz="1700" dirty="0">
              <a:solidFill>
                <a:srgbClr val="2F2A2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30F9486-7EB8-4CE4-86C4-FD229EFBB874}"/>
              </a:ext>
            </a:extLst>
          </p:cNvPr>
          <p:cNvSpPr/>
          <p:nvPr/>
        </p:nvSpPr>
        <p:spPr>
          <a:xfrm>
            <a:off x="249946" y="5406518"/>
            <a:ext cx="11692105" cy="738664"/>
          </a:xfrm>
          <a:prstGeom prst="rect">
            <a:avLst/>
          </a:prstGeom>
        </p:spPr>
        <p:txBody>
          <a:bodyPr wrap="square">
            <a:spAutoFit/>
          </a:bodyPr>
          <a:lstStyle/>
          <a:p>
            <a:r>
              <a:rPr lang="en-US" sz="1400" dirty="0"/>
              <a:t>*The external evaluators are independent experts that STCU will select from their list of scientific evaluators pre-qualified by the European Commission ( in the framework of STCU fellowship programmes). STCU is the Science and Technology Center in Ukraine organization, based in Kiev,  with extensive expertise in the management of international grants destined to Ukrainian scientists.</a:t>
            </a:r>
          </a:p>
        </p:txBody>
      </p:sp>
      <p:sp>
        <p:nvSpPr>
          <p:cNvPr id="6" name="Slide Number Placeholder 5">
            <a:extLst>
              <a:ext uri="{FF2B5EF4-FFF2-40B4-BE49-F238E27FC236}">
                <a16:creationId xmlns:a16="http://schemas.microsoft.com/office/drawing/2014/main" id="{BC467DFE-579E-4E89-AEA3-0028E690F341}"/>
              </a:ext>
            </a:extLst>
          </p:cNvPr>
          <p:cNvSpPr>
            <a:spLocks noGrp="1"/>
          </p:cNvSpPr>
          <p:nvPr>
            <p:ph type="sldNum" sz="quarter" idx="12"/>
          </p:nvPr>
        </p:nvSpPr>
        <p:spPr/>
        <p:txBody>
          <a:bodyPr/>
          <a:lstStyle/>
          <a:p>
            <a:fld id="{816A304F-65C8-4975-9904-5A915DF049C6}" type="slidenum">
              <a:rPr lang="en-US" smtClean="0"/>
              <a:t>6</a:t>
            </a:fld>
            <a:endParaRPr lang="en-US"/>
          </a:p>
        </p:txBody>
      </p:sp>
    </p:spTree>
    <p:extLst>
      <p:ext uri="{BB962C8B-B14F-4D97-AF65-F5344CB8AC3E}">
        <p14:creationId xmlns:p14="http://schemas.microsoft.com/office/powerpoint/2010/main" val="36775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sp>
        <p:nvSpPr>
          <p:cNvPr id="26" name="Rectangle 25">
            <a:extLst>
              <a:ext uri="{FF2B5EF4-FFF2-40B4-BE49-F238E27FC236}">
                <a16:creationId xmlns:a16="http://schemas.microsoft.com/office/drawing/2014/main" id="{482468D8-01DB-44AA-BAE2-88D026ED8A50}"/>
              </a:ext>
            </a:extLst>
          </p:cNvPr>
          <p:cNvSpPr/>
          <p:nvPr/>
        </p:nvSpPr>
        <p:spPr>
          <a:xfrm>
            <a:off x="3819924" y="3730069"/>
            <a:ext cx="8372076" cy="2585323"/>
          </a:xfrm>
          <a:prstGeom prst="rect">
            <a:avLst/>
          </a:prstGeom>
          <a:solidFill>
            <a:schemeClr val="bg1"/>
          </a:solidFill>
        </p:spPr>
        <p:txBody>
          <a:bodyPr wrap="square">
            <a:spAutoFit/>
          </a:bodyPr>
          <a:lstStyle/>
          <a:p>
            <a:pPr algn="just"/>
            <a:r>
              <a:rPr lang="en-US" dirty="0"/>
              <a:t>The </a:t>
            </a:r>
            <a:r>
              <a:rPr lang="en-US" b="1" dirty="0"/>
              <a:t>rules</a:t>
            </a:r>
            <a:r>
              <a:rPr lang="en-US" dirty="0"/>
              <a:t> for grants repartition within the teams are currently being reviewed with the funding agency but the two main principles will be: </a:t>
            </a:r>
          </a:p>
          <a:p>
            <a:pPr algn="just"/>
            <a:r>
              <a:rPr lang="en-US" dirty="0"/>
              <a:t>1. the monthly grant per person will </a:t>
            </a:r>
            <a:r>
              <a:rPr lang="en-US" b="1" dirty="0"/>
              <a:t>need to reflect his/her qualifications, experience and role within the research project </a:t>
            </a:r>
            <a:r>
              <a:rPr lang="en-US" dirty="0"/>
              <a:t>and can be decided by the team directly (within a specific range that will be included in the call for application rules).</a:t>
            </a:r>
          </a:p>
          <a:p>
            <a:pPr algn="just"/>
            <a:r>
              <a:rPr lang="en-US" dirty="0"/>
              <a:t>2. the monthly amount per each person will be </a:t>
            </a:r>
            <a:r>
              <a:rPr lang="en-US" b="1" dirty="0"/>
              <a:t>the same during the whole duration </a:t>
            </a:r>
            <a:r>
              <a:rPr lang="en-US" dirty="0"/>
              <a:t>of the project. </a:t>
            </a:r>
          </a:p>
          <a:p>
            <a:endParaRPr lang="en-US" i="1" dirty="0"/>
          </a:p>
          <a:p>
            <a:endParaRPr lang="en-US" i="1" dirty="0"/>
          </a:p>
        </p:txBody>
      </p:sp>
      <p:sp>
        <p:nvSpPr>
          <p:cNvPr id="25" name="TextBox 24">
            <a:extLst>
              <a:ext uri="{FF2B5EF4-FFF2-40B4-BE49-F238E27FC236}">
                <a16:creationId xmlns:a16="http://schemas.microsoft.com/office/drawing/2014/main" id="{1F03BAC8-8D74-43EB-B8AC-E39769B60779}"/>
              </a:ext>
            </a:extLst>
          </p:cNvPr>
          <p:cNvSpPr txBox="1"/>
          <p:nvPr/>
        </p:nvSpPr>
        <p:spPr>
          <a:xfrm>
            <a:off x="240520" y="144256"/>
            <a:ext cx="11507849" cy="369332"/>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procedure </a:t>
            </a:r>
          </a:p>
        </p:txBody>
      </p:sp>
      <p:sp>
        <p:nvSpPr>
          <p:cNvPr id="4" name="Rectangle 3">
            <a:extLst>
              <a:ext uri="{FF2B5EF4-FFF2-40B4-BE49-F238E27FC236}">
                <a16:creationId xmlns:a16="http://schemas.microsoft.com/office/drawing/2014/main" id="{5B785197-8FB1-45B6-8CA0-949D6B478904}"/>
              </a:ext>
            </a:extLst>
          </p:cNvPr>
          <p:cNvSpPr/>
          <p:nvPr/>
        </p:nvSpPr>
        <p:spPr>
          <a:xfrm>
            <a:off x="157487" y="467214"/>
            <a:ext cx="11590882" cy="2831544"/>
          </a:xfrm>
          <a:prstGeom prst="rect">
            <a:avLst/>
          </a:prstGeom>
        </p:spPr>
        <p:txBody>
          <a:bodyPr wrap="square">
            <a:spAutoFit/>
          </a:bodyPr>
          <a:lstStyle/>
          <a:p>
            <a:pPr marL="36195" marR="36195" algn="just"/>
            <a:r>
              <a:rPr lang="en-US" b="1" dirty="0">
                <a:latin typeface="Calibri" panose="020F0502020204030204" pitchFamily="34" charset="0"/>
                <a:ea typeface="Times New Roman" panose="02020603050405020304" pitchFamily="18" charset="0"/>
                <a:cs typeface="Calibri" panose="020F0502020204030204" pitchFamily="34" charset="0"/>
              </a:rPr>
              <a:t>Fellowships grants calculation: </a:t>
            </a:r>
            <a:r>
              <a:rPr lang="en-US" dirty="0">
                <a:latin typeface="Calibri" panose="020F0502020204030204" pitchFamily="34" charset="0"/>
                <a:ea typeface="Times New Roman" panose="02020603050405020304" pitchFamily="18" charset="0"/>
                <a:cs typeface="Calibri" panose="020F0502020204030204" pitchFamily="34" charset="0"/>
              </a:rPr>
              <a:t>the research grants will consist of fixed amounts per research project, that will be shared between the team members.  The amounts will depend on the number of team members and are currently being reviewed by the funding agency.</a:t>
            </a: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2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r>
              <a:rPr lang="en-US" b="1" dirty="0">
                <a:latin typeface="Calibri" panose="020F0502020204030204" pitchFamily="34" charset="0"/>
                <a:ea typeface="Times New Roman" panose="02020603050405020304" pitchFamily="18" charset="0"/>
                <a:cs typeface="Calibri" panose="020F0502020204030204" pitchFamily="34" charset="0"/>
              </a:rPr>
              <a:t>Each team can decide about the repartition of the fixed monthly amounts</a:t>
            </a:r>
            <a:r>
              <a:rPr lang="en-US" dirty="0">
                <a:latin typeface="Calibri" panose="020F0502020204030204" pitchFamily="34" charset="0"/>
                <a:ea typeface="Times New Roman" panose="02020603050405020304" pitchFamily="18" charset="0"/>
                <a:cs typeface="Calibri" panose="020F0502020204030204" pitchFamily="34" charset="0"/>
              </a:rPr>
              <a:t> (within the maximum monthly amount allowed per research project) depending on the members 'qualifications and experience, but also on their availability, planned effort and role within the project. </a:t>
            </a:r>
          </a:p>
          <a:p>
            <a:pPr marL="36195" marR="36195" algn="just"/>
            <a:r>
              <a:rPr lang="en-US" dirty="0">
                <a:latin typeface="Calibri" panose="020F0502020204030204" pitchFamily="34" charset="0"/>
                <a:ea typeface="Times New Roman" panose="02020603050405020304" pitchFamily="18" charset="0"/>
                <a:cs typeface="Calibri" panose="020F0502020204030204" pitchFamily="34" charset="0"/>
              </a:rPr>
              <a:t>Teams need to be composed by at least 2 members and can include up to 6 members. The duration of the research project can vary from 6 to 12 months. </a:t>
            </a:r>
          </a:p>
          <a:p>
            <a:pPr marL="36195" marR="36195" algn="just"/>
            <a:r>
              <a:rPr lang="en-US" dirty="0">
                <a:latin typeface="Calibri" panose="020F0502020204030204" pitchFamily="34" charset="0"/>
                <a:ea typeface="Times New Roman" panose="02020603050405020304" pitchFamily="18" charset="0"/>
                <a:cs typeface="Calibri" panose="020F0502020204030204" pitchFamily="34" charset="0"/>
              </a:rPr>
              <a:t>The role of each team member, the repartition of the work within the team will be duly described in the application form.</a:t>
            </a:r>
          </a:p>
        </p:txBody>
      </p:sp>
      <p:sp>
        <p:nvSpPr>
          <p:cNvPr id="6" name="Oval 5">
            <a:extLst>
              <a:ext uri="{FF2B5EF4-FFF2-40B4-BE49-F238E27FC236}">
                <a16:creationId xmlns:a16="http://schemas.microsoft.com/office/drawing/2014/main" id="{447201B1-9764-431B-8886-61B5AE582A9F}"/>
              </a:ext>
            </a:extLst>
          </p:cNvPr>
          <p:cNvSpPr/>
          <p:nvPr/>
        </p:nvSpPr>
        <p:spPr>
          <a:xfrm>
            <a:off x="361503" y="3464231"/>
            <a:ext cx="1115505" cy="933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a:t>
            </a:r>
          </a:p>
        </p:txBody>
      </p:sp>
      <p:sp>
        <p:nvSpPr>
          <p:cNvPr id="10" name="Oval 9">
            <a:extLst>
              <a:ext uri="{FF2B5EF4-FFF2-40B4-BE49-F238E27FC236}">
                <a16:creationId xmlns:a16="http://schemas.microsoft.com/office/drawing/2014/main" id="{2C4C87B8-6E6F-4574-8BCC-CFFBC379A178}"/>
              </a:ext>
            </a:extLst>
          </p:cNvPr>
          <p:cNvSpPr/>
          <p:nvPr/>
        </p:nvSpPr>
        <p:spPr>
          <a:xfrm>
            <a:off x="2102703" y="3429000"/>
            <a:ext cx="1401452" cy="856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member</a:t>
            </a:r>
          </a:p>
        </p:txBody>
      </p:sp>
      <p:cxnSp>
        <p:nvCxnSpPr>
          <p:cNvPr id="11" name="Straight Arrow Connector 10">
            <a:extLst>
              <a:ext uri="{FF2B5EF4-FFF2-40B4-BE49-F238E27FC236}">
                <a16:creationId xmlns:a16="http://schemas.microsoft.com/office/drawing/2014/main" id="{467AFDF6-3B3B-4BE3-82A3-4BE1BDB2092B}"/>
              </a:ext>
            </a:extLst>
          </p:cNvPr>
          <p:cNvCxnSpPr>
            <a:cxnSpLocks/>
            <a:endCxn id="10" idx="2"/>
          </p:cNvCxnSpPr>
          <p:nvPr/>
        </p:nvCxnSpPr>
        <p:spPr>
          <a:xfrm flipV="1">
            <a:off x="1454869" y="3857116"/>
            <a:ext cx="647834" cy="9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6AAAB84-3AB9-4F22-AFDA-6C434B667D0E}"/>
              </a:ext>
            </a:extLst>
          </p:cNvPr>
          <p:cNvCxnSpPr>
            <a:cxnSpLocks/>
          </p:cNvCxnSpPr>
          <p:nvPr/>
        </p:nvCxnSpPr>
        <p:spPr>
          <a:xfrm>
            <a:off x="1325392" y="4314508"/>
            <a:ext cx="606382" cy="615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5467E2B-4ACC-4741-A6C5-5B3079CDBE6F}"/>
              </a:ext>
            </a:extLst>
          </p:cNvPr>
          <p:cNvCxnSpPr>
            <a:cxnSpLocks/>
          </p:cNvCxnSpPr>
          <p:nvPr/>
        </p:nvCxnSpPr>
        <p:spPr>
          <a:xfrm>
            <a:off x="727968" y="4320739"/>
            <a:ext cx="0" cy="847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D7C8CDA-0E2C-4788-BCBD-2AF87633EAE5}"/>
              </a:ext>
            </a:extLst>
          </p:cNvPr>
          <p:cNvSpPr/>
          <p:nvPr/>
        </p:nvSpPr>
        <p:spPr>
          <a:xfrm>
            <a:off x="1768442" y="4745855"/>
            <a:ext cx="1401452" cy="856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member</a:t>
            </a:r>
          </a:p>
        </p:txBody>
      </p:sp>
      <p:sp>
        <p:nvSpPr>
          <p:cNvPr id="21" name="Oval 20">
            <a:extLst>
              <a:ext uri="{FF2B5EF4-FFF2-40B4-BE49-F238E27FC236}">
                <a16:creationId xmlns:a16="http://schemas.microsoft.com/office/drawing/2014/main" id="{309C6C07-04B3-4819-94A0-7EC731CD46C3}"/>
              </a:ext>
            </a:extLst>
          </p:cNvPr>
          <p:cNvSpPr/>
          <p:nvPr/>
        </p:nvSpPr>
        <p:spPr>
          <a:xfrm>
            <a:off x="27242" y="5158316"/>
            <a:ext cx="1401452" cy="856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member</a:t>
            </a:r>
          </a:p>
        </p:txBody>
      </p:sp>
      <p:sp>
        <p:nvSpPr>
          <p:cNvPr id="7" name="Slide Number Placeholder 6">
            <a:extLst>
              <a:ext uri="{FF2B5EF4-FFF2-40B4-BE49-F238E27FC236}">
                <a16:creationId xmlns:a16="http://schemas.microsoft.com/office/drawing/2014/main" id="{BD1A6CC9-2E81-4D56-8C33-3FD88CF96A21}"/>
              </a:ext>
            </a:extLst>
          </p:cNvPr>
          <p:cNvSpPr>
            <a:spLocks noGrp="1"/>
          </p:cNvSpPr>
          <p:nvPr>
            <p:ph type="sldNum" sz="quarter" idx="12"/>
          </p:nvPr>
        </p:nvSpPr>
        <p:spPr/>
        <p:txBody>
          <a:bodyPr/>
          <a:lstStyle/>
          <a:p>
            <a:fld id="{816A304F-65C8-4975-9904-5A915DF049C6}" type="slidenum">
              <a:rPr lang="en-US" smtClean="0"/>
              <a:t>7</a:t>
            </a:fld>
            <a:endParaRPr lang="en-US"/>
          </a:p>
        </p:txBody>
      </p:sp>
    </p:spTree>
    <p:extLst>
      <p:ext uri="{BB962C8B-B14F-4D97-AF65-F5344CB8AC3E}">
        <p14:creationId xmlns:p14="http://schemas.microsoft.com/office/powerpoint/2010/main" val="124882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25" name="TextBox 24">
            <a:extLst>
              <a:ext uri="{FF2B5EF4-FFF2-40B4-BE49-F238E27FC236}">
                <a16:creationId xmlns:a16="http://schemas.microsoft.com/office/drawing/2014/main" id="{1F03BAC8-8D74-43EB-B8AC-E39769B60779}"/>
              </a:ext>
            </a:extLst>
          </p:cNvPr>
          <p:cNvSpPr txBox="1"/>
          <p:nvPr/>
        </p:nvSpPr>
        <p:spPr>
          <a:xfrm>
            <a:off x="239484" y="210729"/>
            <a:ext cx="11507849" cy="367566"/>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APPLICATION PROCEDURE – collaboration with the European partners</a:t>
            </a:r>
          </a:p>
        </p:txBody>
      </p:sp>
      <p:sp>
        <p:nvSpPr>
          <p:cNvPr id="4" name="Rectangle 3">
            <a:extLst>
              <a:ext uri="{FF2B5EF4-FFF2-40B4-BE49-F238E27FC236}">
                <a16:creationId xmlns:a16="http://schemas.microsoft.com/office/drawing/2014/main" id="{5B785197-8FB1-45B6-8CA0-949D6B478904}"/>
              </a:ext>
            </a:extLst>
          </p:cNvPr>
          <p:cNvSpPr/>
          <p:nvPr/>
        </p:nvSpPr>
        <p:spPr>
          <a:xfrm>
            <a:off x="138920" y="1116613"/>
            <a:ext cx="11708979" cy="4770537"/>
          </a:xfrm>
          <a:prstGeom prst="rect">
            <a:avLst/>
          </a:prstGeom>
        </p:spPr>
        <p:txBody>
          <a:bodyPr wrap="square">
            <a:spAutoFit/>
          </a:bodyPr>
          <a:lstStyle/>
          <a:p>
            <a:pPr marL="36195" marR="36195" algn="just"/>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EUROPEAN PARTNERS</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 the research projects need to be conducted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in collaboration with partners from European RIs </a:t>
            </a:r>
          </a:p>
          <a:p>
            <a:pPr marL="36195" marR="36195" algn="just"/>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(within the consortium of EURIZON and beyond)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on topics of common interest, from all scientific domains. </a:t>
            </a:r>
          </a:p>
          <a:p>
            <a:pPr marL="36195" marR="36195" algn="just"/>
            <a:endParaRPr lang="en-US" b="1"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Those research collaborations that could result in a more structured and long-term EU-UA collaboration/partnership and in joint publications are the ones that will be prioritized during the selection process. </a:t>
            </a:r>
            <a:r>
              <a:rPr lang="en-US" i="1" dirty="0">
                <a:solidFill>
                  <a:srgbClr val="2F2A20"/>
                </a:solidFill>
                <a:latin typeface="Calibri" panose="020F0502020204030204" pitchFamily="34" charset="0"/>
                <a:ea typeface="Calibri" panose="020F0502020204030204" pitchFamily="34" charset="0"/>
                <a:cs typeface="Calibri" panose="020F0502020204030204" pitchFamily="34" charset="0"/>
              </a:rPr>
              <a:t>The EURIZON fellowship will provide support only to the Ukrainian partners in the form of fixed research grant (no support is foreseen for the European partners). </a:t>
            </a:r>
          </a:p>
          <a:p>
            <a:pPr marL="36195" marR="36195" algn="just"/>
            <a:endParaRPr lang="en-US" i="1"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Having a preliminary direct contact with the suggested European partners is not compulsory, but applicant teams from Ukraine are strongly recommended to contact the possible partners from European RIs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BEFORE submitting the application</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a:t>
            </a:r>
          </a:p>
          <a:p>
            <a:pPr marL="36195" marR="36195" algn="just"/>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 </a:t>
            </a:r>
            <a:endParaRPr lang="en-US" dirty="0"/>
          </a:p>
          <a:p>
            <a:pPr marL="36195" marR="36195" algn="just"/>
            <a:r>
              <a:rPr lang="en-US" dirty="0"/>
              <a:t>Due to the limited amount of funding available it will be </a:t>
            </a:r>
            <a:r>
              <a:rPr lang="en-US" b="1" dirty="0"/>
              <a:t>strongly recommended to applicants to contact and agree on the topics and of the approach of the collaboration with the European partners in advance. </a:t>
            </a:r>
            <a:r>
              <a:rPr lang="en-US" dirty="0"/>
              <a:t>Those teams who can demonstrate to have a strong collaboration case with their European partners will have a better chance to be selected for funding.</a:t>
            </a:r>
          </a:p>
          <a:p>
            <a:pPr marL="36195" marR="36195" algn="just"/>
            <a:endParaRPr lang="en-US" sz="1700"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endParaRPr lang="en-US" sz="1700" dirty="0">
              <a:solidFill>
                <a:srgbClr val="2F2A2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0D33265-40E7-4B9B-B583-DC5ECB723ECE}"/>
              </a:ext>
            </a:extLst>
          </p:cNvPr>
          <p:cNvSpPr>
            <a:spLocks noGrp="1"/>
          </p:cNvSpPr>
          <p:nvPr>
            <p:ph type="sldNum" sz="quarter" idx="12"/>
          </p:nvPr>
        </p:nvSpPr>
        <p:spPr/>
        <p:txBody>
          <a:bodyPr/>
          <a:lstStyle/>
          <a:p>
            <a:fld id="{816A304F-65C8-4975-9904-5A915DF049C6}" type="slidenum">
              <a:rPr lang="en-US" smtClean="0"/>
              <a:t>8</a:t>
            </a:fld>
            <a:endParaRPr lang="en-US"/>
          </a:p>
        </p:txBody>
      </p:sp>
    </p:spTree>
    <p:extLst>
      <p:ext uri="{BB962C8B-B14F-4D97-AF65-F5344CB8AC3E}">
        <p14:creationId xmlns:p14="http://schemas.microsoft.com/office/powerpoint/2010/main" val="302472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0FDCD57F-8B86-4131-B7BB-301901A0EC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3" y="6238240"/>
            <a:ext cx="3883558" cy="421162"/>
          </a:xfrm>
          <a:prstGeom prst="rect">
            <a:avLst/>
          </a:prstGeom>
          <a:noFill/>
        </p:spPr>
      </p:pic>
      <p:pic>
        <p:nvPicPr>
          <p:cNvPr id="3" name="Grafik 6">
            <a:extLst>
              <a:ext uri="{FF2B5EF4-FFF2-40B4-BE49-F238E27FC236}">
                <a16:creationId xmlns:a16="http://schemas.microsoft.com/office/drawing/2014/main" id="{CA87B4FA-CF07-43EE-9B44-AAE4AB614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90" y="6148849"/>
            <a:ext cx="2174709" cy="498422"/>
          </a:xfrm>
          <a:prstGeom prst="rect">
            <a:avLst/>
          </a:prstGeom>
        </p:spPr>
      </p:pic>
      <p:sp>
        <p:nvSpPr>
          <p:cNvPr id="25" name="TextBox 24">
            <a:extLst>
              <a:ext uri="{FF2B5EF4-FFF2-40B4-BE49-F238E27FC236}">
                <a16:creationId xmlns:a16="http://schemas.microsoft.com/office/drawing/2014/main" id="{1F03BAC8-8D74-43EB-B8AC-E39769B60779}"/>
              </a:ext>
            </a:extLst>
          </p:cNvPr>
          <p:cNvSpPr txBox="1"/>
          <p:nvPr/>
        </p:nvSpPr>
        <p:spPr>
          <a:xfrm>
            <a:off x="249948" y="89465"/>
            <a:ext cx="11507849" cy="369332"/>
          </a:xfrm>
          <a:prstGeom prst="rect">
            <a:avLst/>
          </a:prstGeom>
          <a:solidFill>
            <a:schemeClr val="accent1">
              <a:lumMod val="60000"/>
              <a:lumOff val="40000"/>
            </a:schemeClr>
          </a:solidFill>
          <a:ln>
            <a:solidFill>
              <a:schemeClr val="accent1"/>
            </a:solidFill>
          </a:ln>
        </p:spPr>
        <p:txBody>
          <a:bodyPr wrap="square" rtlCol="0">
            <a:spAutoFit/>
          </a:bodyPr>
          <a:lstStyle/>
          <a:p>
            <a:pPr algn="just"/>
            <a:r>
              <a:rPr lang="en-US" b="1" dirty="0"/>
              <a:t>Remote research grants  - Application requirements</a:t>
            </a:r>
          </a:p>
        </p:txBody>
      </p:sp>
      <p:sp>
        <p:nvSpPr>
          <p:cNvPr id="4" name="Rectangle 3">
            <a:extLst>
              <a:ext uri="{FF2B5EF4-FFF2-40B4-BE49-F238E27FC236}">
                <a16:creationId xmlns:a16="http://schemas.microsoft.com/office/drawing/2014/main" id="{5B785197-8FB1-45B6-8CA0-949D6B478904}"/>
              </a:ext>
            </a:extLst>
          </p:cNvPr>
          <p:cNvSpPr/>
          <p:nvPr/>
        </p:nvSpPr>
        <p:spPr>
          <a:xfrm>
            <a:off x="138188" y="457031"/>
            <a:ext cx="11915624" cy="6700937"/>
          </a:xfrm>
          <a:prstGeom prst="rect">
            <a:avLst/>
          </a:prstGeom>
        </p:spPr>
        <p:txBody>
          <a:bodyPr wrap="square">
            <a:spAutoFit/>
          </a:bodyPr>
          <a:lstStyle/>
          <a:p>
            <a:pPr marL="36195" marR="36195" algn="just">
              <a:lnSpc>
                <a:spcPct val="120000"/>
              </a:lnSpc>
              <a:spcBef>
                <a:spcPts val="0"/>
              </a:spcBef>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A valid</a:t>
            </a:r>
            <a:r>
              <a:rPr lang="en-US" b="1" dirty="0">
                <a:latin typeface="Calibri" panose="020F0502020204030204" pitchFamily="34" charset="0"/>
                <a:ea typeface="Times New Roman" panose="02020603050405020304" pitchFamily="18" charset="0"/>
                <a:cs typeface="Calibri" panose="020F0502020204030204" pitchFamily="34" charset="0"/>
              </a:rPr>
              <a:t> application </a:t>
            </a:r>
            <a:r>
              <a:rPr lang="en-US" dirty="0">
                <a:latin typeface="Calibri" panose="020F0502020204030204" pitchFamily="34" charset="0"/>
                <a:ea typeface="Times New Roman" panose="02020603050405020304" pitchFamily="18" charset="0"/>
                <a:cs typeface="Calibri" panose="020F0502020204030204" pitchFamily="34" charset="0"/>
              </a:rPr>
              <a:t>must be submitted before the deadline and must include:</a:t>
            </a:r>
            <a:endParaRPr lang="en-US" dirty="0">
              <a:latin typeface="Calibri" panose="020F0502020204030204" pitchFamily="34" charset="0"/>
              <a:ea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r>
              <a:rPr lang="en-US" u="sng" dirty="0">
                <a:latin typeface="Calibri" panose="020F0502020204030204" pitchFamily="34" charset="0"/>
                <a:cs typeface="Calibri" panose="020F0502020204030204" pitchFamily="34" charset="0"/>
              </a:rPr>
              <a:t>Application form, </a:t>
            </a:r>
            <a:r>
              <a:rPr lang="en-US" dirty="0">
                <a:latin typeface="Calibri" panose="020F0502020204030204" pitchFamily="34" charset="0"/>
                <a:ea typeface="Times New Roman" panose="02020603050405020304" pitchFamily="18" charset="0"/>
                <a:cs typeface="Calibri" panose="020F0502020204030204" pitchFamily="34" charset="0"/>
              </a:rPr>
              <a:t>describing the research project and the collaboration with the European partners, submitted by the PI (application form will be available for download on EURIZON website);</a:t>
            </a:r>
            <a:endParaRPr lang="en-US" dirty="0">
              <a:latin typeface="Calibri" panose="020F0502020204030204" pitchFamily="34" charset="0"/>
              <a:ea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r>
              <a:rPr lang="en-US" u="sng" dirty="0">
                <a:latin typeface="Calibri" panose="020F0502020204030204" pitchFamily="34" charset="0"/>
                <a:cs typeface="Calibri" panose="020F0502020204030204" pitchFamily="34" charset="0"/>
              </a:rPr>
              <a:t>Self-declaration: </a:t>
            </a:r>
            <a:r>
              <a:rPr lang="en-US" dirty="0">
                <a:latin typeface="Calibri" panose="020F0502020204030204" pitchFamily="34" charset="0"/>
                <a:ea typeface="Times New Roman" panose="02020603050405020304" pitchFamily="18" charset="0"/>
                <a:cs typeface="Calibri" panose="020F0502020204030204" pitchFamily="34" charset="0"/>
              </a:rPr>
              <a:t>a short statement letter by the PI describing the</a:t>
            </a:r>
            <a:r>
              <a:rPr lang="en-US" dirty="0"/>
              <a:t> impact of Russia’s  war on the work of the team members and on their </a:t>
            </a:r>
            <a:r>
              <a:rPr lang="en-US" dirty="0">
                <a:latin typeface="Calibri" panose="020F0502020204030204" pitchFamily="34" charset="0"/>
                <a:ea typeface="Times New Roman" panose="02020603050405020304" pitchFamily="18" charset="0"/>
                <a:cs typeface="Calibri" panose="020F0502020204030204" pitchFamily="34" charset="0"/>
              </a:rPr>
              <a:t>current professional status (optionally describing their condition of vulnerability;</a:t>
            </a:r>
            <a:endParaRPr lang="en-US" dirty="0">
              <a:latin typeface="Calibri" panose="020F0502020204030204" pitchFamily="34" charset="0"/>
              <a:ea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r>
              <a:rPr lang="en-US" u="sng" dirty="0">
                <a:latin typeface="Calibri" panose="020F0502020204030204" pitchFamily="34" charset="0"/>
                <a:cs typeface="Calibri" panose="020F0502020204030204" pitchFamily="34" charset="0"/>
              </a:rPr>
              <a:t>CV of the team members;</a:t>
            </a:r>
            <a:endParaRPr lang="en-US" dirty="0">
              <a:latin typeface="Calibri" panose="020F0502020204030204" pitchFamily="34" charset="0"/>
              <a:ea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For researchers: </a:t>
            </a:r>
            <a:r>
              <a:rPr lang="en-US" u="sng" dirty="0">
                <a:latin typeface="Calibri" panose="020F0502020204030204" pitchFamily="34" charset="0"/>
                <a:cs typeface="Calibri" panose="020F0502020204030204" pitchFamily="34" charset="0"/>
              </a:rPr>
              <a:t>recent and/or relevant publications list;</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r>
              <a:rPr lang="en-US" u="sng" dirty="0">
                <a:latin typeface="Calibri" panose="020F0502020204030204" pitchFamily="34" charset="0"/>
                <a:cs typeface="Calibri" panose="020F0502020204030204" pitchFamily="34" charset="0"/>
              </a:rPr>
              <a:t>Proof of affiliation or link </a:t>
            </a:r>
            <a:r>
              <a:rPr lang="en-US" u="sng" dirty="0">
                <a:latin typeface="Calibri" panose="020F0502020204030204" pitchFamily="34" charset="0"/>
                <a:ea typeface="Calibri" panose="020F0502020204030204" pitchFamily="34" charset="0"/>
                <a:cs typeface="Calibri" panose="020F0502020204030204" pitchFamily="34" charset="0"/>
              </a:rPr>
              <a:t>to Ukraine Research Institution</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Copy of </a:t>
            </a:r>
            <a:r>
              <a:rPr lang="en-US" u="sng" dirty="0">
                <a:solidFill>
                  <a:srgbClr val="2F2A20"/>
                </a:solidFill>
                <a:latin typeface="Calibri" panose="020F0502020204030204" pitchFamily="34" charset="0"/>
                <a:ea typeface="Calibri" panose="020F0502020204030204" pitchFamily="34" charset="0"/>
                <a:cs typeface="Calibri" panose="020F0502020204030204" pitchFamily="34" charset="0"/>
              </a:rPr>
              <a:t>valid ID document</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a:t>
            </a:r>
          </a:p>
          <a:p>
            <a:pPr marL="342900" marR="36195" lvl="0" indent="-342900" algn="just">
              <a:lnSpc>
                <a:spcPct val="120000"/>
              </a:lnSpc>
              <a:spcBef>
                <a:spcPts val="0"/>
              </a:spcBef>
              <a:spcAft>
                <a:spcPts val="0"/>
              </a:spcAft>
              <a:buFont typeface="Symbol" panose="05050102010706020507" pitchFamily="18" charset="2"/>
              <a:buChar char=""/>
            </a:pP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1 </a:t>
            </a:r>
            <a:r>
              <a:rPr lang="en-US" u="sng" dirty="0">
                <a:solidFill>
                  <a:srgbClr val="2F2A20"/>
                </a:solidFill>
                <a:latin typeface="Calibri" panose="020F0502020204030204" pitchFamily="34" charset="0"/>
                <a:ea typeface="Calibri" panose="020F0502020204030204" pitchFamily="34" charset="0"/>
                <a:cs typeface="Calibri" panose="020F0502020204030204" pitchFamily="34" charset="0"/>
              </a:rPr>
              <a:t>recommendation letter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for the PI;</a:t>
            </a:r>
          </a:p>
          <a:p>
            <a:pPr marL="342900" marR="36195" lvl="0" indent="-342900" algn="just">
              <a:lnSpc>
                <a:spcPct val="120000"/>
              </a:lnSpc>
              <a:spcBef>
                <a:spcPts val="0"/>
              </a:spcBef>
              <a:spcAft>
                <a:spcPts val="0"/>
              </a:spcAft>
              <a:buFont typeface="Symbol" panose="05050102010706020507" pitchFamily="18" charset="2"/>
              <a:buChar char=""/>
            </a:pP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The name and contact of a </a:t>
            </a:r>
            <a:r>
              <a:rPr lang="en-US" u="sng" dirty="0">
                <a:solidFill>
                  <a:srgbClr val="2F2A20"/>
                </a:solidFill>
                <a:latin typeface="Calibri" panose="020F0502020204030204" pitchFamily="34" charset="0"/>
                <a:ea typeface="Calibri" panose="020F0502020204030204" pitchFamily="34" charset="0"/>
                <a:cs typeface="Calibri" panose="020F0502020204030204" pitchFamily="34" charset="0"/>
              </a:rPr>
              <a:t>possible partner </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from a European RI;</a:t>
            </a:r>
          </a:p>
          <a:p>
            <a:pPr marR="36195" lvl="0" algn="just">
              <a:lnSpc>
                <a:spcPct val="120000"/>
              </a:lnSpc>
              <a:spcBef>
                <a:spcPts val="0"/>
              </a:spcBef>
              <a:spcAft>
                <a:spcPts val="0"/>
              </a:spcAft>
            </a:pPr>
            <a:endParaRPr lang="en-US"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R="36195" lvl="0" algn="just">
              <a:lnSpc>
                <a:spcPct val="120000"/>
              </a:lnSpc>
              <a:spcBef>
                <a:spcPts val="0"/>
              </a:spcBef>
              <a:spcAft>
                <a:spcPts val="0"/>
              </a:spcAft>
            </a:pPr>
            <a:r>
              <a:rPr lang="en-US" b="1" i="1" dirty="0">
                <a:solidFill>
                  <a:srgbClr val="2F2A20"/>
                </a:solidFill>
                <a:latin typeface="Calibri" panose="020F0502020204030204" pitchFamily="34" charset="0"/>
                <a:ea typeface="Calibri" panose="020F0502020204030204" pitchFamily="34" charset="0"/>
                <a:cs typeface="Calibri" panose="020F0502020204030204" pitchFamily="34" charset="0"/>
              </a:rPr>
              <a:t>Optional: </a:t>
            </a:r>
          </a:p>
          <a:p>
            <a:pPr marL="285750" marR="36195" lvl="0" indent="-285750" algn="just">
              <a:lnSpc>
                <a:spcPct val="120000"/>
              </a:lnSpc>
              <a:spcBef>
                <a:spcPts val="0"/>
              </a:spcBef>
              <a:spcAft>
                <a:spcPts val="0"/>
              </a:spcAft>
              <a:buFont typeface="Arial" panose="020B0604020202020204" pitchFamily="34" charset="0"/>
              <a:buChar char="•"/>
            </a:pP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Recommendation letters for the other team members;</a:t>
            </a:r>
          </a:p>
          <a:p>
            <a:pPr marL="285750" marR="36195" indent="-285750" algn="just">
              <a:lnSpc>
                <a:spcPct val="120000"/>
              </a:lnSpc>
              <a:buFont typeface="Arial" panose="020B0604020202020204" pitchFamily="34" charset="0"/>
              <a:buChar char="•"/>
            </a:pP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If the Ukrainian team had already connected with the possible European partners they want to involve in the research project (strongly recommended option), the application must include </a:t>
            </a:r>
            <a:r>
              <a:rPr lang="en-US" b="1" dirty="0">
                <a:solidFill>
                  <a:srgbClr val="2F2A20"/>
                </a:solidFill>
                <a:latin typeface="Calibri" panose="020F0502020204030204" pitchFamily="34" charset="0"/>
                <a:ea typeface="Calibri" panose="020F0502020204030204" pitchFamily="34" charset="0"/>
                <a:cs typeface="Calibri" panose="020F0502020204030204" pitchFamily="34" charset="0"/>
              </a:rPr>
              <a:t>any supporting document-declaration from the European researchers about their willingness to take part to the research project</a:t>
            </a:r>
            <a:r>
              <a:rPr lang="en-US" dirty="0">
                <a:solidFill>
                  <a:srgbClr val="2F2A20"/>
                </a:solidFill>
                <a:latin typeface="Calibri" panose="020F0502020204030204" pitchFamily="34" charset="0"/>
                <a:ea typeface="Calibri" panose="020F0502020204030204" pitchFamily="34" charset="0"/>
                <a:cs typeface="Calibri" panose="020F0502020204030204" pitchFamily="34" charset="0"/>
              </a:rPr>
              <a:t>.</a:t>
            </a:r>
          </a:p>
          <a:p>
            <a:pPr marL="36195" marR="36195" algn="just">
              <a:lnSpc>
                <a:spcPct val="120000"/>
              </a:lnSpc>
              <a:spcBef>
                <a:spcPts val="0"/>
              </a:spcBef>
              <a:spcAft>
                <a:spcPts val="0"/>
              </a:spcAft>
            </a:pPr>
            <a:endParaRPr lang="en-US" dirty="0">
              <a:latin typeface="Calibri" panose="020F0502020204030204" pitchFamily="34" charset="0"/>
              <a:ea typeface="Calibri" panose="020F0502020204030204" pitchFamily="34" charset="0"/>
            </a:endParaRPr>
          </a:p>
          <a:p>
            <a:pPr marL="342900" marR="36195" lvl="0" indent="-342900" algn="just">
              <a:lnSpc>
                <a:spcPct val="120000"/>
              </a:lnSpc>
              <a:spcBef>
                <a:spcPts val="0"/>
              </a:spcBef>
              <a:spcAft>
                <a:spcPts val="0"/>
              </a:spcAft>
              <a:buFont typeface="Symbol" panose="05050102010706020507" pitchFamily="18" charset="2"/>
              <a:buChar char=""/>
            </a:pPr>
            <a:endParaRPr lang="en-US" dirty="0">
              <a:solidFill>
                <a:srgbClr val="2F2A20"/>
              </a:solidFill>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20000"/>
              </a:lnSpc>
              <a:spcBef>
                <a:spcPts val="0"/>
              </a:spcBef>
              <a:spcAft>
                <a:spcPts val="0"/>
              </a:spcAft>
            </a:pPr>
            <a:r>
              <a:rPr lang="en-US" sz="1700" b="1" dirty="0">
                <a:latin typeface="Calibri" panose="020F0502020204030204" pitchFamily="34" charset="0"/>
                <a:ea typeface="Times New Roman" panose="02020603050405020304" pitchFamily="18" charset="0"/>
                <a:cs typeface="Calibri" panose="020F0502020204030204" pitchFamily="34" charset="0"/>
              </a:rPr>
              <a:t> </a:t>
            </a:r>
            <a:endParaRPr lang="en-US" sz="1700" dirty="0">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FCFED248-4810-40A7-B11E-1BD3FCE6F190}"/>
              </a:ext>
            </a:extLst>
          </p:cNvPr>
          <p:cNvSpPr>
            <a:spLocks noGrp="1"/>
          </p:cNvSpPr>
          <p:nvPr>
            <p:ph type="sldNum" sz="quarter" idx="12"/>
          </p:nvPr>
        </p:nvSpPr>
        <p:spPr/>
        <p:txBody>
          <a:bodyPr/>
          <a:lstStyle/>
          <a:p>
            <a:fld id="{816A304F-65C8-4975-9904-5A915DF049C6}" type="slidenum">
              <a:rPr lang="en-US" smtClean="0"/>
              <a:t>9</a:t>
            </a:fld>
            <a:endParaRPr lang="en-US"/>
          </a:p>
        </p:txBody>
      </p:sp>
    </p:spTree>
    <p:extLst>
      <p:ext uri="{BB962C8B-B14F-4D97-AF65-F5344CB8AC3E}">
        <p14:creationId xmlns:p14="http://schemas.microsoft.com/office/powerpoint/2010/main" val="3335393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4272</Words>
  <Application>Microsoft Office PowerPoint</Application>
  <PresentationFormat>Widescreen</PresentationFormat>
  <Paragraphs>280</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Cambria</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Facile, Greta</dc:creator>
  <cp:lastModifiedBy>Facile, Greta</cp:lastModifiedBy>
  <cp:revision>312</cp:revision>
  <dcterms:created xsi:type="dcterms:W3CDTF">2022-08-02T15:51:30Z</dcterms:created>
  <dcterms:modified xsi:type="dcterms:W3CDTF">2023-02-10T11:45:14Z</dcterms:modified>
</cp:coreProperties>
</file>