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3"/>
  </p:notesMasterIdLst>
  <p:sldIdLst>
    <p:sldId id="257" r:id="rId3"/>
    <p:sldId id="287" r:id="rId4"/>
    <p:sldId id="299" r:id="rId5"/>
    <p:sldId id="300" r:id="rId6"/>
    <p:sldId id="294" r:id="rId7"/>
    <p:sldId id="302" r:id="rId8"/>
    <p:sldId id="301" r:id="rId9"/>
    <p:sldId id="285" r:id="rId10"/>
    <p:sldId id="282" r:id="rId11"/>
    <p:sldId id="284"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acile, Greta" initials="FG" lastIdx="3" clrIdx="0">
    <p:extLst>
      <p:ext uri="{19B8F6BF-5375-455C-9EA6-DF929625EA0E}">
        <p15:presenceInfo xmlns:p15="http://schemas.microsoft.com/office/powerpoint/2012/main" userId="S-1-5-21-3018955115-4118484798-3177128962-9592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4C7E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75" autoAdjust="0"/>
    <p:restoredTop sz="94660"/>
  </p:normalViewPr>
  <p:slideViewPr>
    <p:cSldViewPr snapToGrid="0">
      <p:cViewPr varScale="1">
        <p:scale>
          <a:sx n="68" d="100"/>
          <a:sy n="68" d="100"/>
        </p:scale>
        <p:origin x="540"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1FE35C0-A635-45E8-973F-1B985FC6967F}" type="datetimeFigureOut">
              <a:rPr lang="en-US" smtClean="0"/>
              <a:t>10-Feb-23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D74457-FB2E-4365-B502-39DD9BB8269B}" type="slidenum">
              <a:rPr lang="en-US" smtClean="0"/>
              <a:t>‹#›</a:t>
            </a:fld>
            <a:endParaRPr lang="en-US"/>
          </a:p>
        </p:txBody>
      </p:sp>
    </p:spTree>
    <p:extLst>
      <p:ext uri="{BB962C8B-B14F-4D97-AF65-F5344CB8AC3E}">
        <p14:creationId xmlns:p14="http://schemas.microsoft.com/office/powerpoint/2010/main" val="5132943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79FD9F-4704-46F7-BA7A-4CDCEDB9C81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88B03D8-6F12-43C4-81C8-9C7AC3C7712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4CC18B3-D379-4E68-9374-7627713CA0AA}"/>
              </a:ext>
            </a:extLst>
          </p:cNvPr>
          <p:cNvSpPr>
            <a:spLocks noGrp="1"/>
          </p:cNvSpPr>
          <p:nvPr>
            <p:ph type="dt" sz="half" idx="10"/>
          </p:nvPr>
        </p:nvSpPr>
        <p:spPr/>
        <p:txBody>
          <a:bodyPr/>
          <a:lstStyle/>
          <a:p>
            <a:fld id="{8E3BDEFF-5C64-4ED6-B661-5900560FEDD7}" type="datetime1">
              <a:rPr lang="en-US" smtClean="0"/>
              <a:t>10-Feb-23</a:t>
            </a:fld>
            <a:endParaRPr lang="en-US"/>
          </a:p>
        </p:txBody>
      </p:sp>
      <p:sp>
        <p:nvSpPr>
          <p:cNvPr id="5" name="Footer Placeholder 4">
            <a:extLst>
              <a:ext uri="{FF2B5EF4-FFF2-40B4-BE49-F238E27FC236}">
                <a16:creationId xmlns:a16="http://schemas.microsoft.com/office/drawing/2014/main" id="{7DBC7B48-36B7-464F-AA95-F43FC96C1C9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2BBB6A-2EA3-46C7-8536-34DF92323AAC}"/>
              </a:ext>
            </a:extLst>
          </p:cNvPr>
          <p:cNvSpPr>
            <a:spLocks noGrp="1"/>
          </p:cNvSpPr>
          <p:nvPr>
            <p:ph type="sldNum" sz="quarter" idx="12"/>
          </p:nvPr>
        </p:nvSpPr>
        <p:spPr/>
        <p:txBody>
          <a:bodyPr/>
          <a:lstStyle/>
          <a:p>
            <a:fld id="{816A304F-65C8-4975-9904-5A915DF049C6}" type="slidenum">
              <a:rPr lang="en-US" smtClean="0"/>
              <a:t>‹#›</a:t>
            </a:fld>
            <a:endParaRPr lang="en-US"/>
          </a:p>
        </p:txBody>
      </p:sp>
    </p:spTree>
    <p:extLst>
      <p:ext uri="{BB962C8B-B14F-4D97-AF65-F5344CB8AC3E}">
        <p14:creationId xmlns:p14="http://schemas.microsoft.com/office/powerpoint/2010/main" val="25735558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C657F3-7329-4A0E-9AA5-21AB2BBB899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492A814-7009-4BFF-96AA-FE651204594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A45603-0E74-41EA-9D9E-FA9CDE432A7B}"/>
              </a:ext>
            </a:extLst>
          </p:cNvPr>
          <p:cNvSpPr>
            <a:spLocks noGrp="1"/>
          </p:cNvSpPr>
          <p:nvPr>
            <p:ph type="dt" sz="half" idx="10"/>
          </p:nvPr>
        </p:nvSpPr>
        <p:spPr/>
        <p:txBody>
          <a:bodyPr/>
          <a:lstStyle/>
          <a:p>
            <a:fld id="{73100A83-500D-4EE0-A4CB-9885AF2A1B42}" type="datetime1">
              <a:rPr lang="en-US" smtClean="0"/>
              <a:t>10-Feb-23</a:t>
            </a:fld>
            <a:endParaRPr lang="en-US"/>
          </a:p>
        </p:txBody>
      </p:sp>
      <p:sp>
        <p:nvSpPr>
          <p:cNvPr id="5" name="Footer Placeholder 4">
            <a:extLst>
              <a:ext uri="{FF2B5EF4-FFF2-40B4-BE49-F238E27FC236}">
                <a16:creationId xmlns:a16="http://schemas.microsoft.com/office/drawing/2014/main" id="{674B1492-35EA-4C3B-BE9C-B2DE4C4F272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8F233BC-99B5-4FCF-A375-5DEB11213A75}"/>
              </a:ext>
            </a:extLst>
          </p:cNvPr>
          <p:cNvSpPr>
            <a:spLocks noGrp="1"/>
          </p:cNvSpPr>
          <p:nvPr>
            <p:ph type="sldNum" sz="quarter" idx="12"/>
          </p:nvPr>
        </p:nvSpPr>
        <p:spPr/>
        <p:txBody>
          <a:bodyPr/>
          <a:lstStyle/>
          <a:p>
            <a:fld id="{816A304F-65C8-4975-9904-5A915DF049C6}" type="slidenum">
              <a:rPr lang="en-US" smtClean="0"/>
              <a:t>‹#›</a:t>
            </a:fld>
            <a:endParaRPr lang="en-US"/>
          </a:p>
        </p:txBody>
      </p:sp>
    </p:spTree>
    <p:extLst>
      <p:ext uri="{BB962C8B-B14F-4D97-AF65-F5344CB8AC3E}">
        <p14:creationId xmlns:p14="http://schemas.microsoft.com/office/powerpoint/2010/main" val="1562828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41DBAD-8AAE-4334-BCF5-6E783AB6CA5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F37B0CB-305E-41A8-9AA5-9F2400A985C4}"/>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ABF2E0B-881C-4DE9-BE8C-BEEB6ACB4C07}"/>
              </a:ext>
            </a:extLst>
          </p:cNvPr>
          <p:cNvSpPr>
            <a:spLocks noGrp="1"/>
          </p:cNvSpPr>
          <p:nvPr>
            <p:ph type="dt" sz="half" idx="10"/>
          </p:nvPr>
        </p:nvSpPr>
        <p:spPr/>
        <p:txBody>
          <a:bodyPr/>
          <a:lstStyle/>
          <a:p>
            <a:fld id="{6FF130B7-84DE-4687-895C-C14F586C40BF}" type="datetime1">
              <a:rPr lang="en-US" smtClean="0"/>
              <a:t>10-Feb-23</a:t>
            </a:fld>
            <a:endParaRPr lang="en-US"/>
          </a:p>
        </p:txBody>
      </p:sp>
      <p:sp>
        <p:nvSpPr>
          <p:cNvPr id="5" name="Footer Placeholder 4">
            <a:extLst>
              <a:ext uri="{FF2B5EF4-FFF2-40B4-BE49-F238E27FC236}">
                <a16:creationId xmlns:a16="http://schemas.microsoft.com/office/drawing/2014/main" id="{C7FB2189-A8F9-4989-B6BC-3809B8B31F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F18D0F-0A38-487D-BDA5-51311B5B59A7}"/>
              </a:ext>
            </a:extLst>
          </p:cNvPr>
          <p:cNvSpPr>
            <a:spLocks noGrp="1"/>
          </p:cNvSpPr>
          <p:nvPr>
            <p:ph type="sldNum" sz="quarter" idx="12"/>
          </p:nvPr>
        </p:nvSpPr>
        <p:spPr/>
        <p:txBody>
          <a:bodyPr/>
          <a:lstStyle/>
          <a:p>
            <a:fld id="{816A304F-65C8-4975-9904-5A915DF049C6}" type="slidenum">
              <a:rPr lang="en-US" smtClean="0"/>
              <a:t>‹#›</a:t>
            </a:fld>
            <a:endParaRPr lang="en-US"/>
          </a:p>
        </p:txBody>
      </p:sp>
    </p:spTree>
    <p:extLst>
      <p:ext uri="{BB962C8B-B14F-4D97-AF65-F5344CB8AC3E}">
        <p14:creationId xmlns:p14="http://schemas.microsoft.com/office/powerpoint/2010/main" val="39608479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79FD9F-4704-46F7-BA7A-4CDCEDB9C81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88B03D8-6F12-43C4-81C8-9C7AC3C7712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4CC18B3-D379-4E68-9374-7627713CA0AA}"/>
              </a:ext>
            </a:extLst>
          </p:cNvPr>
          <p:cNvSpPr>
            <a:spLocks noGrp="1"/>
          </p:cNvSpPr>
          <p:nvPr>
            <p:ph type="dt" sz="half" idx="10"/>
          </p:nvPr>
        </p:nvSpPr>
        <p:spPr/>
        <p:txBody>
          <a:bodyPr/>
          <a:lstStyle/>
          <a:p>
            <a:fld id="{087D5385-8B4C-457C-874F-4C22830562F5}" type="datetime1">
              <a:rPr lang="en-US" smtClean="0"/>
              <a:t>10-Feb-23</a:t>
            </a:fld>
            <a:endParaRPr lang="en-US"/>
          </a:p>
        </p:txBody>
      </p:sp>
      <p:sp>
        <p:nvSpPr>
          <p:cNvPr id="5" name="Footer Placeholder 4">
            <a:extLst>
              <a:ext uri="{FF2B5EF4-FFF2-40B4-BE49-F238E27FC236}">
                <a16:creationId xmlns:a16="http://schemas.microsoft.com/office/drawing/2014/main" id="{7DBC7B48-36B7-464F-AA95-F43FC96C1C9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2BBB6A-2EA3-46C7-8536-34DF92323AAC}"/>
              </a:ext>
            </a:extLst>
          </p:cNvPr>
          <p:cNvSpPr>
            <a:spLocks noGrp="1"/>
          </p:cNvSpPr>
          <p:nvPr>
            <p:ph type="sldNum" sz="quarter" idx="12"/>
          </p:nvPr>
        </p:nvSpPr>
        <p:spPr/>
        <p:txBody>
          <a:bodyPr/>
          <a:lstStyle/>
          <a:p>
            <a:fld id="{816A304F-65C8-4975-9904-5A915DF049C6}" type="slidenum">
              <a:rPr lang="en-US" smtClean="0"/>
              <a:t>‹#›</a:t>
            </a:fld>
            <a:endParaRPr lang="en-US"/>
          </a:p>
        </p:txBody>
      </p:sp>
    </p:spTree>
    <p:extLst>
      <p:ext uri="{BB962C8B-B14F-4D97-AF65-F5344CB8AC3E}">
        <p14:creationId xmlns:p14="http://schemas.microsoft.com/office/powerpoint/2010/main" val="8848152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7FED61-CD5B-43FD-995B-38CD7E473FD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7BEE7A7-B721-4D41-99C4-EAC945DBA2E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40AE436-136B-4D91-AF66-D066EC74C7AC}"/>
              </a:ext>
            </a:extLst>
          </p:cNvPr>
          <p:cNvSpPr>
            <a:spLocks noGrp="1"/>
          </p:cNvSpPr>
          <p:nvPr>
            <p:ph type="dt" sz="half" idx="10"/>
          </p:nvPr>
        </p:nvSpPr>
        <p:spPr/>
        <p:txBody>
          <a:bodyPr/>
          <a:lstStyle/>
          <a:p>
            <a:fld id="{214B5AA4-215C-48ED-8BB8-14BF31CE0FEF}" type="datetime1">
              <a:rPr lang="en-US" smtClean="0"/>
              <a:t>10-Feb-23</a:t>
            </a:fld>
            <a:endParaRPr lang="en-US"/>
          </a:p>
        </p:txBody>
      </p:sp>
      <p:sp>
        <p:nvSpPr>
          <p:cNvPr id="5" name="Footer Placeholder 4">
            <a:extLst>
              <a:ext uri="{FF2B5EF4-FFF2-40B4-BE49-F238E27FC236}">
                <a16:creationId xmlns:a16="http://schemas.microsoft.com/office/drawing/2014/main" id="{0E58E8B5-4091-4BDF-A528-FC159F2BDE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351BF3-3F65-4FC6-A063-D3EC76E1CB4A}"/>
              </a:ext>
            </a:extLst>
          </p:cNvPr>
          <p:cNvSpPr>
            <a:spLocks noGrp="1"/>
          </p:cNvSpPr>
          <p:nvPr>
            <p:ph type="sldNum" sz="quarter" idx="12"/>
          </p:nvPr>
        </p:nvSpPr>
        <p:spPr/>
        <p:txBody>
          <a:bodyPr/>
          <a:lstStyle/>
          <a:p>
            <a:fld id="{816A304F-65C8-4975-9904-5A915DF049C6}" type="slidenum">
              <a:rPr lang="en-US" smtClean="0"/>
              <a:t>‹#›</a:t>
            </a:fld>
            <a:endParaRPr lang="en-US"/>
          </a:p>
        </p:txBody>
      </p:sp>
    </p:spTree>
    <p:extLst>
      <p:ext uri="{BB962C8B-B14F-4D97-AF65-F5344CB8AC3E}">
        <p14:creationId xmlns:p14="http://schemas.microsoft.com/office/powerpoint/2010/main" val="11735235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25F646-1E2C-4B18-A605-C092F2F85FD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6FD1A10-88B2-401B-88F6-0FE0E1D7602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DB07054-9003-4761-8F45-C293A08F9D9E}"/>
              </a:ext>
            </a:extLst>
          </p:cNvPr>
          <p:cNvSpPr>
            <a:spLocks noGrp="1"/>
          </p:cNvSpPr>
          <p:nvPr>
            <p:ph type="dt" sz="half" idx="10"/>
          </p:nvPr>
        </p:nvSpPr>
        <p:spPr/>
        <p:txBody>
          <a:bodyPr/>
          <a:lstStyle/>
          <a:p>
            <a:fld id="{86C6DCAD-A60F-44A6-8C01-9F0A8C736AC2}" type="datetime1">
              <a:rPr lang="en-US" smtClean="0"/>
              <a:t>10-Feb-23</a:t>
            </a:fld>
            <a:endParaRPr lang="en-US"/>
          </a:p>
        </p:txBody>
      </p:sp>
      <p:sp>
        <p:nvSpPr>
          <p:cNvPr id="5" name="Footer Placeholder 4">
            <a:extLst>
              <a:ext uri="{FF2B5EF4-FFF2-40B4-BE49-F238E27FC236}">
                <a16:creationId xmlns:a16="http://schemas.microsoft.com/office/drawing/2014/main" id="{530BF0F1-B571-4C32-B3A4-9862C29E26B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E1634F-34A2-4319-B2C6-C707FE6B0BE1}"/>
              </a:ext>
            </a:extLst>
          </p:cNvPr>
          <p:cNvSpPr>
            <a:spLocks noGrp="1"/>
          </p:cNvSpPr>
          <p:nvPr>
            <p:ph type="sldNum" sz="quarter" idx="12"/>
          </p:nvPr>
        </p:nvSpPr>
        <p:spPr/>
        <p:txBody>
          <a:bodyPr/>
          <a:lstStyle/>
          <a:p>
            <a:fld id="{816A304F-65C8-4975-9904-5A915DF049C6}" type="slidenum">
              <a:rPr lang="en-US" smtClean="0"/>
              <a:t>‹#›</a:t>
            </a:fld>
            <a:endParaRPr lang="en-US"/>
          </a:p>
        </p:txBody>
      </p:sp>
    </p:spTree>
    <p:extLst>
      <p:ext uri="{BB962C8B-B14F-4D97-AF65-F5344CB8AC3E}">
        <p14:creationId xmlns:p14="http://schemas.microsoft.com/office/powerpoint/2010/main" val="27075393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5998E-F92A-4A97-9F79-8FB3E5CD42C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5E1E384-2E09-421B-8BC9-294DD1EEFD2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992C7DB-112E-43A2-870A-52619D3395F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917D661-50F5-47FD-8BA1-2FA79D590A37}"/>
              </a:ext>
            </a:extLst>
          </p:cNvPr>
          <p:cNvSpPr>
            <a:spLocks noGrp="1"/>
          </p:cNvSpPr>
          <p:nvPr>
            <p:ph type="dt" sz="half" idx="10"/>
          </p:nvPr>
        </p:nvSpPr>
        <p:spPr/>
        <p:txBody>
          <a:bodyPr/>
          <a:lstStyle/>
          <a:p>
            <a:fld id="{D42F0EE4-4E6A-4811-B402-676A2ACE3222}" type="datetime1">
              <a:rPr lang="en-US" smtClean="0"/>
              <a:t>10-Feb-23</a:t>
            </a:fld>
            <a:endParaRPr lang="en-US"/>
          </a:p>
        </p:txBody>
      </p:sp>
      <p:sp>
        <p:nvSpPr>
          <p:cNvPr id="6" name="Footer Placeholder 5">
            <a:extLst>
              <a:ext uri="{FF2B5EF4-FFF2-40B4-BE49-F238E27FC236}">
                <a16:creationId xmlns:a16="http://schemas.microsoft.com/office/drawing/2014/main" id="{D4647A2B-9E7B-47F8-A604-CA522E9FB2D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453B410-8171-493A-914D-5278F498EAE1}"/>
              </a:ext>
            </a:extLst>
          </p:cNvPr>
          <p:cNvSpPr>
            <a:spLocks noGrp="1"/>
          </p:cNvSpPr>
          <p:nvPr>
            <p:ph type="sldNum" sz="quarter" idx="12"/>
          </p:nvPr>
        </p:nvSpPr>
        <p:spPr/>
        <p:txBody>
          <a:bodyPr/>
          <a:lstStyle/>
          <a:p>
            <a:fld id="{816A304F-65C8-4975-9904-5A915DF049C6}" type="slidenum">
              <a:rPr lang="en-US" smtClean="0"/>
              <a:t>‹#›</a:t>
            </a:fld>
            <a:endParaRPr lang="en-US"/>
          </a:p>
        </p:txBody>
      </p:sp>
    </p:spTree>
    <p:extLst>
      <p:ext uri="{BB962C8B-B14F-4D97-AF65-F5344CB8AC3E}">
        <p14:creationId xmlns:p14="http://schemas.microsoft.com/office/powerpoint/2010/main" val="21828900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63FA6-D112-4133-B031-D9E9F8CB250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E22968C-14E7-49D1-BD09-04498B9EA4A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D0E8E2B2-7F79-41BC-8A67-A5DC4B01EC9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B52E77B-D7DC-4EB1-8E04-7411998A12A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D242470C-16DE-46B0-BA28-7EB9A68CCF8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0D8CDD3-5B04-47E4-BF86-C945C2179CAF}"/>
              </a:ext>
            </a:extLst>
          </p:cNvPr>
          <p:cNvSpPr>
            <a:spLocks noGrp="1"/>
          </p:cNvSpPr>
          <p:nvPr>
            <p:ph type="dt" sz="half" idx="10"/>
          </p:nvPr>
        </p:nvSpPr>
        <p:spPr/>
        <p:txBody>
          <a:bodyPr/>
          <a:lstStyle/>
          <a:p>
            <a:fld id="{B3CF789D-2383-44A2-B2C3-29CD4AA737C8}" type="datetime1">
              <a:rPr lang="en-US" smtClean="0"/>
              <a:t>10-Feb-23</a:t>
            </a:fld>
            <a:endParaRPr lang="en-US"/>
          </a:p>
        </p:txBody>
      </p:sp>
      <p:sp>
        <p:nvSpPr>
          <p:cNvPr id="8" name="Footer Placeholder 7">
            <a:extLst>
              <a:ext uri="{FF2B5EF4-FFF2-40B4-BE49-F238E27FC236}">
                <a16:creationId xmlns:a16="http://schemas.microsoft.com/office/drawing/2014/main" id="{81D29C7B-F2F0-408B-9717-95D4520D21B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649C45F-D9F9-490B-A9C3-2E6089095A44}"/>
              </a:ext>
            </a:extLst>
          </p:cNvPr>
          <p:cNvSpPr>
            <a:spLocks noGrp="1"/>
          </p:cNvSpPr>
          <p:nvPr>
            <p:ph type="sldNum" sz="quarter" idx="12"/>
          </p:nvPr>
        </p:nvSpPr>
        <p:spPr/>
        <p:txBody>
          <a:bodyPr/>
          <a:lstStyle/>
          <a:p>
            <a:fld id="{816A304F-65C8-4975-9904-5A915DF049C6}" type="slidenum">
              <a:rPr lang="en-US" smtClean="0"/>
              <a:t>‹#›</a:t>
            </a:fld>
            <a:endParaRPr lang="en-US"/>
          </a:p>
        </p:txBody>
      </p:sp>
    </p:spTree>
    <p:extLst>
      <p:ext uri="{BB962C8B-B14F-4D97-AF65-F5344CB8AC3E}">
        <p14:creationId xmlns:p14="http://schemas.microsoft.com/office/powerpoint/2010/main" val="14583272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D33BD6-B90D-48B8-8C94-858D3D305AE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C610A28-3A00-4694-9B14-EEA15D8DEBA8}"/>
              </a:ext>
            </a:extLst>
          </p:cNvPr>
          <p:cNvSpPr>
            <a:spLocks noGrp="1"/>
          </p:cNvSpPr>
          <p:nvPr>
            <p:ph type="dt" sz="half" idx="10"/>
          </p:nvPr>
        </p:nvSpPr>
        <p:spPr/>
        <p:txBody>
          <a:bodyPr/>
          <a:lstStyle/>
          <a:p>
            <a:fld id="{3E94B343-8F04-466A-8743-67DD432436D9}" type="datetime1">
              <a:rPr lang="en-US" smtClean="0"/>
              <a:t>10-Feb-23</a:t>
            </a:fld>
            <a:endParaRPr lang="en-US"/>
          </a:p>
        </p:txBody>
      </p:sp>
      <p:sp>
        <p:nvSpPr>
          <p:cNvPr id="4" name="Footer Placeholder 3">
            <a:extLst>
              <a:ext uri="{FF2B5EF4-FFF2-40B4-BE49-F238E27FC236}">
                <a16:creationId xmlns:a16="http://schemas.microsoft.com/office/drawing/2014/main" id="{53525DD6-F766-42B4-8F7F-DA056873A3A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F94A80A-4BAB-43E2-8F49-8564CCD1B983}"/>
              </a:ext>
            </a:extLst>
          </p:cNvPr>
          <p:cNvSpPr>
            <a:spLocks noGrp="1"/>
          </p:cNvSpPr>
          <p:nvPr>
            <p:ph type="sldNum" sz="quarter" idx="12"/>
          </p:nvPr>
        </p:nvSpPr>
        <p:spPr/>
        <p:txBody>
          <a:bodyPr/>
          <a:lstStyle/>
          <a:p>
            <a:fld id="{816A304F-65C8-4975-9904-5A915DF049C6}" type="slidenum">
              <a:rPr lang="en-US" smtClean="0"/>
              <a:t>‹#›</a:t>
            </a:fld>
            <a:endParaRPr lang="en-US"/>
          </a:p>
        </p:txBody>
      </p:sp>
    </p:spTree>
    <p:extLst>
      <p:ext uri="{BB962C8B-B14F-4D97-AF65-F5344CB8AC3E}">
        <p14:creationId xmlns:p14="http://schemas.microsoft.com/office/powerpoint/2010/main" val="395672271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D177A31-91F9-4D1A-8ED6-A4473F63D75D}"/>
              </a:ext>
            </a:extLst>
          </p:cNvPr>
          <p:cNvSpPr>
            <a:spLocks noGrp="1"/>
          </p:cNvSpPr>
          <p:nvPr>
            <p:ph type="dt" sz="half" idx="10"/>
          </p:nvPr>
        </p:nvSpPr>
        <p:spPr/>
        <p:txBody>
          <a:bodyPr/>
          <a:lstStyle/>
          <a:p>
            <a:fld id="{407DB199-F1BB-4182-957A-EC80ECB9107F}" type="datetime1">
              <a:rPr lang="en-US" smtClean="0"/>
              <a:t>10-Feb-23</a:t>
            </a:fld>
            <a:endParaRPr lang="en-US"/>
          </a:p>
        </p:txBody>
      </p:sp>
      <p:sp>
        <p:nvSpPr>
          <p:cNvPr id="3" name="Footer Placeholder 2">
            <a:extLst>
              <a:ext uri="{FF2B5EF4-FFF2-40B4-BE49-F238E27FC236}">
                <a16:creationId xmlns:a16="http://schemas.microsoft.com/office/drawing/2014/main" id="{EFF0F986-D91D-4002-A64A-173DD82C910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92B66AC-4302-4743-BFBF-CC340D978865}"/>
              </a:ext>
            </a:extLst>
          </p:cNvPr>
          <p:cNvSpPr>
            <a:spLocks noGrp="1"/>
          </p:cNvSpPr>
          <p:nvPr>
            <p:ph type="sldNum" sz="quarter" idx="12"/>
          </p:nvPr>
        </p:nvSpPr>
        <p:spPr/>
        <p:txBody>
          <a:bodyPr/>
          <a:lstStyle/>
          <a:p>
            <a:fld id="{816A304F-65C8-4975-9904-5A915DF049C6}" type="slidenum">
              <a:rPr lang="en-US" smtClean="0"/>
              <a:t>‹#›</a:t>
            </a:fld>
            <a:endParaRPr lang="en-US"/>
          </a:p>
        </p:txBody>
      </p:sp>
    </p:spTree>
    <p:extLst>
      <p:ext uri="{BB962C8B-B14F-4D97-AF65-F5344CB8AC3E}">
        <p14:creationId xmlns:p14="http://schemas.microsoft.com/office/powerpoint/2010/main" val="34421484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71FDCC-5534-4250-9551-E2D6128DFA7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F9AFAE2-78AA-408F-AA3E-1A1A544B937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3E9F3A8-1273-45F9-9D63-0A20585378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77048EC-D7EF-41CE-9DC4-CFAAA8E74E40}"/>
              </a:ext>
            </a:extLst>
          </p:cNvPr>
          <p:cNvSpPr>
            <a:spLocks noGrp="1"/>
          </p:cNvSpPr>
          <p:nvPr>
            <p:ph type="dt" sz="half" idx="10"/>
          </p:nvPr>
        </p:nvSpPr>
        <p:spPr/>
        <p:txBody>
          <a:bodyPr/>
          <a:lstStyle/>
          <a:p>
            <a:fld id="{33A291C9-8F12-4E0F-BAE7-ED9DA91C019F}" type="datetime1">
              <a:rPr lang="en-US" smtClean="0"/>
              <a:t>10-Feb-23</a:t>
            </a:fld>
            <a:endParaRPr lang="en-US"/>
          </a:p>
        </p:txBody>
      </p:sp>
      <p:sp>
        <p:nvSpPr>
          <p:cNvPr id="6" name="Footer Placeholder 5">
            <a:extLst>
              <a:ext uri="{FF2B5EF4-FFF2-40B4-BE49-F238E27FC236}">
                <a16:creationId xmlns:a16="http://schemas.microsoft.com/office/drawing/2014/main" id="{89A9B840-E89B-4FED-9C02-81754E68C0B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CCBB2CF-5CCA-428A-81CD-518A123A01B1}"/>
              </a:ext>
            </a:extLst>
          </p:cNvPr>
          <p:cNvSpPr>
            <a:spLocks noGrp="1"/>
          </p:cNvSpPr>
          <p:nvPr>
            <p:ph type="sldNum" sz="quarter" idx="12"/>
          </p:nvPr>
        </p:nvSpPr>
        <p:spPr/>
        <p:txBody>
          <a:bodyPr/>
          <a:lstStyle/>
          <a:p>
            <a:fld id="{816A304F-65C8-4975-9904-5A915DF049C6}" type="slidenum">
              <a:rPr lang="en-US" smtClean="0"/>
              <a:t>‹#›</a:t>
            </a:fld>
            <a:endParaRPr lang="en-US"/>
          </a:p>
        </p:txBody>
      </p:sp>
    </p:spTree>
    <p:extLst>
      <p:ext uri="{BB962C8B-B14F-4D97-AF65-F5344CB8AC3E}">
        <p14:creationId xmlns:p14="http://schemas.microsoft.com/office/powerpoint/2010/main" val="32853854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7FED61-CD5B-43FD-995B-38CD7E473FD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7BEE7A7-B721-4D41-99C4-EAC945DBA2E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40AE436-136B-4D91-AF66-D066EC74C7AC}"/>
              </a:ext>
            </a:extLst>
          </p:cNvPr>
          <p:cNvSpPr>
            <a:spLocks noGrp="1"/>
          </p:cNvSpPr>
          <p:nvPr>
            <p:ph type="dt" sz="half" idx="10"/>
          </p:nvPr>
        </p:nvSpPr>
        <p:spPr/>
        <p:txBody>
          <a:bodyPr/>
          <a:lstStyle/>
          <a:p>
            <a:fld id="{41F82757-33DA-43AB-9C84-63D760915039}" type="datetime1">
              <a:rPr lang="en-US" smtClean="0"/>
              <a:t>10-Feb-23</a:t>
            </a:fld>
            <a:endParaRPr lang="en-US"/>
          </a:p>
        </p:txBody>
      </p:sp>
      <p:sp>
        <p:nvSpPr>
          <p:cNvPr id="5" name="Footer Placeholder 4">
            <a:extLst>
              <a:ext uri="{FF2B5EF4-FFF2-40B4-BE49-F238E27FC236}">
                <a16:creationId xmlns:a16="http://schemas.microsoft.com/office/drawing/2014/main" id="{0E58E8B5-4091-4BDF-A528-FC159F2BDE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351BF3-3F65-4FC6-A063-D3EC76E1CB4A}"/>
              </a:ext>
            </a:extLst>
          </p:cNvPr>
          <p:cNvSpPr>
            <a:spLocks noGrp="1"/>
          </p:cNvSpPr>
          <p:nvPr>
            <p:ph type="sldNum" sz="quarter" idx="12"/>
          </p:nvPr>
        </p:nvSpPr>
        <p:spPr/>
        <p:txBody>
          <a:bodyPr/>
          <a:lstStyle/>
          <a:p>
            <a:fld id="{816A304F-65C8-4975-9904-5A915DF049C6}" type="slidenum">
              <a:rPr lang="en-US" smtClean="0"/>
              <a:t>‹#›</a:t>
            </a:fld>
            <a:endParaRPr lang="en-US"/>
          </a:p>
        </p:txBody>
      </p:sp>
    </p:spTree>
    <p:extLst>
      <p:ext uri="{BB962C8B-B14F-4D97-AF65-F5344CB8AC3E}">
        <p14:creationId xmlns:p14="http://schemas.microsoft.com/office/powerpoint/2010/main" val="38660068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594DF8-2247-4290-973C-560F9BC4451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0DDF7A1-AB66-40D6-9CA7-A02B4A78C74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29E43DA-342E-476A-9177-DE4F5E3E14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854E913-3209-42C6-9DB9-F11E9E1A3494}"/>
              </a:ext>
            </a:extLst>
          </p:cNvPr>
          <p:cNvSpPr>
            <a:spLocks noGrp="1"/>
          </p:cNvSpPr>
          <p:nvPr>
            <p:ph type="dt" sz="half" idx="10"/>
          </p:nvPr>
        </p:nvSpPr>
        <p:spPr/>
        <p:txBody>
          <a:bodyPr/>
          <a:lstStyle/>
          <a:p>
            <a:fld id="{069B8E11-E5A1-42D0-A4F8-8B917B501190}" type="datetime1">
              <a:rPr lang="en-US" smtClean="0"/>
              <a:t>10-Feb-23</a:t>
            </a:fld>
            <a:endParaRPr lang="en-US"/>
          </a:p>
        </p:txBody>
      </p:sp>
      <p:sp>
        <p:nvSpPr>
          <p:cNvPr id="6" name="Footer Placeholder 5">
            <a:extLst>
              <a:ext uri="{FF2B5EF4-FFF2-40B4-BE49-F238E27FC236}">
                <a16:creationId xmlns:a16="http://schemas.microsoft.com/office/drawing/2014/main" id="{C7124363-8F5B-44BF-9EB7-F09203B3879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7C48040-A91F-4551-B9A7-6BAD1E89176A}"/>
              </a:ext>
            </a:extLst>
          </p:cNvPr>
          <p:cNvSpPr>
            <a:spLocks noGrp="1"/>
          </p:cNvSpPr>
          <p:nvPr>
            <p:ph type="sldNum" sz="quarter" idx="12"/>
          </p:nvPr>
        </p:nvSpPr>
        <p:spPr/>
        <p:txBody>
          <a:bodyPr/>
          <a:lstStyle/>
          <a:p>
            <a:fld id="{816A304F-65C8-4975-9904-5A915DF049C6}" type="slidenum">
              <a:rPr lang="en-US" smtClean="0"/>
              <a:t>‹#›</a:t>
            </a:fld>
            <a:endParaRPr lang="en-US"/>
          </a:p>
        </p:txBody>
      </p:sp>
    </p:spTree>
    <p:extLst>
      <p:ext uri="{BB962C8B-B14F-4D97-AF65-F5344CB8AC3E}">
        <p14:creationId xmlns:p14="http://schemas.microsoft.com/office/powerpoint/2010/main" val="401255084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C657F3-7329-4A0E-9AA5-21AB2BBB899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492A814-7009-4BFF-96AA-FE651204594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A45603-0E74-41EA-9D9E-FA9CDE432A7B}"/>
              </a:ext>
            </a:extLst>
          </p:cNvPr>
          <p:cNvSpPr>
            <a:spLocks noGrp="1"/>
          </p:cNvSpPr>
          <p:nvPr>
            <p:ph type="dt" sz="half" idx="10"/>
          </p:nvPr>
        </p:nvSpPr>
        <p:spPr/>
        <p:txBody>
          <a:bodyPr/>
          <a:lstStyle/>
          <a:p>
            <a:fld id="{F805C401-9ECB-40C2-9F98-732FC29F8F5C}" type="datetime1">
              <a:rPr lang="en-US" smtClean="0"/>
              <a:t>10-Feb-23</a:t>
            </a:fld>
            <a:endParaRPr lang="en-US"/>
          </a:p>
        </p:txBody>
      </p:sp>
      <p:sp>
        <p:nvSpPr>
          <p:cNvPr id="5" name="Footer Placeholder 4">
            <a:extLst>
              <a:ext uri="{FF2B5EF4-FFF2-40B4-BE49-F238E27FC236}">
                <a16:creationId xmlns:a16="http://schemas.microsoft.com/office/drawing/2014/main" id="{674B1492-35EA-4C3B-BE9C-B2DE4C4F272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8F233BC-99B5-4FCF-A375-5DEB11213A75}"/>
              </a:ext>
            </a:extLst>
          </p:cNvPr>
          <p:cNvSpPr>
            <a:spLocks noGrp="1"/>
          </p:cNvSpPr>
          <p:nvPr>
            <p:ph type="sldNum" sz="quarter" idx="12"/>
          </p:nvPr>
        </p:nvSpPr>
        <p:spPr/>
        <p:txBody>
          <a:bodyPr/>
          <a:lstStyle/>
          <a:p>
            <a:fld id="{816A304F-65C8-4975-9904-5A915DF049C6}" type="slidenum">
              <a:rPr lang="en-US" smtClean="0"/>
              <a:t>‹#›</a:t>
            </a:fld>
            <a:endParaRPr lang="en-US"/>
          </a:p>
        </p:txBody>
      </p:sp>
    </p:spTree>
    <p:extLst>
      <p:ext uri="{BB962C8B-B14F-4D97-AF65-F5344CB8AC3E}">
        <p14:creationId xmlns:p14="http://schemas.microsoft.com/office/powerpoint/2010/main" val="317633213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41DBAD-8AAE-4334-BCF5-6E783AB6CA5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F37B0CB-305E-41A8-9AA5-9F2400A985C4}"/>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ABF2E0B-881C-4DE9-BE8C-BEEB6ACB4C07}"/>
              </a:ext>
            </a:extLst>
          </p:cNvPr>
          <p:cNvSpPr>
            <a:spLocks noGrp="1"/>
          </p:cNvSpPr>
          <p:nvPr>
            <p:ph type="dt" sz="half" idx="10"/>
          </p:nvPr>
        </p:nvSpPr>
        <p:spPr/>
        <p:txBody>
          <a:bodyPr/>
          <a:lstStyle/>
          <a:p>
            <a:fld id="{03696FC8-13D1-43A6-9D37-F26E13F72542}" type="datetime1">
              <a:rPr lang="en-US" smtClean="0"/>
              <a:t>10-Feb-23</a:t>
            </a:fld>
            <a:endParaRPr lang="en-US"/>
          </a:p>
        </p:txBody>
      </p:sp>
      <p:sp>
        <p:nvSpPr>
          <p:cNvPr id="5" name="Footer Placeholder 4">
            <a:extLst>
              <a:ext uri="{FF2B5EF4-FFF2-40B4-BE49-F238E27FC236}">
                <a16:creationId xmlns:a16="http://schemas.microsoft.com/office/drawing/2014/main" id="{C7FB2189-A8F9-4989-B6BC-3809B8B31F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F18D0F-0A38-487D-BDA5-51311B5B59A7}"/>
              </a:ext>
            </a:extLst>
          </p:cNvPr>
          <p:cNvSpPr>
            <a:spLocks noGrp="1"/>
          </p:cNvSpPr>
          <p:nvPr>
            <p:ph type="sldNum" sz="quarter" idx="12"/>
          </p:nvPr>
        </p:nvSpPr>
        <p:spPr/>
        <p:txBody>
          <a:bodyPr/>
          <a:lstStyle/>
          <a:p>
            <a:fld id="{816A304F-65C8-4975-9904-5A915DF049C6}" type="slidenum">
              <a:rPr lang="en-US" smtClean="0"/>
              <a:t>‹#›</a:t>
            </a:fld>
            <a:endParaRPr lang="en-US"/>
          </a:p>
        </p:txBody>
      </p:sp>
    </p:spTree>
    <p:extLst>
      <p:ext uri="{BB962C8B-B14F-4D97-AF65-F5344CB8AC3E}">
        <p14:creationId xmlns:p14="http://schemas.microsoft.com/office/powerpoint/2010/main" val="36437605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25F646-1E2C-4B18-A605-C092F2F85FD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6FD1A10-88B2-401B-88F6-0FE0E1D7602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DB07054-9003-4761-8F45-C293A08F9D9E}"/>
              </a:ext>
            </a:extLst>
          </p:cNvPr>
          <p:cNvSpPr>
            <a:spLocks noGrp="1"/>
          </p:cNvSpPr>
          <p:nvPr>
            <p:ph type="dt" sz="half" idx="10"/>
          </p:nvPr>
        </p:nvSpPr>
        <p:spPr/>
        <p:txBody>
          <a:bodyPr/>
          <a:lstStyle/>
          <a:p>
            <a:fld id="{16B7F773-8958-4D1A-BA65-4F7E5889DA7D}" type="datetime1">
              <a:rPr lang="en-US" smtClean="0"/>
              <a:t>10-Feb-23</a:t>
            </a:fld>
            <a:endParaRPr lang="en-US"/>
          </a:p>
        </p:txBody>
      </p:sp>
      <p:sp>
        <p:nvSpPr>
          <p:cNvPr id="5" name="Footer Placeholder 4">
            <a:extLst>
              <a:ext uri="{FF2B5EF4-FFF2-40B4-BE49-F238E27FC236}">
                <a16:creationId xmlns:a16="http://schemas.microsoft.com/office/drawing/2014/main" id="{530BF0F1-B571-4C32-B3A4-9862C29E26B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E1634F-34A2-4319-B2C6-C707FE6B0BE1}"/>
              </a:ext>
            </a:extLst>
          </p:cNvPr>
          <p:cNvSpPr>
            <a:spLocks noGrp="1"/>
          </p:cNvSpPr>
          <p:nvPr>
            <p:ph type="sldNum" sz="quarter" idx="12"/>
          </p:nvPr>
        </p:nvSpPr>
        <p:spPr/>
        <p:txBody>
          <a:bodyPr/>
          <a:lstStyle/>
          <a:p>
            <a:fld id="{816A304F-65C8-4975-9904-5A915DF049C6}" type="slidenum">
              <a:rPr lang="en-US" smtClean="0"/>
              <a:t>‹#›</a:t>
            </a:fld>
            <a:endParaRPr lang="en-US"/>
          </a:p>
        </p:txBody>
      </p:sp>
    </p:spTree>
    <p:extLst>
      <p:ext uri="{BB962C8B-B14F-4D97-AF65-F5344CB8AC3E}">
        <p14:creationId xmlns:p14="http://schemas.microsoft.com/office/powerpoint/2010/main" val="1680785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5998E-F92A-4A97-9F79-8FB3E5CD42C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5E1E384-2E09-421B-8BC9-294DD1EEFD2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992C7DB-112E-43A2-870A-52619D3395F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917D661-50F5-47FD-8BA1-2FA79D590A37}"/>
              </a:ext>
            </a:extLst>
          </p:cNvPr>
          <p:cNvSpPr>
            <a:spLocks noGrp="1"/>
          </p:cNvSpPr>
          <p:nvPr>
            <p:ph type="dt" sz="half" idx="10"/>
          </p:nvPr>
        </p:nvSpPr>
        <p:spPr/>
        <p:txBody>
          <a:bodyPr/>
          <a:lstStyle/>
          <a:p>
            <a:fld id="{0FDA6C3D-EF7D-4483-8444-7EA7017B33A7}" type="datetime1">
              <a:rPr lang="en-US" smtClean="0"/>
              <a:t>10-Feb-23</a:t>
            </a:fld>
            <a:endParaRPr lang="en-US"/>
          </a:p>
        </p:txBody>
      </p:sp>
      <p:sp>
        <p:nvSpPr>
          <p:cNvPr id="6" name="Footer Placeholder 5">
            <a:extLst>
              <a:ext uri="{FF2B5EF4-FFF2-40B4-BE49-F238E27FC236}">
                <a16:creationId xmlns:a16="http://schemas.microsoft.com/office/drawing/2014/main" id="{D4647A2B-9E7B-47F8-A604-CA522E9FB2D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453B410-8171-493A-914D-5278F498EAE1}"/>
              </a:ext>
            </a:extLst>
          </p:cNvPr>
          <p:cNvSpPr>
            <a:spLocks noGrp="1"/>
          </p:cNvSpPr>
          <p:nvPr>
            <p:ph type="sldNum" sz="quarter" idx="12"/>
          </p:nvPr>
        </p:nvSpPr>
        <p:spPr/>
        <p:txBody>
          <a:bodyPr/>
          <a:lstStyle/>
          <a:p>
            <a:fld id="{816A304F-65C8-4975-9904-5A915DF049C6}" type="slidenum">
              <a:rPr lang="en-US" smtClean="0"/>
              <a:t>‹#›</a:t>
            </a:fld>
            <a:endParaRPr lang="en-US"/>
          </a:p>
        </p:txBody>
      </p:sp>
    </p:spTree>
    <p:extLst>
      <p:ext uri="{BB962C8B-B14F-4D97-AF65-F5344CB8AC3E}">
        <p14:creationId xmlns:p14="http://schemas.microsoft.com/office/powerpoint/2010/main" val="36813165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63FA6-D112-4133-B031-D9E9F8CB250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E22968C-14E7-49D1-BD09-04498B9EA4A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D0E8E2B2-7F79-41BC-8A67-A5DC4B01EC9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B52E77B-D7DC-4EB1-8E04-7411998A12A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D242470C-16DE-46B0-BA28-7EB9A68CCF8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0D8CDD3-5B04-47E4-BF86-C945C2179CAF}"/>
              </a:ext>
            </a:extLst>
          </p:cNvPr>
          <p:cNvSpPr>
            <a:spLocks noGrp="1"/>
          </p:cNvSpPr>
          <p:nvPr>
            <p:ph type="dt" sz="half" idx="10"/>
          </p:nvPr>
        </p:nvSpPr>
        <p:spPr/>
        <p:txBody>
          <a:bodyPr/>
          <a:lstStyle/>
          <a:p>
            <a:fld id="{29FC09A9-AC3C-41EC-81E0-A3BB82293E4B}" type="datetime1">
              <a:rPr lang="en-US" smtClean="0"/>
              <a:t>10-Feb-23</a:t>
            </a:fld>
            <a:endParaRPr lang="en-US"/>
          </a:p>
        </p:txBody>
      </p:sp>
      <p:sp>
        <p:nvSpPr>
          <p:cNvPr id="8" name="Footer Placeholder 7">
            <a:extLst>
              <a:ext uri="{FF2B5EF4-FFF2-40B4-BE49-F238E27FC236}">
                <a16:creationId xmlns:a16="http://schemas.microsoft.com/office/drawing/2014/main" id="{81D29C7B-F2F0-408B-9717-95D4520D21B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649C45F-D9F9-490B-A9C3-2E6089095A44}"/>
              </a:ext>
            </a:extLst>
          </p:cNvPr>
          <p:cNvSpPr>
            <a:spLocks noGrp="1"/>
          </p:cNvSpPr>
          <p:nvPr>
            <p:ph type="sldNum" sz="quarter" idx="12"/>
          </p:nvPr>
        </p:nvSpPr>
        <p:spPr/>
        <p:txBody>
          <a:bodyPr/>
          <a:lstStyle/>
          <a:p>
            <a:fld id="{816A304F-65C8-4975-9904-5A915DF049C6}" type="slidenum">
              <a:rPr lang="en-US" smtClean="0"/>
              <a:t>‹#›</a:t>
            </a:fld>
            <a:endParaRPr lang="en-US"/>
          </a:p>
        </p:txBody>
      </p:sp>
    </p:spTree>
    <p:extLst>
      <p:ext uri="{BB962C8B-B14F-4D97-AF65-F5344CB8AC3E}">
        <p14:creationId xmlns:p14="http://schemas.microsoft.com/office/powerpoint/2010/main" val="4583733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D33BD6-B90D-48B8-8C94-858D3D305AE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C610A28-3A00-4694-9B14-EEA15D8DEBA8}"/>
              </a:ext>
            </a:extLst>
          </p:cNvPr>
          <p:cNvSpPr>
            <a:spLocks noGrp="1"/>
          </p:cNvSpPr>
          <p:nvPr>
            <p:ph type="dt" sz="half" idx="10"/>
          </p:nvPr>
        </p:nvSpPr>
        <p:spPr/>
        <p:txBody>
          <a:bodyPr/>
          <a:lstStyle/>
          <a:p>
            <a:fld id="{397264B4-D136-4B48-82ED-535F261AB031}" type="datetime1">
              <a:rPr lang="en-US" smtClean="0"/>
              <a:t>10-Feb-23</a:t>
            </a:fld>
            <a:endParaRPr lang="en-US"/>
          </a:p>
        </p:txBody>
      </p:sp>
      <p:sp>
        <p:nvSpPr>
          <p:cNvPr id="4" name="Footer Placeholder 3">
            <a:extLst>
              <a:ext uri="{FF2B5EF4-FFF2-40B4-BE49-F238E27FC236}">
                <a16:creationId xmlns:a16="http://schemas.microsoft.com/office/drawing/2014/main" id="{53525DD6-F766-42B4-8F7F-DA056873A3A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F94A80A-4BAB-43E2-8F49-8564CCD1B983}"/>
              </a:ext>
            </a:extLst>
          </p:cNvPr>
          <p:cNvSpPr>
            <a:spLocks noGrp="1"/>
          </p:cNvSpPr>
          <p:nvPr>
            <p:ph type="sldNum" sz="quarter" idx="12"/>
          </p:nvPr>
        </p:nvSpPr>
        <p:spPr/>
        <p:txBody>
          <a:bodyPr/>
          <a:lstStyle/>
          <a:p>
            <a:fld id="{816A304F-65C8-4975-9904-5A915DF049C6}" type="slidenum">
              <a:rPr lang="en-US" smtClean="0"/>
              <a:t>‹#›</a:t>
            </a:fld>
            <a:endParaRPr lang="en-US"/>
          </a:p>
        </p:txBody>
      </p:sp>
    </p:spTree>
    <p:extLst>
      <p:ext uri="{BB962C8B-B14F-4D97-AF65-F5344CB8AC3E}">
        <p14:creationId xmlns:p14="http://schemas.microsoft.com/office/powerpoint/2010/main" val="18826042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D177A31-91F9-4D1A-8ED6-A4473F63D75D}"/>
              </a:ext>
            </a:extLst>
          </p:cNvPr>
          <p:cNvSpPr>
            <a:spLocks noGrp="1"/>
          </p:cNvSpPr>
          <p:nvPr>
            <p:ph type="dt" sz="half" idx="10"/>
          </p:nvPr>
        </p:nvSpPr>
        <p:spPr/>
        <p:txBody>
          <a:bodyPr/>
          <a:lstStyle/>
          <a:p>
            <a:fld id="{AA15F2AB-4ADC-46FC-A137-2EBE0C381FF9}" type="datetime1">
              <a:rPr lang="en-US" smtClean="0"/>
              <a:t>10-Feb-23</a:t>
            </a:fld>
            <a:endParaRPr lang="en-US"/>
          </a:p>
        </p:txBody>
      </p:sp>
      <p:sp>
        <p:nvSpPr>
          <p:cNvPr id="3" name="Footer Placeholder 2">
            <a:extLst>
              <a:ext uri="{FF2B5EF4-FFF2-40B4-BE49-F238E27FC236}">
                <a16:creationId xmlns:a16="http://schemas.microsoft.com/office/drawing/2014/main" id="{EFF0F986-D91D-4002-A64A-173DD82C910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92B66AC-4302-4743-BFBF-CC340D978865}"/>
              </a:ext>
            </a:extLst>
          </p:cNvPr>
          <p:cNvSpPr>
            <a:spLocks noGrp="1"/>
          </p:cNvSpPr>
          <p:nvPr>
            <p:ph type="sldNum" sz="quarter" idx="12"/>
          </p:nvPr>
        </p:nvSpPr>
        <p:spPr/>
        <p:txBody>
          <a:bodyPr/>
          <a:lstStyle/>
          <a:p>
            <a:fld id="{816A304F-65C8-4975-9904-5A915DF049C6}" type="slidenum">
              <a:rPr lang="en-US" smtClean="0"/>
              <a:t>‹#›</a:t>
            </a:fld>
            <a:endParaRPr lang="en-US"/>
          </a:p>
        </p:txBody>
      </p:sp>
    </p:spTree>
    <p:extLst>
      <p:ext uri="{BB962C8B-B14F-4D97-AF65-F5344CB8AC3E}">
        <p14:creationId xmlns:p14="http://schemas.microsoft.com/office/powerpoint/2010/main" val="768599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71FDCC-5534-4250-9551-E2D6128DFA7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F9AFAE2-78AA-408F-AA3E-1A1A544B937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3E9F3A8-1273-45F9-9D63-0A20585378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77048EC-D7EF-41CE-9DC4-CFAAA8E74E40}"/>
              </a:ext>
            </a:extLst>
          </p:cNvPr>
          <p:cNvSpPr>
            <a:spLocks noGrp="1"/>
          </p:cNvSpPr>
          <p:nvPr>
            <p:ph type="dt" sz="half" idx="10"/>
          </p:nvPr>
        </p:nvSpPr>
        <p:spPr/>
        <p:txBody>
          <a:bodyPr/>
          <a:lstStyle/>
          <a:p>
            <a:fld id="{7D4FD47A-5F7D-4EF0-B20F-573D0CD13F4C}" type="datetime1">
              <a:rPr lang="en-US" smtClean="0"/>
              <a:t>10-Feb-23</a:t>
            </a:fld>
            <a:endParaRPr lang="en-US"/>
          </a:p>
        </p:txBody>
      </p:sp>
      <p:sp>
        <p:nvSpPr>
          <p:cNvPr id="6" name="Footer Placeholder 5">
            <a:extLst>
              <a:ext uri="{FF2B5EF4-FFF2-40B4-BE49-F238E27FC236}">
                <a16:creationId xmlns:a16="http://schemas.microsoft.com/office/drawing/2014/main" id="{89A9B840-E89B-4FED-9C02-81754E68C0B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CCBB2CF-5CCA-428A-81CD-518A123A01B1}"/>
              </a:ext>
            </a:extLst>
          </p:cNvPr>
          <p:cNvSpPr>
            <a:spLocks noGrp="1"/>
          </p:cNvSpPr>
          <p:nvPr>
            <p:ph type="sldNum" sz="quarter" idx="12"/>
          </p:nvPr>
        </p:nvSpPr>
        <p:spPr/>
        <p:txBody>
          <a:bodyPr/>
          <a:lstStyle/>
          <a:p>
            <a:fld id="{816A304F-65C8-4975-9904-5A915DF049C6}" type="slidenum">
              <a:rPr lang="en-US" smtClean="0"/>
              <a:t>‹#›</a:t>
            </a:fld>
            <a:endParaRPr lang="en-US"/>
          </a:p>
        </p:txBody>
      </p:sp>
    </p:spTree>
    <p:extLst>
      <p:ext uri="{BB962C8B-B14F-4D97-AF65-F5344CB8AC3E}">
        <p14:creationId xmlns:p14="http://schemas.microsoft.com/office/powerpoint/2010/main" val="37725286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594DF8-2247-4290-973C-560F9BC4451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0DDF7A1-AB66-40D6-9CA7-A02B4A78C74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29E43DA-342E-476A-9177-DE4F5E3E14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854E913-3209-42C6-9DB9-F11E9E1A3494}"/>
              </a:ext>
            </a:extLst>
          </p:cNvPr>
          <p:cNvSpPr>
            <a:spLocks noGrp="1"/>
          </p:cNvSpPr>
          <p:nvPr>
            <p:ph type="dt" sz="half" idx="10"/>
          </p:nvPr>
        </p:nvSpPr>
        <p:spPr/>
        <p:txBody>
          <a:bodyPr/>
          <a:lstStyle/>
          <a:p>
            <a:fld id="{72F7315A-57F0-4F02-8D45-21347DA276C4}" type="datetime1">
              <a:rPr lang="en-US" smtClean="0"/>
              <a:t>10-Feb-23</a:t>
            </a:fld>
            <a:endParaRPr lang="en-US"/>
          </a:p>
        </p:txBody>
      </p:sp>
      <p:sp>
        <p:nvSpPr>
          <p:cNvPr id="6" name="Footer Placeholder 5">
            <a:extLst>
              <a:ext uri="{FF2B5EF4-FFF2-40B4-BE49-F238E27FC236}">
                <a16:creationId xmlns:a16="http://schemas.microsoft.com/office/drawing/2014/main" id="{C7124363-8F5B-44BF-9EB7-F09203B3879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7C48040-A91F-4551-B9A7-6BAD1E89176A}"/>
              </a:ext>
            </a:extLst>
          </p:cNvPr>
          <p:cNvSpPr>
            <a:spLocks noGrp="1"/>
          </p:cNvSpPr>
          <p:nvPr>
            <p:ph type="sldNum" sz="quarter" idx="12"/>
          </p:nvPr>
        </p:nvSpPr>
        <p:spPr/>
        <p:txBody>
          <a:bodyPr/>
          <a:lstStyle/>
          <a:p>
            <a:fld id="{816A304F-65C8-4975-9904-5A915DF049C6}" type="slidenum">
              <a:rPr lang="en-US" smtClean="0"/>
              <a:t>‹#›</a:t>
            </a:fld>
            <a:endParaRPr lang="en-US"/>
          </a:p>
        </p:txBody>
      </p:sp>
    </p:spTree>
    <p:extLst>
      <p:ext uri="{BB962C8B-B14F-4D97-AF65-F5344CB8AC3E}">
        <p14:creationId xmlns:p14="http://schemas.microsoft.com/office/powerpoint/2010/main" val="24387890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C040D73-6DC2-42C0-BFBC-6B31DC1A18A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71F0A35-E07E-4258-AB68-0679998DFC5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111C83B-FFAC-45E0-A35A-2D79BB16AFE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688118-F045-4CE9-B3DB-81D741CA56EE}" type="datetime1">
              <a:rPr lang="en-US" smtClean="0"/>
              <a:t>10-Feb-23</a:t>
            </a:fld>
            <a:endParaRPr lang="en-US"/>
          </a:p>
        </p:txBody>
      </p:sp>
      <p:sp>
        <p:nvSpPr>
          <p:cNvPr id="5" name="Footer Placeholder 4">
            <a:extLst>
              <a:ext uri="{FF2B5EF4-FFF2-40B4-BE49-F238E27FC236}">
                <a16:creationId xmlns:a16="http://schemas.microsoft.com/office/drawing/2014/main" id="{AB32566E-85C1-4FDC-9E6D-D4EAFEC2AA3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43B8376-B2AD-4F22-A0B5-DCF6D347BBB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6A304F-65C8-4975-9904-5A915DF049C6}" type="slidenum">
              <a:rPr lang="en-US" smtClean="0"/>
              <a:t>‹#›</a:t>
            </a:fld>
            <a:endParaRPr lang="en-US"/>
          </a:p>
        </p:txBody>
      </p:sp>
    </p:spTree>
    <p:extLst>
      <p:ext uri="{BB962C8B-B14F-4D97-AF65-F5344CB8AC3E}">
        <p14:creationId xmlns:p14="http://schemas.microsoft.com/office/powerpoint/2010/main" val="934668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C040D73-6DC2-42C0-BFBC-6B31DC1A18A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71F0A35-E07E-4258-AB68-0679998DFC5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111C83B-FFAC-45E0-A35A-2D79BB16AFE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60719D-1023-4138-95BC-C4E0FFDA474D}" type="datetime1">
              <a:rPr lang="en-US" smtClean="0"/>
              <a:t>10-Feb-23</a:t>
            </a:fld>
            <a:endParaRPr lang="en-US"/>
          </a:p>
        </p:txBody>
      </p:sp>
      <p:sp>
        <p:nvSpPr>
          <p:cNvPr id="5" name="Footer Placeholder 4">
            <a:extLst>
              <a:ext uri="{FF2B5EF4-FFF2-40B4-BE49-F238E27FC236}">
                <a16:creationId xmlns:a16="http://schemas.microsoft.com/office/drawing/2014/main" id="{AB32566E-85C1-4FDC-9E6D-D4EAFEC2AA3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43B8376-B2AD-4F22-A0B5-DCF6D347BBB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6A304F-65C8-4975-9904-5A915DF049C6}" type="slidenum">
              <a:rPr lang="en-US" smtClean="0"/>
              <a:t>‹#›</a:t>
            </a:fld>
            <a:endParaRPr lang="en-US"/>
          </a:p>
        </p:txBody>
      </p:sp>
    </p:spTree>
    <p:extLst>
      <p:ext uri="{BB962C8B-B14F-4D97-AF65-F5344CB8AC3E}">
        <p14:creationId xmlns:p14="http://schemas.microsoft.com/office/powerpoint/2010/main" val="37799731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9">
            <a:extLst>
              <a:ext uri="{FF2B5EF4-FFF2-40B4-BE49-F238E27FC236}">
                <a16:creationId xmlns:a16="http://schemas.microsoft.com/office/drawing/2014/main" id="{0FDCD57F-8B86-4131-B7BB-301901A0ECB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40053" y="6238240"/>
            <a:ext cx="3883558" cy="421162"/>
          </a:xfrm>
          <a:prstGeom prst="rect">
            <a:avLst/>
          </a:prstGeom>
          <a:noFill/>
        </p:spPr>
      </p:pic>
      <p:pic>
        <p:nvPicPr>
          <p:cNvPr id="3" name="Grafik 6">
            <a:extLst>
              <a:ext uri="{FF2B5EF4-FFF2-40B4-BE49-F238E27FC236}">
                <a16:creationId xmlns:a16="http://schemas.microsoft.com/office/drawing/2014/main" id="{CA87B4FA-CF07-43EE-9B44-AAE4AB61433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73190" y="6148849"/>
            <a:ext cx="2174709" cy="498422"/>
          </a:xfrm>
          <a:prstGeom prst="rect">
            <a:avLst/>
          </a:prstGeom>
        </p:spPr>
      </p:pic>
      <p:sp>
        <p:nvSpPr>
          <p:cNvPr id="4" name="Titelplatzhalter 1">
            <a:extLst>
              <a:ext uri="{FF2B5EF4-FFF2-40B4-BE49-F238E27FC236}">
                <a16:creationId xmlns:a16="http://schemas.microsoft.com/office/drawing/2014/main" id="{B6AB8AF1-A0B9-4368-A6EE-918E6A8C0B7C}"/>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de-DE" sz="4400" b="0" i="0" u="none" strike="noStrike" kern="1200" cap="none" spc="0" normalizeH="0" baseline="0" noProof="0" dirty="0">
              <a:ln>
                <a:noFill/>
              </a:ln>
              <a:solidFill>
                <a:sysClr val="windowText" lastClr="000000"/>
              </a:solidFill>
              <a:effectLst/>
              <a:uLnTx/>
              <a:uFillTx/>
              <a:latin typeface="Cambria" panose="02040503050406030204"/>
              <a:ea typeface="+mj-ea"/>
              <a:cs typeface="+mj-cs"/>
            </a:endParaRPr>
          </a:p>
        </p:txBody>
      </p:sp>
      <p:sp>
        <p:nvSpPr>
          <p:cNvPr id="5" name="Rectangle 4">
            <a:extLst>
              <a:ext uri="{FF2B5EF4-FFF2-40B4-BE49-F238E27FC236}">
                <a16:creationId xmlns:a16="http://schemas.microsoft.com/office/drawing/2014/main" id="{4A41C9E3-2889-47A4-B902-D6E341E2644B}"/>
              </a:ext>
            </a:extLst>
          </p:cNvPr>
          <p:cNvSpPr/>
          <p:nvPr/>
        </p:nvSpPr>
        <p:spPr>
          <a:xfrm>
            <a:off x="340053" y="883920"/>
            <a:ext cx="11507845" cy="4924425"/>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de-DE" sz="5400" b="1" kern="0" dirty="0">
                <a:solidFill>
                  <a:srgbClr val="164194"/>
                </a:solidFill>
                <a:ea typeface="+mj-ea"/>
                <a:cs typeface="+mj-cs"/>
              </a:rPr>
              <a:t>EURIZON NON-TECHNICAL WPs</a:t>
            </a:r>
          </a:p>
          <a:p>
            <a:pPr marL="0" marR="0" lvl="0" indent="0" algn="ctr" defTabSz="914400" eaLnBrk="1" fontAlgn="auto" latinLnBrk="0" hangingPunct="1">
              <a:lnSpc>
                <a:spcPct val="100000"/>
              </a:lnSpc>
              <a:spcBef>
                <a:spcPts val="0"/>
              </a:spcBef>
              <a:spcAft>
                <a:spcPts val="0"/>
              </a:spcAft>
              <a:buClrTx/>
              <a:buSzTx/>
              <a:buFontTx/>
              <a:buNone/>
              <a:tabLst/>
              <a:defRPr/>
            </a:pPr>
            <a:endParaRPr lang="de-DE" sz="4400" b="1" kern="0" dirty="0">
              <a:solidFill>
                <a:srgbClr val="164194"/>
              </a:solidFill>
              <a:ea typeface="+mj-ea"/>
              <a:cs typeface="+mj-cs"/>
            </a:endParaRPr>
          </a:p>
          <a:p>
            <a:pPr lvl="0" algn="ctr">
              <a:defRPr/>
            </a:pPr>
            <a:r>
              <a:rPr lang="de-DE" sz="4400" b="1" kern="0" dirty="0">
                <a:solidFill>
                  <a:srgbClr val="164194"/>
                </a:solidFill>
                <a:ea typeface="+mj-ea"/>
                <a:cs typeface="+mj-cs"/>
              </a:rPr>
              <a:t>WP 10: </a:t>
            </a:r>
            <a:r>
              <a:rPr lang="de-DE" sz="4400" b="1" kern="0" dirty="0" err="1">
                <a:solidFill>
                  <a:srgbClr val="164194"/>
                </a:solidFill>
                <a:ea typeface="+mj-ea"/>
                <a:cs typeface="+mj-cs"/>
              </a:rPr>
              <a:t>Sustainability</a:t>
            </a:r>
            <a:r>
              <a:rPr lang="de-DE" sz="4400" b="1" kern="0" dirty="0">
                <a:solidFill>
                  <a:srgbClr val="164194"/>
                </a:solidFill>
                <a:ea typeface="+mj-ea"/>
                <a:cs typeface="+mj-cs"/>
              </a:rPr>
              <a:t> </a:t>
            </a:r>
            <a:r>
              <a:rPr lang="de-DE" sz="4400" b="1" kern="0" dirty="0" err="1">
                <a:solidFill>
                  <a:srgbClr val="164194"/>
                </a:solidFill>
                <a:ea typeface="+mj-ea"/>
                <a:cs typeface="+mj-cs"/>
              </a:rPr>
              <a:t>for</a:t>
            </a:r>
            <a:r>
              <a:rPr lang="de-DE" sz="4400" b="1" kern="0" dirty="0">
                <a:solidFill>
                  <a:srgbClr val="164194"/>
                </a:solidFill>
                <a:ea typeface="+mj-ea"/>
                <a:cs typeface="+mj-cs"/>
              </a:rPr>
              <a:t> RIs</a:t>
            </a:r>
          </a:p>
          <a:p>
            <a:pPr lvl="0" algn="ctr">
              <a:defRPr/>
            </a:pPr>
            <a:endParaRPr lang="de-DE" sz="4400" b="1" kern="0" dirty="0">
              <a:solidFill>
                <a:srgbClr val="164194"/>
              </a:solidFill>
              <a:ea typeface="+mj-ea"/>
              <a:cs typeface="+mj-cs"/>
            </a:endParaRPr>
          </a:p>
          <a:p>
            <a:pPr marL="0" marR="0" lvl="0" indent="0" algn="ctr" defTabSz="914400" eaLnBrk="1" fontAlgn="auto" latinLnBrk="0" hangingPunct="1">
              <a:lnSpc>
                <a:spcPct val="100000"/>
              </a:lnSpc>
              <a:spcBef>
                <a:spcPts val="0"/>
              </a:spcBef>
              <a:spcAft>
                <a:spcPts val="0"/>
              </a:spcAft>
              <a:buClrTx/>
              <a:buSzTx/>
              <a:buFontTx/>
              <a:buNone/>
              <a:tabLst/>
              <a:defRPr/>
            </a:pPr>
            <a:r>
              <a:rPr lang="de-DE" sz="4400" b="1" kern="0" dirty="0">
                <a:solidFill>
                  <a:srgbClr val="164194"/>
                </a:solidFill>
                <a:ea typeface="+mj-ea"/>
                <a:cs typeface="+mj-cs"/>
              </a:rPr>
              <a:t>DESY</a:t>
            </a:r>
          </a:p>
          <a:p>
            <a:pPr marL="0" marR="0" lvl="0" indent="0" algn="ctr" defTabSz="914400" eaLnBrk="1" fontAlgn="auto" latinLnBrk="0" hangingPunct="1">
              <a:lnSpc>
                <a:spcPct val="100000"/>
              </a:lnSpc>
              <a:spcBef>
                <a:spcPts val="0"/>
              </a:spcBef>
              <a:spcAft>
                <a:spcPts val="0"/>
              </a:spcAft>
              <a:buClrTx/>
              <a:buSzTx/>
              <a:buFontTx/>
              <a:buNone/>
              <a:tabLst/>
              <a:defRPr/>
            </a:pPr>
            <a:endParaRPr lang="de-DE" sz="4400" b="1" kern="0" dirty="0">
              <a:solidFill>
                <a:srgbClr val="164194"/>
              </a:solidFill>
              <a:ea typeface="+mj-ea"/>
              <a:cs typeface="+mj-cs"/>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4000" b="0" i="0" u="none" strike="noStrike" kern="0" cap="none" spc="0" normalizeH="0" baseline="0" noProof="0" dirty="0">
              <a:ln>
                <a:noFill/>
              </a:ln>
              <a:solidFill>
                <a:srgbClr val="164194"/>
              </a:solidFill>
              <a:effectLst/>
              <a:uLnTx/>
              <a:uFillTx/>
              <a:ea typeface="+mj-ea"/>
              <a:cs typeface="+mj-cs"/>
            </a:endParaRPr>
          </a:p>
        </p:txBody>
      </p:sp>
      <p:sp>
        <p:nvSpPr>
          <p:cNvPr id="6" name="Slide Number Placeholder 5">
            <a:extLst>
              <a:ext uri="{FF2B5EF4-FFF2-40B4-BE49-F238E27FC236}">
                <a16:creationId xmlns:a16="http://schemas.microsoft.com/office/drawing/2014/main" id="{4E28E5B6-ADB4-4E93-891D-D08B96562918}"/>
              </a:ext>
            </a:extLst>
          </p:cNvPr>
          <p:cNvSpPr>
            <a:spLocks noGrp="1"/>
          </p:cNvSpPr>
          <p:nvPr>
            <p:ph type="sldNum" sz="quarter" idx="12"/>
          </p:nvPr>
        </p:nvSpPr>
        <p:spPr/>
        <p:txBody>
          <a:bodyPr/>
          <a:lstStyle/>
          <a:p>
            <a:fld id="{816A304F-65C8-4975-9904-5A915DF049C6}" type="slidenum">
              <a:rPr lang="en-US" smtClean="0"/>
              <a:t>1</a:t>
            </a:fld>
            <a:endParaRPr lang="en-US"/>
          </a:p>
        </p:txBody>
      </p:sp>
    </p:spTree>
    <p:extLst>
      <p:ext uri="{BB962C8B-B14F-4D97-AF65-F5344CB8AC3E}">
        <p14:creationId xmlns:p14="http://schemas.microsoft.com/office/powerpoint/2010/main" val="6490249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9">
            <a:extLst>
              <a:ext uri="{FF2B5EF4-FFF2-40B4-BE49-F238E27FC236}">
                <a16:creationId xmlns:a16="http://schemas.microsoft.com/office/drawing/2014/main" id="{0FDCD57F-8B86-4131-B7BB-301901A0ECB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40053" y="6238240"/>
            <a:ext cx="3883558" cy="421162"/>
          </a:xfrm>
          <a:prstGeom prst="rect">
            <a:avLst/>
          </a:prstGeom>
          <a:noFill/>
        </p:spPr>
      </p:pic>
      <p:pic>
        <p:nvPicPr>
          <p:cNvPr id="3" name="Grafik 6">
            <a:extLst>
              <a:ext uri="{FF2B5EF4-FFF2-40B4-BE49-F238E27FC236}">
                <a16:creationId xmlns:a16="http://schemas.microsoft.com/office/drawing/2014/main" id="{CA87B4FA-CF07-43EE-9B44-AAE4AB61433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73190" y="6148849"/>
            <a:ext cx="2174709" cy="498422"/>
          </a:xfrm>
          <a:prstGeom prst="rect">
            <a:avLst/>
          </a:prstGeom>
        </p:spPr>
      </p:pic>
      <p:sp>
        <p:nvSpPr>
          <p:cNvPr id="4" name="Titelplatzhalter 1">
            <a:extLst>
              <a:ext uri="{FF2B5EF4-FFF2-40B4-BE49-F238E27FC236}">
                <a16:creationId xmlns:a16="http://schemas.microsoft.com/office/drawing/2014/main" id="{B6AB8AF1-A0B9-4368-A6EE-918E6A8C0B7C}"/>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de-DE" sz="4400" b="0" i="0" u="none" strike="noStrike" kern="1200" cap="none" spc="0" normalizeH="0" baseline="0" noProof="0" dirty="0">
              <a:ln>
                <a:noFill/>
              </a:ln>
              <a:solidFill>
                <a:sysClr val="windowText" lastClr="000000"/>
              </a:solidFill>
              <a:effectLst/>
              <a:uLnTx/>
              <a:uFillTx/>
              <a:latin typeface="Cambria" panose="02040503050406030204"/>
              <a:ea typeface="+mj-ea"/>
              <a:cs typeface="+mj-cs"/>
            </a:endParaRPr>
          </a:p>
        </p:txBody>
      </p:sp>
      <p:sp>
        <p:nvSpPr>
          <p:cNvPr id="5" name="Rectangle 4">
            <a:extLst>
              <a:ext uri="{FF2B5EF4-FFF2-40B4-BE49-F238E27FC236}">
                <a16:creationId xmlns:a16="http://schemas.microsoft.com/office/drawing/2014/main" id="{4A41C9E3-2889-47A4-B902-D6E341E2644B}"/>
              </a:ext>
            </a:extLst>
          </p:cNvPr>
          <p:cNvSpPr/>
          <p:nvPr/>
        </p:nvSpPr>
        <p:spPr>
          <a:xfrm>
            <a:off x="1442720" y="883920"/>
            <a:ext cx="9499600" cy="3570208"/>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de-DE" sz="5400" b="1" kern="0" dirty="0">
                <a:solidFill>
                  <a:srgbClr val="164194"/>
                </a:solidFill>
                <a:ea typeface="+mj-ea"/>
                <a:cs typeface="+mj-cs"/>
              </a:rPr>
              <a:t>EURIZON</a:t>
            </a:r>
          </a:p>
          <a:p>
            <a:pPr marL="0" marR="0" lvl="0" indent="0" algn="ctr" defTabSz="914400" eaLnBrk="1" fontAlgn="auto" latinLnBrk="0" hangingPunct="1">
              <a:lnSpc>
                <a:spcPct val="100000"/>
              </a:lnSpc>
              <a:spcBef>
                <a:spcPts val="0"/>
              </a:spcBef>
              <a:spcAft>
                <a:spcPts val="0"/>
              </a:spcAft>
              <a:buClrTx/>
              <a:buSzTx/>
              <a:buFontTx/>
              <a:buNone/>
              <a:tabLst/>
              <a:defRPr/>
            </a:pPr>
            <a:endParaRPr lang="de-DE" sz="4400" b="1" kern="0" dirty="0">
              <a:solidFill>
                <a:srgbClr val="164194"/>
              </a:solidFill>
              <a:ea typeface="+mj-ea"/>
              <a:cs typeface="+mj-cs"/>
            </a:endParaRPr>
          </a:p>
          <a:p>
            <a:pPr marL="0" marR="0" lvl="0" indent="0" algn="ctr" defTabSz="914400" eaLnBrk="1" fontAlgn="auto" latinLnBrk="0" hangingPunct="1">
              <a:lnSpc>
                <a:spcPct val="100000"/>
              </a:lnSpc>
              <a:spcBef>
                <a:spcPts val="0"/>
              </a:spcBef>
              <a:spcAft>
                <a:spcPts val="0"/>
              </a:spcAft>
              <a:buClrTx/>
              <a:buSzTx/>
              <a:buFontTx/>
              <a:buNone/>
              <a:tabLst/>
              <a:defRPr/>
            </a:pPr>
            <a:r>
              <a:rPr lang="de-DE" sz="4400" b="1" kern="0" dirty="0">
                <a:solidFill>
                  <a:srgbClr val="164194"/>
                </a:solidFill>
                <a:ea typeface="+mj-ea"/>
                <a:cs typeface="+mj-cs"/>
              </a:rPr>
              <a:t>THANK YOU FOR YOUR ATTENTION!</a:t>
            </a:r>
          </a:p>
          <a:p>
            <a:pPr marL="0" marR="0" lvl="0" indent="0" algn="ctr" defTabSz="914400" eaLnBrk="1" fontAlgn="auto" latinLnBrk="0" hangingPunct="1">
              <a:lnSpc>
                <a:spcPct val="100000"/>
              </a:lnSpc>
              <a:spcBef>
                <a:spcPts val="0"/>
              </a:spcBef>
              <a:spcAft>
                <a:spcPts val="0"/>
              </a:spcAft>
              <a:buClrTx/>
              <a:buSzTx/>
              <a:buFontTx/>
              <a:buNone/>
              <a:tabLst/>
              <a:defRPr/>
            </a:pPr>
            <a:endParaRPr lang="de-DE" sz="4400" b="1" kern="0" dirty="0">
              <a:solidFill>
                <a:srgbClr val="164194"/>
              </a:solidFill>
              <a:ea typeface="+mj-ea"/>
              <a:cs typeface="+mj-cs"/>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4000" b="0" i="0" u="none" strike="noStrike" kern="0" cap="none" spc="0" normalizeH="0" baseline="0" noProof="0" dirty="0">
              <a:ln>
                <a:noFill/>
              </a:ln>
              <a:solidFill>
                <a:srgbClr val="164194"/>
              </a:solidFill>
              <a:effectLst/>
              <a:uLnTx/>
              <a:uFillTx/>
              <a:ea typeface="+mj-ea"/>
              <a:cs typeface="+mj-cs"/>
            </a:endParaRPr>
          </a:p>
        </p:txBody>
      </p:sp>
      <p:sp>
        <p:nvSpPr>
          <p:cNvPr id="6" name="Slide Number Placeholder 5">
            <a:extLst>
              <a:ext uri="{FF2B5EF4-FFF2-40B4-BE49-F238E27FC236}">
                <a16:creationId xmlns:a16="http://schemas.microsoft.com/office/drawing/2014/main" id="{04501636-04C9-40B5-B45F-4E6BDF638754}"/>
              </a:ext>
            </a:extLst>
          </p:cNvPr>
          <p:cNvSpPr>
            <a:spLocks noGrp="1"/>
          </p:cNvSpPr>
          <p:nvPr>
            <p:ph type="sldNum" sz="quarter" idx="12"/>
          </p:nvPr>
        </p:nvSpPr>
        <p:spPr/>
        <p:txBody>
          <a:bodyPr/>
          <a:lstStyle/>
          <a:p>
            <a:fld id="{816A304F-65C8-4975-9904-5A915DF049C6}" type="slidenum">
              <a:rPr lang="en-US" smtClean="0"/>
              <a:t>10</a:t>
            </a:fld>
            <a:endParaRPr lang="en-US"/>
          </a:p>
        </p:txBody>
      </p:sp>
    </p:spTree>
    <p:extLst>
      <p:ext uri="{BB962C8B-B14F-4D97-AF65-F5344CB8AC3E}">
        <p14:creationId xmlns:p14="http://schemas.microsoft.com/office/powerpoint/2010/main" val="349851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9">
            <a:extLst>
              <a:ext uri="{FF2B5EF4-FFF2-40B4-BE49-F238E27FC236}">
                <a16:creationId xmlns:a16="http://schemas.microsoft.com/office/drawing/2014/main" id="{0FDCD57F-8B86-4131-B7BB-301901A0ECB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40053" y="6238240"/>
            <a:ext cx="3883558" cy="421162"/>
          </a:xfrm>
          <a:prstGeom prst="rect">
            <a:avLst/>
          </a:prstGeom>
          <a:noFill/>
        </p:spPr>
      </p:pic>
      <p:pic>
        <p:nvPicPr>
          <p:cNvPr id="3" name="Grafik 6">
            <a:extLst>
              <a:ext uri="{FF2B5EF4-FFF2-40B4-BE49-F238E27FC236}">
                <a16:creationId xmlns:a16="http://schemas.microsoft.com/office/drawing/2014/main" id="{CA87B4FA-CF07-43EE-9B44-AAE4AB61433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49132" y="6243664"/>
            <a:ext cx="2174709" cy="498422"/>
          </a:xfrm>
          <a:prstGeom prst="rect">
            <a:avLst/>
          </a:prstGeom>
        </p:spPr>
      </p:pic>
      <p:sp>
        <p:nvSpPr>
          <p:cNvPr id="4" name="Titelplatzhalter 1">
            <a:extLst>
              <a:ext uri="{FF2B5EF4-FFF2-40B4-BE49-F238E27FC236}">
                <a16:creationId xmlns:a16="http://schemas.microsoft.com/office/drawing/2014/main" id="{B6AB8AF1-A0B9-4368-A6EE-918E6A8C0B7C}"/>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de-DE" sz="4400" b="0" i="0" u="none" strike="noStrike" kern="1200" cap="none" spc="0" normalizeH="0" baseline="0" noProof="0" dirty="0">
              <a:ln>
                <a:noFill/>
              </a:ln>
              <a:solidFill>
                <a:sysClr val="windowText" lastClr="000000"/>
              </a:solidFill>
              <a:effectLst/>
              <a:uLnTx/>
              <a:uFillTx/>
              <a:latin typeface="Cambria" panose="02040503050406030204"/>
              <a:ea typeface="+mj-ea"/>
              <a:cs typeface="+mj-cs"/>
            </a:endParaRPr>
          </a:p>
        </p:txBody>
      </p:sp>
      <p:sp>
        <p:nvSpPr>
          <p:cNvPr id="5" name="Rectangle 4">
            <a:extLst>
              <a:ext uri="{FF2B5EF4-FFF2-40B4-BE49-F238E27FC236}">
                <a16:creationId xmlns:a16="http://schemas.microsoft.com/office/drawing/2014/main" id="{4A41C9E3-2889-47A4-B902-D6E341E2644B}"/>
              </a:ext>
            </a:extLst>
          </p:cNvPr>
          <p:cNvSpPr/>
          <p:nvPr/>
        </p:nvSpPr>
        <p:spPr>
          <a:xfrm>
            <a:off x="123236" y="365125"/>
            <a:ext cx="11507845" cy="5878532"/>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4000" b="1" i="0" u="none" strike="noStrike" kern="0" cap="none" spc="0" normalizeH="0" baseline="0" noProof="0" dirty="0">
                <a:ln>
                  <a:noFill/>
                </a:ln>
                <a:solidFill>
                  <a:srgbClr val="164194"/>
                </a:solidFill>
                <a:effectLst/>
                <a:uLnTx/>
                <a:uFillTx/>
                <a:latin typeface="Calibri" panose="020F0502020204030204"/>
                <a:ea typeface="+mn-ea"/>
                <a:cs typeface="+mn-cs"/>
              </a:rPr>
              <a:t>EURIZON NON-TECHNICAL WPs: </a:t>
            </a:r>
            <a:r>
              <a:rPr kumimoji="0" lang="en-US" sz="4000" b="1" i="0" u="none" strike="noStrike" kern="0" cap="none" spc="0" normalizeH="0" baseline="0" noProof="0" dirty="0">
                <a:ln>
                  <a:noFill/>
                </a:ln>
                <a:solidFill>
                  <a:srgbClr val="164194"/>
                </a:solidFill>
                <a:effectLst/>
                <a:uLnTx/>
                <a:uFillTx/>
                <a:latin typeface="Calibri" panose="020F0502020204030204"/>
                <a:ea typeface="+mn-ea"/>
                <a:cs typeface="+mn-cs"/>
              </a:rPr>
              <a:t>Introduction</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4000" b="1" i="0" u="none" strike="noStrike" kern="0" cap="none" spc="0" normalizeH="0" baseline="0" noProof="0" dirty="0">
              <a:ln>
                <a:noFill/>
              </a:ln>
              <a:solidFill>
                <a:srgbClr val="164194"/>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3200" b="1" i="0" u="none" strike="noStrike" kern="0" cap="none" spc="0" normalizeH="0" baseline="0" noProof="0" dirty="0">
                <a:ln>
                  <a:noFill/>
                </a:ln>
                <a:solidFill>
                  <a:srgbClr val="164194"/>
                </a:solidFill>
                <a:effectLst/>
                <a:uLnTx/>
                <a:uFillTx/>
                <a:latin typeface="Calibri" panose="020F0502020204030204"/>
                <a:ea typeface="+mn-ea"/>
                <a:cs typeface="+mn-cs"/>
              </a:rPr>
              <a:t>WP 8: Transnational Access Programme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3200" b="1" i="0" u="none" strike="noStrike" kern="0" cap="none" spc="0" normalizeH="0" baseline="0" noProof="0" dirty="0">
              <a:ln>
                <a:noFill/>
              </a:ln>
              <a:solidFill>
                <a:srgbClr val="164194"/>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3200" b="1" i="0" u="none" strike="noStrike" kern="0" cap="none" spc="0" normalizeH="0" baseline="0" noProof="0" dirty="0">
              <a:ln>
                <a:noFill/>
              </a:ln>
              <a:solidFill>
                <a:srgbClr val="164194"/>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3200" b="1" i="0" u="none" strike="noStrike" kern="0" cap="none" spc="0" normalizeH="0" baseline="0" noProof="0" dirty="0">
              <a:ln>
                <a:noFill/>
              </a:ln>
              <a:solidFill>
                <a:srgbClr val="164194"/>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3200" b="1" i="0" u="none" strike="noStrike" kern="0" cap="none" spc="0" normalizeH="0" baseline="0" noProof="0" dirty="0">
                <a:ln>
                  <a:noFill/>
                </a:ln>
                <a:solidFill>
                  <a:srgbClr val="164194"/>
                </a:solidFill>
                <a:effectLst/>
                <a:uLnTx/>
                <a:uFillTx/>
                <a:latin typeface="Calibri" panose="020F0502020204030204"/>
                <a:ea typeface="+mn-ea"/>
                <a:cs typeface="+mn-cs"/>
              </a:rPr>
              <a:t>WP 9: Fellowship and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3200" b="1" i="0" u="none" strike="noStrike" kern="0" cap="none" spc="0" normalizeH="0" baseline="0" noProof="0" dirty="0">
                <a:ln>
                  <a:noFill/>
                </a:ln>
                <a:solidFill>
                  <a:srgbClr val="164194"/>
                </a:solidFill>
                <a:effectLst/>
                <a:uLnTx/>
                <a:uFillTx/>
                <a:latin typeface="Calibri" panose="020F0502020204030204"/>
                <a:ea typeface="+mn-ea"/>
                <a:cs typeface="+mn-cs"/>
              </a:rPr>
              <a:t>Training programme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3200" b="1" i="0" u="none" strike="noStrike" kern="0" cap="none" spc="0" normalizeH="0" baseline="0" noProof="0" dirty="0">
              <a:ln>
                <a:noFill/>
              </a:ln>
              <a:solidFill>
                <a:srgbClr val="164194"/>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3200" b="1" i="0" u="none" strike="noStrike" kern="0" cap="none" spc="0" normalizeH="0" baseline="0" noProof="0" dirty="0">
                <a:ln>
                  <a:noFill/>
                </a:ln>
                <a:solidFill>
                  <a:srgbClr val="164194"/>
                </a:solidFill>
                <a:effectLst/>
                <a:highlight>
                  <a:srgbClr val="FFFF00"/>
                </a:highlight>
                <a:uLnTx/>
                <a:uFillTx/>
                <a:latin typeface="Calibri" panose="020F0502020204030204"/>
                <a:ea typeface="+mn-ea"/>
                <a:cs typeface="+mn-cs"/>
              </a:rPr>
              <a:t>WP10: </a:t>
            </a:r>
            <a:r>
              <a:rPr kumimoji="0" lang="en-US" sz="3200" b="1" i="0" u="none" strike="noStrike" kern="0" cap="none" spc="0" normalizeH="0" baseline="0" noProof="0" dirty="0">
                <a:ln>
                  <a:noFill/>
                </a:ln>
                <a:solidFill>
                  <a:srgbClr val="164194"/>
                </a:solidFill>
                <a:effectLst/>
                <a:highlight>
                  <a:srgbClr val="FFFF00"/>
                </a:highlight>
                <a:uLnTx/>
                <a:uFillTx/>
                <a:latin typeface="Calibri" panose="020F0502020204030204"/>
                <a:ea typeface="+mn-ea"/>
                <a:cs typeface="+mn-cs"/>
              </a:rPr>
              <a:t>Sustainability</a:t>
            </a:r>
            <a:r>
              <a:rPr kumimoji="0" lang="de-DE" sz="3200" b="1" i="0" u="none" strike="noStrike" kern="0" cap="none" spc="0" normalizeH="0" baseline="0" noProof="0" dirty="0">
                <a:ln>
                  <a:noFill/>
                </a:ln>
                <a:solidFill>
                  <a:srgbClr val="164194"/>
                </a:solidFill>
                <a:effectLst/>
                <a:highlight>
                  <a:srgbClr val="FFFF00"/>
                </a:highlight>
                <a:uLnTx/>
                <a:uFillTx/>
                <a:latin typeface="Calibri" panose="020F0502020204030204"/>
                <a:ea typeface="+mn-ea"/>
                <a:cs typeface="+mn-cs"/>
              </a:rPr>
              <a:t> </a:t>
            </a:r>
            <a:r>
              <a:rPr kumimoji="0" lang="en-US" sz="3200" b="1" i="0" u="none" strike="noStrike" kern="0" cap="none" spc="0" normalizeH="0" baseline="0" noProof="0" dirty="0">
                <a:ln>
                  <a:noFill/>
                </a:ln>
                <a:solidFill>
                  <a:srgbClr val="164194"/>
                </a:solidFill>
                <a:effectLst/>
                <a:highlight>
                  <a:srgbClr val="FFFF00"/>
                </a:highlight>
                <a:uLnTx/>
                <a:uFillTx/>
                <a:latin typeface="Calibri" panose="020F0502020204030204"/>
                <a:ea typeface="+mn-ea"/>
                <a:cs typeface="+mn-cs"/>
              </a:rPr>
              <a:t>of</a:t>
            </a:r>
            <a:r>
              <a:rPr kumimoji="0" lang="de-DE" sz="3200" b="1" i="0" u="none" strike="noStrike" kern="0" cap="none" spc="0" normalizeH="0" baseline="0" noProof="0" dirty="0">
                <a:ln>
                  <a:noFill/>
                </a:ln>
                <a:solidFill>
                  <a:srgbClr val="164194"/>
                </a:solidFill>
                <a:effectLst/>
                <a:highlight>
                  <a:srgbClr val="FFFF00"/>
                </a:highlight>
                <a:uLnTx/>
                <a:uFillTx/>
                <a:latin typeface="Calibri" panose="020F0502020204030204"/>
                <a:ea typeface="+mn-ea"/>
                <a:cs typeface="+mn-cs"/>
              </a:rPr>
              <a:t> RIs</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4000" b="0" i="0" u="none" strike="noStrike" kern="0" cap="none" spc="0" normalizeH="0" baseline="0" noProof="0" dirty="0">
              <a:ln>
                <a:noFill/>
              </a:ln>
              <a:solidFill>
                <a:srgbClr val="164194"/>
              </a:solidFill>
              <a:effectLst/>
              <a:uLnTx/>
              <a:uFillTx/>
              <a:latin typeface="Calibri" panose="020F0502020204030204"/>
              <a:ea typeface="+mn-ea"/>
              <a:cs typeface="+mn-cs"/>
            </a:endParaRPr>
          </a:p>
        </p:txBody>
      </p:sp>
      <p:sp>
        <p:nvSpPr>
          <p:cNvPr id="6" name="Arrow: Right 5">
            <a:extLst>
              <a:ext uri="{FF2B5EF4-FFF2-40B4-BE49-F238E27FC236}">
                <a16:creationId xmlns:a16="http://schemas.microsoft.com/office/drawing/2014/main" id="{D3F76525-9F24-49DD-96FC-39D8BCE59399}"/>
              </a:ext>
            </a:extLst>
          </p:cNvPr>
          <p:cNvSpPr/>
          <p:nvPr/>
        </p:nvSpPr>
        <p:spPr>
          <a:xfrm>
            <a:off x="7088953" y="1690688"/>
            <a:ext cx="810705" cy="377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Rectangle 7">
            <a:extLst>
              <a:ext uri="{FF2B5EF4-FFF2-40B4-BE49-F238E27FC236}">
                <a16:creationId xmlns:a16="http://schemas.microsoft.com/office/drawing/2014/main" id="{C6983F94-87A1-47CF-BA39-EC9D07B09166}"/>
              </a:ext>
            </a:extLst>
          </p:cNvPr>
          <p:cNvSpPr/>
          <p:nvPr/>
        </p:nvSpPr>
        <p:spPr>
          <a:xfrm>
            <a:off x="7761857" y="1249496"/>
            <a:ext cx="4136775" cy="1938992"/>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sng" strike="noStrike" kern="1200" cap="none" spc="0" normalizeH="0" baseline="0" noProof="0" dirty="0">
                <a:ln>
                  <a:noFill/>
                </a:ln>
                <a:solidFill>
                  <a:srgbClr val="4472C4">
                    <a:lumMod val="75000"/>
                  </a:srgbClr>
                </a:solidFill>
                <a:effectLst/>
                <a:uLnTx/>
                <a:uFillTx/>
                <a:latin typeface="Calibri" panose="020F0502020204030204"/>
                <a:ea typeface="+mn-ea"/>
                <a:cs typeface="+mn-cs"/>
              </a:rPr>
              <a:t>CLOSED </a:t>
            </a:r>
            <a:r>
              <a:rPr kumimoji="0" lang="en-US" sz="1800" b="1"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rPr>
              <a:t>with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rPr>
              <a:t>“Handbook to transfer access-related knowledge and to develop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rPr>
              <a:t>structured and transparent access schemes to RIs outside Europe”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1" name="Right Brace 10">
            <a:extLst>
              <a:ext uri="{FF2B5EF4-FFF2-40B4-BE49-F238E27FC236}">
                <a16:creationId xmlns:a16="http://schemas.microsoft.com/office/drawing/2014/main" id="{0D677862-5AB9-4490-890A-D2CEEB8B76A8}"/>
              </a:ext>
            </a:extLst>
          </p:cNvPr>
          <p:cNvSpPr/>
          <p:nvPr/>
        </p:nvSpPr>
        <p:spPr>
          <a:xfrm>
            <a:off x="5328585" y="3511411"/>
            <a:ext cx="570776" cy="2726829"/>
          </a:xfrm>
          <a:prstGeom prst="rightBrace">
            <a:avLst/>
          </a:prstGeom>
          <a:ln w="57150"/>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A7F993E7-FB3E-4682-83DD-5720C13E31F7}"/>
              </a:ext>
            </a:extLst>
          </p:cNvPr>
          <p:cNvSpPr/>
          <p:nvPr/>
        </p:nvSpPr>
        <p:spPr>
          <a:xfrm>
            <a:off x="6789740" y="4072859"/>
            <a:ext cx="4991717" cy="1846659"/>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sng" strike="noStrike" kern="1200" cap="none" spc="0" normalizeH="0" baseline="0" noProof="0" dirty="0">
                <a:ln>
                  <a:noFill/>
                </a:ln>
                <a:solidFill>
                  <a:srgbClr val="4472C4">
                    <a:lumMod val="75000"/>
                  </a:srgbClr>
                </a:solidFill>
                <a:effectLst/>
                <a:uLnTx/>
                <a:uFillTx/>
                <a:latin typeface="Calibri" panose="020F0502020204030204"/>
                <a:ea typeface="+mn-ea"/>
                <a:cs typeface="+mn-cs"/>
              </a:rPr>
              <a:t>UNDER AMENDMENT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rPr>
              <a:t>introduction of new measures to :</a:t>
            </a:r>
          </a:p>
          <a:p>
            <a:pPr marL="285750" marR="0" lvl="0" indent="-285750" algn="ctr"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1"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rPr>
              <a:t>support and train Ukrainian researchers;</a:t>
            </a:r>
          </a:p>
          <a:p>
            <a:pPr marL="285750" marR="0" lvl="0" indent="-285750" algn="ctr"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1"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rPr>
              <a:t> to map the status of Ukrainian RIs and to raise awareness in Europe concerning their needs for training and sustainability.</a:t>
            </a:r>
          </a:p>
        </p:txBody>
      </p:sp>
      <p:sp>
        <p:nvSpPr>
          <p:cNvPr id="10" name="Arrow: Right 9">
            <a:extLst>
              <a:ext uri="{FF2B5EF4-FFF2-40B4-BE49-F238E27FC236}">
                <a16:creationId xmlns:a16="http://schemas.microsoft.com/office/drawing/2014/main" id="{DBEC7A30-8BE9-4F83-A02B-D347DFD5F56B}"/>
              </a:ext>
            </a:extLst>
          </p:cNvPr>
          <p:cNvSpPr/>
          <p:nvPr/>
        </p:nvSpPr>
        <p:spPr>
          <a:xfrm>
            <a:off x="5648884" y="4686288"/>
            <a:ext cx="810705" cy="377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Slide Number Placeholder 12">
            <a:extLst>
              <a:ext uri="{FF2B5EF4-FFF2-40B4-BE49-F238E27FC236}">
                <a16:creationId xmlns:a16="http://schemas.microsoft.com/office/drawing/2014/main" id="{AA8E68C4-E39A-4276-8815-363449A98618}"/>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16A304F-65C8-4975-9904-5A915DF049C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55221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85BB0571-46C3-476E-A5BC-8B77AAEF0FBC}"/>
              </a:ext>
            </a:extLst>
          </p:cNvPr>
          <p:cNvSpPr/>
          <p:nvPr/>
        </p:nvSpPr>
        <p:spPr>
          <a:xfrm>
            <a:off x="182880" y="108471"/>
            <a:ext cx="11863346" cy="646331"/>
          </a:xfrm>
          <a:prstGeom prst="rect">
            <a:avLst/>
          </a:prstGeom>
        </p:spPr>
        <p:txBody>
          <a:bodyPr wrap="square">
            <a:spAutoFit/>
          </a:bodyPr>
          <a:lstStyle/>
          <a:p>
            <a:pPr algn="ctr">
              <a:defRPr/>
            </a:pPr>
            <a:r>
              <a:rPr kumimoji="0" lang="en-US" sz="3600" b="1" i="0" u="none" strike="noStrike" kern="0" cap="none" spc="0" normalizeH="0" baseline="0" noProof="0" dirty="0">
                <a:ln>
                  <a:noFill/>
                </a:ln>
                <a:solidFill>
                  <a:srgbClr val="164194"/>
                </a:solidFill>
                <a:effectLst/>
                <a:uLnTx/>
                <a:uFillTx/>
                <a:latin typeface="Calibri" panose="020F0502020204030204"/>
                <a:ea typeface="+mn-ea"/>
                <a:cs typeface="+mn-cs"/>
              </a:rPr>
              <a:t>WP 10: “</a:t>
            </a:r>
            <a:r>
              <a:rPr kumimoji="0" lang="de-DE" sz="3600" b="1" i="0" u="none" strike="noStrike" kern="0" cap="none" spc="0" normalizeH="0" baseline="0" dirty="0" err="1">
                <a:ln>
                  <a:noFill/>
                </a:ln>
                <a:solidFill>
                  <a:srgbClr val="164194"/>
                </a:solidFill>
                <a:effectLst/>
                <a:uLnTx/>
                <a:uFillTx/>
                <a:latin typeface="Calibri" panose="020F0502020204030204"/>
                <a:ea typeface="+mn-ea"/>
                <a:cs typeface="+mn-cs"/>
              </a:rPr>
              <a:t>S</a:t>
            </a:r>
            <a:r>
              <a:rPr lang="de-DE" sz="3600" b="1" kern="0" dirty="0" err="1">
                <a:solidFill>
                  <a:srgbClr val="164194"/>
                </a:solidFill>
              </a:rPr>
              <a:t>ustainability</a:t>
            </a:r>
            <a:r>
              <a:rPr lang="en-US" sz="3600" b="1" kern="0" dirty="0">
                <a:solidFill>
                  <a:srgbClr val="164194"/>
                </a:solidFill>
              </a:rPr>
              <a:t> of RIs</a:t>
            </a:r>
            <a:r>
              <a:rPr kumimoji="0" lang="en-US" sz="3600" b="1" i="0" u="none" strike="noStrike" kern="0" cap="none" spc="0" normalizeH="0" baseline="0" noProof="0" dirty="0">
                <a:ln>
                  <a:noFill/>
                </a:ln>
                <a:solidFill>
                  <a:srgbClr val="164194"/>
                </a:solidFill>
                <a:effectLst/>
                <a:uLnTx/>
                <a:uFillTx/>
                <a:latin typeface="Calibri" panose="020F0502020204030204"/>
                <a:ea typeface="+mn-ea"/>
                <a:cs typeface="+mn-cs"/>
              </a:rPr>
              <a:t>“ </a:t>
            </a:r>
            <a:r>
              <a:rPr kumimoji="0" lang="en-US" sz="3600" b="1" i="0" u="sng" strike="noStrike" kern="0" cap="none" spc="0" normalizeH="0" baseline="0" noProof="0" dirty="0">
                <a:ln>
                  <a:noFill/>
                </a:ln>
                <a:solidFill>
                  <a:srgbClr val="164194"/>
                </a:solidFill>
                <a:effectLst/>
                <a:uLnTx/>
                <a:uFillTx/>
                <a:latin typeface="Calibri" panose="020F0502020204030204"/>
                <a:ea typeface="+mn-ea"/>
                <a:cs typeface="+mn-cs"/>
              </a:rPr>
              <a:t>in EURIZON</a:t>
            </a:r>
            <a:endParaRPr kumimoji="0" lang="en-US" sz="3600" b="0" i="0" u="sng" strike="noStrike" kern="0" cap="none" spc="0" normalizeH="0" baseline="0" noProof="0" dirty="0">
              <a:ln>
                <a:noFill/>
              </a:ln>
              <a:solidFill>
                <a:srgbClr val="164194"/>
              </a:solidFill>
              <a:effectLst/>
              <a:uLnTx/>
              <a:uFillTx/>
              <a:latin typeface="Calibri" panose="020F0502020204030204"/>
              <a:ea typeface="+mn-ea"/>
              <a:cs typeface="+mn-cs"/>
            </a:endParaRPr>
          </a:p>
        </p:txBody>
      </p:sp>
      <p:sp>
        <p:nvSpPr>
          <p:cNvPr id="18" name="TextBox 5">
            <a:extLst>
              <a:ext uri="{FF2B5EF4-FFF2-40B4-BE49-F238E27FC236}">
                <a16:creationId xmlns:a16="http://schemas.microsoft.com/office/drawing/2014/main" id="{90765564-D9B0-4902-AEEC-FCB9DD765F44}"/>
              </a:ext>
            </a:extLst>
          </p:cNvPr>
          <p:cNvSpPr txBox="1"/>
          <p:nvPr/>
        </p:nvSpPr>
        <p:spPr>
          <a:xfrm>
            <a:off x="182878" y="4744601"/>
            <a:ext cx="10695653" cy="400110"/>
          </a:xfrm>
          <a:prstGeom prst="rect">
            <a:avLst/>
          </a:prstGeom>
          <a:solidFill>
            <a:srgbClr val="B4C7E7"/>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2000" b="1" dirty="0"/>
              <a:t>WP 10.1  RI Capacity building for all scientific domains in Ukraine</a:t>
            </a:r>
            <a:r>
              <a:rPr lang="en-US" sz="2000" b="1" dirty="0">
                <a:solidFill>
                  <a:srgbClr val="FF0000"/>
                </a:solidFill>
                <a:effectLst>
                  <a:outerShdw blurRad="38100" dist="38100" dir="2700000" algn="tl">
                    <a:srgbClr val="000000">
                      <a:alpha val="43137"/>
                    </a:srgbClr>
                  </a:outerShdw>
                </a:effectLst>
              </a:rPr>
              <a:t>                  </a:t>
            </a:r>
            <a:r>
              <a:rPr lang="en-US" sz="2000" b="1" u="sng" dirty="0">
                <a:solidFill>
                  <a:srgbClr val="FF0000"/>
                </a:solidFill>
                <a:effectLst>
                  <a:outerShdw blurRad="38100" dist="38100" dir="2700000" algn="tl">
                    <a:srgbClr val="000000">
                      <a:alpha val="43137"/>
                    </a:srgbClr>
                  </a:outerShdw>
                </a:effectLst>
              </a:rPr>
              <a:t>(NEW)</a:t>
            </a:r>
            <a:r>
              <a:rPr lang="en-US" sz="2000" i="1" dirty="0">
                <a:solidFill>
                  <a:prstClr val="black"/>
                </a:solidFill>
              </a:rPr>
              <a:t> </a:t>
            </a:r>
            <a:endParaRPr lang="en-US" sz="2000" b="1" dirty="0">
              <a:solidFill>
                <a:schemeClr val="dk1"/>
              </a:solidFill>
            </a:endParaRPr>
          </a:p>
        </p:txBody>
      </p:sp>
      <p:sp>
        <p:nvSpPr>
          <p:cNvPr id="23" name="TextBox 22">
            <a:extLst>
              <a:ext uri="{FF2B5EF4-FFF2-40B4-BE49-F238E27FC236}">
                <a16:creationId xmlns:a16="http://schemas.microsoft.com/office/drawing/2014/main" id="{EA34C365-1FE1-49A0-9D58-6585AEF43C11}"/>
              </a:ext>
            </a:extLst>
          </p:cNvPr>
          <p:cNvSpPr txBox="1"/>
          <p:nvPr/>
        </p:nvSpPr>
        <p:spPr>
          <a:xfrm>
            <a:off x="1647093" y="913394"/>
            <a:ext cx="8418596" cy="369332"/>
          </a:xfrm>
          <a:prstGeom prst="rect">
            <a:avLst/>
          </a:prstGeom>
          <a:noFill/>
          <a:ln>
            <a:solidFill>
              <a:schemeClr val="accent1"/>
            </a:solidFill>
          </a:ln>
        </p:spPr>
        <p:txBody>
          <a:bodyPr wrap="square" rtlCol="0">
            <a:spAutoFit/>
          </a:bodyPr>
          <a:lstStyle/>
          <a:p>
            <a:pPr algn="ctr"/>
            <a:r>
              <a:rPr lang="en-US" b="1" u="sng" kern="0" dirty="0">
                <a:solidFill>
                  <a:srgbClr val="164194"/>
                </a:solidFill>
                <a:latin typeface="Calibri" panose="020F0502020204030204"/>
              </a:rPr>
              <a:t>Wp leader</a:t>
            </a:r>
            <a:r>
              <a:rPr lang="en-US" b="1" kern="0" dirty="0">
                <a:solidFill>
                  <a:srgbClr val="164194"/>
                </a:solidFill>
                <a:latin typeface="Calibri" panose="020F0502020204030204"/>
              </a:rPr>
              <a:t>: DESY         Other partners: </a:t>
            </a:r>
            <a:r>
              <a:rPr lang="en-GB" b="1" kern="0" dirty="0">
                <a:solidFill>
                  <a:srgbClr val="164194"/>
                </a:solidFill>
                <a:latin typeface="Calibri" panose="020F0502020204030204"/>
              </a:rPr>
              <a:t>UNIMIB, INR NASU, NSC KIPT</a:t>
            </a:r>
            <a:endParaRPr lang="en-US" b="1" kern="0" dirty="0">
              <a:solidFill>
                <a:srgbClr val="164194"/>
              </a:solidFill>
              <a:latin typeface="Calibri" panose="020F0502020204030204"/>
            </a:endParaRPr>
          </a:p>
        </p:txBody>
      </p:sp>
      <p:sp>
        <p:nvSpPr>
          <p:cNvPr id="28" name="TextBox 5">
            <a:extLst>
              <a:ext uri="{FF2B5EF4-FFF2-40B4-BE49-F238E27FC236}">
                <a16:creationId xmlns:a16="http://schemas.microsoft.com/office/drawing/2014/main" id="{5ADE2BCC-5ABF-48A1-9E17-43A4AC573BA7}"/>
              </a:ext>
            </a:extLst>
          </p:cNvPr>
          <p:cNvSpPr txBox="1"/>
          <p:nvPr/>
        </p:nvSpPr>
        <p:spPr>
          <a:xfrm>
            <a:off x="182880" y="5711319"/>
            <a:ext cx="10695651" cy="400110"/>
          </a:xfrm>
          <a:prstGeom prst="rect">
            <a:avLst/>
          </a:prstGeom>
          <a:solidFill>
            <a:srgbClr val="B4C7E7"/>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2000" b="1" dirty="0">
                <a:solidFill>
                  <a:schemeClr val="tx1"/>
                </a:solidFill>
              </a:rPr>
              <a:t>WP 10.2  Outreach activities for the sustainability of Ukrainian RIs             </a:t>
            </a:r>
            <a:r>
              <a:rPr lang="en-US" sz="2000" b="1" dirty="0">
                <a:solidFill>
                  <a:srgbClr val="FF0000"/>
                </a:solidFill>
                <a:effectLst>
                  <a:outerShdw blurRad="38100" dist="38100" dir="2700000" algn="tl">
                    <a:srgbClr val="000000">
                      <a:alpha val="43137"/>
                    </a:srgbClr>
                  </a:outerShdw>
                </a:effectLst>
              </a:rPr>
              <a:t>    </a:t>
            </a:r>
            <a:r>
              <a:rPr lang="en-US" sz="2000" b="1" u="sng" dirty="0">
                <a:solidFill>
                  <a:srgbClr val="FF0000"/>
                </a:solidFill>
                <a:effectLst>
                  <a:outerShdw blurRad="38100" dist="38100" dir="2700000" algn="tl">
                    <a:srgbClr val="000000">
                      <a:alpha val="43137"/>
                    </a:srgbClr>
                  </a:outerShdw>
                </a:effectLst>
              </a:rPr>
              <a:t>(NEW)</a:t>
            </a:r>
            <a:r>
              <a:rPr lang="en-US" sz="2000" i="1" dirty="0">
                <a:solidFill>
                  <a:prstClr val="black"/>
                </a:solidFill>
              </a:rPr>
              <a:t> </a:t>
            </a:r>
            <a:endParaRPr lang="en-US" sz="2000" b="1" dirty="0">
              <a:solidFill>
                <a:schemeClr val="tx1"/>
              </a:solidFill>
            </a:endParaRPr>
          </a:p>
        </p:txBody>
      </p:sp>
      <p:sp>
        <p:nvSpPr>
          <p:cNvPr id="2" name="Rectangle 1">
            <a:extLst>
              <a:ext uri="{FF2B5EF4-FFF2-40B4-BE49-F238E27FC236}">
                <a16:creationId xmlns:a16="http://schemas.microsoft.com/office/drawing/2014/main" id="{896612C7-2A7E-4193-B2FC-7EA42F3EBE40}"/>
              </a:ext>
            </a:extLst>
          </p:cNvPr>
          <p:cNvSpPr/>
          <p:nvPr/>
        </p:nvSpPr>
        <p:spPr>
          <a:xfrm>
            <a:off x="490194" y="1693910"/>
            <a:ext cx="5109328" cy="131975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This Wp required some radical changes </a:t>
            </a:r>
          </a:p>
        </p:txBody>
      </p:sp>
      <p:sp>
        <p:nvSpPr>
          <p:cNvPr id="3" name="Rectangle 2">
            <a:extLst>
              <a:ext uri="{FF2B5EF4-FFF2-40B4-BE49-F238E27FC236}">
                <a16:creationId xmlns:a16="http://schemas.microsoft.com/office/drawing/2014/main" id="{F084BEDB-6853-4E97-8EB9-3DBC44C0AF5F}"/>
              </a:ext>
            </a:extLst>
          </p:cNvPr>
          <p:cNvSpPr/>
          <p:nvPr/>
        </p:nvSpPr>
        <p:spPr>
          <a:xfrm>
            <a:off x="6337955" y="1584616"/>
            <a:ext cx="4238920" cy="1754326"/>
          </a:xfrm>
          <a:prstGeom prst="rect">
            <a:avLst/>
          </a:prstGeom>
        </p:spPr>
        <p:txBody>
          <a:bodyPr wrap="square">
            <a:spAutoFit/>
          </a:bodyPr>
          <a:lstStyle/>
          <a:p>
            <a:r>
              <a:rPr lang="en-US" dirty="0"/>
              <a:t>This WP is designed to contribute to RI capacity building in Ukraine in all scientific domains and to raising awareness in Europe about the needs of Ukrainian RIs and the possible opportunities for support and cooperation.</a:t>
            </a:r>
          </a:p>
        </p:txBody>
      </p:sp>
      <p:sp>
        <p:nvSpPr>
          <p:cNvPr id="4" name="Rectangle 3">
            <a:extLst>
              <a:ext uri="{FF2B5EF4-FFF2-40B4-BE49-F238E27FC236}">
                <a16:creationId xmlns:a16="http://schemas.microsoft.com/office/drawing/2014/main" id="{C2CD78DD-EE35-4ECC-A654-4B713C64223B}"/>
              </a:ext>
            </a:extLst>
          </p:cNvPr>
          <p:cNvSpPr/>
          <p:nvPr/>
        </p:nvSpPr>
        <p:spPr>
          <a:xfrm>
            <a:off x="276519" y="3657298"/>
            <a:ext cx="11506986" cy="646331"/>
          </a:xfrm>
          <a:prstGeom prst="rect">
            <a:avLst/>
          </a:prstGeom>
        </p:spPr>
        <p:txBody>
          <a:bodyPr wrap="square">
            <a:spAutoFit/>
          </a:bodyPr>
          <a:lstStyle/>
          <a:p>
            <a:r>
              <a:rPr lang="en-US" i="1" dirty="0">
                <a:solidFill>
                  <a:srgbClr val="FF0000"/>
                </a:solidFill>
              </a:rPr>
              <a:t>Tasks 10.1 and 10.2 of this WP can be conceived as a work in progress. The concrete activities will evolve over the course of the project, becoming more precise and substantial and reacting to the evolution of the political situation in Ukraine.</a:t>
            </a:r>
          </a:p>
        </p:txBody>
      </p:sp>
      <p:sp>
        <p:nvSpPr>
          <p:cNvPr id="5" name="Slide Number Placeholder 4">
            <a:extLst>
              <a:ext uri="{FF2B5EF4-FFF2-40B4-BE49-F238E27FC236}">
                <a16:creationId xmlns:a16="http://schemas.microsoft.com/office/drawing/2014/main" id="{B37B0086-A9DD-43A6-AEB8-168EE54127AC}"/>
              </a:ext>
            </a:extLst>
          </p:cNvPr>
          <p:cNvSpPr>
            <a:spLocks noGrp="1"/>
          </p:cNvSpPr>
          <p:nvPr>
            <p:ph type="sldNum" sz="quarter" idx="12"/>
          </p:nvPr>
        </p:nvSpPr>
        <p:spPr/>
        <p:txBody>
          <a:bodyPr/>
          <a:lstStyle/>
          <a:p>
            <a:fld id="{816A304F-65C8-4975-9904-5A915DF049C6}" type="slidenum">
              <a:rPr lang="en-US" smtClean="0"/>
              <a:t>3</a:t>
            </a:fld>
            <a:endParaRPr lang="en-US"/>
          </a:p>
        </p:txBody>
      </p:sp>
    </p:spTree>
    <p:extLst>
      <p:ext uri="{BB962C8B-B14F-4D97-AF65-F5344CB8AC3E}">
        <p14:creationId xmlns:p14="http://schemas.microsoft.com/office/powerpoint/2010/main" val="41528038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96FEA62-840B-4446-9B22-C054421271BC}"/>
              </a:ext>
            </a:extLst>
          </p:cNvPr>
          <p:cNvSpPr>
            <a:spLocks noGrp="1"/>
          </p:cNvSpPr>
          <p:nvPr>
            <p:ph type="sldNum" sz="quarter" idx="12"/>
          </p:nvPr>
        </p:nvSpPr>
        <p:spPr/>
        <p:txBody>
          <a:bodyPr/>
          <a:lstStyle/>
          <a:p>
            <a:fld id="{816A304F-65C8-4975-9904-5A915DF049C6}" type="slidenum">
              <a:rPr lang="en-US" smtClean="0"/>
              <a:t>4</a:t>
            </a:fld>
            <a:endParaRPr lang="en-US"/>
          </a:p>
        </p:txBody>
      </p:sp>
      <p:sp>
        <p:nvSpPr>
          <p:cNvPr id="4" name="Rectangle 3">
            <a:extLst>
              <a:ext uri="{FF2B5EF4-FFF2-40B4-BE49-F238E27FC236}">
                <a16:creationId xmlns:a16="http://schemas.microsoft.com/office/drawing/2014/main" id="{951ED2E8-912E-4C84-822C-27C38F20247F}"/>
              </a:ext>
            </a:extLst>
          </p:cNvPr>
          <p:cNvSpPr/>
          <p:nvPr/>
        </p:nvSpPr>
        <p:spPr>
          <a:xfrm>
            <a:off x="3134292" y="136525"/>
            <a:ext cx="5923416" cy="646331"/>
          </a:xfrm>
          <a:prstGeom prst="rect">
            <a:avLst/>
          </a:prstGeom>
        </p:spPr>
        <p:txBody>
          <a:bodyPr wrap="none">
            <a:spAutoFit/>
          </a:bodyPr>
          <a:lstStyle/>
          <a:p>
            <a:r>
              <a:rPr lang="en-US" sz="3600" b="1" kern="0" dirty="0">
                <a:solidFill>
                  <a:srgbClr val="164194"/>
                </a:solidFill>
              </a:rPr>
              <a:t>WP 10: “Sustainability of RIs“ </a:t>
            </a:r>
            <a:endParaRPr lang="en-US" dirty="0"/>
          </a:p>
        </p:txBody>
      </p:sp>
      <p:sp>
        <p:nvSpPr>
          <p:cNvPr id="5" name="TextBox 5">
            <a:extLst>
              <a:ext uri="{FF2B5EF4-FFF2-40B4-BE49-F238E27FC236}">
                <a16:creationId xmlns:a16="http://schemas.microsoft.com/office/drawing/2014/main" id="{40B036C6-5DE1-43AB-AD8C-4C8DE2A11630}"/>
              </a:ext>
            </a:extLst>
          </p:cNvPr>
          <p:cNvSpPr txBox="1"/>
          <p:nvPr/>
        </p:nvSpPr>
        <p:spPr>
          <a:xfrm>
            <a:off x="177589" y="782856"/>
            <a:ext cx="11483939" cy="400110"/>
          </a:xfrm>
          <a:prstGeom prst="rect">
            <a:avLst/>
          </a:prstGeom>
          <a:solidFill>
            <a:srgbClr val="B4C7E7"/>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black"/>
                </a:solidFill>
                <a:effectLst/>
                <a:uLnTx/>
                <a:uFillTx/>
                <a:latin typeface="Calibri" panose="020F0502020204030204"/>
                <a:ea typeface="+mn-ea"/>
                <a:cs typeface="+mn-cs"/>
              </a:rPr>
              <a:t>New Partner  in WP10 - subcontracting</a:t>
            </a:r>
          </a:p>
        </p:txBody>
      </p:sp>
      <p:sp>
        <p:nvSpPr>
          <p:cNvPr id="6" name="Rectangle 5">
            <a:extLst>
              <a:ext uri="{FF2B5EF4-FFF2-40B4-BE49-F238E27FC236}">
                <a16:creationId xmlns:a16="http://schemas.microsoft.com/office/drawing/2014/main" id="{6815D7F9-32AC-425F-B857-8BE7802F68CA}"/>
              </a:ext>
            </a:extLst>
          </p:cNvPr>
          <p:cNvSpPr/>
          <p:nvPr/>
        </p:nvSpPr>
        <p:spPr>
          <a:xfrm>
            <a:off x="1665403" y="1225689"/>
            <a:ext cx="9996125" cy="5355312"/>
          </a:xfrm>
          <a:prstGeom prst="rect">
            <a:avLst/>
          </a:prstGeom>
        </p:spPr>
        <p:txBody>
          <a:bodyPr wrap="square">
            <a:spAutoFit/>
          </a:bodyPr>
          <a:lstStyle/>
          <a:p>
            <a:pPr algn="just"/>
            <a:r>
              <a:rPr lang="en-US" dirty="0"/>
              <a:t>The </a:t>
            </a:r>
            <a:r>
              <a:rPr lang="en-US" b="1" dirty="0"/>
              <a:t>National Research Foundation of Ukraine (NRFU), </a:t>
            </a:r>
            <a:r>
              <a:rPr lang="en-US" dirty="0"/>
              <a:t>is a state budgetary non-profit organization created in 2018 to provide grant support for both fundamental and applied research. </a:t>
            </a:r>
          </a:p>
          <a:p>
            <a:pPr algn="just"/>
            <a:r>
              <a:rPr lang="en-US" dirty="0"/>
              <a:t>The NRFU is primarily focused on </a:t>
            </a:r>
            <a:r>
              <a:rPr lang="en-US" b="1" dirty="0"/>
              <a:t>integrating Ukrainian science into the international scientific area </a:t>
            </a:r>
            <a:r>
              <a:rPr lang="en-US" dirty="0"/>
              <a:t>and </a:t>
            </a:r>
            <a:r>
              <a:rPr lang="en-US" b="1" dirty="0"/>
              <a:t>creating opportunities for Ukrainian researchers to join the international research community. </a:t>
            </a:r>
          </a:p>
          <a:p>
            <a:pPr algn="just"/>
            <a:r>
              <a:rPr lang="en-US" dirty="0"/>
              <a:t>The NRFU holds bottom-up calls for research proposals with quality being the underlying principle for selection.</a:t>
            </a:r>
          </a:p>
          <a:p>
            <a:pPr algn="just"/>
            <a:r>
              <a:rPr lang="en-US" dirty="0"/>
              <a:t>In 2022 </a:t>
            </a:r>
            <a:r>
              <a:rPr lang="en-US" u="sng" dirty="0"/>
              <a:t>100% of the funding available was deviated to the defense of the Country </a:t>
            </a:r>
            <a:r>
              <a:rPr lang="en-US" dirty="0"/>
              <a:t>from Russian aggression and the organization is currently working to preserve Ukrainian scientific potential by asking international partners for support and identifying additional funding sources guided by a new 2022-2024 fundraising strategy. </a:t>
            </a:r>
          </a:p>
          <a:p>
            <a:pPr algn="just"/>
            <a:endParaRPr lang="en-US" dirty="0"/>
          </a:p>
          <a:p>
            <a:pPr algn="just"/>
            <a:r>
              <a:rPr lang="en-US" dirty="0"/>
              <a:t>The European Commission just announced that </a:t>
            </a:r>
            <a:r>
              <a:rPr lang="en-US" b="1" dirty="0"/>
              <a:t>the new National Contact Point for RIs in Ukraine is about to open its doors in Kiev in 2023 and will be hosted by NRFU</a:t>
            </a:r>
            <a:r>
              <a:rPr lang="en-US" dirty="0"/>
              <a:t>. The aim is to strengthen research and innovation (R&amp;I) networks between Ukrainian and European institutions and to take Ukraine’s participation in Horizon Europe to a new level.</a:t>
            </a:r>
          </a:p>
          <a:p>
            <a:pPr algn="just"/>
            <a:endParaRPr lang="en-US" b="1" dirty="0"/>
          </a:p>
          <a:p>
            <a:pPr algn="just"/>
            <a:r>
              <a:rPr lang="en-US" dirty="0"/>
              <a:t>Their role in Wp10 (and 9.4) will be to support DESY and UNIMIB with the dissemination of the survey  about the training needs and status of Ukrainian RIs, with the collection of the relative results and the dissemination of the other EURIZON WP9 opportunities to the Ukrainian research community.</a:t>
            </a:r>
          </a:p>
        </p:txBody>
      </p:sp>
      <p:pic>
        <p:nvPicPr>
          <p:cNvPr id="1026" name="Picture 2" descr="https://nrfu.org.ua/wp-content/themes/mytheme/assets/images/logo.png">
            <a:extLst>
              <a:ext uri="{FF2B5EF4-FFF2-40B4-BE49-F238E27FC236}">
                <a16:creationId xmlns:a16="http://schemas.microsoft.com/office/drawing/2014/main" id="{8D9FFAA0-5EFA-4342-B012-97C744DEFCC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7100" y="2603001"/>
            <a:ext cx="1651998" cy="16519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355945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85BB0571-46C3-476E-A5BC-8B77AAEF0FBC}"/>
              </a:ext>
            </a:extLst>
          </p:cNvPr>
          <p:cNvSpPr/>
          <p:nvPr/>
        </p:nvSpPr>
        <p:spPr>
          <a:xfrm>
            <a:off x="182880" y="108471"/>
            <a:ext cx="11863346" cy="646331"/>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0" cap="none" spc="0" normalizeH="0" baseline="0" noProof="0" dirty="0">
                <a:ln>
                  <a:noFill/>
                </a:ln>
                <a:solidFill>
                  <a:srgbClr val="164194"/>
                </a:solidFill>
                <a:effectLst/>
                <a:uLnTx/>
                <a:uFillTx/>
                <a:latin typeface="Calibri" panose="020F0502020204030204"/>
                <a:ea typeface="+mn-ea"/>
                <a:cs typeface="+mn-cs"/>
              </a:rPr>
              <a:t>WP 10: “S</a:t>
            </a:r>
            <a:r>
              <a:rPr kumimoji="0" lang="en-US" sz="3600" b="1" i="0" u="none" strike="noStrike" kern="0" cap="none" spc="0" normalizeH="0" baseline="0" noProof="0" dirty="0" err="1">
                <a:ln>
                  <a:noFill/>
                </a:ln>
                <a:solidFill>
                  <a:srgbClr val="164194"/>
                </a:solidFill>
                <a:effectLst/>
                <a:uLnTx/>
                <a:uFillTx/>
                <a:latin typeface="Calibri" panose="020F0502020204030204"/>
                <a:ea typeface="+mn-ea"/>
                <a:cs typeface="+mn-cs"/>
              </a:rPr>
              <a:t>ustainability</a:t>
            </a:r>
            <a:r>
              <a:rPr kumimoji="0" lang="en-US" sz="3600" b="1" i="0" u="none" strike="noStrike" kern="0" cap="none" spc="0" normalizeH="0" baseline="0" noProof="0" dirty="0">
                <a:ln>
                  <a:noFill/>
                </a:ln>
                <a:solidFill>
                  <a:srgbClr val="164194"/>
                </a:solidFill>
                <a:effectLst/>
                <a:uLnTx/>
                <a:uFillTx/>
                <a:latin typeface="Calibri" panose="020F0502020204030204"/>
                <a:ea typeface="+mn-ea"/>
                <a:cs typeface="+mn-cs"/>
              </a:rPr>
              <a:t> of RIs“ </a:t>
            </a:r>
            <a:r>
              <a:rPr kumimoji="0" lang="en-US" sz="3600" b="1" i="0" u="sng" strike="noStrike" kern="0" cap="none" spc="0" normalizeH="0" baseline="0" noProof="0" dirty="0">
                <a:ln>
                  <a:noFill/>
                </a:ln>
                <a:solidFill>
                  <a:srgbClr val="164194"/>
                </a:solidFill>
                <a:effectLst/>
                <a:uLnTx/>
                <a:uFillTx/>
                <a:latin typeface="Calibri" panose="020F0502020204030204"/>
                <a:ea typeface="+mn-ea"/>
                <a:cs typeface="+mn-cs"/>
              </a:rPr>
              <a:t>in EURIZON</a:t>
            </a:r>
            <a:endParaRPr kumimoji="0" lang="en-US" sz="3600" b="0" i="0" u="sng" strike="noStrike" kern="0" cap="none" spc="0" normalizeH="0" baseline="0" noProof="0" dirty="0">
              <a:ln>
                <a:noFill/>
              </a:ln>
              <a:solidFill>
                <a:srgbClr val="164194"/>
              </a:solidFill>
              <a:effectLst/>
              <a:uLnTx/>
              <a:uFillTx/>
              <a:latin typeface="Calibri" panose="020F0502020204030204"/>
              <a:ea typeface="+mn-ea"/>
              <a:cs typeface="+mn-cs"/>
            </a:endParaRPr>
          </a:p>
        </p:txBody>
      </p:sp>
      <p:sp>
        <p:nvSpPr>
          <p:cNvPr id="18" name="TextBox 5">
            <a:extLst>
              <a:ext uri="{FF2B5EF4-FFF2-40B4-BE49-F238E27FC236}">
                <a16:creationId xmlns:a16="http://schemas.microsoft.com/office/drawing/2014/main" id="{90765564-D9B0-4902-AEEC-FCB9DD765F44}"/>
              </a:ext>
            </a:extLst>
          </p:cNvPr>
          <p:cNvSpPr txBox="1"/>
          <p:nvPr/>
        </p:nvSpPr>
        <p:spPr>
          <a:xfrm>
            <a:off x="555606" y="851859"/>
            <a:ext cx="10916287" cy="707886"/>
          </a:xfrm>
          <a:prstGeom prst="rect">
            <a:avLst/>
          </a:prstGeom>
          <a:solidFill>
            <a:srgbClr val="B4C7E7"/>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black"/>
                </a:solidFill>
                <a:effectLst/>
                <a:uLnTx/>
                <a:uFillTx/>
                <a:latin typeface="Calibri" panose="020F0502020204030204"/>
                <a:ea typeface="+mn-ea"/>
                <a:cs typeface="+mn-cs"/>
              </a:rPr>
              <a:t>WP 10.1  RI Capacity building for all scientific domains in Ukraine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	</a:t>
            </a:r>
            <a:endParaRPr kumimoji="0" lang="en-US" sz="20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1" name="Rectangle 20">
            <a:extLst>
              <a:ext uri="{FF2B5EF4-FFF2-40B4-BE49-F238E27FC236}">
                <a16:creationId xmlns:a16="http://schemas.microsoft.com/office/drawing/2014/main" id="{9ABF6AA6-4C3B-4A6B-8139-04C4779AAE37}"/>
              </a:ext>
            </a:extLst>
          </p:cNvPr>
          <p:cNvSpPr/>
          <p:nvPr/>
        </p:nvSpPr>
        <p:spPr>
          <a:xfrm>
            <a:off x="491176" y="1559745"/>
            <a:ext cx="11246753" cy="3046988"/>
          </a:xfrm>
          <a:prstGeom prst="rect">
            <a:avLst/>
          </a:prstGeom>
        </p:spPr>
        <p:txBody>
          <a:bodyPr wrap="square">
            <a:spAutoFit/>
          </a:bodyPr>
          <a:lstStyle/>
          <a:p>
            <a:pPr marR="0" lvl="0" algn="just" defTabSz="914400" rtl="0" eaLnBrk="1" fontAlgn="auto" latinLnBrk="0" hangingPunct="1">
              <a:lnSpc>
                <a:spcPct val="100000"/>
              </a:lnSpc>
              <a:spcBef>
                <a:spcPts val="0"/>
              </a:spcBef>
              <a:spcAft>
                <a:spcPts val="0"/>
              </a:spcAft>
              <a:buClrTx/>
              <a:buSzTx/>
              <a:tabLst/>
              <a:defRPr/>
            </a:pPr>
            <a:r>
              <a:rPr kumimoji="0" lang="en-US" sz="1800" b="1" i="0" strike="noStrike" kern="1200" cap="none" spc="0" normalizeH="0" baseline="0" noProof="0" dirty="0">
                <a:ln>
                  <a:noFill/>
                </a:ln>
                <a:solidFill>
                  <a:prstClr val="black"/>
                </a:solidFill>
                <a:effectLst/>
                <a:uLnTx/>
                <a:uFillTx/>
                <a:latin typeface="Calibri" panose="020F0502020204030204"/>
                <a:ea typeface="+mn-ea"/>
                <a:cs typeface="+mn-cs"/>
              </a:rPr>
              <a:t>OBJECTIVES:</a:t>
            </a:r>
          </a:p>
          <a:p>
            <a:pPr marL="285750" marR="0" lvl="0" indent="-285750" algn="just"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kumimoji="0" lang="en-US" sz="1800" b="0" i="0" u="sng" strike="noStrike" kern="1200" cap="none" spc="0" normalizeH="0" baseline="0" noProof="0" dirty="0">
                <a:ln>
                  <a:noFill/>
                </a:ln>
                <a:solidFill>
                  <a:prstClr val="black"/>
                </a:solidFill>
                <a:effectLst/>
                <a:uLnTx/>
                <a:uFillTx/>
                <a:latin typeface="Calibri" panose="020F0502020204030204"/>
                <a:ea typeface="+mn-ea"/>
                <a:cs typeface="+mn-cs"/>
              </a:rPr>
              <a:t>Assess the landscape and status of RIs in Ukraine </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before and during/after the crisis and evaluate </a:t>
            </a:r>
            <a:r>
              <a:rPr kumimoji="0" lang="en-US" sz="1800" b="0" i="0" u="sng" strike="noStrike" kern="1200" cap="none" spc="0" normalizeH="0" baseline="0" noProof="0" dirty="0">
                <a:ln>
                  <a:noFill/>
                </a:ln>
                <a:solidFill>
                  <a:prstClr val="black"/>
                </a:solidFill>
                <a:effectLst/>
                <a:uLnTx/>
                <a:uFillTx/>
                <a:latin typeface="Calibri" panose="020F0502020204030204"/>
                <a:ea typeface="+mn-ea"/>
                <a:cs typeface="+mn-cs"/>
              </a:rPr>
              <a:t>needs of Ukrainian RIs for continuing operation and reconstruction </a:t>
            </a:r>
            <a:r>
              <a:rPr kumimoji="0" lang="en-US" sz="1800" b="0" i="0" strike="noStrike" kern="1200" cap="none" spc="0" normalizeH="0" baseline="0" noProof="0" dirty="0">
                <a:ln>
                  <a:noFill/>
                </a:ln>
                <a:solidFill>
                  <a:prstClr val="black"/>
                </a:solidFill>
                <a:effectLst/>
                <a:uLnTx/>
                <a:uFillTx/>
                <a:latin typeface="Calibri" panose="020F0502020204030204"/>
                <a:ea typeface="+mn-ea"/>
                <a:cs typeface="+mn-cs"/>
              </a:rPr>
              <a:t>(in parallel with task 9.4);</a:t>
            </a:r>
          </a:p>
          <a:p>
            <a:pPr marL="285750" marR="0" lvl="0" indent="-285750" algn="just"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kumimoji="0" lang="en-US" sz="1000" b="0" i="0" strike="noStrike" kern="1200" cap="none" spc="0" normalizeH="0" baseline="0" noProof="0" dirty="0">
              <a:ln>
                <a:noFill/>
              </a:ln>
              <a:solidFill>
                <a:prstClr val="black"/>
              </a:solidFill>
              <a:effectLst/>
              <a:uLnTx/>
              <a:uFillTx/>
              <a:latin typeface="Calibri" panose="020F0502020204030204"/>
              <a:ea typeface="+mn-ea"/>
              <a:cs typeface="+mn-cs"/>
            </a:endParaRPr>
          </a:p>
          <a:p>
            <a:pPr marL="285750" lvl="0" indent="-285750" algn="just">
              <a:buFont typeface="Wingdings" panose="05000000000000000000" pitchFamily="2" charset="2"/>
              <a:buChar char="v"/>
              <a:defRPr/>
            </a:pPr>
            <a:r>
              <a:rPr lang="en-US" u="sng" dirty="0">
                <a:solidFill>
                  <a:prstClr val="black"/>
                </a:solidFill>
              </a:rPr>
              <a:t>Set up a task force </a:t>
            </a:r>
            <a:r>
              <a:rPr lang="en-US" dirty="0">
                <a:solidFill>
                  <a:prstClr val="black"/>
                </a:solidFill>
              </a:rPr>
              <a:t>with representatives of Ukrainian and European experts from research institutions and stakeholders to evaluate the situation of Ukrainian RIs and </a:t>
            </a:r>
            <a:r>
              <a:rPr lang="en-US" u="sng" dirty="0">
                <a:solidFill>
                  <a:prstClr val="black"/>
                </a:solidFill>
              </a:rPr>
              <a:t>advise about their needs for continuing operation and sustainability</a:t>
            </a:r>
            <a:r>
              <a:rPr lang="en-US" dirty="0">
                <a:solidFill>
                  <a:prstClr val="black"/>
                </a:solidFill>
              </a:rPr>
              <a:t>; </a:t>
            </a:r>
          </a:p>
          <a:p>
            <a:pPr marR="0" lvl="0" algn="just" defTabSz="914400" rtl="0" eaLnBrk="1" fontAlgn="auto" latinLnBrk="0" hangingPunct="1">
              <a:lnSpc>
                <a:spcPct val="100000"/>
              </a:lnSpc>
              <a:spcBef>
                <a:spcPts val="0"/>
              </a:spcBef>
              <a:spcAft>
                <a:spcPts val="0"/>
              </a:spcAft>
              <a:buClrTx/>
              <a:buSzTx/>
              <a:tabLst/>
              <a:defRPr/>
            </a:pPr>
            <a:endParaRPr kumimoji="0" lang="en-US" sz="1000" b="0" i="0"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just"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Explore </a:t>
            </a:r>
            <a:r>
              <a:rPr kumimoji="0" lang="en-US" sz="1800" b="0" i="0" u="sng" strike="noStrike" kern="1200" cap="none" spc="0" normalizeH="0" baseline="0" noProof="0" dirty="0">
                <a:ln>
                  <a:noFill/>
                </a:ln>
                <a:solidFill>
                  <a:prstClr val="black"/>
                </a:solidFill>
                <a:effectLst/>
                <a:uLnTx/>
                <a:uFillTx/>
                <a:latin typeface="Calibri" panose="020F0502020204030204"/>
                <a:ea typeface="+mn-ea"/>
                <a:cs typeface="+mn-cs"/>
              </a:rPr>
              <a:t>funding, networking and collaboration opportunities</a:t>
            </a:r>
            <a:r>
              <a:rPr kumimoji="0" lang="en-US" sz="1800" b="0" i="0" strike="noStrike" kern="1200" cap="none" spc="0" normalizeH="0" baseline="0" noProof="0" dirty="0">
                <a:ln>
                  <a:noFill/>
                </a:ln>
                <a:solidFill>
                  <a:prstClr val="black"/>
                </a:solidFill>
                <a:effectLst/>
                <a:uLnTx/>
                <a:uFillTx/>
                <a:latin typeface="Calibri" panose="020F0502020204030204"/>
                <a:ea typeface="+mn-ea"/>
                <a:cs typeface="+mn-cs"/>
              </a:rPr>
              <a:t> </a:t>
            </a:r>
            <a:r>
              <a:rPr lang="en-US" dirty="0">
                <a:solidFill>
                  <a:prstClr val="black"/>
                </a:solidFill>
                <a:latin typeface="Calibri" panose="020F0502020204030204"/>
              </a:rPr>
              <a:t>between European and Ukrainian research Institutes</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a:t>
            </a:r>
          </a:p>
          <a:p>
            <a:pPr marR="0" lvl="0" algn="just" defTabSz="914400" rtl="0" eaLnBrk="1" fontAlgn="auto" latinLnBrk="0" hangingPunct="1">
              <a:lnSpc>
                <a:spcPct val="100000"/>
              </a:lnSpc>
              <a:spcBef>
                <a:spcPts val="0"/>
              </a:spcBef>
              <a:spcAft>
                <a:spcPts val="0"/>
              </a:spcAft>
              <a:buClrTx/>
              <a:buSzTx/>
              <a:tabLst/>
              <a:defRPr/>
            </a:pPr>
            <a:endParaRPr kumimoji="0" lang="en-US" sz="10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just"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lang="en-US" dirty="0">
                <a:solidFill>
                  <a:prstClr val="black"/>
                </a:solidFill>
                <a:latin typeface="Calibri" panose="020F0502020204030204"/>
              </a:rPr>
              <a:t>W</a:t>
            </a:r>
            <a:r>
              <a:rPr kumimoji="0" lang="en-US" sz="1800" b="0" i="0" u="none" strike="noStrike" kern="1200" cap="none" spc="0" normalizeH="0" baseline="0" noProof="0" dirty="0" err="1">
                <a:ln>
                  <a:noFill/>
                </a:ln>
                <a:solidFill>
                  <a:prstClr val="black"/>
                </a:solidFill>
                <a:effectLst/>
                <a:uLnTx/>
                <a:uFillTx/>
                <a:latin typeface="Calibri" panose="020F0502020204030204"/>
                <a:ea typeface="+mn-ea"/>
                <a:cs typeface="+mn-cs"/>
              </a:rPr>
              <a:t>ork</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out </a:t>
            </a:r>
            <a:r>
              <a:rPr kumimoji="0" lang="en-US" sz="1800" b="0" i="0" u="sng" strike="noStrike" kern="1200" cap="none" spc="0" normalizeH="0" baseline="0" noProof="0" dirty="0">
                <a:ln>
                  <a:noFill/>
                </a:ln>
                <a:solidFill>
                  <a:prstClr val="black"/>
                </a:solidFill>
                <a:effectLst/>
                <a:uLnTx/>
                <a:uFillTx/>
                <a:latin typeface="Calibri" panose="020F0502020204030204"/>
                <a:ea typeface="+mn-ea"/>
                <a:cs typeface="+mn-cs"/>
              </a:rPr>
              <a:t>recommendations to prevent and revert </a:t>
            </a:r>
            <a:r>
              <a:rPr kumimoji="0" lang="en-US" sz="1800" b="0" i="0" strike="noStrike" kern="1200" cap="none" spc="0" normalizeH="0" baseline="0" noProof="0" dirty="0">
                <a:ln>
                  <a:noFill/>
                </a:ln>
                <a:solidFill>
                  <a:prstClr val="black"/>
                </a:solidFill>
                <a:effectLst/>
                <a:uLnTx/>
                <a:uFillTx/>
                <a:latin typeface="Calibri" panose="020F0502020204030204"/>
                <a:ea typeface="+mn-ea"/>
                <a:cs typeface="+mn-cs"/>
              </a:rPr>
              <a:t>(when the situation will allow) </a:t>
            </a:r>
            <a:r>
              <a:rPr kumimoji="0" lang="en-US" sz="1800" b="0" i="0" u="sng" strike="noStrike" kern="1200" cap="none" spc="0" normalizeH="0" baseline="0" noProof="0" dirty="0">
                <a:ln>
                  <a:noFill/>
                </a:ln>
                <a:solidFill>
                  <a:prstClr val="black"/>
                </a:solidFill>
                <a:effectLst/>
                <a:uLnTx/>
                <a:uFillTx/>
                <a:latin typeface="Calibri" panose="020F0502020204030204"/>
                <a:ea typeface="+mn-ea"/>
                <a:cs typeface="+mn-cs"/>
              </a:rPr>
              <a:t>brain drain </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from Ukraine; </a:t>
            </a: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 name="Rectangle 1">
            <a:extLst>
              <a:ext uri="{FF2B5EF4-FFF2-40B4-BE49-F238E27FC236}">
                <a16:creationId xmlns:a16="http://schemas.microsoft.com/office/drawing/2014/main" id="{43BD8474-C9AC-48C8-8D0E-AFF88C4188A5}"/>
              </a:ext>
            </a:extLst>
          </p:cNvPr>
          <p:cNvSpPr/>
          <p:nvPr/>
        </p:nvSpPr>
        <p:spPr>
          <a:xfrm>
            <a:off x="465055" y="4486389"/>
            <a:ext cx="11393865" cy="2031325"/>
          </a:xfrm>
          <a:prstGeom prst="rect">
            <a:avLst/>
          </a:prstGeom>
        </p:spPr>
        <p:txBody>
          <a:bodyPr wrap="square">
            <a:spAutoFit/>
          </a:bodyPr>
          <a:lstStyle/>
          <a:p>
            <a:pPr algn="just"/>
            <a:r>
              <a:rPr lang="en-US" dirty="0"/>
              <a:t>DESY with the support of UNIMIB and NRFU will </a:t>
            </a:r>
            <a:r>
              <a:rPr lang="en-US" b="1" dirty="0"/>
              <a:t>map the status of Ukrainian RIs and investigate their capacity building and sustainability needs</a:t>
            </a:r>
            <a:r>
              <a:rPr lang="en-US" dirty="0"/>
              <a:t>. This will create the basis of knowledge that will be used to raise awareness in Europe.</a:t>
            </a:r>
          </a:p>
          <a:p>
            <a:pPr algn="just"/>
            <a:r>
              <a:rPr lang="en-US" dirty="0"/>
              <a:t>DESY with the support of INR NASU and NSC KIPT </a:t>
            </a:r>
            <a:r>
              <a:rPr lang="en-US" b="1" dirty="0"/>
              <a:t>will set up a task force </a:t>
            </a:r>
            <a:r>
              <a:rPr lang="en-US" dirty="0"/>
              <a:t>with representatives of Ukrainian Research Institutions and “corresponding” European stakeholders to </a:t>
            </a:r>
            <a:r>
              <a:rPr lang="en-US" b="1" dirty="0"/>
              <a:t>evaluate the situation of Ukraine RIs and their needs for continuing operation and sustainability</a:t>
            </a:r>
            <a:r>
              <a:rPr lang="en-US" dirty="0"/>
              <a:t>. Members of the task force will be invited to participate to </a:t>
            </a:r>
            <a:r>
              <a:rPr lang="en-US" dirty="0" err="1"/>
              <a:t>internationalscientific</a:t>
            </a:r>
            <a:r>
              <a:rPr lang="en-US" dirty="0"/>
              <a:t> conferences and workshops in order to raise awareness about the capacity building needs of Ukraine RIs and to inform on the overall EURIZON outreach activities.</a:t>
            </a:r>
          </a:p>
        </p:txBody>
      </p:sp>
      <p:sp>
        <p:nvSpPr>
          <p:cNvPr id="3" name="Slide Number Placeholder 2">
            <a:extLst>
              <a:ext uri="{FF2B5EF4-FFF2-40B4-BE49-F238E27FC236}">
                <a16:creationId xmlns:a16="http://schemas.microsoft.com/office/drawing/2014/main" id="{EE844E5C-41D0-4C1F-AF79-A776F3D77994}"/>
              </a:ext>
            </a:extLst>
          </p:cNvPr>
          <p:cNvSpPr>
            <a:spLocks noGrp="1"/>
          </p:cNvSpPr>
          <p:nvPr>
            <p:ph type="sldNum" sz="quarter" idx="12"/>
          </p:nvPr>
        </p:nvSpPr>
        <p:spPr/>
        <p:txBody>
          <a:bodyPr/>
          <a:lstStyle/>
          <a:p>
            <a:fld id="{816A304F-65C8-4975-9904-5A915DF049C6}" type="slidenum">
              <a:rPr lang="en-US" smtClean="0"/>
              <a:t>5</a:t>
            </a:fld>
            <a:endParaRPr lang="en-US"/>
          </a:p>
        </p:txBody>
      </p:sp>
    </p:spTree>
    <p:extLst>
      <p:ext uri="{BB962C8B-B14F-4D97-AF65-F5344CB8AC3E}">
        <p14:creationId xmlns:p14="http://schemas.microsoft.com/office/powerpoint/2010/main" val="35727218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85BB0571-46C3-476E-A5BC-8B77AAEF0FBC}"/>
              </a:ext>
            </a:extLst>
          </p:cNvPr>
          <p:cNvSpPr/>
          <p:nvPr/>
        </p:nvSpPr>
        <p:spPr>
          <a:xfrm>
            <a:off x="182880" y="108471"/>
            <a:ext cx="11863346" cy="646331"/>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0" cap="none" spc="0" normalizeH="0" baseline="0" noProof="0" dirty="0">
                <a:ln>
                  <a:noFill/>
                </a:ln>
                <a:solidFill>
                  <a:srgbClr val="164194"/>
                </a:solidFill>
                <a:effectLst/>
                <a:uLnTx/>
                <a:uFillTx/>
                <a:latin typeface="Calibri" panose="020F0502020204030204"/>
                <a:ea typeface="+mn-ea"/>
                <a:cs typeface="+mn-cs"/>
              </a:rPr>
              <a:t>WP 10: “S</a:t>
            </a:r>
            <a:r>
              <a:rPr kumimoji="0" lang="en-US" sz="3600" b="1" i="0" u="none" strike="noStrike" kern="0" cap="none" spc="0" normalizeH="0" baseline="0" noProof="0" dirty="0" err="1">
                <a:ln>
                  <a:noFill/>
                </a:ln>
                <a:solidFill>
                  <a:srgbClr val="164194"/>
                </a:solidFill>
                <a:effectLst/>
                <a:uLnTx/>
                <a:uFillTx/>
                <a:latin typeface="Calibri" panose="020F0502020204030204"/>
                <a:ea typeface="+mn-ea"/>
                <a:cs typeface="+mn-cs"/>
              </a:rPr>
              <a:t>ustainability</a:t>
            </a:r>
            <a:r>
              <a:rPr kumimoji="0" lang="en-US" sz="3600" b="1" i="0" u="none" strike="noStrike" kern="0" cap="none" spc="0" normalizeH="0" baseline="0" noProof="0" dirty="0">
                <a:ln>
                  <a:noFill/>
                </a:ln>
                <a:solidFill>
                  <a:srgbClr val="164194"/>
                </a:solidFill>
                <a:effectLst/>
                <a:uLnTx/>
                <a:uFillTx/>
                <a:latin typeface="Calibri" panose="020F0502020204030204"/>
                <a:ea typeface="+mn-ea"/>
                <a:cs typeface="+mn-cs"/>
              </a:rPr>
              <a:t> of RIs“ </a:t>
            </a:r>
            <a:r>
              <a:rPr kumimoji="0" lang="en-US" sz="3600" b="1" i="0" u="sng" strike="noStrike" kern="0" cap="none" spc="0" normalizeH="0" baseline="0" noProof="0" dirty="0">
                <a:ln>
                  <a:noFill/>
                </a:ln>
                <a:solidFill>
                  <a:srgbClr val="164194"/>
                </a:solidFill>
                <a:effectLst/>
                <a:uLnTx/>
                <a:uFillTx/>
                <a:latin typeface="Calibri" panose="020F0502020204030204"/>
                <a:ea typeface="+mn-ea"/>
                <a:cs typeface="+mn-cs"/>
              </a:rPr>
              <a:t>in EURIZON</a:t>
            </a:r>
            <a:endParaRPr kumimoji="0" lang="en-US" sz="3600" b="0" i="0" u="sng" strike="noStrike" kern="0" cap="none" spc="0" normalizeH="0" baseline="0" noProof="0" dirty="0">
              <a:ln>
                <a:noFill/>
              </a:ln>
              <a:solidFill>
                <a:srgbClr val="164194"/>
              </a:solidFill>
              <a:effectLst/>
              <a:uLnTx/>
              <a:uFillTx/>
              <a:latin typeface="Calibri" panose="020F0502020204030204"/>
              <a:ea typeface="+mn-ea"/>
              <a:cs typeface="+mn-cs"/>
            </a:endParaRPr>
          </a:p>
        </p:txBody>
      </p:sp>
      <p:sp>
        <p:nvSpPr>
          <p:cNvPr id="18" name="TextBox 5">
            <a:extLst>
              <a:ext uri="{FF2B5EF4-FFF2-40B4-BE49-F238E27FC236}">
                <a16:creationId xmlns:a16="http://schemas.microsoft.com/office/drawing/2014/main" id="{90765564-D9B0-4902-AEEC-FCB9DD765F44}"/>
              </a:ext>
            </a:extLst>
          </p:cNvPr>
          <p:cNvSpPr txBox="1"/>
          <p:nvPr/>
        </p:nvSpPr>
        <p:spPr>
          <a:xfrm>
            <a:off x="650401" y="993261"/>
            <a:ext cx="10916287" cy="707886"/>
          </a:xfrm>
          <a:prstGeom prst="rect">
            <a:avLst/>
          </a:prstGeom>
          <a:solidFill>
            <a:srgbClr val="B4C7E7"/>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black"/>
                </a:solidFill>
                <a:effectLst/>
                <a:uLnTx/>
                <a:uFillTx/>
                <a:latin typeface="Calibri" panose="020F0502020204030204"/>
                <a:ea typeface="+mn-ea"/>
                <a:cs typeface="+mn-cs"/>
              </a:rPr>
              <a:t>WP 10.1  RI Capacity building for all scientific domains in Ukraine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		</a:t>
            </a:r>
            <a:endParaRPr kumimoji="0" lang="en-US" sz="20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1" name="Rectangle 20">
            <a:extLst>
              <a:ext uri="{FF2B5EF4-FFF2-40B4-BE49-F238E27FC236}">
                <a16:creationId xmlns:a16="http://schemas.microsoft.com/office/drawing/2014/main" id="{9ABF6AA6-4C3B-4A6B-8139-04C4779AAE37}"/>
              </a:ext>
            </a:extLst>
          </p:cNvPr>
          <p:cNvSpPr/>
          <p:nvPr/>
        </p:nvSpPr>
        <p:spPr>
          <a:xfrm>
            <a:off x="555606" y="1939606"/>
            <a:ext cx="11246753" cy="4247317"/>
          </a:xfrm>
          <a:prstGeom prst="rect">
            <a:avLst/>
          </a:prstGeom>
        </p:spPr>
        <p:txBody>
          <a:bodyPr wrap="square">
            <a:spAutoFit/>
          </a:bodyPr>
          <a:lstStyle/>
          <a:p>
            <a:pPr marR="0" lvl="0" algn="just" defTabSz="914400" rtl="0" eaLnBrk="1" fontAlgn="auto" latinLnBrk="0" hangingPunct="1">
              <a:lnSpc>
                <a:spcPct val="100000"/>
              </a:lnSpc>
              <a:spcBef>
                <a:spcPts val="0"/>
              </a:spcBef>
              <a:spcAft>
                <a:spcPts val="0"/>
              </a:spcAft>
              <a:buClrTx/>
              <a:buSzTx/>
              <a:tabLst/>
              <a:defRPr/>
            </a:pPr>
            <a:r>
              <a:rPr kumimoji="0" lang="en-US" sz="1800" b="1" i="1" u="sng" strike="noStrike" kern="1200" cap="none" spc="0" normalizeH="0" baseline="0" noProof="0" dirty="0">
                <a:ln>
                  <a:noFill/>
                </a:ln>
                <a:solidFill>
                  <a:prstClr val="black"/>
                </a:solidFill>
                <a:effectLst/>
                <a:uLnTx/>
                <a:uFillTx/>
                <a:latin typeface="Calibri" panose="020F0502020204030204"/>
                <a:ea typeface="+mn-ea"/>
                <a:cs typeface="+mn-cs"/>
              </a:rPr>
              <a:t>SPECIAL FOCUS: </a:t>
            </a:r>
            <a:r>
              <a:rPr lang="en-US" dirty="0">
                <a:solidFill>
                  <a:prstClr val="black"/>
                </a:solidFill>
                <a:latin typeface="Calibri" panose="020F0502020204030204"/>
              </a:rPr>
              <a:t>h</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ow to prevent and revert </a:t>
            </a:r>
            <a:r>
              <a:rPr kumimoji="0" lang="en-US" sz="1800" b="1" i="0" u="sng"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brain drain</a:t>
            </a:r>
            <a:r>
              <a:rPr kumimoji="0" lang="en-US" sz="1800" b="0" i="0" u="sng"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once the situation will allow)</a:t>
            </a:r>
          </a:p>
          <a:p>
            <a:pPr marL="285750" marR="0" lvl="0" indent="-285750" algn="just"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lang="en-US" dirty="0">
              <a:solidFill>
                <a:prstClr val="black"/>
              </a:solidFill>
              <a:latin typeface="Calibri" panose="020F0502020204030204"/>
            </a:endParaRPr>
          </a:p>
          <a:p>
            <a:pPr algn="just"/>
            <a:r>
              <a:rPr lang="en-GB" dirty="0"/>
              <a:t>Due to the current political situation and of the high number of displaced Ukrainian scientists and technicians, brain drain is a </a:t>
            </a:r>
            <a:r>
              <a:rPr lang="en-GB" b="1" dirty="0"/>
              <a:t>serious risk for the future </a:t>
            </a:r>
            <a:r>
              <a:rPr lang="en-GB" dirty="0"/>
              <a:t>of research and science in the country. </a:t>
            </a:r>
          </a:p>
          <a:p>
            <a:pPr algn="just"/>
            <a:r>
              <a:rPr lang="en-GB" dirty="0"/>
              <a:t>The task force under the guide of DESY and with the support of UNIMIB, INR NASU and NSC KIPT will try to </a:t>
            </a:r>
            <a:r>
              <a:rPr lang="en-GB" b="1" dirty="0"/>
              <a:t>identify measures aimed (once the political situation improved) at reverting scientists emigration while stimulating Ukrainian’s scientific capacity building. </a:t>
            </a:r>
          </a:p>
          <a:p>
            <a:pPr algn="just"/>
            <a:endParaRPr lang="en-GB" b="1" dirty="0"/>
          </a:p>
          <a:p>
            <a:pPr algn="just"/>
            <a:r>
              <a:rPr lang="en-GB" dirty="0"/>
              <a:t>We will investigate, together with Ukrainian and European scientists, managers and other experts, opportunities in order to </a:t>
            </a:r>
            <a:r>
              <a:rPr lang="en-GB" b="1" dirty="0"/>
              <a:t>allow Ukrainian researchers to continue to work, develop their career,</a:t>
            </a:r>
            <a:r>
              <a:rPr lang="en-GB" dirty="0"/>
              <a:t> and once the conditions will allow to </a:t>
            </a:r>
            <a:r>
              <a:rPr lang="en-GB" b="1" dirty="0"/>
              <a:t>encourage high skilled workers to stay or come back to the country.</a:t>
            </a:r>
          </a:p>
          <a:p>
            <a:pPr algn="just"/>
            <a:endParaRPr lang="en-GB" b="1" dirty="0"/>
          </a:p>
          <a:p>
            <a:pPr algn="just"/>
            <a:r>
              <a:rPr lang="en-GB" dirty="0"/>
              <a:t>Recommendations will be worked out for the capacity building of the Ukrainian research area, for retaining, growing and reinforcing Ukraine’s scientists, engineers and technicians work force (linked to WP9 tasks).</a:t>
            </a:r>
            <a:endParaRPr lang="en-US" dirty="0"/>
          </a:p>
          <a:p>
            <a:pPr marL="285750" marR="0" lvl="0" indent="-285750" algn="just"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lide Number Placeholder 2">
            <a:extLst>
              <a:ext uri="{FF2B5EF4-FFF2-40B4-BE49-F238E27FC236}">
                <a16:creationId xmlns:a16="http://schemas.microsoft.com/office/drawing/2014/main" id="{8A26E6D4-4DFE-4D1F-B0DA-EADF397573DA}"/>
              </a:ext>
            </a:extLst>
          </p:cNvPr>
          <p:cNvSpPr>
            <a:spLocks noGrp="1"/>
          </p:cNvSpPr>
          <p:nvPr>
            <p:ph type="sldNum" sz="quarter" idx="12"/>
          </p:nvPr>
        </p:nvSpPr>
        <p:spPr/>
        <p:txBody>
          <a:bodyPr/>
          <a:lstStyle/>
          <a:p>
            <a:fld id="{816A304F-65C8-4975-9904-5A915DF049C6}" type="slidenum">
              <a:rPr lang="en-US" smtClean="0"/>
              <a:t>6</a:t>
            </a:fld>
            <a:endParaRPr lang="en-US"/>
          </a:p>
        </p:txBody>
      </p:sp>
    </p:spTree>
    <p:extLst>
      <p:ext uri="{BB962C8B-B14F-4D97-AF65-F5344CB8AC3E}">
        <p14:creationId xmlns:p14="http://schemas.microsoft.com/office/powerpoint/2010/main" val="38530016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85BB0571-46C3-476E-A5BC-8B77AAEF0FBC}"/>
              </a:ext>
            </a:extLst>
          </p:cNvPr>
          <p:cNvSpPr/>
          <p:nvPr/>
        </p:nvSpPr>
        <p:spPr>
          <a:xfrm>
            <a:off x="182880" y="108471"/>
            <a:ext cx="11863346" cy="646331"/>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0" cap="none" spc="0" normalizeH="0" baseline="0" noProof="0" dirty="0">
                <a:ln>
                  <a:noFill/>
                </a:ln>
                <a:solidFill>
                  <a:srgbClr val="164194"/>
                </a:solidFill>
                <a:effectLst/>
                <a:uLnTx/>
                <a:uFillTx/>
                <a:latin typeface="Calibri" panose="020F0502020204030204"/>
                <a:ea typeface="+mn-ea"/>
                <a:cs typeface="+mn-cs"/>
              </a:rPr>
              <a:t>WP 10: “</a:t>
            </a:r>
            <a:r>
              <a:rPr kumimoji="0" lang="en-US" sz="3600" b="1" i="0" u="none" strike="noStrike" kern="0" cap="none" spc="0" normalizeH="0" baseline="0" dirty="0">
                <a:ln>
                  <a:noFill/>
                </a:ln>
                <a:solidFill>
                  <a:srgbClr val="164194"/>
                </a:solidFill>
                <a:effectLst/>
                <a:uLnTx/>
                <a:uFillTx/>
                <a:latin typeface="Calibri" panose="020F0502020204030204"/>
                <a:ea typeface="+mn-ea"/>
                <a:cs typeface="+mn-cs"/>
              </a:rPr>
              <a:t>Sustainability</a:t>
            </a:r>
            <a:r>
              <a:rPr kumimoji="0" lang="en-US" sz="3600" b="1" i="0" u="none" strike="noStrike" kern="0" cap="none" spc="0" normalizeH="0" baseline="0" noProof="0" dirty="0">
                <a:ln>
                  <a:noFill/>
                </a:ln>
                <a:solidFill>
                  <a:srgbClr val="164194"/>
                </a:solidFill>
                <a:effectLst/>
                <a:uLnTx/>
                <a:uFillTx/>
                <a:latin typeface="Calibri" panose="020F0502020204030204"/>
                <a:ea typeface="+mn-ea"/>
                <a:cs typeface="+mn-cs"/>
              </a:rPr>
              <a:t> of RIs“ </a:t>
            </a:r>
            <a:r>
              <a:rPr kumimoji="0" lang="en-US" sz="3600" b="1" i="0" u="sng" strike="noStrike" kern="0" cap="none" spc="0" normalizeH="0" baseline="0" noProof="0" dirty="0">
                <a:ln>
                  <a:noFill/>
                </a:ln>
                <a:solidFill>
                  <a:srgbClr val="164194"/>
                </a:solidFill>
                <a:effectLst/>
                <a:uLnTx/>
                <a:uFillTx/>
                <a:latin typeface="Calibri" panose="020F0502020204030204"/>
                <a:ea typeface="+mn-ea"/>
                <a:cs typeface="+mn-cs"/>
              </a:rPr>
              <a:t>in EURIZON</a:t>
            </a:r>
            <a:endParaRPr kumimoji="0" lang="en-US" sz="3600" b="0" i="0" u="sng" strike="noStrike" kern="0" cap="none" spc="0" normalizeH="0" baseline="0" noProof="0" dirty="0">
              <a:ln>
                <a:noFill/>
              </a:ln>
              <a:solidFill>
                <a:srgbClr val="164194"/>
              </a:solidFill>
              <a:effectLst/>
              <a:uLnTx/>
              <a:uFillTx/>
              <a:latin typeface="Calibri" panose="020F0502020204030204"/>
              <a:ea typeface="+mn-ea"/>
              <a:cs typeface="+mn-cs"/>
            </a:endParaRPr>
          </a:p>
        </p:txBody>
      </p:sp>
      <p:sp>
        <p:nvSpPr>
          <p:cNvPr id="22" name="Rectangle 21">
            <a:extLst>
              <a:ext uri="{FF2B5EF4-FFF2-40B4-BE49-F238E27FC236}">
                <a16:creationId xmlns:a16="http://schemas.microsoft.com/office/drawing/2014/main" id="{43422168-FE8E-402D-9DE8-0C35D828ABB8}"/>
              </a:ext>
            </a:extLst>
          </p:cNvPr>
          <p:cNvSpPr/>
          <p:nvPr/>
        </p:nvSpPr>
        <p:spPr>
          <a:xfrm>
            <a:off x="574987" y="1775473"/>
            <a:ext cx="11161383" cy="1754326"/>
          </a:xfrm>
          <a:prstGeom prst="rect">
            <a:avLst/>
          </a:prstGeom>
        </p:spPr>
        <p:txBody>
          <a:bodyPr wrap="square">
            <a:spAutoFit/>
          </a:bodyPr>
          <a:lstStyle/>
          <a:p>
            <a:pPr algn="just"/>
            <a:r>
              <a:rPr lang="en-US" b="1" dirty="0">
                <a:solidFill>
                  <a:prstClr val="black"/>
                </a:solidFill>
                <a:latin typeface="Calibri" panose="020F0502020204030204"/>
              </a:rPr>
              <a:t>OBJECTIVES:</a:t>
            </a:r>
          </a:p>
          <a:p>
            <a:pPr marL="285750" indent="-285750" algn="just">
              <a:buFont typeface="Wingdings" panose="05000000000000000000" pitchFamily="2" charset="2"/>
              <a:buChar char="v"/>
            </a:pPr>
            <a:r>
              <a:rPr lang="en-US" u="sng" dirty="0">
                <a:solidFill>
                  <a:prstClr val="black"/>
                </a:solidFill>
                <a:latin typeface="Calibri" panose="020F0502020204030204"/>
              </a:rPr>
              <a:t>Outreach activities </a:t>
            </a:r>
            <a:r>
              <a:rPr lang="en-US" dirty="0">
                <a:solidFill>
                  <a:prstClr val="black"/>
                </a:solidFill>
                <a:latin typeface="Calibri" panose="020F0502020204030204"/>
              </a:rPr>
              <a:t>to disseminate the results  of the analysis of the status of  Ukrainian RIs and </a:t>
            </a:r>
            <a:r>
              <a:rPr lang="en-US" u="sng" dirty="0">
                <a:solidFill>
                  <a:prstClr val="black"/>
                </a:solidFill>
                <a:latin typeface="Calibri" panose="020F0502020204030204"/>
              </a:rPr>
              <a:t>advocate about their needs for sustainability and reconstruction;</a:t>
            </a:r>
          </a:p>
          <a:p>
            <a:pPr algn="just"/>
            <a:endParaRPr lang="en-US" u="sng" dirty="0">
              <a:solidFill>
                <a:prstClr val="black"/>
              </a:solidFill>
              <a:latin typeface="Calibri" panose="020F0502020204030204"/>
            </a:endParaRPr>
          </a:p>
          <a:p>
            <a:pPr marL="285750" indent="-285750" algn="just">
              <a:buFont typeface="Wingdings" panose="05000000000000000000" pitchFamily="2" charset="2"/>
              <a:buChar char="v"/>
            </a:pPr>
            <a:r>
              <a:rPr lang="en-US" dirty="0">
                <a:solidFill>
                  <a:prstClr val="black"/>
                </a:solidFill>
                <a:latin typeface="Calibri" panose="020F0502020204030204"/>
              </a:rPr>
              <a:t>Set up and provide a </a:t>
            </a:r>
            <a:r>
              <a:rPr lang="en-US" u="sng" dirty="0">
                <a:solidFill>
                  <a:prstClr val="black"/>
                </a:solidFill>
                <a:latin typeface="Calibri" panose="020F0502020204030204"/>
              </a:rPr>
              <a:t>platform for the dialogue between policymakers and scientists for Ukraine RIs capacity building; </a:t>
            </a:r>
          </a:p>
        </p:txBody>
      </p:sp>
      <p:sp>
        <p:nvSpPr>
          <p:cNvPr id="28" name="TextBox 5">
            <a:extLst>
              <a:ext uri="{FF2B5EF4-FFF2-40B4-BE49-F238E27FC236}">
                <a16:creationId xmlns:a16="http://schemas.microsoft.com/office/drawing/2014/main" id="{5ADE2BCC-5ABF-48A1-9E17-43A4AC573BA7}"/>
              </a:ext>
            </a:extLst>
          </p:cNvPr>
          <p:cNvSpPr txBox="1"/>
          <p:nvPr/>
        </p:nvSpPr>
        <p:spPr>
          <a:xfrm>
            <a:off x="659830" y="1016771"/>
            <a:ext cx="11076541" cy="707886"/>
          </a:xfrm>
          <a:prstGeom prst="rect">
            <a:avLst/>
          </a:prstGeom>
          <a:solidFill>
            <a:srgbClr val="B4C7E7"/>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black"/>
                </a:solidFill>
                <a:effectLst/>
                <a:uLnTx/>
                <a:uFillTx/>
                <a:latin typeface="Calibri" panose="020F0502020204030204"/>
                <a:ea typeface="+mn-ea"/>
                <a:cs typeface="+mn-cs"/>
              </a:rPr>
              <a:t>WP 10.2  Outreach activities for the sustainability of Ukrainian RIs                                                 M36 –M54</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 name="Slide Number Placeholder 1">
            <a:extLst>
              <a:ext uri="{FF2B5EF4-FFF2-40B4-BE49-F238E27FC236}">
                <a16:creationId xmlns:a16="http://schemas.microsoft.com/office/drawing/2014/main" id="{1D167E4F-4784-4887-BCA3-2E297E6F81F0}"/>
              </a:ext>
            </a:extLst>
          </p:cNvPr>
          <p:cNvSpPr>
            <a:spLocks noGrp="1"/>
          </p:cNvSpPr>
          <p:nvPr>
            <p:ph type="sldNum" sz="quarter" idx="12"/>
          </p:nvPr>
        </p:nvSpPr>
        <p:spPr/>
        <p:txBody>
          <a:bodyPr/>
          <a:lstStyle/>
          <a:p>
            <a:fld id="{816A304F-65C8-4975-9904-5A915DF049C6}" type="slidenum">
              <a:rPr lang="en-US" smtClean="0"/>
              <a:t>7</a:t>
            </a:fld>
            <a:endParaRPr lang="en-US"/>
          </a:p>
        </p:txBody>
      </p:sp>
      <p:sp>
        <p:nvSpPr>
          <p:cNvPr id="3" name="Rectangle 2">
            <a:extLst>
              <a:ext uri="{FF2B5EF4-FFF2-40B4-BE49-F238E27FC236}">
                <a16:creationId xmlns:a16="http://schemas.microsoft.com/office/drawing/2014/main" id="{714DAF78-80FA-4471-8671-CF2E8A36AD7D}"/>
              </a:ext>
            </a:extLst>
          </p:cNvPr>
          <p:cNvSpPr/>
          <p:nvPr/>
        </p:nvSpPr>
        <p:spPr>
          <a:xfrm>
            <a:off x="574987" y="3953589"/>
            <a:ext cx="11280741" cy="2585323"/>
          </a:xfrm>
          <a:prstGeom prst="rect">
            <a:avLst/>
          </a:prstGeom>
        </p:spPr>
        <p:txBody>
          <a:bodyPr wrap="square">
            <a:spAutoFit/>
          </a:bodyPr>
          <a:lstStyle/>
          <a:p>
            <a:pPr algn="just"/>
            <a:r>
              <a:rPr lang="en-US" b="1" dirty="0"/>
              <a:t>Webinars and workshops</a:t>
            </a:r>
            <a:r>
              <a:rPr lang="en-US" dirty="0"/>
              <a:t> (up to 2) with European RIs and public authorities to exchange with representatives of Ukrainian RIs landscape will be organized, designed </a:t>
            </a:r>
            <a:r>
              <a:rPr lang="en-US" b="1" dirty="0"/>
              <a:t>to identify opportunities for cooperation and support measures, building sustainable ties towards the future perspective of Ukraine RIs and of their integration with the European RI landscape. </a:t>
            </a:r>
            <a:r>
              <a:rPr lang="en-US" dirty="0"/>
              <a:t>These outreach activities will be used to disseminate the results of the analysis of the status of Ukrainian RIs and to </a:t>
            </a:r>
            <a:r>
              <a:rPr lang="en-US" b="1" dirty="0"/>
              <a:t>advocate about their needs for sustainability and reconstruction;</a:t>
            </a:r>
          </a:p>
          <a:p>
            <a:pPr algn="just"/>
            <a:endParaRPr lang="en-US" b="1" dirty="0"/>
          </a:p>
          <a:p>
            <a:pPr algn="just"/>
            <a:r>
              <a:rPr lang="en-US" dirty="0"/>
              <a:t>EURIZON as both a political and research effort will </a:t>
            </a:r>
            <a:r>
              <a:rPr lang="en-US" b="1" dirty="0"/>
              <a:t>enable the dialogue between policymakers and scientists from EU and Ukraine,</a:t>
            </a:r>
            <a:r>
              <a:rPr lang="en-US" dirty="0"/>
              <a:t> will set up and provide a platform to allow experts to exchange ideas and think about opportunities to </a:t>
            </a:r>
            <a:r>
              <a:rPr lang="en-US" b="1" dirty="0"/>
              <a:t>sustain Ukrainian researchers and RIs capacity building;  </a:t>
            </a:r>
          </a:p>
        </p:txBody>
      </p:sp>
    </p:spTree>
    <p:extLst>
      <p:ext uri="{BB962C8B-B14F-4D97-AF65-F5344CB8AC3E}">
        <p14:creationId xmlns:p14="http://schemas.microsoft.com/office/powerpoint/2010/main" val="42128400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E40DF358-9737-4AC7-96E1-AD368AD3DE24}"/>
              </a:ext>
            </a:extLst>
          </p:cNvPr>
          <p:cNvSpPr txBox="1"/>
          <p:nvPr/>
        </p:nvSpPr>
        <p:spPr>
          <a:xfrm>
            <a:off x="84981" y="782890"/>
            <a:ext cx="12022037" cy="400110"/>
          </a:xfrm>
          <a:prstGeom prst="rect">
            <a:avLst/>
          </a:prstGeom>
          <a:solidFill>
            <a:schemeClr val="accent1">
              <a:lumMod val="20000"/>
              <a:lumOff val="80000"/>
            </a:schemeClr>
          </a:solidFill>
          <a:ln w="28575">
            <a:solidFill>
              <a:schemeClr val="accent1"/>
            </a:solidFill>
          </a:ln>
        </p:spPr>
        <p:txBody>
          <a:bodyPr wrap="square" rtlCol="0">
            <a:spAutoFit/>
          </a:bodyPr>
          <a:lstStyle/>
          <a:p>
            <a:pPr algn="ctr"/>
            <a:r>
              <a:rPr lang="en-US" sz="2000" b="1" dirty="0">
                <a:solidFill>
                  <a:srgbClr val="FF0000"/>
                </a:solidFill>
              </a:rPr>
              <a:t>WP10 : state of advancement</a:t>
            </a:r>
          </a:p>
        </p:txBody>
      </p:sp>
      <p:sp>
        <p:nvSpPr>
          <p:cNvPr id="28" name="TextBox 27">
            <a:extLst>
              <a:ext uri="{FF2B5EF4-FFF2-40B4-BE49-F238E27FC236}">
                <a16:creationId xmlns:a16="http://schemas.microsoft.com/office/drawing/2014/main" id="{79EA8A42-83EA-4255-9341-B0A710CB262F}"/>
              </a:ext>
            </a:extLst>
          </p:cNvPr>
          <p:cNvSpPr txBox="1"/>
          <p:nvPr/>
        </p:nvSpPr>
        <p:spPr>
          <a:xfrm>
            <a:off x="329939" y="1703919"/>
            <a:ext cx="11434714" cy="4524315"/>
          </a:xfrm>
          <a:prstGeom prst="rect">
            <a:avLst/>
          </a:prstGeom>
          <a:noFill/>
          <a:ln>
            <a:solidFill>
              <a:schemeClr val="accent1"/>
            </a:solidFill>
          </a:ln>
        </p:spPr>
        <p:txBody>
          <a:bodyPr wrap="square" rtlCol="0">
            <a:spAutoFit/>
          </a:bodyPr>
          <a:lstStyle/>
          <a:p>
            <a:pPr algn="just"/>
            <a:r>
              <a:rPr lang="en-US" dirty="0"/>
              <a:t>For all these tasks an </a:t>
            </a:r>
            <a:r>
              <a:rPr lang="en-US" b="1" dirty="0"/>
              <a:t>intense preparatory work </a:t>
            </a:r>
            <a:r>
              <a:rPr lang="en-US" dirty="0"/>
              <a:t>is going on since May 2022.  </a:t>
            </a:r>
          </a:p>
          <a:p>
            <a:pPr algn="just"/>
            <a:endParaRPr lang="en-US" dirty="0"/>
          </a:p>
          <a:p>
            <a:pPr algn="just"/>
            <a:r>
              <a:rPr lang="en-US" dirty="0"/>
              <a:t>DESY and UNIMIB teams have had formal and informal, online and physical meetings with representatives from </a:t>
            </a:r>
            <a:r>
              <a:rPr lang="en-US" b="1" dirty="0"/>
              <a:t>European RIs and other research organizations </a:t>
            </a:r>
            <a:r>
              <a:rPr lang="en-US" dirty="0"/>
              <a:t>in order to introduce the preliminary ideas concerning EURIZON Wp10, to raise the interest of the RIs managers and to check their availability in collaborating in the programme. Meetings and links for further collaboration have been established with organizations such as LEAPS, EGI, SOLARIS, the Polish Academy of Science, CTA, APPEC, OPENSCREEN, </a:t>
            </a:r>
            <a:r>
              <a:rPr lang="en-US" dirty="0" err="1"/>
              <a:t>LifeWatch</a:t>
            </a:r>
            <a:r>
              <a:rPr lang="en-US" dirty="0"/>
              <a:t>, ICOS, CESSDA, DARIAH, JIV-ERIC, etc.</a:t>
            </a:r>
          </a:p>
          <a:p>
            <a:pPr algn="just"/>
            <a:endParaRPr lang="en-US" dirty="0"/>
          </a:p>
          <a:p>
            <a:pPr algn="just"/>
            <a:r>
              <a:rPr lang="en-US" dirty="0"/>
              <a:t>Several meetings have been held virtually with representatives of </a:t>
            </a:r>
            <a:r>
              <a:rPr lang="en-US" b="1" dirty="0"/>
              <a:t>Ukrainian RIs and Research Institutions </a:t>
            </a:r>
            <a:r>
              <a:rPr lang="en-US" dirty="0"/>
              <a:t>to introduce EURIZON goals and to ask for suggestions on how to best organize the activities in an efficient and effective way for the benefit of Ukrainian scientists and for the sustainability of Ukrainian RIs. Representatives from the </a:t>
            </a:r>
            <a:r>
              <a:rPr lang="en-US" u="sng" dirty="0"/>
              <a:t>National Research Foundation of Ukraine</a:t>
            </a:r>
            <a:r>
              <a:rPr lang="en-US" dirty="0"/>
              <a:t>, the </a:t>
            </a:r>
            <a:r>
              <a:rPr lang="en-US" u="sng" dirty="0"/>
              <a:t>Young Scientists Council at the Ministry of Education and Science</a:t>
            </a:r>
            <a:r>
              <a:rPr lang="en-US" dirty="0"/>
              <a:t>, the </a:t>
            </a:r>
            <a:r>
              <a:rPr lang="en-US" u="sng" dirty="0"/>
              <a:t>Academy of Science</a:t>
            </a:r>
            <a:r>
              <a:rPr lang="en-US" dirty="0"/>
              <a:t>, the </a:t>
            </a:r>
            <a:r>
              <a:rPr lang="en-US" u="sng" dirty="0"/>
              <a:t>old National Contact Point</a:t>
            </a:r>
            <a:r>
              <a:rPr lang="en-US" dirty="0"/>
              <a:t>, and other </a:t>
            </a:r>
            <a:r>
              <a:rPr lang="en-US" u="sng" dirty="0"/>
              <a:t>scientists from UA RIs and researchers´ support networks </a:t>
            </a:r>
            <a:r>
              <a:rPr lang="en-US" dirty="0"/>
              <a:t>(e.g. </a:t>
            </a:r>
            <a:r>
              <a:rPr lang="en-US" dirty="0" err="1"/>
              <a:t>UAScience.Reload</a:t>
            </a:r>
            <a:r>
              <a:rPr lang="en-US" dirty="0"/>
              <a:t>) have been interviewed and are in contact with EURIZON team for further collaborations and for the dissemination of the opportunities. The team is currently working to finalize the second amendment of EURIZON and the related documents and procedures in view of the official launch of the activities. </a:t>
            </a:r>
          </a:p>
        </p:txBody>
      </p:sp>
      <p:sp>
        <p:nvSpPr>
          <p:cNvPr id="4" name="Slide Number Placeholder 3">
            <a:extLst>
              <a:ext uri="{FF2B5EF4-FFF2-40B4-BE49-F238E27FC236}">
                <a16:creationId xmlns:a16="http://schemas.microsoft.com/office/drawing/2014/main" id="{3385B9FA-1D38-489D-B3BD-328DEA427E1E}"/>
              </a:ext>
            </a:extLst>
          </p:cNvPr>
          <p:cNvSpPr>
            <a:spLocks noGrp="1"/>
          </p:cNvSpPr>
          <p:nvPr>
            <p:ph type="sldNum" sz="quarter" idx="12"/>
          </p:nvPr>
        </p:nvSpPr>
        <p:spPr/>
        <p:txBody>
          <a:bodyPr/>
          <a:lstStyle/>
          <a:p>
            <a:fld id="{816A304F-65C8-4975-9904-5A915DF049C6}" type="slidenum">
              <a:rPr lang="en-US" smtClean="0"/>
              <a:t>8</a:t>
            </a:fld>
            <a:endParaRPr lang="en-US"/>
          </a:p>
        </p:txBody>
      </p:sp>
    </p:spTree>
    <p:extLst>
      <p:ext uri="{BB962C8B-B14F-4D97-AF65-F5344CB8AC3E}">
        <p14:creationId xmlns:p14="http://schemas.microsoft.com/office/powerpoint/2010/main" val="18292666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E6B10ACE-7409-4976-B4C3-8D512D985B79}"/>
              </a:ext>
            </a:extLst>
          </p:cNvPr>
          <p:cNvSpPr txBox="1"/>
          <p:nvPr/>
        </p:nvSpPr>
        <p:spPr>
          <a:xfrm>
            <a:off x="1027731" y="231900"/>
            <a:ext cx="4003866" cy="523220"/>
          </a:xfrm>
          <a:prstGeom prst="rect">
            <a:avLst/>
          </a:prstGeom>
          <a:solidFill>
            <a:schemeClr val="accent1">
              <a:lumMod val="20000"/>
              <a:lumOff val="80000"/>
            </a:schemeClr>
          </a:solidFill>
          <a:ln w="28575">
            <a:solidFill>
              <a:schemeClr val="accent1"/>
            </a:solidFill>
          </a:ln>
        </p:spPr>
        <p:txBody>
          <a:bodyPr wrap="square" rtlCol="0">
            <a:spAutoFit/>
          </a:bodyPr>
          <a:lstStyle>
            <a:defPPr>
              <a:defRPr lang="en-US"/>
            </a:defPPr>
            <a:lvl1pPr algn="ctr">
              <a:defRPr sz="2000">
                <a:solidFill>
                  <a:srgbClr val="FF0000"/>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Next steps  &amp; timing</a:t>
            </a:r>
          </a:p>
        </p:txBody>
      </p:sp>
      <p:sp>
        <p:nvSpPr>
          <p:cNvPr id="3" name="Textfeld 2">
            <a:extLst>
              <a:ext uri="{FF2B5EF4-FFF2-40B4-BE49-F238E27FC236}">
                <a16:creationId xmlns:a16="http://schemas.microsoft.com/office/drawing/2014/main" id="{AA6A409E-DB33-479B-8EEC-A6720C7E5204}"/>
              </a:ext>
            </a:extLst>
          </p:cNvPr>
          <p:cNvSpPr txBox="1"/>
          <p:nvPr/>
        </p:nvSpPr>
        <p:spPr>
          <a:xfrm>
            <a:off x="1027731" y="1209963"/>
            <a:ext cx="9950545" cy="535531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Jan 23 end		WP9 + WP10 work package description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Feb 23			Submission of Amendment II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March 23 </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1800" b="0" i="0" u="sng" strike="noStrike" kern="1200" cap="none" spc="0" normalizeH="0" baseline="0" noProof="0" dirty="0">
                <a:ln>
                  <a:noFill/>
                </a:ln>
                <a:solidFill>
                  <a:prstClr val="black"/>
                </a:solidFill>
                <a:effectLst/>
                <a:uLnTx/>
                <a:uFillTx/>
                <a:latin typeface="Calibri" panose="020F0502020204030204"/>
                <a:ea typeface="+mn-ea"/>
                <a:cs typeface="+mn-cs"/>
              </a:rPr>
              <a:t>REA approval of Amendment II</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March/April 2023	 	Start of 9.1, 9.2, 9.4 , 10.1 and 10.2.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prstClr val="black"/>
              </a:solidFill>
              <a:latin typeface="Calibri" panose="020F0502020204030204"/>
            </a:endParaRPr>
          </a:p>
          <a:p>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April</a:t>
            </a:r>
            <a:r>
              <a:rPr kumimoji="0" lang="en-US" sz="1800" b="0" i="0" u="none" strike="noStrike" kern="1200" cap="none" spc="0" normalizeH="0" baseline="0" dirty="0">
                <a:ln>
                  <a:noFill/>
                </a:ln>
                <a:solidFill>
                  <a:prstClr val="black"/>
                </a:solidFill>
                <a:effectLst/>
                <a:uLnTx/>
                <a:uFillTx/>
                <a:latin typeface="Calibri" panose="020F0502020204030204"/>
                <a:ea typeface="+mn-ea"/>
                <a:cs typeface="+mn-cs"/>
              </a:rPr>
              <a:t>/May 2023		WP10 Kick-off meeting ad Webinar: “</a:t>
            </a:r>
            <a:r>
              <a:rPr lang="en-US" dirty="0"/>
              <a:t>Online symposium of EU and UA RIs” </a:t>
            </a:r>
            <a:endParaRPr kumimoji="0" lang="en-US" sz="1800" b="0" i="0" u="none" strike="noStrike" kern="1200" cap="none" spc="0" normalizeH="0" baseline="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dirty="0">
                <a:ln>
                  <a:noFill/>
                </a:ln>
                <a:solidFill>
                  <a:prstClr val="black"/>
                </a:solidFill>
                <a:effectLst/>
                <a:uLnTx/>
                <a:uFillTx/>
                <a:latin typeface="Calibri" panose="020F0502020204030204"/>
                <a:ea typeface="+mn-ea"/>
                <a:cs typeface="+mn-cs"/>
              </a:rPr>
              <a:t>April/May 2023		Mapping Exercise start; Nomination of the task force for Ukrainian RIs;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dirty="0">
                <a:ln>
                  <a:noFill/>
                </a:ln>
                <a:solidFill>
                  <a:prstClr val="black"/>
                </a:solidFill>
                <a:effectLst/>
                <a:uLnTx/>
                <a:uFillTx/>
                <a:latin typeface="Calibri" panose="020F0502020204030204"/>
                <a:ea typeface="+mn-ea"/>
                <a:cs typeface="+mn-cs"/>
              </a:rPr>
              <a:t>September 2023</a:t>
            </a:r>
            <a:r>
              <a:rPr kumimoji="0" lang="en-US" sz="1800" b="0" i="0" u="none" strike="noStrike" kern="1200" cap="none" spc="0" normalizeH="0" baseline="0" dirty="0">
                <a:ln>
                  <a:noFill/>
                </a:ln>
                <a:solidFill>
                  <a:prstClr val="black"/>
                </a:solidFill>
                <a:effectLst/>
                <a:uLnTx/>
                <a:uFillTx/>
                <a:latin typeface="Calibri" panose="020F0502020204030204"/>
                <a:ea typeface="+mn-ea"/>
                <a:cs typeface="+mn-cs"/>
              </a:rPr>
              <a:t>		</a:t>
            </a:r>
            <a:r>
              <a:rPr lang="en-US" dirty="0">
                <a:solidFill>
                  <a:prstClr val="black"/>
                </a:solidFill>
                <a:latin typeface="Calibri" panose="020F0502020204030204"/>
              </a:rPr>
              <a:t>Mapping preliminary results ready to be disseminated;</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dirty="0">
                <a:ln>
                  <a:noFill/>
                </a:ln>
                <a:solidFill>
                  <a:prstClr val="black"/>
                </a:solidFill>
                <a:effectLst/>
                <a:uLnTx/>
                <a:uFillTx/>
                <a:latin typeface="Calibri" panose="020F0502020204030204"/>
                <a:ea typeface="+mn-ea"/>
                <a:cs typeface="+mn-cs"/>
              </a:rPr>
              <a:t>October/November 2023 	Workshop for the sustainability of Ukrainian RIs;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prstClr val="black"/>
                </a:solidFill>
                <a:latin typeface="Calibri" panose="020F0502020204030204"/>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dirty="0">
                <a:ln>
                  <a:noFill/>
                </a:ln>
                <a:solidFill>
                  <a:prstClr val="black"/>
                </a:solidFill>
                <a:effectLst/>
                <a:uLnTx/>
                <a:uFillTx/>
                <a:latin typeface="Calibri" panose="020F0502020204030204"/>
                <a:ea typeface="+mn-ea"/>
                <a:cs typeface="+mn-cs"/>
              </a:rPr>
              <a:t>			Further </a:t>
            </a:r>
            <a:r>
              <a:rPr kumimoji="0" lang="en-US" sz="1800" b="0" i="0" u="none" strike="noStrike" kern="1200" cap="none" spc="0" normalizeH="0" baseline="0">
                <a:ln>
                  <a:noFill/>
                </a:ln>
                <a:solidFill>
                  <a:prstClr val="black"/>
                </a:solidFill>
                <a:effectLst/>
                <a:uLnTx/>
                <a:uFillTx/>
                <a:latin typeface="Calibri" panose="020F0502020204030204"/>
                <a:ea typeface="+mn-ea"/>
                <a:cs typeface="+mn-cs"/>
              </a:rPr>
              <a:t>dissemination activities;</a:t>
            </a:r>
            <a:r>
              <a:rPr kumimoji="0" lang="en-US" sz="1800" b="0" i="0" u="none" strike="noStrike" kern="1200" cap="none" spc="0" normalizeH="0" baseline="0" dirty="0">
                <a:ln>
                  <a:noFill/>
                </a:ln>
                <a:solidFill>
                  <a:prstClr val="black"/>
                </a:solidFill>
                <a:effectLst/>
                <a:uLnTx/>
                <a:uFillTx/>
                <a:latin typeface="Calibri" panose="020F0502020204030204"/>
                <a:ea typeface="+mn-ea"/>
                <a:cs typeface="+mn-cs"/>
              </a:rPr>
              <a:t>		</a:t>
            </a:r>
          </a:p>
        </p:txBody>
      </p:sp>
      <p:sp>
        <p:nvSpPr>
          <p:cNvPr id="7" name="Explosion: 8 Points 6">
            <a:extLst>
              <a:ext uri="{FF2B5EF4-FFF2-40B4-BE49-F238E27FC236}">
                <a16:creationId xmlns:a16="http://schemas.microsoft.com/office/drawing/2014/main" id="{AC199B36-5D53-4001-815D-53FE2ECD566A}"/>
              </a:ext>
            </a:extLst>
          </p:cNvPr>
          <p:cNvSpPr/>
          <p:nvPr/>
        </p:nvSpPr>
        <p:spPr>
          <a:xfrm>
            <a:off x="7396732" y="1469684"/>
            <a:ext cx="2076417" cy="1337301"/>
          </a:xfrm>
          <a:prstGeom prst="irregularSeal1">
            <a:avLst/>
          </a:prstGeom>
        </p:spPr>
        <p:style>
          <a:lnRef idx="1">
            <a:schemeClr val="accent2"/>
          </a:lnRef>
          <a:fillRef idx="2">
            <a:schemeClr val="accent2"/>
          </a:fillRef>
          <a:effectRef idx="1">
            <a:schemeClr val="accent2"/>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TIME is  critical </a:t>
            </a:r>
          </a:p>
        </p:txBody>
      </p:sp>
      <p:sp>
        <p:nvSpPr>
          <p:cNvPr id="8" name="Slide Number Placeholder 7">
            <a:extLst>
              <a:ext uri="{FF2B5EF4-FFF2-40B4-BE49-F238E27FC236}">
                <a16:creationId xmlns:a16="http://schemas.microsoft.com/office/drawing/2014/main" id="{D5E0DB0B-333B-4487-B020-62DCDF002235}"/>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16A304F-65C8-4975-9904-5A915DF049C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112626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1557</Words>
  <Application>Microsoft Office PowerPoint</Application>
  <PresentationFormat>Widescreen</PresentationFormat>
  <Paragraphs>112</Paragraphs>
  <Slides>10</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10</vt:i4>
      </vt:variant>
    </vt:vector>
  </HeadingPairs>
  <TitlesOfParts>
    <vt:vector size="17" baseType="lpstr">
      <vt:lpstr>Arial</vt:lpstr>
      <vt:lpstr>Calibri</vt:lpstr>
      <vt:lpstr>Calibri Light</vt:lpstr>
      <vt:lpstr>Cambria</vt:lpstr>
      <vt:lpstr>Wingdings</vt:lpstr>
      <vt:lpstr>Office Theme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Facile, Greta</dc:creator>
  <cp:lastModifiedBy>Facile, Greta</cp:lastModifiedBy>
  <cp:revision>316</cp:revision>
  <dcterms:created xsi:type="dcterms:W3CDTF">2022-08-02T15:51:30Z</dcterms:created>
  <dcterms:modified xsi:type="dcterms:W3CDTF">2023-02-10T11:50:56Z</dcterms:modified>
</cp:coreProperties>
</file>