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89" r:id="rId3"/>
    <p:sldId id="280" r:id="rId4"/>
    <p:sldId id="28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cile, Greta" initials="FG" lastIdx="3" clrIdx="0">
    <p:extLst>
      <p:ext uri="{19B8F6BF-5375-455C-9EA6-DF929625EA0E}">
        <p15:presenceInfo xmlns:p15="http://schemas.microsoft.com/office/powerpoint/2012/main" userId="S-1-5-21-3018955115-4118484798-3177128962-959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68" d="100"/>
          <a:sy n="68" d="100"/>
        </p:scale>
        <p:origin x="5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B537C2-BB9B-48D1-B6C2-543E2602697D}" type="datetimeFigureOut">
              <a:rPr lang="en-US" smtClean="0"/>
              <a:t>08-Feb-23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FE1DFB-AF7C-45CD-8445-4971D8264961}" type="slidenum">
              <a:rPr lang="en-US" smtClean="0"/>
              <a:t>‹#›</a:t>
            </a:fld>
            <a:endParaRPr lang="en-US"/>
          </a:p>
        </p:txBody>
      </p:sp>
    </p:spTree>
    <p:extLst>
      <p:ext uri="{BB962C8B-B14F-4D97-AF65-F5344CB8AC3E}">
        <p14:creationId xmlns:p14="http://schemas.microsoft.com/office/powerpoint/2010/main" val="3154991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9FD9F-4704-46F7-BA7A-4CDCEDB9C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8B03D8-6F12-43C4-81C8-9C7AC3C77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CC18B3-D379-4E68-9374-7627713CA0AA}"/>
              </a:ext>
            </a:extLst>
          </p:cNvPr>
          <p:cNvSpPr>
            <a:spLocks noGrp="1"/>
          </p:cNvSpPr>
          <p:nvPr>
            <p:ph type="dt" sz="half" idx="10"/>
          </p:nvPr>
        </p:nvSpPr>
        <p:spPr/>
        <p:txBody>
          <a:bodyPr/>
          <a:lstStyle/>
          <a:p>
            <a:fld id="{CF130B4F-1119-462A-867E-8B75750116B8}" type="datetime1">
              <a:rPr lang="en-US" smtClean="0"/>
              <a:t>08-Feb-23</a:t>
            </a:fld>
            <a:endParaRPr lang="en-US"/>
          </a:p>
        </p:txBody>
      </p:sp>
      <p:sp>
        <p:nvSpPr>
          <p:cNvPr id="5" name="Footer Placeholder 4">
            <a:extLst>
              <a:ext uri="{FF2B5EF4-FFF2-40B4-BE49-F238E27FC236}">
                <a16:creationId xmlns:a16="http://schemas.microsoft.com/office/drawing/2014/main" id="{7DBC7B48-36B7-464F-AA95-F43FC96C1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BBB6A-2EA3-46C7-8536-34DF92323AAC}"/>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573555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657F3-7329-4A0E-9AA5-21AB2BBB89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2A814-7009-4BFF-96AA-FE651204594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45603-0E74-41EA-9D9E-FA9CDE432A7B}"/>
              </a:ext>
            </a:extLst>
          </p:cNvPr>
          <p:cNvSpPr>
            <a:spLocks noGrp="1"/>
          </p:cNvSpPr>
          <p:nvPr>
            <p:ph type="dt" sz="half" idx="10"/>
          </p:nvPr>
        </p:nvSpPr>
        <p:spPr/>
        <p:txBody>
          <a:bodyPr/>
          <a:lstStyle/>
          <a:p>
            <a:fld id="{7A71FE48-80AE-496C-ADF9-571B7F88580F}" type="datetime1">
              <a:rPr lang="en-US" smtClean="0"/>
              <a:t>08-Feb-23</a:t>
            </a:fld>
            <a:endParaRPr lang="en-US"/>
          </a:p>
        </p:txBody>
      </p:sp>
      <p:sp>
        <p:nvSpPr>
          <p:cNvPr id="5" name="Footer Placeholder 4">
            <a:extLst>
              <a:ext uri="{FF2B5EF4-FFF2-40B4-BE49-F238E27FC236}">
                <a16:creationId xmlns:a16="http://schemas.microsoft.com/office/drawing/2014/main" id="{674B1492-35EA-4C3B-BE9C-B2DE4C4F2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233BC-99B5-4FCF-A375-5DEB11213A7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5628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41DBAD-8AAE-4334-BCF5-6E783AB6CA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37B0CB-305E-41A8-9AA5-9F2400A985C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F2E0B-881C-4DE9-BE8C-BEEB6ACB4C07}"/>
              </a:ext>
            </a:extLst>
          </p:cNvPr>
          <p:cNvSpPr>
            <a:spLocks noGrp="1"/>
          </p:cNvSpPr>
          <p:nvPr>
            <p:ph type="dt" sz="half" idx="10"/>
          </p:nvPr>
        </p:nvSpPr>
        <p:spPr/>
        <p:txBody>
          <a:bodyPr/>
          <a:lstStyle/>
          <a:p>
            <a:fld id="{9058A312-78DF-464E-B9AF-3724CC19C8C5}" type="datetime1">
              <a:rPr lang="en-US" smtClean="0"/>
              <a:t>08-Feb-23</a:t>
            </a:fld>
            <a:endParaRPr lang="en-US"/>
          </a:p>
        </p:txBody>
      </p:sp>
      <p:sp>
        <p:nvSpPr>
          <p:cNvPr id="5" name="Footer Placeholder 4">
            <a:extLst>
              <a:ext uri="{FF2B5EF4-FFF2-40B4-BE49-F238E27FC236}">
                <a16:creationId xmlns:a16="http://schemas.microsoft.com/office/drawing/2014/main" id="{C7FB2189-A8F9-4989-B6BC-3809B8B31F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F18D0F-0A38-487D-BDA5-51311B5B59A7}"/>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96084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FED61-CD5B-43FD-995B-38CD7E473F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EE7A7-B721-4D41-99C4-EAC945DBA2E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AE436-136B-4D91-AF66-D066EC74C7AC}"/>
              </a:ext>
            </a:extLst>
          </p:cNvPr>
          <p:cNvSpPr>
            <a:spLocks noGrp="1"/>
          </p:cNvSpPr>
          <p:nvPr>
            <p:ph type="dt" sz="half" idx="10"/>
          </p:nvPr>
        </p:nvSpPr>
        <p:spPr/>
        <p:txBody>
          <a:bodyPr/>
          <a:lstStyle/>
          <a:p>
            <a:fld id="{0108F0C4-09E1-4D88-977D-373E38459330}" type="datetime1">
              <a:rPr lang="en-US" smtClean="0"/>
              <a:t>08-Feb-23</a:t>
            </a:fld>
            <a:endParaRPr lang="en-US"/>
          </a:p>
        </p:txBody>
      </p:sp>
      <p:sp>
        <p:nvSpPr>
          <p:cNvPr id="5" name="Footer Placeholder 4">
            <a:extLst>
              <a:ext uri="{FF2B5EF4-FFF2-40B4-BE49-F238E27FC236}">
                <a16:creationId xmlns:a16="http://schemas.microsoft.com/office/drawing/2014/main" id="{0E58E8B5-4091-4BDF-A528-FC159F2BD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51BF3-3F65-4FC6-A063-D3EC76E1CB4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866006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5F646-1E2C-4B18-A605-C092F2F85F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FD1A10-88B2-401B-88F6-0FE0E1D760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DB07054-9003-4761-8F45-C293A08F9D9E}"/>
              </a:ext>
            </a:extLst>
          </p:cNvPr>
          <p:cNvSpPr>
            <a:spLocks noGrp="1"/>
          </p:cNvSpPr>
          <p:nvPr>
            <p:ph type="dt" sz="half" idx="10"/>
          </p:nvPr>
        </p:nvSpPr>
        <p:spPr/>
        <p:txBody>
          <a:bodyPr/>
          <a:lstStyle/>
          <a:p>
            <a:fld id="{5D015418-D645-4A6F-A30C-93F6AD715254}" type="datetime1">
              <a:rPr lang="en-US" smtClean="0"/>
              <a:t>08-Feb-23</a:t>
            </a:fld>
            <a:endParaRPr lang="en-US"/>
          </a:p>
        </p:txBody>
      </p:sp>
      <p:sp>
        <p:nvSpPr>
          <p:cNvPr id="5" name="Footer Placeholder 4">
            <a:extLst>
              <a:ext uri="{FF2B5EF4-FFF2-40B4-BE49-F238E27FC236}">
                <a16:creationId xmlns:a16="http://schemas.microsoft.com/office/drawing/2014/main" id="{530BF0F1-B571-4C32-B3A4-9862C29E2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E1634F-34A2-4319-B2C6-C707FE6B0B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68078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998E-F92A-4A97-9F79-8FB3E5CD42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E1E384-2E09-421B-8BC9-294DD1EEFD2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992C7DB-112E-43A2-870A-52619D3395F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17D661-50F5-47FD-8BA1-2FA79D590A37}"/>
              </a:ext>
            </a:extLst>
          </p:cNvPr>
          <p:cNvSpPr>
            <a:spLocks noGrp="1"/>
          </p:cNvSpPr>
          <p:nvPr>
            <p:ph type="dt" sz="half" idx="10"/>
          </p:nvPr>
        </p:nvSpPr>
        <p:spPr/>
        <p:txBody>
          <a:bodyPr/>
          <a:lstStyle/>
          <a:p>
            <a:fld id="{E73F2B21-D665-446C-9864-8747A7A95F3A}" type="datetime1">
              <a:rPr lang="en-US" smtClean="0"/>
              <a:t>08-Feb-23</a:t>
            </a:fld>
            <a:endParaRPr lang="en-US"/>
          </a:p>
        </p:txBody>
      </p:sp>
      <p:sp>
        <p:nvSpPr>
          <p:cNvPr id="6" name="Footer Placeholder 5">
            <a:extLst>
              <a:ext uri="{FF2B5EF4-FFF2-40B4-BE49-F238E27FC236}">
                <a16:creationId xmlns:a16="http://schemas.microsoft.com/office/drawing/2014/main" id="{D4647A2B-9E7B-47F8-A604-CA522E9FB2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3B410-8171-493A-914D-5278F498EAE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68131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63FA6-D112-4133-B031-D9E9F8CB25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22968C-14E7-49D1-BD09-04498B9EA4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0E8E2B2-7F79-41BC-8A67-A5DC4B01EC9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52E77B-D7DC-4EB1-8E04-7411998A1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242470C-16DE-46B0-BA28-7EB9A68CCF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D8CDD3-5B04-47E4-BF86-C945C2179CAF}"/>
              </a:ext>
            </a:extLst>
          </p:cNvPr>
          <p:cNvSpPr>
            <a:spLocks noGrp="1"/>
          </p:cNvSpPr>
          <p:nvPr>
            <p:ph type="dt" sz="half" idx="10"/>
          </p:nvPr>
        </p:nvSpPr>
        <p:spPr/>
        <p:txBody>
          <a:bodyPr/>
          <a:lstStyle/>
          <a:p>
            <a:fld id="{5E6CB461-E802-441C-AEB5-8F65E9D31CED}" type="datetime1">
              <a:rPr lang="en-US" smtClean="0"/>
              <a:t>08-Feb-23</a:t>
            </a:fld>
            <a:endParaRPr lang="en-US"/>
          </a:p>
        </p:txBody>
      </p:sp>
      <p:sp>
        <p:nvSpPr>
          <p:cNvPr id="8" name="Footer Placeholder 7">
            <a:extLst>
              <a:ext uri="{FF2B5EF4-FFF2-40B4-BE49-F238E27FC236}">
                <a16:creationId xmlns:a16="http://schemas.microsoft.com/office/drawing/2014/main" id="{81D29C7B-F2F0-408B-9717-95D4520D21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49C45F-D9F9-490B-A9C3-2E6089095A44}"/>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45837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33BD6-B90D-48B8-8C94-858D3D305A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10A28-3A00-4694-9B14-EEA15D8DEBA8}"/>
              </a:ext>
            </a:extLst>
          </p:cNvPr>
          <p:cNvSpPr>
            <a:spLocks noGrp="1"/>
          </p:cNvSpPr>
          <p:nvPr>
            <p:ph type="dt" sz="half" idx="10"/>
          </p:nvPr>
        </p:nvSpPr>
        <p:spPr/>
        <p:txBody>
          <a:bodyPr/>
          <a:lstStyle/>
          <a:p>
            <a:fld id="{30F5D8DD-BD5C-4235-9BFA-9CE008860F34}" type="datetime1">
              <a:rPr lang="en-US" smtClean="0"/>
              <a:t>08-Feb-23</a:t>
            </a:fld>
            <a:endParaRPr lang="en-US"/>
          </a:p>
        </p:txBody>
      </p:sp>
      <p:sp>
        <p:nvSpPr>
          <p:cNvPr id="4" name="Footer Placeholder 3">
            <a:extLst>
              <a:ext uri="{FF2B5EF4-FFF2-40B4-BE49-F238E27FC236}">
                <a16:creationId xmlns:a16="http://schemas.microsoft.com/office/drawing/2014/main" id="{53525DD6-F766-42B4-8F7F-DA056873A3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94A80A-4BAB-43E2-8F49-8564CCD1B983}"/>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1882604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77A31-91F9-4D1A-8ED6-A4473F63D75D}"/>
              </a:ext>
            </a:extLst>
          </p:cNvPr>
          <p:cNvSpPr>
            <a:spLocks noGrp="1"/>
          </p:cNvSpPr>
          <p:nvPr>
            <p:ph type="dt" sz="half" idx="10"/>
          </p:nvPr>
        </p:nvSpPr>
        <p:spPr/>
        <p:txBody>
          <a:bodyPr/>
          <a:lstStyle/>
          <a:p>
            <a:fld id="{B73947B1-4BB3-444E-962F-BC7ED6747AC0}" type="datetime1">
              <a:rPr lang="en-US" smtClean="0"/>
              <a:t>08-Feb-23</a:t>
            </a:fld>
            <a:endParaRPr lang="en-US"/>
          </a:p>
        </p:txBody>
      </p:sp>
      <p:sp>
        <p:nvSpPr>
          <p:cNvPr id="3" name="Footer Placeholder 2">
            <a:extLst>
              <a:ext uri="{FF2B5EF4-FFF2-40B4-BE49-F238E27FC236}">
                <a16:creationId xmlns:a16="http://schemas.microsoft.com/office/drawing/2014/main" id="{EFF0F986-D91D-4002-A64A-173DD82C91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2B66AC-4302-4743-BFBF-CC340D978865}"/>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768599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FDCC-5534-4250-9551-E2D6128DFA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9AFAE2-78AA-408F-AA3E-1A1A544B9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E9F3A8-1273-45F9-9D63-0A20585378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7048EC-D7EF-41CE-9DC4-CFAAA8E74E40}"/>
              </a:ext>
            </a:extLst>
          </p:cNvPr>
          <p:cNvSpPr>
            <a:spLocks noGrp="1"/>
          </p:cNvSpPr>
          <p:nvPr>
            <p:ph type="dt" sz="half" idx="10"/>
          </p:nvPr>
        </p:nvSpPr>
        <p:spPr/>
        <p:txBody>
          <a:bodyPr/>
          <a:lstStyle/>
          <a:p>
            <a:fld id="{6DEC4AF9-A805-4216-8170-2DB99C84DD70}" type="datetime1">
              <a:rPr lang="en-US" smtClean="0"/>
              <a:t>08-Feb-23</a:t>
            </a:fld>
            <a:endParaRPr lang="en-US"/>
          </a:p>
        </p:txBody>
      </p:sp>
      <p:sp>
        <p:nvSpPr>
          <p:cNvPr id="6" name="Footer Placeholder 5">
            <a:extLst>
              <a:ext uri="{FF2B5EF4-FFF2-40B4-BE49-F238E27FC236}">
                <a16:creationId xmlns:a16="http://schemas.microsoft.com/office/drawing/2014/main" id="{89A9B840-E89B-4FED-9C02-81754E68C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CBB2CF-5CCA-428A-81CD-518A123A01B1}"/>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377252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4DF8-2247-4290-973C-560F9BC445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DDF7A1-AB66-40D6-9CA7-A02B4A78C7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29E43DA-342E-476A-9177-DE4F5E3E14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54E913-3209-42C6-9DB9-F11E9E1A3494}"/>
              </a:ext>
            </a:extLst>
          </p:cNvPr>
          <p:cNvSpPr>
            <a:spLocks noGrp="1"/>
          </p:cNvSpPr>
          <p:nvPr>
            <p:ph type="dt" sz="half" idx="10"/>
          </p:nvPr>
        </p:nvSpPr>
        <p:spPr/>
        <p:txBody>
          <a:bodyPr/>
          <a:lstStyle/>
          <a:p>
            <a:fld id="{A9FC8EFD-CD15-46E5-84A5-A8ED41B61C65}" type="datetime1">
              <a:rPr lang="en-US" smtClean="0"/>
              <a:t>08-Feb-23</a:t>
            </a:fld>
            <a:endParaRPr lang="en-US"/>
          </a:p>
        </p:txBody>
      </p:sp>
      <p:sp>
        <p:nvSpPr>
          <p:cNvPr id="6" name="Footer Placeholder 5">
            <a:extLst>
              <a:ext uri="{FF2B5EF4-FFF2-40B4-BE49-F238E27FC236}">
                <a16:creationId xmlns:a16="http://schemas.microsoft.com/office/drawing/2014/main" id="{C7124363-8F5B-44BF-9EB7-F09203B387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48040-A91F-4551-B9A7-6BAD1E89176A}"/>
              </a:ext>
            </a:extLst>
          </p:cNvPr>
          <p:cNvSpPr>
            <a:spLocks noGrp="1"/>
          </p:cNvSpPr>
          <p:nvPr>
            <p:ph type="sldNum" sz="quarter" idx="12"/>
          </p:nvPr>
        </p:nvSpPr>
        <p:spPr/>
        <p:txBody>
          <a:bodyPr/>
          <a:lstStyle/>
          <a:p>
            <a:fld id="{816A304F-65C8-4975-9904-5A915DF049C6}" type="slidenum">
              <a:rPr lang="en-US" smtClean="0"/>
              <a:t>‹#›</a:t>
            </a:fld>
            <a:endParaRPr lang="en-US"/>
          </a:p>
        </p:txBody>
      </p:sp>
    </p:spTree>
    <p:extLst>
      <p:ext uri="{BB962C8B-B14F-4D97-AF65-F5344CB8AC3E}">
        <p14:creationId xmlns:p14="http://schemas.microsoft.com/office/powerpoint/2010/main" val="243878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040D73-6DC2-42C0-BFBC-6B31DC1A18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1F0A35-E07E-4258-AB68-0679998DFC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C83B-FFAC-45E0-A35A-2D79BB16AF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A7168-A481-41CF-801F-8305FEECA942}" type="datetime1">
              <a:rPr lang="en-US" smtClean="0"/>
              <a:t>08-Feb-23</a:t>
            </a:fld>
            <a:endParaRPr lang="en-US"/>
          </a:p>
        </p:txBody>
      </p:sp>
      <p:sp>
        <p:nvSpPr>
          <p:cNvPr id="5" name="Footer Placeholder 4">
            <a:extLst>
              <a:ext uri="{FF2B5EF4-FFF2-40B4-BE49-F238E27FC236}">
                <a16:creationId xmlns:a16="http://schemas.microsoft.com/office/drawing/2014/main" id="{AB32566E-85C1-4FDC-9E6D-D4EAFEC2AA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3B8376-B2AD-4F22-A0B5-DCF6D347B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A304F-65C8-4975-9904-5A915DF049C6}" type="slidenum">
              <a:rPr lang="en-US" smtClean="0"/>
              <a:t>‹#›</a:t>
            </a:fld>
            <a:endParaRPr lang="en-US"/>
          </a:p>
        </p:txBody>
      </p:sp>
    </p:spTree>
    <p:extLst>
      <p:ext uri="{BB962C8B-B14F-4D97-AF65-F5344CB8AC3E}">
        <p14:creationId xmlns:p14="http://schemas.microsoft.com/office/powerpoint/2010/main" val="9346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4460" y="6135398"/>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340053" y="482818"/>
            <a:ext cx="11507845" cy="507831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5400" b="1" kern="0" dirty="0">
                <a:solidFill>
                  <a:srgbClr val="164194"/>
                </a:solidFill>
                <a:ea typeface="+mj-ea"/>
                <a:cs typeface="+mj-cs"/>
              </a:rPr>
              <a:t>EURIZON NON-TECHNICAL WPs</a:t>
            </a:r>
          </a:p>
          <a:p>
            <a:pPr marL="0" marR="0" lvl="0" indent="0" algn="ctr" defTabSz="914400" eaLnBrk="1" fontAlgn="auto" latinLnBrk="0" hangingPunct="1">
              <a:lnSpc>
                <a:spcPct val="100000"/>
              </a:lnSpc>
              <a:spcBef>
                <a:spcPts val="0"/>
              </a:spcBef>
              <a:spcAft>
                <a:spcPts val="0"/>
              </a:spcAft>
              <a:buClrTx/>
              <a:buSzTx/>
              <a:buFontTx/>
              <a:buNone/>
              <a:tabLst/>
              <a:defRPr/>
            </a:pPr>
            <a:r>
              <a:rPr lang="de-DE" sz="5400" b="1" i="1" kern="0" dirty="0">
                <a:solidFill>
                  <a:srgbClr val="164194"/>
                </a:solidFill>
                <a:ea typeface="+mj-ea"/>
                <a:cs typeface="+mj-cs"/>
              </a:rPr>
              <a:t>Parallel </a:t>
            </a:r>
            <a:r>
              <a:rPr lang="de-DE" sz="5400" b="1" i="1" kern="0" dirty="0" err="1">
                <a:solidFill>
                  <a:srgbClr val="164194"/>
                </a:solidFill>
                <a:ea typeface="+mj-ea"/>
                <a:cs typeface="+mj-cs"/>
              </a:rPr>
              <a:t>session</a:t>
            </a:r>
            <a:endParaRPr lang="de-DE" sz="5400" b="1" i="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sz="4400" b="1" kern="0" dirty="0">
                <a:solidFill>
                  <a:srgbClr val="164194"/>
                </a:solidFill>
                <a:ea typeface="+mj-ea"/>
                <a:cs typeface="+mj-cs"/>
              </a:rPr>
              <a:t>WP 9: Fellowship and Training programme</a:t>
            </a:r>
          </a:p>
          <a:p>
            <a:pPr marL="0" marR="0" lvl="0" indent="0" algn="ctr" defTabSz="914400" eaLnBrk="1" fontAlgn="auto" latinLnBrk="0" hangingPunct="1">
              <a:lnSpc>
                <a:spcPct val="100000"/>
              </a:lnSpc>
              <a:spcBef>
                <a:spcPts val="0"/>
              </a:spcBef>
              <a:spcAft>
                <a:spcPts val="0"/>
              </a:spcAft>
              <a:buClrTx/>
              <a:buSzTx/>
              <a:buFontTx/>
              <a:buNone/>
              <a:tabLst/>
              <a:defRPr/>
            </a:pPr>
            <a:endParaRPr lang="de-DE" sz="4400" b="1" kern="0" dirty="0">
              <a:solidFill>
                <a:srgbClr val="164194"/>
              </a:solidFill>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r>
              <a:rPr lang="de-DE" sz="4400" b="1" kern="0" dirty="0">
                <a:solidFill>
                  <a:srgbClr val="164194"/>
                </a:solidFill>
                <a:ea typeface="+mj-ea"/>
                <a:cs typeface="+mj-cs"/>
              </a:rPr>
              <a:t>WP10: </a:t>
            </a:r>
            <a:r>
              <a:rPr lang="en-US" sz="4400" b="1" kern="0" dirty="0">
                <a:solidFill>
                  <a:srgbClr val="164194"/>
                </a:solidFill>
                <a:ea typeface="+mj-ea"/>
                <a:cs typeface="+mj-cs"/>
              </a:rPr>
              <a:t>Sustainability</a:t>
            </a:r>
            <a:r>
              <a:rPr lang="de-DE" sz="4400" b="1" kern="0" dirty="0">
                <a:solidFill>
                  <a:srgbClr val="164194"/>
                </a:solidFill>
                <a:ea typeface="+mj-ea"/>
                <a:cs typeface="+mj-cs"/>
              </a:rPr>
              <a:t> </a:t>
            </a:r>
            <a:r>
              <a:rPr lang="de-DE" sz="4400" b="1" kern="0" dirty="0" err="1">
                <a:solidFill>
                  <a:srgbClr val="164194"/>
                </a:solidFill>
                <a:ea typeface="+mj-ea"/>
                <a:cs typeface="+mj-cs"/>
              </a:rPr>
              <a:t>of</a:t>
            </a:r>
            <a:r>
              <a:rPr lang="de-DE" sz="4400" b="1" kern="0" dirty="0">
                <a:solidFill>
                  <a:srgbClr val="164194"/>
                </a:solidFill>
                <a:ea typeface="+mj-ea"/>
                <a:cs typeface="+mj-cs"/>
              </a:rPr>
              <a:t> RIs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4000" b="0" i="0" u="none" strike="noStrike" kern="0" cap="none" spc="0" normalizeH="0" baseline="0" noProof="0" dirty="0">
              <a:ln>
                <a:noFill/>
              </a:ln>
              <a:solidFill>
                <a:srgbClr val="164194"/>
              </a:solidFill>
              <a:effectLst/>
              <a:uLnTx/>
              <a:uFillTx/>
              <a:ea typeface="+mj-ea"/>
              <a:cs typeface="+mj-cs"/>
            </a:endParaRPr>
          </a:p>
        </p:txBody>
      </p:sp>
      <p:sp>
        <p:nvSpPr>
          <p:cNvPr id="8" name="Slide Number Placeholder 7">
            <a:extLst>
              <a:ext uri="{FF2B5EF4-FFF2-40B4-BE49-F238E27FC236}">
                <a16:creationId xmlns:a16="http://schemas.microsoft.com/office/drawing/2014/main" id="{78A8F79E-E42D-4B2F-BC1E-9B50B61A0FFB}"/>
              </a:ext>
            </a:extLst>
          </p:cNvPr>
          <p:cNvSpPr>
            <a:spLocks noGrp="1"/>
          </p:cNvSpPr>
          <p:nvPr>
            <p:ph type="sldNum" sz="quarter" idx="12"/>
          </p:nvPr>
        </p:nvSpPr>
        <p:spPr/>
        <p:txBody>
          <a:bodyPr/>
          <a:lstStyle/>
          <a:p>
            <a:fld id="{816A304F-65C8-4975-9904-5A915DF049C6}" type="slidenum">
              <a:rPr lang="en-US" smtClean="0"/>
              <a:t>1</a:t>
            </a:fld>
            <a:endParaRPr lang="en-US"/>
          </a:p>
        </p:txBody>
      </p:sp>
    </p:spTree>
    <p:extLst>
      <p:ext uri="{BB962C8B-B14F-4D97-AF65-F5344CB8AC3E}">
        <p14:creationId xmlns:p14="http://schemas.microsoft.com/office/powerpoint/2010/main" val="649024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9">
            <a:extLst>
              <a:ext uri="{FF2B5EF4-FFF2-40B4-BE49-F238E27FC236}">
                <a16:creationId xmlns:a16="http://schemas.microsoft.com/office/drawing/2014/main" id="{0FDCD57F-8B86-4131-B7BB-301901A0ECB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0053" y="6238240"/>
            <a:ext cx="3883558" cy="421162"/>
          </a:xfrm>
          <a:prstGeom prst="rect">
            <a:avLst/>
          </a:prstGeom>
          <a:noFill/>
        </p:spPr>
      </p:pic>
      <p:pic>
        <p:nvPicPr>
          <p:cNvPr id="3" name="Grafik 6">
            <a:extLst>
              <a:ext uri="{FF2B5EF4-FFF2-40B4-BE49-F238E27FC236}">
                <a16:creationId xmlns:a16="http://schemas.microsoft.com/office/drawing/2014/main" id="{CA87B4FA-CF07-43EE-9B44-AAE4AB6143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2018" y="6289701"/>
            <a:ext cx="2174709" cy="498422"/>
          </a:xfrm>
          <a:prstGeom prst="rect">
            <a:avLst/>
          </a:prstGeom>
        </p:spPr>
      </p:pic>
      <p:sp>
        <p:nvSpPr>
          <p:cNvPr id="4" name="Titelplatzhalter 1">
            <a:extLst>
              <a:ext uri="{FF2B5EF4-FFF2-40B4-BE49-F238E27FC236}">
                <a16:creationId xmlns:a16="http://schemas.microsoft.com/office/drawing/2014/main" id="{B6AB8AF1-A0B9-4368-A6EE-918E6A8C0B7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de-DE" sz="4400" b="0" i="0" u="none" strike="noStrike" kern="1200" cap="none" spc="0" normalizeH="0" baseline="0" noProof="0" dirty="0">
              <a:ln>
                <a:noFill/>
              </a:ln>
              <a:solidFill>
                <a:sysClr val="windowText" lastClr="000000"/>
              </a:solidFill>
              <a:effectLst/>
              <a:uLnTx/>
              <a:uFillTx/>
              <a:latin typeface="Cambria" panose="02040503050406030204"/>
              <a:ea typeface="+mj-ea"/>
              <a:cs typeface="+mj-cs"/>
            </a:endParaRPr>
          </a:p>
        </p:txBody>
      </p:sp>
      <p:sp>
        <p:nvSpPr>
          <p:cNvPr id="5" name="Rectangle 4">
            <a:extLst>
              <a:ext uri="{FF2B5EF4-FFF2-40B4-BE49-F238E27FC236}">
                <a16:creationId xmlns:a16="http://schemas.microsoft.com/office/drawing/2014/main" id="{4A41C9E3-2889-47A4-B902-D6E341E2644B}"/>
              </a:ext>
            </a:extLst>
          </p:cNvPr>
          <p:cNvSpPr/>
          <p:nvPr/>
        </p:nvSpPr>
        <p:spPr>
          <a:xfrm>
            <a:off x="340053" y="883920"/>
            <a:ext cx="11507845" cy="486287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5400" b="1" kern="0" dirty="0">
                <a:solidFill>
                  <a:srgbClr val="164194"/>
                </a:solidFill>
                <a:ea typeface="+mj-ea"/>
                <a:cs typeface="+mj-cs"/>
              </a:rPr>
              <a:t>EURIZON NON-TECHNICAL WPs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dirty="0">
                <a:ln>
                  <a:noFill/>
                </a:ln>
                <a:solidFill>
                  <a:srgbClr val="164194"/>
                </a:solidFill>
                <a:effectLst/>
                <a:uLnTx/>
                <a:uFillTx/>
                <a:ea typeface="+mj-ea"/>
                <a:cs typeface="+mj-cs"/>
              </a:rPr>
              <a:t>AGENDA:</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0" dirty="0">
                <a:solidFill>
                  <a:srgbClr val="164194"/>
                </a:solidFill>
                <a:ea typeface="+mj-ea"/>
                <a:cs typeface="+mj-cs"/>
              </a:rPr>
              <a:t>Introduction;</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1" kern="0" dirty="0">
                <a:solidFill>
                  <a:srgbClr val="164194"/>
                </a:solidFill>
                <a:ea typeface="+mj-ea"/>
                <a:cs typeface="+mj-cs"/>
              </a:rPr>
              <a:t>Planned activities for WP9;</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0" dirty="0">
                <a:solidFill>
                  <a:srgbClr val="164194"/>
                </a:solidFill>
                <a:ea typeface="+mj-ea"/>
                <a:cs typeface="+mj-cs"/>
              </a:rPr>
              <a:t>Fellowship programme: next steps;</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0" dirty="0">
                <a:solidFill>
                  <a:srgbClr val="164194"/>
                </a:solidFill>
                <a:ea typeface="+mj-ea"/>
                <a:cs typeface="+mj-cs"/>
              </a:rPr>
              <a:t>WP9 SRP: nomination of new Member/s from Ukraine;</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0" dirty="0">
                <a:solidFill>
                  <a:srgbClr val="164194"/>
                </a:solidFill>
                <a:ea typeface="+mj-ea"/>
                <a:cs typeface="+mj-cs"/>
              </a:rPr>
              <a:t>Involvement of KIPT and KINR in Technical WPs;</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0" dirty="0">
                <a:solidFill>
                  <a:srgbClr val="164194"/>
                </a:solidFill>
                <a:ea typeface="+mj-ea"/>
                <a:cs typeface="+mj-cs"/>
              </a:rPr>
              <a:t>Mapping of status and training needs for RIs in Ukraine (sustainability and capacity building);</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1" i="0" u="none" strike="noStrike" kern="0" cap="none" spc="0" normalizeH="0" baseline="0" dirty="0">
                <a:ln>
                  <a:noFill/>
                </a:ln>
                <a:solidFill>
                  <a:srgbClr val="164194"/>
                </a:solidFill>
                <a:effectLst/>
                <a:uLnTx/>
                <a:uFillTx/>
                <a:ea typeface="+mj-ea"/>
                <a:cs typeface="+mj-cs"/>
              </a:rPr>
              <a:t>Planned activities for WP10: next steps;</a:t>
            </a:r>
          </a:p>
          <a:p>
            <a:pPr marL="571500" marR="0" lvl="0" indent="-5715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kern="0" dirty="0">
                <a:solidFill>
                  <a:srgbClr val="164194"/>
                </a:solidFill>
                <a:ea typeface="+mj-ea"/>
                <a:cs typeface="+mj-cs"/>
              </a:rPr>
              <a:t>Dissemination plan;</a:t>
            </a:r>
            <a:endParaRPr kumimoji="0" lang="en-US" sz="2400" b="0" i="0" u="none" strike="noStrike" kern="0" cap="none" spc="0" normalizeH="0" baseline="0" dirty="0">
              <a:ln>
                <a:noFill/>
              </a:ln>
              <a:solidFill>
                <a:srgbClr val="164194"/>
              </a:solidFill>
              <a:effectLst/>
              <a:uLnTx/>
              <a:uFillTx/>
              <a:ea typeface="+mj-ea"/>
              <a:cs typeface="+mj-cs"/>
            </a:endParaRPr>
          </a:p>
        </p:txBody>
      </p:sp>
      <p:sp>
        <p:nvSpPr>
          <p:cNvPr id="8" name="Slide Number Placeholder 7">
            <a:extLst>
              <a:ext uri="{FF2B5EF4-FFF2-40B4-BE49-F238E27FC236}">
                <a16:creationId xmlns:a16="http://schemas.microsoft.com/office/drawing/2014/main" id="{B3E23719-B21F-467F-B926-E930113D5CFF}"/>
              </a:ext>
            </a:extLst>
          </p:cNvPr>
          <p:cNvSpPr>
            <a:spLocks noGrp="1"/>
          </p:cNvSpPr>
          <p:nvPr>
            <p:ph type="sldNum" sz="quarter" idx="12"/>
          </p:nvPr>
        </p:nvSpPr>
        <p:spPr/>
        <p:txBody>
          <a:bodyPr/>
          <a:lstStyle/>
          <a:p>
            <a:fld id="{816A304F-65C8-4975-9904-5A915DF049C6}" type="slidenum">
              <a:rPr lang="en-US" smtClean="0"/>
              <a:t>2</a:t>
            </a:fld>
            <a:endParaRPr lang="en-US"/>
          </a:p>
        </p:txBody>
      </p:sp>
    </p:spTree>
    <p:extLst>
      <p:ext uri="{BB962C8B-B14F-4D97-AF65-F5344CB8AC3E}">
        <p14:creationId xmlns:p14="http://schemas.microsoft.com/office/powerpoint/2010/main" val="1073181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a:extLst>
              <a:ext uri="{FF2B5EF4-FFF2-40B4-BE49-F238E27FC236}">
                <a16:creationId xmlns:a16="http://schemas.microsoft.com/office/drawing/2014/main" id="{A08D3D34-FC4B-49BA-874C-963FE7F65B1E}"/>
              </a:ext>
            </a:extLst>
          </p:cNvPr>
          <p:cNvSpPr txBox="1"/>
          <p:nvPr/>
        </p:nvSpPr>
        <p:spPr>
          <a:xfrm>
            <a:off x="1044652" y="2162715"/>
            <a:ext cx="7879761" cy="400110"/>
          </a:xfrm>
          <a:prstGeom prst="rect">
            <a:avLst/>
          </a:prstGeom>
          <a:solidFill>
            <a:schemeClr val="accent1">
              <a:lumMod val="40000"/>
              <a:lumOff val="60000"/>
            </a:schemeClr>
          </a:solidFill>
          <a:ln>
            <a:solidFill>
              <a:schemeClr val="accent1"/>
            </a:solidFill>
          </a:ln>
        </p:spPr>
        <p:txBody>
          <a:bodyPr wrap="square" rtlCol="0">
            <a:spAutoFit/>
          </a:bodyPr>
          <a:lstStyle/>
          <a:p>
            <a:r>
              <a:rPr lang="en-US" sz="2000" dirty="0"/>
              <a:t>9.1.1   Remote research grants for researchers from Ukraine </a:t>
            </a:r>
          </a:p>
        </p:txBody>
      </p:sp>
      <p:sp>
        <p:nvSpPr>
          <p:cNvPr id="3" name="TextBox 5">
            <a:extLst>
              <a:ext uri="{FF2B5EF4-FFF2-40B4-BE49-F238E27FC236}">
                <a16:creationId xmlns:a16="http://schemas.microsoft.com/office/drawing/2014/main" id="{3C2D9240-FFA2-4E4D-87EE-A5DA1F82B3BE}"/>
              </a:ext>
            </a:extLst>
          </p:cNvPr>
          <p:cNvSpPr txBox="1"/>
          <p:nvPr/>
        </p:nvSpPr>
        <p:spPr>
          <a:xfrm>
            <a:off x="1044652" y="2635335"/>
            <a:ext cx="7879760" cy="400110"/>
          </a:xfrm>
          <a:prstGeom prst="rect">
            <a:avLst/>
          </a:prstGeom>
          <a:solidFill>
            <a:schemeClr val="accent1">
              <a:lumMod val="40000"/>
              <a:lumOff val="60000"/>
            </a:schemeClr>
          </a:solidFill>
          <a:ln>
            <a:solidFill>
              <a:schemeClr val="accent1"/>
            </a:solidFill>
          </a:ln>
        </p:spPr>
        <p:txBody>
          <a:bodyPr wrap="square" rtlCol="0">
            <a:spAutoFit/>
          </a:bodyPr>
          <a:lstStyle/>
          <a:p>
            <a:r>
              <a:rPr lang="en-US" sz="2000" dirty="0"/>
              <a:t>9.1.2</a:t>
            </a:r>
            <a:r>
              <a:rPr lang="de-DE" sz="2000" dirty="0"/>
              <a:t>   </a:t>
            </a:r>
            <a:r>
              <a:rPr lang="en-US" sz="2000" dirty="0"/>
              <a:t>Collaboration with KIPT and KINR within </a:t>
            </a:r>
            <a:r>
              <a:rPr lang="de-DE" sz="2000" dirty="0"/>
              <a:t>EURIZON Technical WPs</a:t>
            </a:r>
            <a:endParaRPr lang="en-US" sz="2000" dirty="0"/>
          </a:p>
        </p:txBody>
      </p:sp>
      <p:sp>
        <p:nvSpPr>
          <p:cNvPr id="4" name="TextBox 5">
            <a:extLst>
              <a:ext uri="{FF2B5EF4-FFF2-40B4-BE49-F238E27FC236}">
                <a16:creationId xmlns:a16="http://schemas.microsoft.com/office/drawing/2014/main" id="{F95473C0-9196-4124-906F-9D49D0ECD6A0}"/>
              </a:ext>
            </a:extLst>
          </p:cNvPr>
          <p:cNvSpPr txBox="1"/>
          <p:nvPr/>
        </p:nvSpPr>
        <p:spPr>
          <a:xfrm>
            <a:off x="1034701" y="3120106"/>
            <a:ext cx="7879760" cy="707886"/>
          </a:xfrm>
          <a:prstGeom prst="rect">
            <a:avLst/>
          </a:prstGeom>
          <a:solidFill>
            <a:schemeClr val="accent1">
              <a:lumMod val="40000"/>
              <a:lumOff val="60000"/>
            </a:schemeClr>
          </a:solidFill>
          <a:ln>
            <a:solidFill>
              <a:schemeClr val="accent1"/>
            </a:solidFill>
          </a:ln>
        </p:spPr>
        <p:txBody>
          <a:bodyPr wrap="square" rtlCol="0">
            <a:spAutoFit/>
          </a:bodyPr>
          <a:lstStyle/>
          <a:p>
            <a:r>
              <a:rPr lang="en-US" sz="2000" dirty="0"/>
              <a:t>9.1.3   RÅC International Summer Schools open also to young scientists from Ukraine </a:t>
            </a:r>
          </a:p>
        </p:txBody>
      </p:sp>
      <p:sp>
        <p:nvSpPr>
          <p:cNvPr id="5" name="TextBox 5">
            <a:extLst>
              <a:ext uri="{FF2B5EF4-FFF2-40B4-BE49-F238E27FC236}">
                <a16:creationId xmlns:a16="http://schemas.microsoft.com/office/drawing/2014/main" id="{059F6F17-B44F-42DE-9C4C-BD475E2FCEC8}"/>
              </a:ext>
            </a:extLst>
          </p:cNvPr>
          <p:cNvSpPr txBox="1"/>
          <p:nvPr/>
        </p:nvSpPr>
        <p:spPr>
          <a:xfrm>
            <a:off x="572841" y="1377679"/>
            <a:ext cx="8369539"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t>WP 9.1  EURIZON Fellowship Programme</a:t>
            </a:r>
            <a:r>
              <a:rPr lang="en-US" sz="2000" dirty="0"/>
              <a:t>		               </a:t>
            </a:r>
            <a:r>
              <a:rPr lang="en-US" sz="2000" b="1" dirty="0">
                <a:solidFill>
                  <a:schemeClr val="dk1"/>
                </a:solidFill>
              </a:rPr>
              <a:t>            M36 –M54</a:t>
            </a:r>
          </a:p>
          <a:p>
            <a:endParaRPr lang="en-US" sz="2000" b="1" dirty="0">
              <a:solidFill>
                <a:schemeClr val="dk1"/>
              </a:solidFill>
            </a:endParaRPr>
          </a:p>
        </p:txBody>
      </p:sp>
      <p:sp>
        <p:nvSpPr>
          <p:cNvPr id="15" name="Textfeld 14">
            <a:extLst>
              <a:ext uri="{FF2B5EF4-FFF2-40B4-BE49-F238E27FC236}">
                <a16:creationId xmlns:a16="http://schemas.microsoft.com/office/drawing/2014/main" id="{53BFFF56-30E1-45E8-A4AA-35C9DC72C9A9}"/>
              </a:ext>
            </a:extLst>
          </p:cNvPr>
          <p:cNvSpPr txBox="1"/>
          <p:nvPr/>
        </p:nvSpPr>
        <p:spPr>
          <a:xfrm>
            <a:off x="9982200" y="587764"/>
            <a:ext cx="2472965" cy="923330"/>
          </a:xfrm>
          <a:prstGeom prst="rect">
            <a:avLst/>
          </a:prstGeom>
          <a:noFill/>
        </p:spPr>
        <p:txBody>
          <a:bodyPr wrap="square" rtlCol="0">
            <a:spAutoFit/>
          </a:bodyPr>
          <a:lstStyle/>
          <a:p>
            <a:r>
              <a:rPr lang="en-US" dirty="0"/>
              <a:t>   </a:t>
            </a:r>
            <a:endParaRPr lang="de-DE" dirty="0"/>
          </a:p>
          <a:p>
            <a:r>
              <a:rPr lang="de-DE" dirty="0"/>
              <a:t>M28= May 2022             M54=</a:t>
            </a:r>
            <a:r>
              <a:rPr lang="en-US" dirty="0"/>
              <a:t> July </a:t>
            </a:r>
            <a:r>
              <a:rPr lang="de-DE" dirty="0"/>
              <a:t>2024</a:t>
            </a:r>
          </a:p>
        </p:txBody>
      </p:sp>
      <p:sp>
        <p:nvSpPr>
          <p:cNvPr id="13" name="TextBox 5">
            <a:extLst>
              <a:ext uri="{FF2B5EF4-FFF2-40B4-BE49-F238E27FC236}">
                <a16:creationId xmlns:a16="http://schemas.microsoft.com/office/drawing/2014/main" id="{E295C4B0-6113-40DD-981F-F6242AEBB629}"/>
              </a:ext>
            </a:extLst>
          </p:cNvPr>
          <p:cNvSpPr txBox="1"/>
          <p:nvPr/>
        </p:nvSpPr>
        <p:spPr>
          <a:xfrm>
            <a:off x="544922" y="4077303"/>
            <a:ext cx="8369539"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solidFill>
                  <a:schemeClr val="tx1"/>
                </a:solidFill>
              </a:rPr>
              <a:t>WP 9.2  EURIZON Staff Exchange       			           M36 –M54</a:t>
            </a:r>
          </a:p>
          <a:p>
            <a:endParaRPr lang="en-US" sz="2000" b="1" dirty="0">
              <a:solidFill>
                <a:schemeClr val="tx1"/>
              </a:solidFill>
            </a:endParaRPr>
          </a:p>
        </p:txBody>
      </p:sp>
      <p:sp>
        <p:nvSpPr>
          <p:cNvPr id="14" name="TextBox 5">
            <a:extLst>
              <a:ext uri="{FF2B5EF4-FFF2-40B4-BE49-F238E27FC236}">
                <a16:creationId xmlns:a16="http://schemas.microsoft.com/office/drawing/2014/main" id="{43BBC6F5-D4A9-4E03-99C6-1F75C784CADF}"/>
              </a:ext>
            </a:extLst>
          </p:cNvPr>
          <p:cNvSpPr txBox="1"/>
          <p:nvPr/>
        </p:nvSpPr>
        <p:spPr>
          <a:xfrm>
            <a:off x="554870" y="5015282"/>
            <a:ext cx="8369539"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solidFill>
                  <a:schemeClr val="tx1"/>
                </a:solidFill>
              </a:rPr>
              <a:t>WP 9.3  </a:t>
            </a:r>
            <a:r>
              <a:rPr lang="en-GB" sz="2000" b="1" dirty="0"/>
              <a:t>Fellowship programme to EMMRI </a:t>
            </a:r>
            <a:r>
              <a:rPr lang="en-US" sz="2000" b="1" dirty="0">
                <a:solidFill>
                  <a:schemeClr val="tx1"/>
                </a:solidFill>
              </a:rPr>
              <a:t>			           M28 –M54</a:t>
            </a:r>
          </a:p>
          <a:p>
            <a:endParaRPr lang="en-US" sz="2000" b="1" dirty="0">
              <a:solidFill>
                <a:schemeClr val="tx1"/>
              </a:solidFill>
            </a:endParaRPr>
          </a:p>
        </p:txBody>
      </p:sp>
      <p:sp>
        <p:nvSpPr>
          <p:cNvPr id="17" name="TextBox 5">
            <a:extLst>
              <a:ext uri="{FF2B5EF4-FFF2-40B4-BE49-F238E27FC236}">
                <a16:creationId xmlns:a16="http://schemas.microsoft.com/office/drawing/2014/main" id="{D099BE31-0943-4C68-A26C-E66D89A0D947}"/>
              </a:ext>
            </a:extLst>
          </p:cNvPr>
          <p:cNvSpPr txBox="1"/>
          <p:nvPr/>
        </p:nvSpPr>
        <p:spPr>
          <a:xfrm>
            <a:off x="554871" y="5953261"/>
            <a:ext cx="8369539" cy="707886"/>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n-US" sz="2000" b="1" dirty="0">
                <a:solidFill>
                  <a:schemeClr val="tx1"/>
                </a:solidFill>
              </a:rPr>
              <a:t>WP 9.4  Mapping of the training needs for restoring capacity of RIs in Ukraine			           				           M36 –M54</a:t>
            </a:r>
          </a:p>
        </p:txBody>
      </p:sp>
      <p:sp>
        <p:nvSpPr>
          <p:cNvPr id="16" name="Rectangle 15">
            <a:extLst>
              <a:ext uri="{FF2B5EF4-FFF2-40B4-BE49-F238E27FC236}">
                <a16:creationId xmlns:a16="http://schemas.microsoft.com/office/drawing/2014/main" id="{85BB0571-46C3-476E-A5BC-8B77AAEF0FBC}"/>
              </a:ext>
            </a:extLst>
          </p:cNvPr>
          <p:cNvSpPr/>
          <p:nvPr/>
        </p:nvSpPr>
        <p:spPr>
          <a:xfrm>
            <a:off x="-335988" y="108471"/>
            <a:ext cx="11011643" cy="769441"/>
          </a:xfrm>
          <a:prstGeom prst="rect">
            <a:avLst/>
          </a:prstGeom>
        </p:spPr>
        <p:txBody>
          <a:bodyPr wrap="square">
            <a:spAutoFit/>
          </a:bodyPr>
          <a:lstStyle/>
          <a:p>
            <a:pPr lvl="0" algn="ctr">
              <a:defRPr/>
            </a:pPr>
            <a:r>
              <a:rPr lang="de-DE" sz="4400" b="1" kern="0" dirty="0">
                <a:solidFill>
                  <a:srgbClr val="164194"/>
                </a:solidFill>
              </a:rPr>
              <a:t>WP 9: Fellowship and Training Programme</a:t>
            </a:r>
            <a:endParaRPr lang="de-DE" sz="4000" kern="0" dirty="0">
              <a:solidFill>
                <a:srgbClr val="164194"/>
              </a:solidFill>
            </a:endParaRPr>
          </a:p>
        </p:txBody>
      </p:sp>
      <p:sp>
        <p:nvSpPr>
          <p:cNvPr id="8" name="Slide Number Placeholder 7">
            <a:extLst>
              <a:ext uri="{FF2B5EF4-FFF2-40B4-BE49-F238E27FC236}">
                <a16:creationId xmlns:a16="http://schemas.microsoft.com/office/drawing/2014/main" id="{C4DDC338-0176-4B0D-AC8A-1AB9248832ED}"/>
              </a:ext>
            </a:extLst>
          </p:cNvPr>
          <p:cNvSpPr>
            <a:spLocks noGrp="1"/>
          </p:cNvSpPr>
          <p:nvPr>
            <p:ph type="sldNum" sz="quarter" idx="12"/>
          </p:nvPr>
        </p:nvSpPr>
        <p:spPr/>
        <p:txBody>
          <a:bodyPr/>
          <a:lstStyle/>
          <a:p>
            <a:fld id="{816A304F-65C8-4975-9904-5A915DF049C6}" type="slidenum">
              <a:rPr lang="en-US" smtClean="0"/>
              <a:t>3</a:t>
            </a:fld>
            <a:endParaRPr lang="en-US"/>
          </a:p>
        </p:txBody>
      </p:sp>
    </p:spTree>
    <p:extLst>
      <p:ext uri="{BB962C8B-B14F-4D97-AF65-F5344CB8AC3E}">
        <p14:creationId xmlns:p14="http://schemas.microsoft.com/office/powerpoint/2010/main" val="180762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a:extLst>
              <a:ext uri="{FF2B5EF4-FFF2-40B4-BE49-F238E27FC236}">
                <a16:creationId xmlns:a16="http://schemas.microsoft.com/office/drawing/2014/main" id="{059F6F17-B44F-42DE-9C4C-BD475E2FCEC8}"/>
              </a:ext>
            </a:extLst>
          </p:cNvPr>
          <p:cNvSpPr txBox="1"/>
          <p:nvPr/>
        </p:nvSpPr>
        <p:spPr>
          <a:xfrm>
            <a:off x="368062" y="935862"/>
            <a:ext cx="9049316"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t>WP 10.1  RI Capacity building for all scientific domains in Ukraine               M36 –M54</a:t>
            </a:r>
          </a:p>
        </p:txBody>
      </p:sp>
      <p:sp>
        <p:nvSpPr>
          <p:cNvPr id="13" name="TextBox 5">
            <a:extLst>
              <a:ext uri="{FF2B5EF4-FFF2-40B4-BE49-F238E27FC236}">
                <a16:creationId xmlns:a16="http://schemas.microsoft.com/office/drawing/2014/main" id="{E295C4B0-6113-40DD-981F-F6242AEBB629}"/>
              </a:ext>
            </a:extLst>
          </p:cNvPr>
          <p:cNvSpPr txBox="1"/>
          <p:nvPr/>
        </p:nvSpPr>
        <p:spPr>
          <a:xfrm>
            <a:off x="356910" y="4229071"/>
            <a:ext cx="9049315" cy="400110"/>
          </a:xfrm>
          <a:prstGeom prst="rect">
            <a:avLst/>
          </a:prstGeom>
          <a:solidFill>
            <a:srgbClr val="B4C7E7"/>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000" b="1" dirty="0">
                <a:solidFill>
                  <a:schemeClr val="tx1"/>
                </a:solidFill>
              </a:rPr>
              <a:t>WP 10.2  Outreach activities for the sustainability of Ukrainian RIs             M36 –M54</a:t>
            </a:r>
          </a:p>
        </p:txBody>
      </p:sp>
      <p:sp>
        <p:nvSpPr>
          <p:cNvPr id="9" name="Rectangle 8">
            <a:extLst>
              <a:ext uri="{FF2B5EF4-FFF2-40B4-BE49-F238E27FC236}">
                <a16:creationId xmlns:a16="http://schemas.microsoft.com/office/drawing/2014/main" id="{C00883B2-CC5C-4DD8-A0BE-C4143E18D7F2}"/>
              </a:ext>
            </a:extLst>
          </p:cNvPr>
          <p:cNvSpPr/>
          <p:nvPr/>
        </p:nvSpPr>
        <p:spPr>
          <a:xfrm>
            <a:off x="368062" y="1489860"/>
            <a:ext cx="11476982" cy="2585323"/>
          </a:xfrm>
          <a:prstGeom prst="rect">
            <a:avLst/>
          </a:prstGeom>
          <a:ln w="6350">
            <a:solidFill>
              <a:schemeClr val="accent1">
                <a:lumMod val="75000"/>
              </a:schemeClr>
            </a:solidFill>
          </a:ln>
        </p:spPr>
        <p:txBody>
          <a:bodyPr wrap="square">
            <a:spAutoFit/>
          </a:bodyPr>
          <a:lstStyle/>
          <a:p>
            <a:pPr marL="285750" indent="-285750" algn="just">
              <a:buFont typeface="Arial" panose="020B0604020202020204" pitchFamily="34" charset="0"/>
              <a:buChar char="•"/>
            </a:pPr>
            <a:r>
              <a:rPr lang="en-US" u="sng" dirty="0"/>
              <a:t>Assess the landscape and status of RIs in Ukraine </a:t>
            </a:r>
            <a:r>
              <a:rPr lang="en-US" dirty="0"/>
              <a:t>before and during/after the crisis and evaluate </a:t>
            </a:r>
            <a:r>
              <a:rPr lang="en-US" u="sng" dirty="0"/>
              <a:t>needs of Ukrainian RIs for continuing operation and reconstruction</a:t>
            </a:r>
            <a:r>
              <a:rPr lang="en-US" dirty="0"/>
              <a:t>;</a:t>
            </a: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a:t>Explore </a:t>
            </a:r>
            <a:r>
              <a:rPr lang="en-US" u="sng" dirty="0"/>
              <a:t>funding and collaboration opportunities </a:t>
            </a:r>
            <a:r>
              <a:rPr lang="en-US" dirty="0"/>
              <a:t>for Ukrainian RIs, and work out </a:t>
            </a:r>
            <a:r>
              <a:rPr lang="en-US" u="sng" dirty="0"/>
              <a:t>recommendations to prevent brain drain </a:t>
            </a:r>
            <a:r>
              <a:rPr lang="en-US" dirty="0"/>
              <a:t>from Ukraine; </a:t>
            </a:r>
          </a:p>
          <a:p>
            <a:pPr marL="285750" indent="-285750" algn="just">
              <a:buFont typeface="Arial" panose="020B0604020202020204" pitchFamily="34" charset="0"/>
              <a:buChar char="•"/>
            </a:pPr>
            <a:endParaRPr lang="en-US" dirty="0"/>
          </a:p>
          <a:p>
            <a:pPr marL="285750" indent="-285750" algn="just">
              <a:buFont typeface="Wingdings" panose="05000000000000000000" pitchFamily="2" charset="2"/>
              <a:buChar char="Ø"/>
            </a:pPr>
            <a:r>
              <a:rPr lang="en-US" dirty="0"/>
              <a:t>new subcontract to the Ukrainian institute NRFU (National Research Foundation for Ukraine) to help dissemination within UA RIs and to collect the results of the survey for the mapping of Ukrainian RIs.</a:t>
            </a:r>
          </a:p>
          <a:p>
            <a:pPr marL="285750" indent="-285750" algn="just">
              <a:buFont typeface="Arial" panose="020B0604020202020204" pitchFamily="34" charset="0"/>
              <a:buChar char="•"/>
            </a:pPr>
            <a:endParaRPr lang="en-US" dirty="0"/>
          </a:p>
        </p:txBody>
      </p:sp>
      <p:sp>
        <p:nvSpPr>
          <p:cNvPr id="16" name="Rectangle 15">
            <a:extLst>
              <a:ext uri="{FF2B5EF4-FFF2-40B4-BE49-F238E27FC236}">
                <a16:creationId xmlns:a16="http://schemas.microsoft.com/office/drawing/2014/main" id="{4C399CA9-D9DA-4973-A155-4C66592705E7}"/>
              </a:ext>
            </a:extLst>
          </p:cNvPr>
          <p:cNvSpPr/>
          <p:nvPr/>
        </p:nvSpPr>
        <p:spPr>
          <a:xfrm>
            <a:off x="368062" y="4874887"/>
            <a:ext cx="11476982" cy="1200329"/>
          </a:xfrm>
          <a:prstGeom prst="rect">
            <a:avLst/>
          </a:prstGeom>
          <a:ln w="9525">
            <a:solidFill>
              <a:schemeClr val="accent1">
                <a:lumMod val="75000"/>
              </a:schemeClr>
            </a:solidFill>
          </a:ln>
        </p:spPr>
        <p:txBody>
          <a:bodyPr wrap="square">
            <a:spAutoFit/>
          </a:bodyPr>
          <a:lstStyle/>
          <a:p>
            <a:pPr marL="285750" indent="-285750">
              <a:buFont typeface="Arial" panose="020B0604020202020204" pitchFamily="34" charset="0"/>
              <a:buChar char="•"/>
            </a:pPr>
            <a:r>
              <a:rPr lang="en-US" u="sng" dirty="0"/>
              <a:t>Outreach activities </a:t>
            </a:r>
            <a:r>
              <a:rPr lang="en-US" dirty="0"/>
              <a:t>to disseminate the results  of the analysis of the status of  Ukrainian RIs and advocate about their needs for sustainability and reconstruction ( workshops, online webinars, etc.);</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Set up and provide a platform for the dialogue between policymakers and scientists for </a:t>
            </a:r>
            <a:r>
              <a:rPr lang="en-US" u="sng" dirty="0"/>
              <a:t>Ukraine RIs capacity building</a:t>
            </a:r>
            <a:r>
              <a:rPr lang="en-US" dirty="0"/>
              <a:t>; </a:t>
            </a:r>
          </a:p>
        </p:txBody>
      </p:sp>
      <p:sp>
        <p:nvSpPr>
          <p:cNvPr id="15" name="Rectangle 14">
            <a:extLst>
              <a:ext uri="{FF2B5EF4-FFF2-40B4-BE49-F238E27FC236}">
                <a16:creationId xmlns:a16="http://schemas.microsoft.com/office/drawing/2014/main" id="{2C8EFE37-CBA7-47B3-A46C-343AB3D47244}"/>
              </a:ext>
            </a:extLst>
          </p:cNvPr>
          <p:cNvSpPr/>
          <p:nvPr/>
        </p:nvSpPr>
        <p:spPr>
          <a:xfrm>
            <a:off x="368062" y="112038"/>
            <a:ext cx="10643581" cy="769441"/>
          </a:xfrm>
          <a:prstGeom prst="rect">
            <a:avLst/>
          </a:prstGeom>
        </p:spPr>
        <p:txBody>
          <a:bodyPr wrap="square">
            <a:spAutoFit/>
          </a:bodyPr>
          <a:lstStyle/>
          <a:p>
            <a:pPr>
              <a:defRPr/>
            </a:pPr>
            <a:r>
              <a:rPr lang="de-DE" sz="4400" b="1" kern="0" dirty="0">
                <a:solidFill>
                  <a:srgbClr val="164194"/>
                </a:solidFill>
              </a:rPr>
              <a:t>WP 10: </a:t>
            </a:r>
            <a:r>
              <a:rPr lang="en-US" sz="4400" b="1" kern="0" dirty="0">
                <a:solidFill>
                  <a:srgbClr val="164194"/>
                </a:solidFill>
              </a:rPr>
              <a:t>Sustainability</a:t>
            </a:r>
            <a:r>
              <a:rPr lang="de-DE" sz="4400" b="1" kern="0" dirty="0">
                <a:solidFill>
                  <a:srgbClr val="164194"/>
                </a:solidFill>
              </a:rPr>
              <a:t> </a:t>
            </a:r>
            <a:r>
              <a:rPr lang="en-US" sz="4400" b="1" kern="0" dirty="0">
                <a:solidFill>
                  <a:srgbClr val="164194"/>
                </a:solidFill>
              </a:rPr>
              <a:t>of</a:t>
            </a:r>
            <a:r>
              <a:rPr lang="de-DE" sz="4400" b="1" kern="0" dirty="0">
                <a:solidFill>
                  <a:srgbClr val="164194"/>
                </a:solidFill>
              </a:rPr>
              <a:t> RIs</a:t>
            </a:r>
          </a:p>
        </p:txBody>
      </p:sp>
      <p:pic>
        <p:nvPicPr>
          <p:cNvPr id="10" name="Grafik 6">
            <a:extLst>
              <a:ext uri="{FF2B5EF4-FFF2-40B4-BE49-F238E27FC236}">
                <a16:creationId xmlns:a16="http://schemas.microsoft.com/office/drawing/2014/main" id="{D2647A26-D8D4-4467-953B-EABC2F160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7450" y="6247540"/>
            <a:ext cx="2174709" cy="498422"/>
          </a:xfrm>
          <a:prstGeom prst="rect">
            <a:avLst/>
          </a:prstGeom>
        </p:spPr>
      </p:pic>
      <p:sp>
        <p:nvSpPr>
          <p:cNvPr id="4" name="Slide Number Placeholder 3">
            <a:extLst>
              <a:ext uri="{FF2B5EF4-FFF2-40B4-BE49-F238E27FC236}">
                <a16:creationId xmlns:a16="http://schemas.microsoft.com/office/drawing/2014/main" id="{91C0ED80-F294-455A-B704-A963F65EB7D3}"/>
              </a:ext>
            </a:extLst>
          </p:cNvPr>
          <p:cNvSpPr>
            <a:spLocks noGrp="1"/>
          </p:cNvSpPr>
          <p:nvPr>
            <p:ph type="sldNum" sz="quarter" idx="12"/>
          </p:nvPr>
        </p:nvSpPr>
        <p:spPr/>
        <p:txBody>
          <a:bodyPr/>
          <a:lstStyle/>
          <a:p>
            <a:fld id="{816A304F-65C8-4975-9904-5A915DF049C6}" type="slidenum">
              <a:rPr lang="en-US" smtClean="0"/>
              <a:t>4</a:t>
            </a:fld>
            <a:endParaRPr lang="en-US"/>
          </a:p>
        </p:txBody>
      </p:sp>
    </p:spTree>
    <p:extLst>
      <p:ext uri="{BB962C8B-B14F-4D97-AF65-F5344CB8AC3E}">
        <p14:creationId xmlns:p14="http://schemas.microsoft.com/office/powerpoint/2010/main" val="3686364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362</Words>
  <Application>Microsoft Office PowerPoint</Application>
  <PresentationFormat>Widescreen</PresentationFormat>
  <Paragraphs>41</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Facile, Greta</dc:creator>
  <cp:lastModifiedBy>Facile, Greta</cp:lastModifiedBy>
  <cp:revision>300</cp:revision>
  <dcterms:created xsi:type="dcterms:W3CDTF">2022-08-02T15:51:30Z</dcterms:created>
  <dcterms:modified xsi:type="dcterms:W3CDTF">2023-02-08T20:41:16Z</dcterms:modified>
</cp:coreProperties>
</file>