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67" r:id="rId2"/>
    <p:sldId id="271" r:id="rId3"/>
    <p:sldId id="278" r:id="rId4"/>
    <p:sldId id="279" r:id="rId5"/>
    <p:sldId id="280" r:id="rId6"/>
    <p:sldId id="281" r:id="rId7"/>
    <p:sldId id="282" r:id="rId8"/>
    <p:sldId id="284" r:id="rId9"/>
    <p:sldId id="283" r:id="rId10"/>
    <p:sldId id="277" r:id="rId11"/>
    <p:sldId id="276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3" userDrawn="1">
          <p15:clr>
            <a:srgbClr val="A4A3A4"/>
          </p15:clr>
        </p15:guide>
        <p15:guide id="2" pos="2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7" autoAdjust="0"/>
    <p:restoredTop sz="96327" autoAdjust="0"/>
  </p:normalViewPr>
  <p:slideViewPr>
    <p:cSldViewPr showGuides="1">
      <p:cViewPr varScale="1">
        <p:scale>
          <a:sx n="68" d="100"/>
          <a:sy n="68" d="100"/>
        </p:scale>
        <p:origin x="592" y="64"/>
      </p:cViewPr>
      <p:guideLst>
        <p:guide orient="horz" pos="913"/>
        <p:guide pos="25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480" y="7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75E6C4-5F43-4FF9-96D4-21B8157BE639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182-0F75-451D-B88B-ABD1C205B43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809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1BD367-6A7A-405A-BFB1-15817186491F}" type="datetimeFigureOut">
              <a:rPr lang="de-DE" smtClean="0"/>
              <a:t>05.12.2022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413189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7B5255-5329-45F9-87F3-A2F9FB4734D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7676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78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5600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2925" indent="-187325" algn="l" defTabSz="914400" rtl="0" eaLnBrk="1" latinLnBrk="0" hangingPunct="1">
      <a:buFont typeface="Arial" panose="020B0604020202020204" pitchFamily="34" charset="0"/>
      <a:buChar char="•"/>
      <a:tabLst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207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7780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1"/>
            <a:ext cx="11376025" cy="1855254"/>
          </a:xfrm>
        </p:spPr>
        <p:txBody>
          <a:bodyPr anchor="t"/>
          <a:lstStyle>
            <a:lvl1pPr algn="l">
              <a:lnSpc>
                <a:spcPct val="100000"/>
              </a:lnSpc>
              <a:defRPr sz="6000"/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1525787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9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A7BDDAEA-9330-49C2-BDC0-9EC5B72658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19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47463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752475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9C675125-65B7-4F5B-AEF0-C38D81E746CF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075612" y="1449388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23FA31D8-E476-4ADE-8ED0-89F2667028D2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8075612" y="4005263"/>
            <a:ext cx="3708399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6810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9" y="1406427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9" y="3963533"/>
            <a:ext cx="3708400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259262" y="1449389"/>
            <a:ext cx="3673475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4259263" y="4005263"/>
            <a:ext cx="3673475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2" name="Bildplatzhalter 6">
            <a:extLst>
              <a:ext uri="{FF2B5EF4-FFF2-40B4-BE49-F238E27FC236}">
                <a16:creationId xmlns:a16="http://schemas.microsoft.com/office/drawing/2014/main" id="{68AD19F6-8B2A-4294-9E9A-47F8C86A5D65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75611" y="1449389"/>
            <a:ext cx="3708401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B0BE3BFA-E3C5-48E6-ADE2-3072C916F3FE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8075612" y="4005263"/>
            <a:ext cx="3708401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53029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1137602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969432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5616574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6167437" y="1449389"/>
            <a:ext cx="5616575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75352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Pictures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4"/>
          </p:nvPr>
        </p:nvSpPr>
        <p:spPr>
          <a:xfrm>
            <a:off x="407989" y="1449389"/>
            <a:ext cx="370839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6" name="Bildplatzhalter 6"/>
          <p:cNvSpPr>
            <a:spLocks noGrp="1"/>
          </p:cNvSpPr>
          <p:nvPr>
            <p:ph type="pic" sz="quarter" idx="15"/>
          </p:nvPr>
        </p:nvSpPr>
        <p:spPr>
          <a:xfrm>
            <a:off x="4259263" y="1449389"/>
            <a:ext cx="7524749" cy="4967287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741425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6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22976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9894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A208E4DA-F01F-4DA4-AFAC-53CEEC220C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779" y="4587296"/>
            <a:ext cx="598825" cy="185118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2955C6E6-DAFB-471E-9050-E05D2B8F3D0D}"/>
              </a:ext>
            </a:extLst>
          </p:cNvPr>
          <p:cNvSpPr/>
          <p:nvPr userDrawn="1"/>
        </p:nvSpPr>
        <p:spPr>
          <a:xfrm>
            <a:off x="395288" y="3980131"/>
            <a:ext cx="4572000" cy="373107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10000"/>
              </a:lnSpc>
            </a:pPr>
            <a:r>
              <a:rPr lang="de-DE" b="1" dirty="0"/>
              <a:t>Contact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3F6E932F-91BF-4BB6-A060-480141891B9A}"/>
              </a:ext>
            </a:extLst>
          </p:cNvPr>
          <p:cNvSpPr/>
          <p:nvPr userDrawn="1"/>
        </p:nvSpPr>
        <p:spPr>
          <a:xfrm>
            <a:off x="395288" y="4516739"/>
            <a:ext cx="2700548" cy="1899935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>
              <a:lnSpc>
                <a:spcPct val="120000"/>
              </a:lnSpc>
              <a:tabLst>
                <a:tab pos="715963" algn="l"/>
              </a:tabLst>
            </a:pPr>
            <a:r>
              <a:rPr lang="de-DE" dirty="0"/>
              <a:t>	Deutsches </a:t>
            </a:r>
          </a:p>
          <a:p>
            <a:pPr>
              <a:lnSpc>
                <a:spcPct val="120000"/>
              </a:lnSpc>
            </a:pPr>
            <a:r>
              <a:rPr lang="de-DE" dirty="0"/>
              <a:t>Elektronen-Synchrotron</a:t>
            </a:r>
          </a:p>
          <a:p>
            <a:pPr>
              <a:lnSpc>
                <a:spcPct val="120000"/>
              </a:lnSpc>
            </a:pPr>
            <a:endParaRPr lang="de-DE" dirty="0"/>
          </a:p>
          <a:p>
            <a:pPr>
              <a:lnSpc>
                <a:spcPct val="120000"/>
              </a:lnSpc>
            </a:pPr>
            <a:r>
              <a:rPr lang="de-DE" dirty="0"/>
              <a:t>www.desy.de</a:t>
            </a:r>
          </a:p>
        </p:txBody>
      </p:sp>
      <p:sp>
        <p:nvSpPr>
          <p:cNvPr id="7" name="Textplatzhalter 7">
            <a:extLst>
              <a:ext uri="{FF2B5EF4-FFF2-40B4-BE49-F238E27FC236}">
                <a16:creationId xmlns:a16="http://schemas.microsoft.com/office/drawing/2014/main" id="{79C784CF-EB19-427C-881F-56D046C308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99891" y="4516739"/>
            <a:ext cx="5148821" cy="1899936"/>
          </a:xfrm>
        </p:spPr>
        <p:txBody>
          <a:bodyPr/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/>
            </a:lvl1pPr>
            <a:lvl2pPr marL="361950" indent="0">
              <a:buNone/>
              <a:defRPr/>
            </a:lvl2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25307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(with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6"/>
          <p:cNvSpPr>
            <a:spLocks noGrp="1"/>
          </p:cNvSpPr>
          <p:nvPr>
            <p:ph type="pic" sz="quarter" idx="14"/>
          </p:nvPr>
        </p:nvSpPr>
        <p:spPr>
          <a:xfrm>
            <a:off x="2" y="1"/>
            <a:ext cx="12191997" cy="3429001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2"/>
            <a:ext cx="11376025" cy="1099777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987" y="2335014"/>
            <a:ext cx="11376025" cy="889339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noProof="0"/>
              <a:t>Master-Untertitelformat bearbeiten</a:t>
            </a:r>
            <a:endParaRPr lang="en-US" noProof="0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0"/>
          </p:nvPr>
        </p:nvSpPr>
        <p:spPr>
          <a:xfrm>
            <a:off x="414396" y="4096780"/>
            <a:ext cx="11369548" cy="700373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800"/>
            </a:lvl1pPr>
          </a:lstStyle>
          <a:p>
            <a:pPr lvl="0"/>
            <a:r>
              <a:rPr lang="de-DE" noProof="0"/>
              <a:t>Mastertextformat bearbeiten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5629FEB-7EDF-4566-BF2D-9E9B8D44D5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68" y="6261914"/>
            <a:ext cx="2168482" cy="160615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38F9ECC-B605-4D88-9A7C-3D464250847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32" y="5669842"/>
            <a:ext cx="793750" cy="7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856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cya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57579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7988" y="349610"/>
            <a:ext cx="11376025" cy="3511190"/>
          </a:xfrm>
        </p:spPr>
        <p:txBody>
          <a:bodyPr anchor="t"/>
          <a:lstStyle>
            <a:lvl1pPr algn="l">
              <a:lnSpc>
                <a:spcPct val="100000"/>
              </a:lnSpc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de-DE" noProof="0"/>
              <a:t>Mastertitelformat bearbeiten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2023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8" y="817500"/>
            <a:ext cx="11376024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33408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8" y="1406427"/>
            <a:ext cx="56165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6167439" y="1406427"/>
            <a:ext cx="5616574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8715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989" y="1406427"/>
            <a:ext cx="3708400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4"/>
          </p:nvPr>
        </p:nvSpPr>
        <p:spPr>
          <a:xfrm>
            <a:off x="4259263" y="1406427"/>
            <a:ext cx="3673475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5"/>
          </p:nvPr>
        </p:nvSpPr>
        <p:spPr>
          <a:xfrm>
            <a:off x="8075612" y="1406427"/>
            <a:ext cx="3708399" cy="5010249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34802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14"/>
          </p:nvPr>
        </p:nvSpPr>
        <p:spPr>
          <a:xfrm>
            <a:off x="6167437" y="1449389"/>
            <a:ext cx="5616576" cy="2411412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17"/>
          </p:nvPr>
        </p:nvSpPr>
        <p:spPr>
          <a:xfrm>
            <a:off x="6167438" y="4005263"/>
            <a:ext cx="5616576" cy="2412644"/>
          </a:xfr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de-DE" noProof="0"/>
              <a:t>Bild durch Klicken auf Symbol hinzufügen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71160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 and 2 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noProof="0"/>
              <a:t>Mastertitelformat bearbeiten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407987" y="817500"/>
            <a:ext cx="11376025" cy="379252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b="1">
                <a:solidFill>
                  <a:schemeClr val="accent2"/>
                </a:solidFill>
              </a:defRPr>
            </a:lvl1pPr>
            <a:lvl2pPr marL="266700" indent="0">
              <a:buNone/>
              <a:defRPr/>
            </a:lvl2pPr>
          </a:lstStyle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407988" y="1406427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9" name="Textplatzhalter 6"/>
          <p:cNvSpPr>
            <a:spLocks noGrp="1"/>
          </p:cNvSpPr>
          <p:nvPr>
            <p:ph type="body" sz="quarter" idx="16"/>
          </p:nvPr>
        </p:nvSpPr>
        <p:spPr>
          <a:xfrm>
            <a:off x="407988" y="3963533"/>
            <a:ext cx="5616575" cy="2454374"/>
          </a:xfrm>
        </p:spPr>
        <p:txBody>
          <a:bodyPr/>
          <a:lstStyle/>
          <a:p>
            <a:pPr lvl="0"/>
            <a:r>
              <a:rPr lang="de-DE" noProof="0"/>
              <a:t>Mastertextformat bearbeiten</a:t>
            </a:r>
          </a:p>
        </p:txBody>
      </p:sp>
      <p:sp>
        <p:nvSpPr>
          <p:cNvPr id="12" name="Inhaltsplatzhalter 5">
            <a:extLst>
              <a:ext uri="{FF2B5EF4-FFF2-40B4-BE49-F238E27FC236}">
                <a16:creationId xmlns:a16="http://schemas.microsoft.com/office/drawing/2014/main" id="{2E8BFC49-6C4E-4A78-A7A9-0AB60943F6F7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6167438" y="1449388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  <p:sp>
        <p:nvSpPr>
          <p:cNvPr id="13" name="Inhaltsplatzhalter 5">
            <a:extLst>
              <a:ext uri="{FF2B5EF4-FFF2-40B4-BE49-F238E27FC236}">
                <a16:creationId xmlns:a16="http://schemas.microsoft.com/office/drawing/2014/main" id="{6B2B23C8-8ABC-4DC4-A6B8-3AA482F34140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67438" y="4005263"/>
            <a:ext cx="5616574" cy="2411412"/>
          </a:xfrm>
          <a:solidFill>
            <a:schemeClr val="bg1">
              <a:lumMod val="95000"/>
            </a:schemeClr>
          </a:solidFill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r>
              <a:rPr lang="de-DE" dirty="0" err="1"/>
              <a:t>Object</a:t>
            </a:r>
            <a:r>
              <a:rPr lang="de-D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587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07988" y="349611"/>
            <a:ext cx="11376024" cy="45109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7987" y="1406427"/>
            <a:ext cx="11376025" cy="50102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91578" y="6580800"/>
            <a:ext cx="9948937" cy="18684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/>
              <a:t>| ARES Operation Meeting | 2022-12-05</a:t>
            </a:r>
            <a:endParaRPr lang="en-US" dirty="0"/>
          </a:p>
        </p:txBody>
      </p:sp>
      <p:sp>
        <p:nvSpPr>
          <p:cNvPr id="14" name="Textfeld 13"/>
          <p:cNvSpPr txBox="1"/>
          <p:nvPr userDrawn="1"/>
        </p:nvSpPr>
        <p:spPr>
          <a:xfrm>
            <a:off x="10848528" y="6580800"/>
            <a:ext cx="935485" cy="186841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US" sz="1000" b="1" noProof="0" dirty="0"/>
              <a:t>Page </a:t>
            </a:r>
            <a:fld id="{0427E4B2-AC28-443E-BE04-5CD55098A90B}" type="slidenum">
              <a:rPr lang="en-US" sz="1000" b="1" noProof="0" smtClean="0"/>
              <a:pPr algn="r"/>
              <a:t>‹Nr.›</a:t>
            </a:fld>
            <a:endParaRPr lang="en-US" sz="1000" b="1" noProof="0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A7829311-53B7-4C59-9288-3343CCC381F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112" y="6614019"/>
            <a:ext cx="325552" cy="10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9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1" r:id="rId2"/>
    <p:sldLayoutId id="2147483672" r:id="rId3"/>
    <p:sldLayoutId id="2147483680" r:id="rId4"/>
    <p:sldLayoutId id="2147483662" r:id="rId5"/>
    <p:sldLayoutId id="2147483668" r:id="rId6"/>
    <p:sldLayoutId id="2147483673" r:id="rId7"/>
    <p:sldLayoutId id="2147483670" r:id="rId8"/>
    <p:sldLayoutId id="2147483678" r:id="rId9"/>
    <p:sldLayoutId id="2147483674" r:id="rId10"/>
    <p:sldLayoutId id="2147483679" r:id="rId11"/>
    <p:sldLayoutId id="2147483675" r:id="rId12"/>
    <p:sldLayoutId id="2147483669" r:id="rId13"/>
    <p:sldLayoutId id="2147483676" r:id="rId14"/>
    <p:sldLayoutId id="2147483677" r:id="rId15"/>
    <p:sldLayoutId id="2147483666" r:id="rId16"/>
    <p:sldLayoutId id="2147483667" r:id="rId17"/>
    <p:sldLayoutId id="2147483681" r:id="rId18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61950" indent="-36195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tabLst>
          <a:tab pos="361950" algn="l"/>
        </a:tabLst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953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205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6225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13" userDrawn="1">
          <p15:clr>
            <a:srgbClr val="F26B43"/>
          </p15:clr>
        </p15:guide>
        <p15:guide id="2" pos="3885" userDrawn="1">
          <p15:clr>
            <a:srgbClr val="F26B43"/>
          </p15:clr>
        </p15:guide>
        <p15:guide id="3" pos="3795" userDrawn="1">
          <p15:clr>
            <a:srgbClr val="F26B43"/>
          </p15:clr>
        </p15:guide>
        <p15:guide id="4" pos="7423" userDrawn="1">
          <p15:clr>
            <a:srgbClr val="F26B43"/>
          </p15:clr>
        </p15:guide>
        <p15:guide id="5" pos="257" userDrawn="1">
          <p15:clr>
            <a:srgbClr val="F26B43"/>
          </p15:clr>
        </p15:guide>
        <p15:guide id="6" orient="horz" pos="4042" userDrawn="1">
          <p15:clr>
            <a:srgbClr val="F26B43"/>
          </p15:clr>
        </p15:guide>
        <p15:guide id="7" orient="horz" pos="2432" userDrawn="1">
          <p15:clr>
            <a:srgbClr val="F26B43"/>
          </p15:clr>
        </p15:guide>
        <p15:guide id="8" orient="horz" pos="2523" userDrawn="1">
          <p15:clr>
            <a:srgbClr val="F26B43"/>
          </p15:clr>
        </p15:guide>
        <p15:guide id="9" pos="2593" userDrawn="1">
          <p15:clr>
            <a:srgbClr val="F26B43"/>
          </p15:clr>
        </p15:guide>
        <p15:guide id="10" pos="2683" userDrawn="1">
          <p15:clr>
            <a:srgbClr val="F26B43"/>
          </p15:clr>
        </p15:guide>
        <p15:guide id="11" pos="4997" userDrawn="1">
          <p15:clr>
            <a:srgbClr val="F26B43"/>
          </p15:clr>
        </p15:guide>
        <p15:guide id="12" pos="508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ARES Operation Meeting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week 48 / 2022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/>
              <a:t>Willi Kuropka, </a:t>
            </a:r>
            <a:r>
              <a:rPr lang="en-US" dirty="0"/>
              <a:t>on behalf of the ARES crew</a:t>
            </a:r>
          </a:p>
        </p:txBody>
      </p:sp>
    </p:spTree>
    <p:extLst>
      <p:ext uri="{BB962C8B-B14F-4D97-AF65-F5344CB8AC3E}">
        <p14:creationId xmlns:p14="http://schemas.microsoft.com/office/powerpoint/2010/main" val="38612346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4C0C82-8746-400E-BE14-DC9565DDA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3C4D01-C203-4060-9189-A191785C3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 cabling work for </a:t>
            </a:r>
            <a:r>
              <a:rPr lang="en-US" dirty="0" err="1"/>
              <a:t>PolariX</a:t>
            </a:r>
            <a:endParaRPr lang="en-US" dirty="0"/>
          </a:p>
          <a:p>
            <a:r>
              <a:rPr lang="en-US" dirty="0"/>
              <a:t>Painting of modulator cellar</a:t>
            </a:r>
          </a:p>
          <a:p>
            <a:r>
              <a:rPr lang="en-US" dirty="0"/>
              <a:t>MCS work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75ECC97-928A-4DC9-AC6B-A5483DE81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077186-39A7-43EF-809F-DBF8E52129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02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B41180-E0F3-4BD8-AE35-53E5A4BE4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Plan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week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8D8619-1AD1-4637-B833-D4BFED198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Establish larger beam size in FL section</a:t>
            </a:r>
          </a:p>
          <a:p>
            <a:r>
              <a:rPr lang="en-US" dirty="0"/>
              <a:t>Wednesday MDI intensity monitor tests</a:t>
            </a:r>
          </a:p>
          <a:p>
            <a:r>
              <a:rPr lang="en-US" dirty="0"/>
              <a:t>Thursday </a:t>
            </a:r>
            <a:r>
              <a:rPr lang="en-US" dirty="0" err="1"/>
              <a:t>AutoAcc</a:t>
            </a:r>
            <a:endParaRPr lang="en-US" dirty="0"/>
          </a:p>
          <a:p>
            <a:r>
              <a:rPr lang="en-US" dirty="0"/>
              <a:t>Friday visit by CLARA operation lead</a:t>
            </a:r>
          </a:p>
          <a:p>
            <a:r>
              <a:rPr lang="en-US" dirty="0"/>
              <a:t>Friday arrival time stability measurement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009A27-076E-42EE-8C7F-1B46C1446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A4BB0C-BDC3-476F-A705-8078F0A7737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146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AAC0A9-9FC6-2F44-91BD-86BFD8CE7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163A3DC-8E07-4B8A-B8FD-C927026896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7" y="1406427"/>
            <a:ext cx="11376025" cy="5010249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D01DCD-8CBE-B44E-80C2-A091A3754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AAADFE7-A8C9-BD4D-B81E-3D07AE08D5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Week 49</a:t>
            </a:r>
          </a:p>
        </p:txBody>
      </p:sp>
      <p:graphicFrame>
        <p:nvGraphicFramePr>
          <p:cNvPr id="6" name="Tabelle">
            <a:extLst>
              <a:ext uri="{FF2B5EF4-FFF2-40B4-BE49-F238E27FC236}">
                <a16:creationId xmlns:a16="http://schemas.microsoft.com/office/drawing/2014/main" id="{830E68D4-1DA3-CA46-B346-9EA45DD185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6033488"/>
              </p:ext>
            </p:extLst>
          </p:nvPr>
        </p:nvGraphicFramePr>
        <p:xfrm>
          <a:off x="407986" y="1406426"/>
          <a:ext cx="11376024" cy="4326828"/>
        </p:xfrm>
        <a:graphic>
          <a:graphicData uri="http://schemas.openxmlformats.org/drawingml/2006/table">
            <a:tbl>
              <a:tblPr bandRow="1"/>
              <a:tblGrid>
                <a:gridCol w="38878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882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sz="2400" b="1" noProof="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Date</a:t>
                      </a: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b="1" noProof="0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Schedule</a:t>
                      </a:r>
                      <a:endParaRPr sz="2400" b="1" noProof="0" dirty="0">
                        <a:solidFill>
                          <a:srgbClr val="FFFFFF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50800">
                      <a:solidFill>
                        <a:srgbClr val="FFFFFF"/>
                      </a:solidFill>
                      <a:miter lim="400000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05.12.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en-US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Tunnel open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508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</a:t>
                      </a:r>
                      <a:r>
                        <a:rPr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.</a:t>
                      </a: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Willi </a:t>
                      </a:r>
                      <a:r>
                        <a:rPr lang="de-DE" sz="2400" noProof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Kuropka</a:t>
                      </a:r>
                      <a:endParaRPr lang="de-DE"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07.12.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Frank </a:t>
                      </a:r>
                      <a:r>
                        <a:rPr lang="de-DE" sz="2400" noProof="0" dirty="0" err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Mayet</a:t>
                      </a:r>
                      <a:endParaRPr lang="de-DE"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08.12.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(Hannes Dinter)</a:t>
                      </a: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FFFFFF"/>
                      </a:solidFill>
                      <a:miter lim="400000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113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09.12.</a:t>
                      </a:r>
                      <a:endParaRPr sz="2400" noProof="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>
                      <a:solidFill>
                        <a:srgbClr val="FFFFFF"/>
                      </a:solidFill>
                      <a:miter lim="400000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defRPr sz="1800"/>
                      </a:pPr>
                      <a:r>
                        <a:rPr lang="de-DE" sz="2400" noProof="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Thomas Vinatier</a:t>
                      </a:r>
                    </a:p>
                  </a:txBody>
                  <a:tcPr marL="121920" marR="121920" marT="60960" marB="60960" anchor="ctr" horzOverflow="overflow">
                    <a:lnL w="12700">
                      <a:solidFill>
                        <a:srgbClr val="FFFFFF"/>
                      </a:solidFill>
                      <a:miter lim="400000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miter lim="400000"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Rechteck: abgerundete Ecken 2">
            <a:extLst>
              <a:ext uri="{FF2B5EF4-FFF2-40B4-BE49-F238E27FC236}">
                <a16:creationId xmlns:a16="http://schemas.microsoft.com/office/drawing/2014/main" id="{D014A472-30FC-4547-BA11-625D54F48708}"/>
              </a:ext>
            </a:extLst>
          </p:cNvPr>
          <p:cNvSpPr/>
          <p:nvPr/>
        </p:nvSpPr>
        <p:spPr>
          <a:xfrm>
            <a:off x="407987" y="6039173"/>
            <a:ext cx="11376024" cy="377503"/>
          </a:xfrm>
          <a:prstGeom prst="roundRect">
            <a:avLst>
              <a:gd name="adj" fmla="val 8456"/>
            </a:avLst>
          </a:prstGeom>
          <a:solidFill>
            <a:srgbClr val="FFC000"/>
          </a:solidFill>
          <a:ln w="9525"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 you want to learn or join the shift: please give the shift leader a call (BKR 2840 / SINBAD Box 2454)</a:t>
            </a:r>
          </a:p>
        </p:txBody>
      </p:sp>
    </p:spTree>
    <p:extLst>
      <p:ext uri="{BB962C8B-B14F-4D97-AF65-F5344CB8AC3E}">
        <p14:creationId xmlns:p14="http://schemas.microsoft.com/office/powerpoint/2010/main" val="21347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086983-9D0C-CA47-ABF6-7132C0F03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169590"/>
            <a:ext cx="11376024" cy="451098"/>
          </a:xfrm>
        </p:spPr>
        <p:txBody>
          <a:bodyPr/>
          <a:lstStyle/>
          <a:p>
            <a:r>
              <a:rPr lang="en-US" dirty="0"/>
              <a:t>Summary of week 48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474E62B-7FDC-D844-A97B-361C24F51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18133723-89A3-AC43-BAD4-5C7FC2B7B3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2891775"/>
              </p:ext>
            </p:extLst>
          </p:nvPr>
        </p:nvGraphicFramePr>
        <p:xfrm>
          <a:off x="624632" y="697036"/>
          <a:ext cx="11159380" cy="5788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1876">
                  <a:extLst>
                    <a:ext uri="{9D8B030D-6E8A-4147-A177-3AD203B41FA5}">
                      <a16:colId xmlns:a16="http://schemas.microsoft.com/office/drawing/2014/main" val="368922100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65936901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597999574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822430712"/>
                    </a:ext>
                  </a:extLst>
                </a:gridCol>
                <a:gridCol w="2231876">
                  <a:extLst>
                    <a:ext uri="{9D8B030D-6E8A-4147-A177-3AD203B41FA5}">
                      <a16:colId xmlns:a16="http://schemas.microsoft.com/office/drawing/2014/main" val="1820145738"/>
                    </a:ext>
                  </a:extLst>
                </a:gridCol>
              </a:tblGrid>
              <a:tr h="538364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Wed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Thu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Fri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6028511"/>
                  </a:ext>
                </a:extLst>
              </a:tr>
              <a:tr h="288183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Cellar painting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X-band cabling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Scintillator BPM prototype installed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FL screen station scintillator replaced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New FL scintillator tested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Adjusted LLRF settings of the gun with Matthias (MSK)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Tested scintillator BPM with Hossein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Work on BPM parameters by Bastian (MDI)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ym typeface="Wingdings" pitchFamily="2" charset="2"/>
                        </a:rPr>
                        <a:t>Testing large beam sizes in FL section</a:t>
                      </a:r>
                      <a:endParaRPr lang="en-US" sz="1100" dirty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Acquired charge vs. pharos user attenuator data for gun simulations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SH.E2 screen charge calibration test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/>
                        <a:t>Characterizing beam in low energy section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err="1"/>
                        <a:t>AutoAcc:Continuing</a:t>
                      </a:r>
                      <a:r>
                        <a:rPr lang="en-US" sz="1100" dirty="0"/>
                        <a:t> BO vs. RL studies at higher charges for space charge influence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Tunnel search training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Gun beam characterization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Charge map tool testing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TWS2 phase correction </a:t>
                      </a:r>
                      <a:r>
                        <a:rPr lang="en-US" sz="1100" dirty="0" err="1"/>
                        <a:t>doocs</a:t>
                      </a:r>
                      <a:r>
                        <a:rPr lang="en-US" sz="1100" dirty="0"/>
                        <a:t> server/panel tests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/>
                        <a:t>Pulse shot mode and charge counter tests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547191"/>
                  </a:ext>
                </a:extLst>
              </a:tr>
              <a:tr h="143831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100" i="0" dirty="0">
                        <a:sym typeface="Wingdings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6204"/>
                  </a:ext>
                </a:extLst>
              </a:tr>
              <a:tr h="89778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Tunnel open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Gun modulator charge voltage is limiting klystron output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olidFill>
                            <a:schemeClr val="tx1"/>
                          </a:solidFill>
                        </a:rPr>
                        <a:t>Increased gun modulator charge voltage in 5V steps during the day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0" dirty="0">
                          <a:solidFill>
                            <a:schemeClr val="tx1"/>
                          </a:solidFill>
                        </a:rPr>
                        <a:t>Then increased gun SP over night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100" i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DAQ configuration/tests by</a:t>
                      </a:r>
                      <a:br>
                        <a:rPr lang="en-US" sz="1100" i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V. </a:t>
                      </a:r>
                      <a:r>
                        <a:rPr lang="en-US" sz="1100" i="1" dirty="0" err="1">
                          <a:solidFill>
                            <a:schemeClr val="tx1"/>
                          </a:solidFill>
                        </a:rPr>
                        <a:t>Rybnikov</a:t>
                      </a: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i="1" dirty="0">
                          <a:solidFill>
                            <a:schemeClr val="tx1"/>
                          </a:solidFill>
                        </a:rPr>
                        <a:t>Tunnel opened for the weekend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573760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6C374A01-B131-4949-9721-B3DE8D4D54EF}"/>
              </a:ext>
            </a:extLst>
          </p:cNvPr>
          <p:cNvSpPr txBox="1"/>
          <p:nvPr/>
        </p:nvSpPr>
        <p:spPr>
          <a:xfrm rot="16200000">
            <a:off x="-477136" y="2544496"/>
            <a:ext cx="15744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Achievements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72B7B8C-9092-E144-A340-397D67D1263C}"/>
              </a:ext>
            </a:extLst>
          </p:cNvPr>
          <p:cNvSpPr txBox="1"/>
          <p:nvPr/>
        </p:nvSpPr>
        <p:spPr>
          <a:xfrm rot="16200000">
            <a:off x="-308020" y="4729837"/>
            <a:ext cx="12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Difficulties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9722E93-2694-6C47-92C8-ACF8A2FADB5C}"/>
              </a:ext>
            </a:extLst>
          </p:cNvPr>
          <p:cNvSpPr txBox="1"/>
          <p:nvPr/>
        </p:nvSpPr>
        <p:spPr>
          <a:xfrm rot="16200000">
            <a:off x="-66768" y="5835185"/>
            <a:ext cx="7537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Notes</a:t>
            </a:r>
          </a:p>
        </p:txBody>
      </p:sp>
    </p:spTree>
    <p:extLst>
      <p:ext uri="{BB962C8B-B14F-4D97-AF65-F5344CB8AC3E}">
        <p14:creationId xmlns:p14="http://schemas.microsoft.com/office/powerpoint/2010/main" val="288189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E7EC72-3AE3-4B8A-96D4-64DA809D1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dark charge measurement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76C600F-4D66-48CF-B1F6-0A4FC9F18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31F2DF6-4EEE-41AD-A2C1-943034906CE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Still old low level RF settings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7DAA23A-12D2-4EA2-8047-02E6C463EC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135" y="1817938"/>
            <a:ext cx="4689730" cy="4251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822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4B9F5-18CB-41B5-B92F-C82524002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49611"/>
            <a:ext cx="11592668" cy="451098"/>
          </a:xfrm>
        </p:spPr>
        <p:txBody>
          <a:bodyPr/>
          <a:lstStyle/>
          <a:p>
            <a:r>
              <a:rPr lang="en-US" dirty="0"/>
              <a:t>Adjusted gun pulse settings and moved modulator pulse timing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D61E52F-B796-4872-8D6A-F070508FE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3D4C403-A731-41F1-B9F4-B23A2A3A20A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New settings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25B1DFBF-8352-4154-962C-9047105024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44" y="1353650"/>
            <a:ext cx="4089102" cy="5095320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2E7374C-B008-4051-BE7A-0B58D9BC4E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556" y="1402751"/>
            <a:ext cx="76581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90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B3D105-CD53-45E1-A801-3E8463E79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Gun power signals after pulse shape and timing optimization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16EA2C4-B466-4AC6-95B7-C06BA743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132C70C-5BE7-49F4-B3FE-9C6D57D08A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934E36B-96D6-45AE-87D4-5C9549D98B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5640" y="805958"/>
            <a:ext cx="6876764" cy="557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68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2C321-6659-40A0-8D16-2F9DE5DF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Larger beam size in FL section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21D1BE0-16FE-455B-B60E-A56E6A919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F0DBF84-2799-4159-8525-8D2CD9C74F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072" y="183789"/>
            <a:ext cx="4800600" cy="63246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A7FD15C-1890-488A-BBA3-2C952D1334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7"/>
          <a:stretch/>
        </p:blipFill>
        <p:spPr>
          <a:xfrm>
            <a:off x="263352" y="897222"/>
            <a:ext cx="6062861" cy="5505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19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9FECCE-3110-4C8C-B8C1-C1D1F92C1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Screen charge calibration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7993FC2-5344-4630-95C3-9F55415F5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8FDA83D-6A32-4B72-A73C-8C1E06A432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0C8A52D6-6E35-4676-8A03-ED7F14016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944" y="496620"/>
            <a:ext cx="5955725" cy="5711447"/>
          </a:xfrm>
          <a:prstGeom prst="rect">
            <a:avLst/>
          </a:prstGeom>
        </p:spPr>
      </p:pic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7B2F48D2-5C34-4057-B51E-25D2B1D56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250803"/>
              </p:ext>
            </p:extLst>
          </p:nvPr>
        </p:nvGraphicFramePr>
        <p:xfrm>
          <a:off x="616398" y="2204864"/>
          <a:ext cx="4390872" cy="1737360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618487752"/>
                    </a:ext>
                  </a:extLst>
                </a:gridCol>
                <a:gridCol w="4182592">
                  <a:extLst>
                    <a:ext uri="{9D8B030D-6E8A-4147-A177-3AD203B41FA5}">
                      <a16:colId xmlns:a16="http://schemas.microsoft.com/office/drawing/2014/main" val="38364648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We tested the routine for different binning and gain settings of the camera as well as for different </a:t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en-US" dirty="0">
                          <a:effectLst/>
                        </a:rPr>
                        <a:t>charge ranges. Unfortunately, the values are inconsistent and need further investigation.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905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2592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1AD5AC-5CBF-405E-892B-822969C1D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Orbit live tool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B29B43-477A-47FE-9B7B-11A490AA1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43E9B06-1861-4576-B1F7-CD9FE71648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5BD6FFD-218D-417F-A21F-9E7C954629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1744" y="384489"/>
            <a:ext cx="7620000" cy="587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452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03B160-93A2-49A9-842B-ABF4A5A6B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TWS2 reference phase tracking panel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DA3139B-CE35-4901-8F56-C799FAC5B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| ARES Operation Meeting | 2022-12-05</a:t>
            </a:r>
            <a:endParaRPr lang="en-US" noProof="0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B88ECA3-84B0-4B65-AB5E-6093602733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1F1319B-7FAF-477D-9E6C-2C767512B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1504" y="1266464"/>
            <a:ext cx="8496944" cy="480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246952"/>
      </p:ext>
    </p:extLst>
  </p:cSld>
  <p:clrMapOvr>
    <a:masterClrMapping/>
  </p:clrMapOvr>
</p:sld>
</file>

<file path=ppt/theme/theme1.xml><?xml version="1.0" encoding="utf-8"?>
<a:theme xmlns:a="http://schemas.openxmlformats.org/drawingml/2006/main" name="DESY">
  <a:themeElements>
    <a:clrScheme name="DESY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18F1F"/>
      </a:accent2>
      <a:accent3>
        <a:srgbClr val="004B7D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1600" dirty="0" err="1" smtClean="0"/>
        </a:defPPr>
      </a:lstStyle>
    </a:txDef>
  </a:objectDefaults>
  <a:extraClrSchemeLst/>
  <a:custClrLst>
    <a:custClr>
      <a:srgbClr val="8B6EC9"/>
    </a:custClr>
    <a:custClr>
      <a:srgbClr val="E35D50"/>
    </a:custClr>
    <a:custClr>
      <a:srgbClr val="5BC5F1"/>
    </a:custClr>
    <a:custClr>
      <a:srgbClr val="00AA92"/>
    </a:custClr>
  </a:custClrLst>
  <a:extLst>
    <a:ext uri="{05A4C25C-085E-4340-85A3-A5531E510DB2}">
      <thm15:themeFamily xmlns:thm15="http://schemas.microsoft.com/office/thememl/2012/main" name="Präsentation1" id="{FF3377BC-8E16-034C-B37F-4D96C015CDA1}" vid="{4C42B158-ADD8-9242-AD54-4E9401BE2496}"/>
    </a:ext>
  </a:extLst>
</a:theme>
</file>

<file path=ppt/theme/theme2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104">
      <a:dk1>
        <a:sysClr val="windowText" lastClr="000000"/>
      </a:dk1>
      <a:lt1>
        <a:sysClr val="window" lastClr="FFFFFF"/>
      </a:lt1>
      <a:dk2>
        <a:srgbClr val="898D8D"/>
      </a:dk2>
      <a:lt2>
        <a:srgbClr val="B2B4B2"/>
      </a:lt2>
      <a:accent1>
        <a:srgbClr val="009FDF"/>
      </a:accent1>
      <a:accent2>
        <a:srgbClr val="FF9E1B"/>
      </a:accent2>
      <a:accent3>
        <a:srgbClr val="020A0A"/>
      </a:accent3>
      <a:accent4>
        <a:srgbClr val="898D8D"/>
      </a:accent4>
      <a:accent5>
        <a:srgbClr val="B2B4B2"/>
      </a:accent5>
      <a:accent6>
        <a:srgbClr val="375E77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DESY</Template>
  <TotalTime>0</TotalTime>
  <Words>427</Words>
  <Application>Microsoft Office PowerPoint</Application>
  <PresentationFormat>Breitbild</PresentationFormat>
  <Paragraphs>82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DESY</vt:lpstr>
      <vt:lpstr>ARES Operation Meeting</vt:lpstr>
      <vt:lpstr>Summary of week 48</vt:lpstr>
      <vt:lpstr>Recent dark charge measurement</vt:lpstr>
      <vt:lpstr>Adjusted gun pulse settings and moved modulator pulse timing</vt:lpstr>
      <vt:lpstr>Gun power signals after pulse shape and timing optimization</vt:lpstr>
      <vt:lpstr>Larger beam size in FL section</vt:lpstr>
      <vt:lpstr>Screen charge calibration</vt:lpstr>
      <vt:lpstr>Orbit live tool</vt:lpstr>
      <vt:lpstr>TWS2 reference phase tracking panel</vt:lpstr>
      <vt:lpstr>Today</vt:lpstr>
      <vt:lpstr>Plan for this week</vt:lpstr>
      <vt:lpstr>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ARES Operation Meeting</dc:title>
  <dc:creator>Frank Mayet</dc:creator>
  <cp:lastModifiedBy>Kuropka, Willi</cp:lastModifiedBy>
  <cp:revision>577</cp:revision>
  <dcterms:created xsi:type="dcterms:W3CDTF">2021-08-09T09:06:11Z</dcterms:created>
  <dcterms:modified xsi:type="dcterms:W3CDTF">2022-12-05T12:20:15Z</dcterms:modified>
</cp:coreProperties>
</file>